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4" r:id="rId12"/>
    <p:sldId id="267" r:id="rId13"/>
    <p:sldId id="270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1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3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7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8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0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6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5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8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1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D8BC-02C0-484A-9481-66BD1C12F123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F7BC-1AD8-4B8A-8A52-8DCF045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7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7260" y="1344056"/>
            <a:ext cx="9144000" cy="2655065"/>
          </a:xfrm>
          <a:noFill/>
          <a:ln w="28575"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7200" dirty="0" smtClean="0">
                <a:latin typeface="Bahnschrift" panose="020B0502040204020203" pitchFamily="34" charset="0"/>
              </a:rPr>
              <a:t>TDM of </a:t>
            </a:r>
            <a:r>
              <a:rPr lang="en-US" sz="8800" dirty="0" smtClean="0">
                <a:latin typeface="Bahnschrift" panose="020B0502040204020203" pitchFamily="34" charset="0"/>
              </a:rPr>
              <a:t/>
            </a:r>
            <a:br>
              <a:rPr lang="en-US" sz="8800" dirty="0" smtClean="0">
                <a:latin typeface="Bahnschrift" panose="020B0502040204020203" pitchFamily="34" charset="0"/>
              </a:rPr>
            </a:br>
            <a:r>
              <a:rPr lang="en-US" sz="8800" b="1" dirty="0" smtClean="0">
                <a:latin typeface="Bahnschrift" panose="020B0502040204020203" pitchFamily="34" charset="0"/>
              </a:rPr>
              <a:t>Vancomycin</a:t>
            </a:r>
            <a:endParaRPr lang="en-US" sz="8800" b="1" dirty="0">
              <a:latin typeface="Bahnschrift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92574" y="4887638"/>
            <a:ext cx="839337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-Roman"/>
              </a:rPr>
              <a:t>REFERENCE: APPLIED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-Roman"/>
              </a:rPr>
              <a:t>CLINICAL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-Roman"/>
              </a:rPr>
              <a:t>PHARMACOKINETICS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-Roman"/>
              </a:rPr>
              <a:t>by: Assiss. Prof. Dr. HADEEL DELMAN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17" y="1145755"/>
            <a:ext cx="10515600" cy="40211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EFFECTS OF DISEASE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STATES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ON</a:t>
            </a:r>
            <a:b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VANCOMYCIN PHARMACOKINETICS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AND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DOSING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04439"/>
            <a:ext cx="10288837" cy="664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8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982"/>
          </a:xfrm>
          <a:solidFill>
            <a:schemeClr val="bg2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Children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164" y="1619480"/>
            <a:ext cx="10719412" cy="491352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u="sng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Premature infants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: Kidneys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are not completely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developed---glomerular filtration and vancomycin clearance (15 mL/min) are decreased with the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same volume of distribution as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adults ----a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longer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average half-life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(10 hours). </a:t>
            </a:r>
            <a:endParaRPr lang="en-US" sz="24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b="1" u="sng" dirty="0" smtClean="0">
                <a:latin typeface="Aparajita" panose="020B0604020202020204" pitchFamily="34" charset="0"/>
                <a:cs typeface="Aparajita" panose="020B0604020202020204" pitchFamily="34" charset="0"/>
              </a:rPr>
              <a:t>Full-term neonates-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--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their vancomycin clearance rate is twice that found in infants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born (30 mL/min).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The vancomycin half-life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is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about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(7 hours).</a:t>
            </a:r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At about 3 months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of age, vancomycin clearance has nearly doubled again (50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mL/min) ----- resulting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in a half-life of approximately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(4 hours). 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increase in vancomycin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clearance continues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through </a:t>
            </a:r>
            <a:r>
              <a:rPr lang="en-US" sz="2400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4–8 years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of age when clearance equals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(130–160 mL/min)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while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volume of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distribution remains ~0.7 L/kg so that half-life is 2–3 hours. </a:t>
            </a:r>
            <a:endParaRPr lang="en-US" sz="24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At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that time,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vancomycin clearance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and half-life gradually approach adult values as puberty approaches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 children </a:t>
            </a: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(~12–14 years old).</a:t>
            </a:r>
          </a:p>
        </p:txBody>
      </p:sp>
    </p:spTree>
    <p:extLst>
      <p:ext uri="{BB962C8B-B14F-4D97-AF65-F5344CB8AC3E}">
        <p14:creationId xmlns:p14="http://schemas.microsoft.com/office/powerpoint/2010/main" val="866072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Intravenous doses for infants and children are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60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mg/kg/d given every 6 hours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287" y="2115239"/>
            <a:ext cx="11810082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6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068"/>
          </a:xfrm>
          <a:solidFill>
            <a:schemeClr val="bg2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Hemodialysis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3716"/>
            <a:ext cx="10515600" cy="4403247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Using traditional “</a:t>
            </a:r>
            <a:r>
              <a:rPr lang="en-US" sz="3000" dirty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low-flux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” 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hemodialysis filters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, an insignificant amount </a:t>
            </a:r>
            <a:r>
              <a:rPr lang="en-US" sz="3000" dirty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(&lt;10%) 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of the total vancomycin body stores is removed 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during a 3-4 hour 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dialysis period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  <a:p>
            <a:pPr algn="just"/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When 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hemodialysis is performed with a “</a:t>
            </a:r>
            <a:r>
              <a:rPr lang="en-US" sz="3000" dirty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high-flux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” 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filter, vancomycin 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serum concentrations decrease by </a:t>
            </a:r>
            <a:r>
              <a:rPr lang="en-US" sz="3000" dirty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1/3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 during the dialysis period, but 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then slowly 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increase or “</a:t>
            </a:r>
            <a:r>
              <a:rPr lang="en-US" sz="3000" dirty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rebound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” for the next 10–12 hours reaching nearly 90% of </a:t>
            </a:r>
            <a:r>
              <a:rPr lang="en-US" sz="30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predialysis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values. </a:t>
            </a:r>
          </a:p>
          <a:p>
            <a:pPr algn="just"/>
            <a:r>
              <a:rPr lang="en-US" sz="30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Postdialysis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vancomycin serum concentrations should be measured after 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rebound 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period in patients receiving hemodialysis with a “high-flux” filter to determine </a:t>
            </a:r>
            <a:r>
              <a:rPr lang="en-US" sz="3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if supplemental </a:t>
            </a:r>
            <a:r>
              <a:rPr lang="en-US" sz="3000" dirty="0">
                <a:latin typeface="Aparajita" panose="020B0604020202020204" pitchFamily="34" charset="0"/>
                <a:cs typeface="Aparajita" panose="020B0604020202020204" pitchFamily="34" charset="0"/>
              </a:rPr>
              <a:t>doses are needed.</a:t>
            </a:r>
          </a:p>
        </p:txBody>
      </p:sp>
    </p:spTree>
    <p:extLst>
      <p:ext uri="{BB962C8B-B14F-4D97-AF65-F5344CB8AC3E}">
        <p14:creationId xmlns:p14="http://schemas.microsoft.com/office/powerpoint/2010/main" val="40406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INITIAL DOSAGE DETERMINATION METHODS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238" y="2335575"/>
            <a:ext cx="7315201" cy="3841387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Pharmacokinetic Dosing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Method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Moellering </a:t>
            </a:r>
            <a:r>
              <a:rPr lang="en-US" sz="32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Nomogram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Method</a:t>
            </a:r>
          </a:p>
          <a:p>
            <a:pPr>
              <a:lnSpc>
                <a:spcPct val="150000"/>
              </a:lnSpc>
            </a:pPr>
            <a:r>
              <a:rPr lang="en-US" sz="32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Matzke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Nomogram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Method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Literature-based recommended dosing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05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017"/>
          </a:xfrm>
          <a:solidFill>
            <a:schemeClr val="bg2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Pharmacokinetic Dosing Method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09" y="1825624"/>
            <a:ext cx="11041039" cy="4711653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1-CLEARANCE ESTIMATE </a:t>
            </a:r>
            <a:endParaRPr lang="en-US" sz="3200" b="1" u="sng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600" dirty="0"/>
          </a:p>
          <a:p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vancomycin clearance in mL/min/</a:t>
            </a:r>
            <a:r>
              <a:rPr lang="en-US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kg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creatinine clearance in mL/min/</a:t>
            </a:r>
            <a:r>
              <a:rPr lang="en-US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kg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ar-IQ" sz="1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example, the estimated vancomycin clearance for an individual with a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creatinine clearance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100 mL/min who weighs 70 kg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is: </a:t>
            </a: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0.695[(100 mL/min)/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70 kg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] +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0.05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1.04 mL/min/kg or 1.04 mL/min/kg ⋅ 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70 kg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73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82258" y="2414945"/>
            <a:ext cx="6681637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sv-SE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(in mL/min/kg) = 0.695 (CrCl in mL/min/kg) + 0.05 </a:t>
            </a:r>
          </a:p>
        </p:txBody>
      </p:sp>
    </p:spTree>
    <p:extLst>
      <p:ext uri="{BB962C8B-B14F-4D97-AF65-F5344CB8AC3E}">
        <p14:creationId xmlns:p14="http://schemas.microsoft.com/office/powerpoint/2010/main" val="3075023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6513" y="243940"/>
            <a:ext cx="9532730" cy="631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2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550842"/>
            <a:ext cx="11177517" cy="594549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2- VOLUME OF DISTRIBUTION ESTIMATE 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average volume of distribution of vancomycin is 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0.7 L/kg </a:t>
            </a:r>
            <a:endParaRPr lang="en-US" sz="32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obese patients </a:t>
            </a:r>
            <a:r>
              <a:rPr lang="en-US" sz="3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 the 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ideal body weight (IBW) </a:t>
            </a:r>
            <a:endParaRPr lang="en-US" sz="32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 80-kg patient, the estimated vancomycin </a:t>
            </a:r>
            <a:r>
              <a:rPr lang="en-US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Vd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would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be: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0.7 L/kg </a:t>
            </a:r>
            <a:r>
              <a:rPr lang="en-US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</a:t>
            </a:r>
            <a:r>
              <a:rPr lang="en-US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80 kg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56 L. 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150-kg obese patient with an ideal body weight of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60 kg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the estimated </a:t>
            </a:r>
            <a:r>
              <a:rPr lang="en-US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Vd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is: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0.7 L/kg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</a:t>
            </a:r>
            <a:r>
              <a:rPr lang="en-US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60 kg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42 L. 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7830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070" y="484970"/>
            <a:ext cx="10836322" cy="5735841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3-ELIMINATION RATE CONSTANT ESTIMATES </a:t>
            </a:r>
            <a:endParaRPr lang="en-US" b="1" u="sng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4-HALF-LIFE </a:t>
            </a:r>
            <a:r>
              <a:rPr lang="en-US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ESTIMATES </a:t>
            </a:r>
            <a:endParaRPr lang="en-US" b="1" u="sng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5-STEADY-STATE </a:t>
            </a:r>
            <a:r>
              <a:rPr lang="en-US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CONCENTRATION SELECTION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depend on: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Type of infection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Site of infection</a:t>
            </a: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Severity of infection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Peak: </a:t>
            </a:r>
            <a:r>
              <a:rPr lang="el-GR" sz="3200" b="1" dirty="0">
                <a:solidFill>
                  <a:srgbClr val="C00000"/>
                </a:solidFill>
                <a:cs typeface="Arabic Typesetting" panose="03020402040406030203" pitchFamily="66" charset="-78"/>
              </a:rPr>
              <a:t>20 – 40 μ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g/mL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----- </a:t>
            </a:r>
            <a:r>
              <a:rPr lang="en-US" sz="32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Trough: </a:t>
            </a:r>
            <a:r>
              <a:rPr lang="el-GR" sz="3200" b="1" dirty="0">
                <a:solidFill>
                  <a:srgbClr val="C00000"/>
                </a:solidFill>
                <a:cs typeface="Arabic Typesetting" panose="03020402040406030203" pitchFamily="66" charset="-78"/>
              </a:rPr>
              <a:t>5–10 μ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g/mL </a:t>
            </a:r>
          </a:p>
        </p:txBody>
      </p:sp>
      <p:sp>
        <p:nvSpPr>
          <p:cNvPr id="2" name="Rectangle 1"/>
          <p:cNvSpPr/>
          <p:nvPr/>
        </p:nvSpPr>
        <p:spPr>
          <a:xfrm>
            <a:off x="7951903" y="484970"/>
            <a:ext cx="1322798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3200" b="1" baseline="-25000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Cl/V</a:t>
            </a:r>
            <a:endParaRPr lang="en-US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2150" y="1561391"/>
            <a:ext cx="2007281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 </a:t>
            </a:r>
            <a:r>
              <a:rPr lang="en-US" sz="3200" b="1" baseline="-25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1/2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</a:t>
            </a:r>
            <a:r>
              <a:rPr lang="en-US" sz="32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0.693/</a:t>
            </a:r>
            <a:r>
              <a:rPr lang="en-US" sz="32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32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32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32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352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8009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Uses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1867"/>
            <a:ext cx="10515600" cy="410509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Vancomycin is a </a:t>
            </a:r>
            <a:r>
              <a:rPr lang="en-US" sz="32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glycopeptide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 antibiotic used to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treat severe 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gram-positive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infections due to: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Resistant 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to other antibiotics such as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methicillin-resistant staphylococci 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and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ampicillin-resistant 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enterococci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Allergic  </a:t>
            </a: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to penicillins</a:t>
            </a:r>
            <a:endParaRPr lang="en-US" sz="32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297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922" y="365125"/>
            <a:ext cx="11191164" cy="98600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200" b="1" u="sng" dirty="0">
                <a:latin typeface="Aparajita" panose="020B0604020202020204" pitchFamily="34" charset="0"/>
                <a:ea typeface="+mn-ea"/>
                <a:cs typeface="Aparajita" panose="020B0604020202020204" pitchFamily="34" charset="0"/>
              </a:rPr>
              <a:t>6-selection of Appropriate Pharmacokinetic Model and Equations</a:t>
            </a:r>
            <a:endParaRPr lang="en-US" sz="3200" b="1" u="sng" dirty="0">
              <a:latin typeface="Aparajita" panose="020B0604020202020204" pitchFamily="34" charset="0"/>
              <a:ea typeface="+mn-ea"/>
              <a:cs typeface="Aparajita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316" y="2169994"/>
            <a:ext cx="10319367" cy="429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161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719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parajita" panose="020B0604020202020204" pitchFamily="34" charset="0"/>
                <a:cs typeface="Aparajita" panose="020B0604020202020204" pitchFamily="34" charset="0"/>
              </a:rPr>
              <a:t>The </a:t>
            </a:r>
            <a:r>
              <a:rPr lang="en-US" sz="48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Moellering</a:t>
            </a:r>
            <a:r>
              <a:rPr lang="en-US" sz="48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48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N</a:t>
            </a:r>
            <a:r>
              <a:rPr lang="en-US" sz="48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omogram</a:t>
            </a:r>
            <a:endParaRPr lang="en-US" sz="48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279175"/>
            <a:ext cx="10515600" cy="4367283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Provide average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steady-state concentrations equal to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20 </a:t>
            </a:r>
            <a:r>
              <a:rPr lang="en-US" sz="36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6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mL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Target steady-state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peak and trough concentrations are not stated by the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nomogram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nomogram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does not provide a value for dosage interval.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expressed in mg/kg/24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h, it can be difficult to determine the best dosage interval </a:t>
            </a:r>
          </a:p>
        </p:txBody>
      </p:sp>
    </p:spTree>
    <p:extLst>
      <p:ext uri="{BB962C8B-B14F-4D97-AF65-F5344CB8AC3E}">
        <p14:creationId xmlns:p14="http://schemas.microsoft.com/office/powerpoint/2010/main" val="2053642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587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2800" b="1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modification of the vancomycin clearance/creatinine clearance equation can be made that provides a direct calculation of the vancomycin maintenance dose </a:t>
            </a:r>
            <a:b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2214391"/>
            <a:ext cx="11215171" cy="406522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sv-SE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(in mL/min/kg) = 0.695(CrCl in mL/min/kg) + 0.05 </a:t>
            </a:r>
            <a:endParaRPr lang="sv-SE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sv-SE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1 kg and 1hr</a:t>
            </a:r>
            <a:endParaRPr lang="sv-SE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3691" y="3475688"/>
            <a:ext cx="793198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sv-SE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(in mg/h/kg) = [(</a:t>
            </a:r>
            <a:r>
              <a:rPr lang="sv-SE" sz="24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20 </a:t>
            </a:r>
            <a:r>
              <a:rPr lang="sv-SE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mg/L⋅60 min/h) /1000 mL/L][0.695(CrCl in mL/min/kg) + 0.05]</a:t>
            </a:r>
          </a:p>
        </p:txBody>
      </p:sp>
      <p:sp>
        <p:nvSpPr>
          <p:cNvPr id="7" name="Rectangle 6"/>
          <p:cNvSpPr/>
          <p:nvPr/>
        </p:nvSpPr>
        <p:spPr>
          <a:xfrm>
            <a:off x="3174335" y="4998595"/>
            <a:ext cx="719139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 (in mg/h/kg) = 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0.834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(CrCl in mL/min/kg) + 0.05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2365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11" y="616946"/>
            <a:ext cx="10972799" cy="556001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Dosing 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interval(τ) = 1000/ dosing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 in patients with good renal function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[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&gt; 60 ] the dosing interval can be regarded </a:t>
            </a:r>
            <a:r>
              <a:rPr lang="en-US" sz="36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12 hr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for non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obese and </a:t>
            </a:r>
            <a:r>
              <a:rPr lang="en-US" sz="36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8 </a:t>
            </a:r>
            <a:r>
              <a:rPr lang="en-US" sz="3600" b="1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hr</a:t>
            </a:r>
            <a:r>
              <a:rPr lang="en-US" sz="36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obese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dose calculated by multiplying the dosing rate directly by 12 or 8.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need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Loading 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= [15 mg/kg] * 1.33 </a:t>
            </a:r>
          </a:p>
        </p:txBody>
      </p:sp>
    </p:spTree>
    <p:extLst>
      <p:ext uri="{BB962C8B-B14F-4D97-AF65-F5344CB8AC3E}">
        <p14:creationId xmlns:p14="http://schemas.microsoft.com/office/powerpoint/2010/main" val="3272508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76" y="1115677"/>
            <a:ext cx="4197426" cy="5428341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Compute patient’s creatinine clearance (CrCl) using appropriate equation.</a:t>
            </a:r>
            <a:b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Divide CrCl by patient’s weight.</a:t>
            </a:r>
            <a:b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Compute 24-hour maintenance dose for CrCl value.</a:t>
            </a:r>
            <a:b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Loading dose of 15 mg/kg should be given in patients with significant renal function impairment.</a:t>
            </a:r>
            <a:endParaRPr lang="en-US" sz="3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9850" y="161570"/>
            <a:ext cx="6876502" cy="64926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1570"/>
            <a:ext cx="5109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Moellering </a:t>
            </a:r>
            <a:r>
              <a:rPr lang="en-US" sz="2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Nomogram</a:t>
            </a:r>
            <a:r>
              <a:rPr lang="en-US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Vancomycin Dosage Chart 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3201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625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parajita" panose="020B0604020202020204" pitchFamily="34" charset="0"/>
                <a:cs typeface="Aparajita" panose="020B0604020202020204" pitchFamily="34" charset="0"/>
              </a:rPr>
              <a:t>The </a:t>
            </a:r>
            <a:r>
              <a:rPr lang="en-US" sz="48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Matzke</a:t>
            </a:r>
            <a:r>
              <a:rPr lang="en-US" sz="48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4800" b="1" dirty="0" err="1">
                <a:latin typeface="Aparajita" panose="020B0604020202020204" pitchFamily="34" charset="0"/>
                <a:cs typeface="Aparajita" panose="020B0604020202020204" pitchFamily="34" charset="0"/>
              </a:rPr>
              <a:t>nomogram</a:t>
            </a:r>
            <a:r>
              <a:rPr lang="en-US" sz="48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en-US" sz="4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812"/>
            <a:ext cx="10515600" cy="411615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Compute patient’s (CrCl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using Cockcroft–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Gault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method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Nomogram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 verified in obese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individuals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Dosage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chart is designed to achieve peak serum concentrations of 30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/mL and trough concentrations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</a:t>
            </a:r>
            <a:r>
              <a:rPr lang="el-GR" sz="3200" b="1" dirty="0" smtClean="0">
                <a:cs typeface="Arabic Typesetting" panose="03020402040406030203" pitchFamily="66" charset="-78"/>
              </a:rPr>
              <a:t>7.5 </a:t>
            </a:r>
            <a:r>
              <a:rPr lang="el-GR" sz="3200" b="1" dirty="0">
                <a:cs typeface="Arabic Typesetting" panose="03020402040406030203" pitchFamily="66" charset="-78"/>
              </a:rPr>
              <a:t>μ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Compute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LD = 25 mg/kg.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Compute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MD = 19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mg/kg given at the dosage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interval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listed in the following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chart for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patient’s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CrCl: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5005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84" y="265973"/>
            <a:ext cx="10515600" cy="769613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Matzke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Nomogram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Vancomycin Dosage Chart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653" y="1222634"/>
            <a:ext cx="11098661" cy="563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59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parajita" panose="020B0604020202020204" pitchFamily="34" charset="0"/>
                <a:cs typeface="Aparajita" panose="020B0604020202020204" pitchFamily="34" charset="0"/>
              </a:rPr>
              <a:t>Literature-based Recommended Dosing</a:t>
            </a:r>
            <a:endParaRPr lang="en-US" sz="48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1063"/>
            <a:ext cx="10515600" cy="38159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Calculate vancomycin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for pediatric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patients.</a:t>
            </a: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Estimated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creatinine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using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equations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specific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pediatric patients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Age (0–1 year), CrClest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(in mL/min/1.73 m2) = (0.45 ⋅ Ht)/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SCr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Age (1–20 years),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CrClest (in mL/min/1.73 m2)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0.55 ⋅ Ht) /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SCr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Assume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typical renal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function:</a:t>
            </a:r>
          </a:p>
          <a:p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 = 15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mg/kg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*kg (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every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24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hours).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6970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5029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USE OF VANCOMYCIN </a:t>
            </a:r>
            <a:br>
              <a:rPr lang="en-US" sz="3600" b="1" dirty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SERUM CONCENTRATIONS </a:t>
            </a:r>
            <a:r>
              <a:rPr lang="en-US" sz="36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TO </a:t>
            </a:r>
            <a:r>
              <a:rPr lang="en-US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ALTER DOSAGES</a:t>
            </a:r>
            <a:endParaRPr lang="en-US" sz="36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176" y="2445745"/>
            <a:ext cx="9254169" cy="373121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1-Linear Pharmacokinetics Method </a:t>
            </a:r>
            <a:endParaRPr lang="en-US" sz="3200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2-Trough-only Method </a:t>
            </a: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3- Pharmacokinetic concepts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4- One-compartment model parameter method</a:t>
            </a:r>
          </a:p>
          <a:p>
            <a:pPr marL="0" indent="0">
              <a:buNone/>
            </a:pPr>
            <a:endParaRPr lang="en-US" sz="3200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98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50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Linear Pharmacokinetics Method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1755"/>
            <a:ext cx="10515600" cy="426599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Because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vancomycin antibiotics follow linear, dose-proportional pharmacokinetics,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steady-state serum concentrations change in proportion to dose according to the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following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equation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advantages of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this method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are that it is quick and simple. 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disadvantages are steady-state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are required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79875" y="3588421"/>
            <a:ext cx="423224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Dnew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Css,new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Css,old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Dold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515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Properties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6255"/>
            <a:ext cx="10515600" cy="426352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Vancomycin is bactericidal and exhibits time-dependent or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concentration-independent bacterial killing (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kill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bacteria most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effectively when drug concentrations are a multiple (usually three to five times)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of the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minimum inhibitory concentration (MIC) for the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bacteria.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Vancomycin is almost completely eliminated unchanged in the urine primarily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by glomerular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filtration</a:t>
            </a:r>
          </a:p>
        </p:txBody>
      </p:sp>
    </p:spTree>
    <p:extLst>
      <p:ext uri="{BB962C8B-B14F-4D97-AF65-F5344CB8AC3E}">
        <p14:creationId xmlns:p14="http://schemas.microsoft.com/office/powerpoint/2010/main" val="180438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10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Trough-only Method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924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Many clinicians adjust vancomycin doses based solely on a measurement of a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steady state trough concentration. 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Changing the dose make by simplified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relationship between the steady-state trough concentration and the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dosage interval:</a:t>
            </a:r>
          </a:p>
        </p:txBody>
      </p:sp>
      <p:sp>
        <p:nvSpPr>
          <p:cNvPr id="4" name="Rectangle 3"/>
          <p:cNvSpPr/>
          <p:nvPr/>
        </p:nvSpPr>
        <p:spPr>
          <a:xfrm>
            <a:off x="3991898" y="5182316"/>
            <a:ext cx="420820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l-GR" sz="3600" b="1" dirty="0">
                <a:solidFill>
                  <a:srgbClr val="C00000"/>
                </a:solidFill>
                <a:cs typeface="Arabic Typesetting" panose="03020402040406030203" pitchFamily="66" charset="-78"/>
              </a:rPr>
              <a:t>τ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= (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Css,old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Css,new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l-GR" sz="3600" b="1" dirty="0">
                <a:solidFill>
                  <a:srgbClr val="C00000"/>
                </a:solidFill>
                <a:cs typeface="Arabic Typesetting" panose="03020402040406030203" pitchFamily="66" charset="-78"/>
              </a:rPr>
              <a:t>τ</a:t>
            </a:r>
            <a:r>
              <a:rPr lang="en-US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3885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One-Compartment Model Parameter Method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6255"/>
            <a:ext cx="10515600" cy="405070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Does not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require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reach to steady-state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concentrations.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trough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peak vancomycin concentrations are obtained,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1–2 additional post dose serum vancomycin concentrations are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obtained too. 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will get 4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concentrations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that not reached steady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state… 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6168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6" y="188855"/>
            <a:ext cx="10515600" cy="132556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i="1" dirty="0" smtClean="0"/>
              <a:t>STANDARD </a:t>
            </a:r>
            <a:r>
              <a:rPr lang="en-US" b="1" i="1" dirty="0"/>
              <a:t>ONE-COMPARTMENT MODEL PARAMETER METHOD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686" y="1683237"/>
            <a:ext cx="7455006" cy="49379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12812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405952"/>
            <a:ext cx="11049000" cy="390748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Calculate actual Ke by using any post dose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conc. </a:t>
            </a:r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32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ln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C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− 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ln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C</a:t>
            </a: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)/</a:t>
            </a:r>
            <a:r>
              <a:rPr lang="el-GR" sz="4000" b="1" dirty="0">
                <a:solidFill>
                  <a:srgbClr val="C00000"/>
                </a:solidFill>
                <a:cs typeface="Arabic Typesetting" panose="03020402040406030203" pitchFamily="66" charset="-78"/>
              </a:rPr>
              <a:t>Δ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 </a:t>
            </a:r>
          </a:p>
          <a:p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Calculate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actual Vd </a:t>
            </a: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 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D / (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max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 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6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min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</a:p>
          <a:p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Using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actual K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V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to calculate new dose by using I.V bolus equations.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191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i="1" dirty="0" smtClean="0"/>
              <a:t>STANDARD </a:t>
            </a:r>
            <a:r>
              <a:rPr lang="en-US" b="1" i="1" dirty="0"/>
              <a:t>ONE-COMPARTMENT MODEL PARAMETER METHOD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6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STEADY-STATE ONE-COMPARTMENT MODEL PARAMETER METHOD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2188" y="1825624"/>
            <a:ext cx="8077409" cy="490100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99587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7271"/>
            <a:ext cx="10515600" cy="403969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will get 2 concentration (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Cmax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Cmin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that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reached steady state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Calculate actual Ke by using any post dose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conce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 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ln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C1 − 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ln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C2)/</a:t>
            </a:r>
            <a:r>
              <a:rPr lang="el-GR" sz="4000" b="1" dirty="0">
                <a:solidFill>
                  <a:srgbClr val="C00000"/>
                </a:solidFill>
                <a:cs typeface="Arabic Typesetting" panose="03020402040406030203" pitchFamily="66" charset="-78"/>
              </a:rPr>
              <a:t>Δ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Calculate actual Vd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 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D / (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Cmax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– 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Cmin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Using actual Ke and Vd to calculate new dose by using I.V bolus equations.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STEADY-STATE ONE-COMPARTMENT MODEL PARAMETER METHOD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102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Administration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Vancomycin is administered as a short-term (1-hour) intravenous infusion.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Intramuscular administration is usually </a:t>
            </a:r>
            <a:r>
              <a:rPr lang="en-US" b="1" u="sng" dirty="0">
                <a:latin typeface="Aparajita" panose="020B0604020202020204" pitchFamily="34" charset="0"/>
                <a:cs typeface="Aparajita" panose="020B0604020202020204" pitchFamily="34" charset="0"/>
              </a:rPr>
              <a:t>avoided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because this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route has been reported to cause tissue necrosis at the site of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injection.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Oral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bioavailability is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poor (&lt;10%) so systemic infections cannot be treated by this route of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administration (except in antibiotic-associated colitis).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1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913" y="376506"/>
            <a:ext cx="10515600" cy="125399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When given as a 1-hour infusion, end of infusion concentrations are higher because the serum and tissues are </a:t>
            </a:r>
            <a:r>
              <a:rPr lang="en-US" b="1" u="sng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not in equilibrium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 A 1/2- to 1-hour waiting time for vancomycin distribution to tissues is allowed before peak concentrations are measured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  <a:endParaRPr lang="en-US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655" y="1828801"/>
            <a:ext cx="7159261" cy="473052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09599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6" y="552413"/>
            <a:ext cx="10515600" cy="134248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Why short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infusion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time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(~30 minutes or less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)?</a:t>
            </a: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108" y="2390660"/>
            <a:ext cx="9298237" cy="378630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Urticarial 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or erythematous reactions, </a:t>
            </a:r>
            <a:endParaRPr lang="en-US" sz="32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Intense flushing 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(known as the “</a:t>
            </a:r>
            <a:r>
              <a:rPr lang="en-US" sz="32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redman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” or 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“red-neck” syndrome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),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Tachycardia, 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and hypotension </a:t>
            </a:r>
            <a:endParaRPr lang="en-US" sz="32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Can </a:t>
            </a:r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be largely avoided with the longer infusion time.</a:t>
            </a:r>
          </a:p>
        </p:txBody>
      </p:sp>
    </p:spTree>
    <p:extLst>
      <p:ext uri="{BB962C8B-B14F-4D97-AF65-F5344CB8AC3E}">
        <p14:creationId xmlns:p14="http://schemas.microsoft.com/office/powerpoint/2010/main" val="389124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18" y="2225407"/>
            <a:ext cx="10515600" cy="436268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Therapeutic range for steady-state </a:t>
            </a:r>
            <a:r>
              <a:rPr lang="en-US" b="1" u="sng" dirty="0" smtClean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peak</a:t>
            </a:r>
            <a:r>
              <a:rPr lang="en-US" b="1" dirty="0" smtClean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concentrations is usually considered to be 20–40 </a:t>
            </a:r>
            <a:r>
              <a:rPr lang="en-US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μg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/</a:t>
            </a:r>
            <a:r>
              <a:rPr lang="en-US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mL.</a:t>
            </a:r>
            <a:endParaRPr lang="en-US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Therapeutic range for steady-state </a:t>
            </a:r>
            <a:r>
              <a:rPr lang="en-US" b="1" u="sng" dirty="0" smtClean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trough</a:t>
            </a:r>
            <a:r>
              <a:rPr lang="en-US" b="1" u="sng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concentrations is usually considered to be 5–15 </a:t>
            </a:r>
            <a:r>
              <a:rPr lang="en-US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μg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/</a:t>
            </a:r>
            <a:r>
              <a:rPr lang="en-US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mL.</a:t>
            </a: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Vancomycin does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not enter the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CNS in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appreciable amounts,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need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high steady-state </a:t>
            </a:r>
            <a:r>
              <a:rPr lang="en-US" b="1" u="sng" dirty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peak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 concentrations of 40–60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μg/mL…. Need monitoring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Vancomycin 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penetrates into lung tissue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poorly, need 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high steady-state </a:t>
            </a:r>
            <a:r>
              <a:rPr lang="en-US" b="1" u="sng" dirty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trough</a:t>
            </a: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</a:rPr>
              <a:t> concentrations equal to 15–20 </a:t>
            </a:r>
            <a:r>
              <a:rPr lang="el-GR" b="1" dirty="0">
                <a:latin typeface="Andalus" panose="02020603050405020304" pitchFamily="18" charset="-78"/>
                <a:cs typeface="Aparajita" panose="020B0604020202020204" pitchFamily="34" charset="0"/>
              </a:rPr>
              <a:t>μ</a:t>
            </a: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g/mL…. Need monitoring</a:t>
            </a: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9217" y="319489"/>
            <a:ext cx="10515600" cy="1520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Vancomycin steady-state serum concentrations should be measured in 3–5 </a:t>
            </a:r>
            <a:r>
              <a:rPr lang="en-US" sz="36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estimated half-lives</a:t>
            </a:r>
            <a:endParaRPr lang="en-US" sz="3600" b="1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7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Toxicity </a:t>
            </a:r>
            <a:endParaRPr lang="en-US" sz="4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838" y="2170323"/>
            <a:ext cx="9727895" cy="400664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Ototoxicity related to </a:t>
            </a:r>
            <a:r>
              <a:rPr lang="en-US" sz="3200" b="1" dirty="0" smtClean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PEAK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serum conc. (exceed 40 </a:t>
            </a:r>
            <a:r>
              <a:rPr lang="en-US" sz="32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μg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/mL)… permanent</a:t>
            </a:r>
          </a:p>
          <a:p>
            <a:pPr algn="just"/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Nephrotoxicity 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related to </a:t>
            </a:r>
            <a:r>
              <a:rPr lang="en-US" sz="3200" b="1" dirty="0" smtClean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TROUGH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serum conc. (</a:t>
            </a:r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above 15 </a:t>
            </a:r>
            <a:r>
              <a:rPr lang="el-GR" sz="3200" dirty="0">
                <a:cs typeface="Aparajita" panose="020B0604020202020204" pitchFamily="34" charset="0"/>
              </a:rPr>
              <a:t>μ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g/mL)… </a:t>
            </a:r>
            <a:r>
              <a:rPr lang="en-US" sz="320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reversable</a:t>
            </a:r>
            <a:r>
              <a:rPr lang="en-U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</a:p>
          <a:p>
            <a:pPr algn="just"/>
            <a:r>
              <a:rPr lang="en-US" sz="3200" dirty="0">
                <a:latin typeface="Aparajita" panose="020B0604020202020204" pitchFamily="34" charset="0"/>
                <a:cs typeface="Aparajita" panose="020B0604020202020204" pitchFamily="34" charset="0"/>
              </a:rPr>
              <a:t>Serial monitoring of serum creatinine concentrations should be used to detect nephrotoxicity.</a:t>
            </a:r>
            <a:endParaRPr lang="en-US" sz="32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algn="just"/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2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99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Trough concentrations related to therapeutic outcome</a:t>
            </a: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4895"/>
            <a:ext cx="10515600" cy="363206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Optimal bactericidal effects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are found at concentrations three to five times the organism’s MIC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Average vancomycin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MICs for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Staphylococcus </a:t>
            </a:r>
            <a:r>
              <a:rPr lang="en-US" b="1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aureus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Staphylococcus </a:t>
            </a:r>
            <a:r>
              <a:rPr lang="en-US" b="1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epidermidis</a:t>
            </a:r>
            <a:r>
              <a:rPr lang="en-US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1–2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μg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/mL,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Trough steady-state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concentrations equal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 </a:t>
            </a:r>
            <a:r>
              <a:rPr lang="el-GR" b="1" dirty="0" smtClean="0">
                <a:cs typeface="Andalus" panose="02020603050405020304" pitchFamily="18" charset="-78"/>
              </a:rPr>
              <a:t>5–10 </a:t>
            </a:r>
            <a:r>
              <a:rPr lang="el-GR" b="1" dirty="0">
                <a:cs typeface="Andalus" panose="02020603050405020304" pitchFamily="18" charset="-78"/>
              </a:rPr>
              <a:t>μ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g/mL</a:t>
            </a:r>
          </a:p>
        </p:txBody>
      </p:sp>
    </p:spTree>
    <p:extLst>
      <p:ext uri="{BB962C8B-B14F-4D97-AF65-F5344CB8AC3E}">
        <p14:creationId xmlns:p14="http://schemas.microsoft.com/office/powerpoint/2010/main" val="223747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1503</Words>
  <Application>Microsoft Office PowerPoint</Application>
  <PresentationFormat>Widescreen</PresentationFormat>
  <Paragraphs>148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Aharoni</vt:lpstr>
      <vt:lpstr>Andalus</vt:lpstr>
      <vt:lpstr>Aparajita</vt:lpstr>
      <vt:lpstr>Arabic Typesetting</vt:lpstr>
      <vt:lpstr>Arial</vt:lpstr>
      <vt:lpstr>Bahnschrift</vt:lpstr>
      <vt:lpstr>Calibri</vt:lpstr>
      <vt:lpstr>Calibri Light</vt:lpstr>
      <vt:lpstr>Times-Roman</vt:lpstr>
      <vt:lpstr>Wingdings</vt:lpstr>
      <vt:lpstr>Office Theme</vt:lpstr>
      <vt:lpstr>TDM of  Vancomycin</vt:lpstr>
      <vt:lpstr>Uses </vt:lpstr>
      <vt:lpstr>Properties</vt:lpstr>
      <vt:lpstr>Administration </vt:lpstr>
      <vt:lpstr>PowerPoint Presentation</vt:lpstr>
      <vt:lpstr>Why short infusion time (~30 minutes or less)?</vt:lpstr>
      <vt:lpstr>PowerPoint Presentation</vt:lpstr>
      <vt:lpstr>Toxicity </vt:lpstr>
      <vt:lpstr>Trough concentrations related to therapeutic outcome</vt:lpstr>
      <vt:lpstr>EFFECTS OF DISEASE STATES ON VANCOMYCIN PHARMACOKINETICS  AND DOSING</vt:lpstr>
      <vt:lpstr>PowerPoint Presentation</vt:lpstr>
      <vt:lpstr>Children </vt:lpstr>
      <vt:lpstr>Intravenous doses for infants and children are  60 mg/kg/d given every 6 hours</vt:lpstr>
      <vt:lpstr>Hemodialysis</vt:lpstr>
      <vt:lpstr>INITIAL DOSAGE DETERMINATION METHODS</vt:lpstr>
      <vt:lpstr>Pharmacokinetic Dosing Method</vt:lpstr>
      <vt:lpstr>PowerPoint Presentation</vt:lpstr>
      <vt:lpstr>PowerPoint Presentation</vt:lpstr>
      <vt:lpstr>PowerPoint Presentation</vt:lpstr>
      <vt:lpstr>6-selection of Appropriate Pharmacokinetic Model and Equations</vt:lpstr>
      <vt:lpstr>The Moellering Nomogram</vt:lpstr>
      <vt:lpstr> A modification of the vancomycin clearance/creatinine clearance equation can be made that provides a direct calculation of the vancomycin maintenance dose  </vt:lpstr>
      <vt:lpstr>PowerPoint Presentation</vt:lpstr>
      <vt:lpstr>1. Compute patient’s creatinine clearance (CrCl) using appropriate equation.  2. Divide CrCl by patient’s weight.  3. Compute 24-hour maintenance dose for CrCl value.  4. Loading dose of 15 mg/kg should be given in patients with significant renal function impairment.</vt:lpstr>
      <vt:lpstr>The Matzke nomogram </vt:lpstr>
      <vt:lpstr>Matzke Nomogram Vancomycin Dosage Chart</vt:lpstr>
      <vt:lpstr>Literature-based Recommended Dosing</vt:lpstr>
      <vt:lpstr>USE OF VANCOMYCIN  SERUM CONCENTRATIONS TO ALTER DOSAGES</vt:lpstr>
      <vt:lpstr>Linear Pharmacokinetics Method</vt:lpstr>
      <vt:lpstr>Trough-only Method</vt:lpstr>
      <vt:lpstr>One-Compartment Model Parameter Method</vt:lpstr>
      <vt:lpstr> STANDARD ONE-COMPARTMENT MODEL PARAMETER METHOD  </vt:lpstr>
      <vt:lpstr> STANDARD ONE-COMPARTMENT MODEL PARAMETER METHOD  </vt:lpstr>
      <vt:lpstr> STEADY-STATE ONE-COMPARTMENT MODEL PARAMETER METHOD  </vt:lpstr>
      <vt:lpstr> STEADY-STATE ONE-COMPARTMENT MODEL PARAMETER METHOD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VANCOMYCIN</dc:title>
  <dc:creator>HP HADEEL</dc:creator>
  <cp:lastModifiedBy>HP HADEEL</cp:lastModifiedBy>
  <cp:revision>40</cp:revision>
  <dcterms:created xsi:type="dcterms:W3CDTF">2019-03-17T13:50:07Z</dcterms:created>
  <dcterms:modified xsi:type="dcterms:W3CDTF">2024-10-12T14:56:32Z</dcterms:modified>
</cp:coreProperties>
</file>