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4" r:id="rId3"/>
    <p:sldId id="287" r:id="rId4"/>
    <p:sldId id="317" r:id="rId5"/>
    <p:sldId id="319" r:id="rId6"/>
    <p:sldId id="312" r:id="rId7"/>
    <p:sldId id="320" r:id="rId8"/>
    <p:sldId id="313" r:id="rId9"/>
    <p:sldId id="321" r:id="rId10"/>
    <p:sldId id="316" r:id="rId11"/>
    <p:sldId id="323" r:id="rId12"/>
    <p:sldId id="322" r:id="rId13"/>
    <p:sldId id="318" r:id="rId14"/>
    <p:sldId id="315" r:id="rId15"/>
    <p:sldId id="324" r:id="rId16"/>
    <p:sldId id="325" r:id="rId17"/>
    <p:sldId id="326" r:id="rId18"/>
    <p:sldId id="327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0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0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5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28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76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9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3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6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83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3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F6B4-414E-41D1-A6A9-E808EF34E87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28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BF6B4-414E-41D1-A6A9-E808EF34E87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A9F1-8DAD-4748-ABA1-38B4C2CDF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1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673"/>
            <a:ext cx="8465127" cy="266007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80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Bahnschrif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Calculating Doses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433455"/>
            <a:ext cx="8285018" cy="2064326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3600" b="1" dirty="0">
                <a:solidFill>
                  <a:srgbClr val="FF0000"/>
                </a:solidFill>
                <a:latin typeface="Lucida Calligraphy" panose="03010101010101010101" pitchFamily="66" charset="0"/>
              </a:rPr>
              <a:t>Dr. Haider Raheem Mohammad</a:t>
            </a:r>
            <a:endParaRPr lang="ar-SA" sz="3600" dirty="0">
              <a:solidFill>
                <a:srgbClr val="FF0000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811" y="1357746"/>
            <a:ext cx="3868189" cy="483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2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12" y="0"/>
            <a:ext cx="466158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018" y="2828835"/>
            <a:ext cx="2632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" panose="020B0502040204020203" pitchFamily="34" charset="0"/>
              </a:rPr>
              <a:t>Body surface area </a:t>
            </a:r>
            <a:r>
              <a:rPr lang="en-US" dirty="0" smtClean="0">
                <a:latin typeface="Bahnschrift" panose="020B0502040204020203" pitchFamily="34" charset="0"/>
              </a:rPr>
              <a:t>of children.</a:t>
            </a:r>
          </a:p>
          <a:p>
            <a:r>
              <a:rPr lang="en-US" dirty="0">
                <a:latin typeface="Bahnschrift" panose="020B0502040204020203" pitchFamily="34" charset="0"/>
              </a:rPr>
              <a:t>BSA for </a:t>
            </a:r>
            <a:r>
              <a:rPr lang="en-US" dirty="0" smtClean="0">
                <a:latin typeface="Bahnschrift" panose="020B0502040204020203" pitchFamily="34" charset="0"/>
              </a:rPr>
              <a:t>a 15-kg</a:t>
            </a:r>
            <a:r>
              <a:rPr lang="en-US" dirty="0">
                <a:latin typeface="Bahnschrift" panose="020B0502040204020203" pitchFamily="34" charset="0"/>
              </a:rPr>
              <a:t>. </a:t>
            </a:r>
            <a:r>
              <a:rPr lang="en-US" dirty="0" smtClean="0">
                <a:latin typeface="Bahnschrift" panose="020B0502040204020203" pitchFamily="34" charset="0"/>
              </a:rPr>
              <a:t>child, 100 </a:t>
            </a:r>
            <a:r>
              <a:rPr lang="en-US" dirty="0">
                <a:latin typeface="Bahnschrift" panose="020B0502040204020203" pitchFamily="34" charset="0"/>
              </a:rPr>
              <a:t>cm. tall </a:t>
            </a:r>
            <a:r>
              <a:rPr lang="en-US" dirty="0" smtClean="0">
                <a:latin typeface="Bahnschrift" panose="020B0502040204020203" pitchFamily="34" charset="0"/>
              </a:rPr>
              <a:t>= 0.64 </a:t>
            </a:r>
            <a:r>
              <a:rPr lang="en-US" dirty="0">
                <a:latin typeface="Bahnschrift" panose="020B0502040204020203" pitchFamily="34" charset="0"/>
              </a:rPr>
              <a:t>M</a:t>
            </a:r>
            <a:r>
              <a:rPr lang="en-US" baseline="30000" dirty="0">
                <a:latin typeface="Bahnschrift" panose="020B0502040204020203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9643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763" y="1851038"/>
            <a:ext cx="32003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hnschrift" panose="020B0502040204020203" pitchFamily="34" charset="0"/>
              </a:rPr>
              <a:t>Nomogram for the estimation of surface area</a:t>
            </a:r>
            <a:r>
              <a:rPr lang="en-US" dirty="0">
                <a:latin typeface="Bahnschrift" panose="020B0502040204020203" pitchFamily="34" charset="0"/>
              </a:rPr>
              <a:t>. </a:t>
            </a:r>
            <a:endParaRPr lang="en-US" dirty="0" smtClean="0">
              <a:latin typeface="Bahnschrift" panose="020B0502040204020203" pitchFamily="34" charset="0"/>
            </a:endParaRPr>
          </a:p>
          <a:p>
            <a:r>
              <a:rPr lang="en-US" dirty="0" smtClean="0">
                <a:latin typeface="Bahnschrift" panose="020B0502040204020203" pitchFamily="34" charset="0"/>
              </a:rPr>
              <a:t>The </a:t>
            </a:r>
            <a:r>
              <a:rPr lang="en-US" dirty="0">
                <a:latin typeface="Bahnschrift" panose="020B0502040204020203" pitchFamily="34" charset="0"/>
              </a:rPr>
              <a:t>surface area is indicated where a straight line that connects the height and</a:t>
            </a:r>
          </a:p>
          <a:p>
            <a:r>
              <a:rPr lang="en-US" dirty="0">
                <a:latin typeface="Bahnschrift" panose="020B0502040204020203" pitchFamily="34" charset="0"/>
              </a:rPr>
              <a:t>weight levels intersects the surface area column, or if the patient is roughly of average size, from the weight alone (enclosed area).</a:t>
            </a:r>
            <a:endParaRPr lang="en-US" baseline="30000" dirty="0">
              <a:latin typeface="Bahnschrift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073" y="-2"/>
            <a:ext cx="6131507" cy="684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8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10" y="0"/>
            <a:ext cx="657788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50818"/>
            <a:ext cx="3325091" cy="41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3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4691"/>
            <a:ext cx="10515600" cy="1122218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Calculating Doses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8365"/>
            <a:ext cx="10515600" cy="5749636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E.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Constant rate intravenous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infusions</a:t>
            </a: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Some drugs are administered intravenously at a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constant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zero-order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rate by using a continuous-drip infusion set or a constant-rate infusion pump. </a:t>
            </a: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flow rate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(volume per unit time) required can be calculated from the volume to be administered and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duration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the infusion. </a:t>
            </a: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rate of drug administration can be calculated from the concentration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drug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the infused solution and the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flow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rate of the infusion set or pump. </a:t>
            </a: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Conversion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factors may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 required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obtain the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final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answer in the correct units (drops per minute or milliliters per hour).</a:t>
            </a:r>
          </a:p>
        </p:txBody>
      </p:sp>
    </p:spTree>
    <p:extLst>
      <p:ext uri="{BB962C8B-B14F-4D97-AF65-F5344CB8AC3E}">
        <p14:creationId xmlns:p14="http://schemas.microsoft.com/office/powerpoint/2010/main" val="287073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4691"/>
            <a:ext cx="10515600" cy="1233054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Calculating Doses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46909"/>
                <a:ext cx="10515600" cy="5611092"/>
              </a:xfrm>
            </p:spPr>
            <p:txBody>
              <a:bodyPr>
                <a:normAutofit/>
              </a:bodyPr>
              <a:lstStyle/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• E.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Constant rate intravenous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infusions</a:t>
                </a:r>
                <a:endParaRPr lang="en-US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• A vancomycin solution containing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1000 mg of vancomycin 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hydrochloride diluted to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250 mL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with D</a:t>
                </a:r>
                <a:r>
                  <a:rPr lang="en-US" baseline="-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W 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is to be infused at a constant rate with a continuous-drip intravenous infusion set that 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delivers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25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drops/mL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endPara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What flow </a:t>
                </a:r>
                <a:r>
                  <a:rPr lang="en-US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rate (drops per minute) should be used to infuse all 250 mL of </a:t>
                </a:r>
                <a:r>
                  <a:rPr lang="en-US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vancomycin </a:t>
                </a:r>
                <a:r>
                  <a:rPr lang="en-US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hydrochloride solution in 2 hrs</a:t>
                </a:r>
                <a:r>
                  <a:rPr lang="en-US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endParaRPr lang="en-US" sz="16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ctr">
                  <a:lnSpc>
                    <a:spcPct val="115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𝟐𝟓𝟎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𝐦𝐥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𝐡𝐫𝐬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𝐡𝐫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𝟔𝟎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𝐦𝐢𝐧𝐬</m:t>
                        </m:r>
                      </m:den>
                    </m:f>
                    <m:r>
                      <a:rPr lang="en-US" sz="32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𝟐𝟓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𝐝𝐫𝐨𝐩𝐬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𝐦𝐥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prstClr val="black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52 drops/min</a:t>
                </a:r>
                <a:endPara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endParaRPr lang="en-US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46909"/>
                <a:ext cx="10515600" cy="5611092"/>
              </a:xfrm>
              <a:blipFill>
                <a:blip r:embed="rId2"/>
                <a:stretch>
                  <a:fillRect l="-1217" t="-761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46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4691"/>
            <a:ext cx="10515600" cy="1233054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Preparing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Dilutions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46909"/>
                <a:ext cx="10515600" cy="5611092"/>
              </a:xfrm>
            </p:spPr>
            <p:txBody>
              <a:bodyPr>
                <a:normAutofit lnSpcReduction="10000"/>
              </a:bodyPr>
              <a:lstStyle/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Calculate the amount of benzalkonium chloride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50% w/v 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solution needed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to prepare a 150 mL 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of a solution of benzalkonium 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chloride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%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w/v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(Benzalkonium chloride 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solution BP 2004 is a 50 % w/v 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concentration).</a:t>
                </a:r>
              </a:p>
              <a:p>
                <a:pPr marL="0" lvl="0" indent="0" algn="ctr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sz="24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150 mL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32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𝟎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𝐠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𝟏𝟎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𝟎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𝐦𝐋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prstClr val="black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15 g</a:t>
                </a:r>
                <a:endPara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endParaRPr lang="en-US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ctr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sz="24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15 g</a:t>
                </a:r>
                <a14:m>
                  <m:oMath xmlns:m="http://schemas.openxmlformats.org/officeDocument/2006/math">
                    <m:r>
                      <a:rPr lang="en-US" sz="32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32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𝟏𝟎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𝟎</m:t>
                        </m:r>
                        <m:r>
                          <a:rPr lang="en-US" sz="32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𝐦𝐋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𝟓</m:t>
                        </m:r>
                        <m:r>
                          <a:rPr lang="en-US" sz="32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𝟎</m:t>
                        </m:r>
                        <m:r>
                          <a:rPr lang="en-US" sz="32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𝐠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30 mL</a:t>
                </a:r>
                <a:endPara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endParaRPr lang="en-US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• 30 mL of benzalkonium chloride solution 50% w/v must be diluted to 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150 mL 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to produce a 10% w/v solution.</a:t>
                </a:r>
                <a:endParaRPr lang="en-US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46909"/>
                <a:ext cx="10515600" cy="5611092"/>
              </a:xfrm>
              <a:blipFill>
                <a:blip r:embed="rId2"/>
                <a:stretch>
                  <a:fillRect l="-1217" t="-1304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85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2837"/>
            <a:ext cx="10515600" cy="1233054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Preparing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Dilutions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05891"/>
            <a:ext cx="10515600" cy="475211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Method 2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Product of volume and concentration: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n-US" baseline="-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×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baseline="-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n-US" baseline="-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×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baseline="-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where               V</a:t>
            </a:r>
            <a:r>
              <a:rPr lang="en-US" baseline="-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volume of concentrated solution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n-US" baseline="-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× 50 = 150 x 10                        C</a:t>
            </a:r>
            <a:r>
              <a:rPr lang="en-US" baseline="-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concentration of concentrate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n-US" baseline="-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150/5                                     V</a:t>
            </a:r>
            <a:r>
              <a:rPr lang="en-US" baseline="-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volume of diluted solution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n-US" baseline="-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30 mL                                    C</a:t>
            </a:r>
            <a:r>
              <a:rPr lang="en-US" baseline="-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concentration of diluted solution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59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4691"/>
            <a:ext cx="10515600" cy="1233054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Preparing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Dilutions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46909"/>
                <a:ext cx="10515600" cy="5611092"/>
              </a:xfrm>
            </p:spPr>
            <p:txBody>
              <a:bodyPr>
                <a:normAutofit/>
              </a:bodyPr>
              <a:lstStyle/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Calculate the quantity of potassium permanganate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0.25%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w/v 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solution 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that is required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to produce 100 mL of a 0.0125% w/v 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solution 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of potassium permanganate.</a:t>
                </a:r>
              </a:p>
              <a:p>
                <a:pPr marL="0" lvl="0" indent="0" algn="ctr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sz="24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100 mL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32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𝟎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𝟎𝟏𝟐𝟓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𝐠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𝟏𝟎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𝟎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𝐦𝐋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prstClr val="black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0.0125 g</a:t>
                </a:r>
                <a:endPara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endParaRPr lang="en-US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ctr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sz="24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0.0125 g</a:t>
                </a:r>
                <a14:m>
                  <m:oMath xmlns:m="http://schemas.openxmlformats.org/officeDocument/2006/math">
                    <m:r>
                      <a:rPr lang="en-US" sz="32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3200" b="1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𝟏𝟎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𝟎</m:t>
                        </m:r>
                        <m:r>
                          <a:rPr lang="en-US" sz="32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𝐦𝐋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𝟎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𝟐𝟓</m:t>
                        </m:r>
                        <m:r>
                          <a:rPr lang="en-US" sz="32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𝐠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5 mL</a:t>
                </a:r>
                <a:endPara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endParaRPr lang="en-US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• 5 mL of potassium permanganate solution 0.25% w/v must be diluted 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to 100 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mL with water to produce a 0.0125% w/v solution.</a:t>
                </a:r>
                <a:endParaRPr lang="en-US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46909"/>
                <a:ext cx="10515600" cy="5611092"/>
              </a:xfrm>
              <a:blipFill>
                <a:blip r:embed="rId2"/>
                <a:stretch>
                  <a:fillRect l="-1217" t="-761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45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1673"/>
            <a:ext cx="10515600" cy="1427018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Preparing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Dilutions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873"/>
            <a:ext cx="10515600" cy="541712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Method 2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n-US" baseline="-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×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baseline="-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n-US" baseline="-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×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baseline="-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n-US" baseline="-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volume of concentrated solution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=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unknown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baseline="-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concentration of concentrate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=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0.25 %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n-US" baseline="-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volume of diluted solution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=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100mL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baseline="-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concentration of diluted solution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=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0.0125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n-US" baseline="-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× 0.25 % =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100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mL × 0.0125 %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n-US" baseline="-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1.25/0.25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 mL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55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3" y="0"/>
            <a:ext cx="97258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6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2509"/>
            <a:ext cx="10515600" cy="1122218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Pediatric Patients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3891"/>
            <a:ext cx="10515600" cy="551411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Pediatric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patients, defined as those younger than 18 years. </a:t>
            </a: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Newborn infants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born before 37 weeks of gestational age are termed 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premature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those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between 1 day and 1 month of age are 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neonates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term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neonate is used to describe a newborn infant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aged 0–28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days); </a:t>
            </a: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1 month to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 year are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infants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1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11 years are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children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The terms child or children are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used generically to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describe the entire range from infant to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adolescent (1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month–17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years). and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12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17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years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are 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adolescents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346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8764"/>
            <a:ext cx="10515600" cy="1122218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Calculating Doses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3999"/>
            <a:ext cx="10515600" cy="5334001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Calculation of doses generally can be performed with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dimensional analysis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Problems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encountered in the pharmacy include calculation of the number of doses,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quantities in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dose or total mass/volume, amount of active or inactive ingredients, and size of dose.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Calculation of children’s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doses is commonly performed by the pharmacist.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Dosage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optimally calculated by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using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child’s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body weight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mass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appropriate dose in milligrams per kilogram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mg/kg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7227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8764"/>
            <a:ext cx="10515600" cy="1122218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Calculating Doses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3999"/>
            <a:ext cx="10515600" cy="5334001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Many children’s doses are standardised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by weight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therefore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require multiplying by the body-weight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kilograms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determine the child’s dose); occasionally,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doses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have been standardised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by body surface area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(in m</a:t>
            </a:r>
            <a:r>
              <a:rPr lang="en-US" baseline="30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most drugs the adult maximum dose should not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 exceeded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For example if the dose is stated 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8 mg/kg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max. 300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child weighing 10 kg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should receive 80 mg but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child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weighing 40 kg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should receive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300 mg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(rather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than 320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mg).</a:t>
            </a:r>
          </a:p>
        </p:txBody>
      </p:sp>
    </p:spTree>
    <p:extLst>
      <p:ext uri="{BB962C8B-B14F-4D97-AF65-F5344CB8AC3E}">
        <p14:creationId xmlns:p14="http://schemas.microsoft.com/office/powerpoint/2010/main" val="108986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6254"/>
            <a:ext cx="10515600" cy="1052946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Calculating Doses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8363"/>
            <a:ext cx="10515600" cy="5749637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Since children are more susceptible to the harmful effects of drugs, dosage should be carefully calculated until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age of puberty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a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weight of 50 kg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reached.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Young children may require a higher dose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kilogram than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adults because of their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higher metabolic rates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 problems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need to be considered. For example, calculation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by body-weight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the overweight child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may result in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much higher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doses being administered than necessary; in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such cases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dose should be calculated from an ideal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weight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related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height and age.</a:t>
            </a:r>
          </a:p>
        </p:txBody>
      </p:sp>
    </p:spTree>
    <p:extLst>
      <p:ext uri="{BB962C8B-B14F-4D97-AF65-F5344CB8AC3E}">
        <p14:creationId xmlns:p14="http://schemas.microsoft.com/office/powerpoint/2010/main" val="401004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4690"/>
            <a:ext cx="10515600" cy="955965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Calculating Doses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42109"/>
                <a:ext cx="10515600" cy="5915891"/>
              </a:xfrm>
            </p:spPr>
            <p:txBody>
              <a:bodyPr>
                <a:normAutofit/>
              </a:bodyPr>
              <a:lstStyle/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In general, the approximate dose can be calculated:</a:t>
                </a: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According to age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as a percentage of the adult dose, especially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for drugs with a high therapeutic index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endParaRPr lang="en-US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Fried’s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rule for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infants</a:t>
                </a:r>
              </a:p>
              <a:p>
                <a:pPr marL="0" indent="0" algn="ctr">
                  <a:lnSpc>
                    <a:spcPct val="115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𝐚𝐠𝐞</m:t>
                        </m:r>
                        <m:r>
                          <a:rPr lang="en-US" sz="32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3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𝐢𝐧</m:t>
                            </m:r>
                            <m:r>
                              <a:rPr lang="en-US" sz="32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𝐦𝐨𝐧𝐭𝐡𝐬</m:t>
                            </m:r>
                          </m:e>
                        </m:d>
                        <m:r>
                          <a:rPr lang="en-US" sz="3200" b="1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1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𝐚𝐝𝐮𝐥𝐭</m:t>
                        </m:r>
                        <m:r>
                          <a:rPr lang="en-US" sz="32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𝐝𝐨𝐬𝐞</m:t>
                        </m:r>
                      </m:num>
                      <m:den>
                        <m:r>
                          <a:rPr lang="en-US" sz="3200" b="1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𝟏𝟓𝟎</m:t>
                        </m:r>
                      </m:den>
                    </m:f>
                  </m:oMath>
                </a14:m>
                <a:r>
                  <a:rPr lang="en-US" b="1" dirty="0" smtClean="0">
                    <a:latin typeface="Bahnschrift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b="1" dirty="0" smtClean="0">
                    <a:latin typeface="Bahnschrift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dose for infant</a:t>
                </a:r>
                <a:endParaRPr lang="en-US" b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endParaRPr lang="en-US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Young’s rule for children 2 years old or older</a:t>
                </a:r>
              </a:p>
              <a:p>
                <a:pPr marL="0" lvl="0" indent="0" algn="ctr">
                  <a:lnSpc>
                    <a:spcPct val="115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𝐚𝐠𝐞</m:t>
                        </m:r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(</m:t>
                        </m:r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𝐢𝐧</m:t>
                        </m:r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𝐲𝐞𝐚𝐫𝐬</m:t>
                        </m:r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𝐚𝐠𝐞</m:t>
                        </m:r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𝐢𝐧</m:t>
                            </m:r>
                            <m:r>
                              <a:rPr lang="en-US" sz="32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𝐲𝐞𝐚𝐫𝐬</m:t>
                            </m:r>
                          </m:e>
                        </m:d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× adult dose = dose for child</a:t>
                </a:r>
                <a:endPara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endParaRPr lang="en-US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42109"/>
                <a:ext cx="10515600" cy="5915891"/>
              </a:xfrm>
              <a:blipFill>
                <a:blip r:embed="rId2"/>
                <a:stretch>
                  <a:fillRect l="-1217" t="-722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237509" y="6386945"/>
            <a:ext cx="771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ahnschrift" panose="020B0502040204020203" pitchFamily="34" charset="0"/>
              </a:rPr>
              <a:t>means that a child of 6 years would receive one-third of the adult dose.</a:t>
            </a:r>
            <a:endParaRPr lang="en-U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88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7927"/>
            <a:ext cx="10515600" cy="1122218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Calculating Doses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10145"/>
                <a:ext cx="10515600" cy="5347855"/>
              </a:xfrm>
            </p:spPr>
            <p:txBody>
              <a:bodyPr>
                <a:normAutofit/>
              </a:bodyPr>
              <a:lstStyle/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According to weight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in obese children, the ideal body weight, related to height and age, should be used for calculation of dose.</a:t>
                </a: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endParaRPr lang="en-US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Clark’s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rule</a:t>
                </a:r>
              </a:p>
              <a:p>
                <a:pPr marL="0" lvl="0" indent="0" algn="ctr">
                  <a:lnSpc>
                    <a:spcPct val="115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𝐰𝐞𝐢𝐠𝐡𝐭</m:t>
                        </m:r>
                        <m:r>
                          <a:rPr lang="en-US" sz="32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𝐥𝐛</m:t>
                            </m:r>
                          </m:e>
                        </m:d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𝐚𝐝𝐮𝐥𝐭</m:t>
                        </m:r>
                        <m:r>
                          <a:rPr lang="en-US" sz="32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𝐝𝐨𝐬𝐞</m:t>
                        </m:r>
                      </m:num>
                      <m:den>
                        <m:r>
                          <a:rPr lang="en-US" sz="32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𝟏𝟓𝟎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𝐥𝐛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(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𝐚𝐯𝐠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𝐰𝐭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𝐨𝐟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𝐚𝐝𝐮𝐥𝐭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 dose for 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child</a:t>
                </a:r>
                <a:endParaRPr lang="en-US" sz="24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endParaRPr lang="en-US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ctr">
                  <a:lnSpc>
                    <a:spcPct val="115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𝐂𝐡𝐢𝐥</m:t>
                        </m:r>
                        <m:sSup>
                          <m:sSupPr>
                            <m:ctrlPr>
                              <a:rPr lang="en-US" sz="32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𝐝</m:t>
                            </m:r>
                          </m:e>
                          <m:sup>
                            <m:r>
                              <a:rPr lang="en-US" sz="3200" b="1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𝐰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𝐭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  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𝐢𝐧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𝐤𝐠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𝟕𝟎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× 𝐚𝐝𝐮𝐥𝐭 𝐝𝐨𝐬𝐞 </a:t>
                </a:r>
                <a:r>
                  <a:rPr lang="en-US" sz="2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 dose for child</a:t>
                </a: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endParaRPr lang="en-US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10145"/>
                <a:ext cx="10515600" cy="5347855"/>
              </a:xfrm>
              <a:blipFill>
                <a:blip r:embed="rId2"/>
                <a:stretch>
                  <a:fillRect l="-1217" t="-798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757054" y="6248400"/>
            <a:ext cx="66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ahnschrift" panose="020B0502040204020203" pitchFamily="34" charset="0"/>
              </a:rPr>
              <a:t>1 kilogram (kg) </a:t>
            </a:r>
            <a:r>
              <a:rPr lang="en-US" sz="2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 </a:t>
            </a:r>
            <a:r>
              <a:rPr lang="en-US" dirty="0" smtClean="0">
                <a:latin typeface="Bahnschrift" panose="020B0502040204020203" pitchFamily="34" charset="0"/>
              </a:rPr>
              <a:t>2.2 </a:t>
            </a:r>
            <a:r>
              <a:rPr lang="en-US" dirty="0">
                <a:latin typeface="Bahnschrift" panose="020B0502040204020203" pitchFamily="34" charset="0"/>
              </a:rPr>
              <a:t>pounds </a:t>
            </a:r>
            <a:r>
              <a:rPr lang="en-US" dirty="0" smtClean="0">
                <a:latin typeface="Bahnschrift" panose="020B0502040204020203" pitchFamily="34" charset="0"/>
              </a:rPr>
              <a:t>(</a:t>
            </a:r>
            <a:r>
              <a:rPr lang="en-US" dirty="0">
                <a:latin typeface="Bahnschrift" panose="020B0502040204020203" pitchFamily="34" charset="0"/>
              </a:rPr>
              <a:t>l</a:t>
            </a:r>
            <a:r>
              <a:rPr lang="en-US" dirty="0" smtClean="0">
                <a:latin typeface="Bahnschrift" panose="020B0502040204020203" pitchFamily="34" charset="0"/>
              </a:rPr>
              <a:t>bs</a:t>
            </a:r>
            <a:r>
              <a:rPr lang="en-US" dirty="0">
                <a:latin typeface="Bahnschrift" panose="020B0502040204020203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3727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4181"/>
            <a:ext cx="10515600" cy="1122218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Calculating Doses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76399"/>
                <a:ext cx="10515600" cy="5181601"/>
              </a:xfrm>
            </p:spPr>
            <p:txBody>
              <a:bodyPr>
                <a:normAutofit/>
              </a:bodyPr>
              <a:lstStyle/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According to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body surface area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this formula is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more accurate 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for determining pediatric dose.</a:t>
                </a:r>
                <a:endParaRPr lang="en-US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endParaRPr lang="en-US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Child’s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dosage based on body surface area (BSA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3200" b="1" dirty="0" smtClean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 algn="ctr">
                  <a:lnSpc>
                    <a:spcPct val="115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𝐁𝐒𝐀</m:t>
                        </m:r>
                        <m:r>
                          <a:rPr lang="en-US" sz="3200" b="1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𝐨𝐟</m:t>
                        </m:r>
                        <m:r>
                          <a:rPr lang="en-US" sz="3200" b="1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𝐜𝐡𝐢𝐥𝐝</m:t>
                        </m:r>
                        <m:r>
                          <a:rPr lang="en-US" sz="32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3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𝐦</m:t>
                            </m:r>
                            <m:r>
                              <a:rPr lang="en-US" sz="3200" b="1" i="0" baseline="300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3200" b="1" i="0" baseline="300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×</m:t>
                        </m:r>
                        <m:r>
                          <a:rPr lang="en-US" sz="3200" b="1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𝐚𝐝𝐮𝐥𝐭</m:t>
                        </m:r>
                        <m:r>
                          <a:rPr lang="en-US" sz="32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𝐝𝐨𝐬𝐞</m:t>
                        </m:r>
                      </m:num>
                      <m:den>
                        <m:r>
                          <a:rPr lang="en-US" sz="3200" b="1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1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𝟕𝟑</m:t>
                        </m:r>
                        <m:r>
                          <a:rPr lang="en-US" sz="3200" b="1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𝐦𝟐</m:t>
                        </m:r>
                        <m:r>
                          <a:rPr lang="en-US" sz="3200" b="1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(</m:t>
                        </m:r>
                        <m:r>
                          <a:rPr lang="en-US" sz="3200" b="1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𝐚𝐯𝐠</m:t>
                        </m:r>
                        <m:r>
                          <a:rPr lang="en-US" sz="3200" b="1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𝐚𝐝𝐮𝐥𝐭</m:t>
                        </m:r>
                        <m:r>
                          <a:rPr lang="en-US" sz="3200" b="1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𝐁𝐒𝐀</m:t>
                        </m:r>
                        <m:r>
                          <a:rPr lang="en-US" sz="3200" b="1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b="1" dirty="0" smtClean="0">
                    <a:latin typeface="Bahnschrift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 approximate dose for child</a:t>
                </a:r>
                <a:endParaRPr lang="en-US" sz="2400" b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endParaRPr lang="en-US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ctr">
                  <a:lnSpc>
                    <a:spcPct val="115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𝐂</m:t>
                        </m:r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𝐡𝐢𝐥</m:t>
                        </m:r>
                        <m:sSup>
                          <m:sSupPr>
                            <m:ctrlPr>
                              <a:rPr lang="en-US" sz="32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𝐝</m:t>
                            </m:r>
                          </m:e>
                          <m:sup>
                            <m:r>
                              <a:rPr lang="en-US" sz="3200" b="1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𝐬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𝐬𝐮𝐫𝐟𝐚𝐜𝐞</m:t>
                        </m:r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𝐚𝐫𝐞𝐚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𝐢𝐧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𝐦𝟐</m:t>
                        </m:r>
                        <m:r>
                          <a:rPr lang="en-US" sz="3200" b="1" baseline="300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𝟖</m:t>
                        </m:r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𝐦</m:t>
                        </m:r>
                        <m:r>
                          <a:rPr lang="en-US" sz="3200" b="1" i="1" baseline="300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prstClr val="black"/>
                    </a:solidFill>
                    <a:latin typeface="Bahnschrift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× </a:t>
                </a:r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𝐚𝐝𝐮𝐥𝐭 𝐝𝐨𝐬𝐞 </a:t>
                </a:r>
                <a:r>
                  <a:rPr lang="en-US" sz="24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 approximate dose for child</a:t>
                </a: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endParaRPr lang="en-US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76399"/>
                <a:ext cx="10515600" cy="5181601"/>
              </a:xfrm>
              <a:blipFill>
                <a:blip r:embed="rId2"/>
                <a:stretch>
                  <a:fillRect l="-1217" t="-706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56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1164"/>
            <a:ext cx="10515600" cy="1122218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Calculating Doses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73382"/>
                <a:ext cx="10515600" cy="5084618"/>
              </a:xfrm>
            </p:spPr>
            <p:txBody>
              <a:bodyPr>
                <a:normAutofit/>
              </a:bodyPr>
              <a:lstStyle/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Body surface area (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BSA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 estimates are 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sometimes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preferable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to body-weight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for calculation of paediatric 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doses since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many physiological phenomena correlate better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with body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surface area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endParaRPr lang="en-US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Mosteller’s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formula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BSA 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(sq. m.)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g>
                      <m:e>
                        <m:f>
                          <m:fPr>
                            <m:ctrlP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a:rPr lang="en-US" sz="3200" b="1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𝐡𝐞𝐢𝐠𝐡𝐭</m:t>
                            </m:r>
                            <m:r>
                              <a:rPr lang="en-US" sz="3200" b="1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32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 Math" panose="02040503050406030204" pitchFamily="18" charset="0"/>
                                  </a:rPr>
                                  <m:t>𝐜𝐦</m:t>
                                </m:r>
                              </m:e>
                            </m:d>
                            <m:r>
                              <a:rPr lang="en-US" sz="3200" b="1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3200" b="1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𝐰𝐞𝐢𝐠𝐡𝐭</m:t>
                            </m:r>
                            <m:r>
                              <a:rPr lang="en-US" sz="32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32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 Math" panose="02040503050406030204" pitchFamily="18" charset="0"/>
                                  </a:rPr>
                                  <m:t>𝐤𝐠</m:t>
                                </m:r>
                              </m:e>
                            </m:d>
                            <m:r>
                              <a:rPr lang="en-US" sz="3200" b="1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𝟑𝟔𝟎𝟎</m:t>
                            </m:r>
                            <m:r>
                              <a:rPr lang="en-US" sz="32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e>
                    </m:rad>
                  </m:oMath>
                </a14:m>
                <a:endParaRPr lang="en-US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endParaRPr lang="en-US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Bef>
                    <a:spcPts val="0"/>
                  </a:spcBef>
                  <a:buNone/>
                </a:pPr>
                <a:endParaRPr lang="en-US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73382"/>
                <a:ext cx="10515600" cy="5084618"/>
              </a:xfrm>
              <a:blipFill>
                <a:blip r:embed="rId2"/>
                <a:stretch>
                  <a:fillRect l="-1217" t="-839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62200" y="5126182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ahnschrift" panose="020B0502040204020203" pitchFamily="34" charset="0"/>
              </a:rPr>
              <a:t>Which is as accurate to within 2% as more complicated formulae.</a:t>
            </a:r>
            <a:endParaRPr lang="en-U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08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1035</Words>
  <Application>Microsoft Office PowerPoint</Application>
  <PresentationFormat>Widescreen</PresentationFormat>
  <Paragraphs>104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Bahnschrift</vt:lpstr>
      <vt:lpstr>Calibri</vt:lpstr>
      <vt:lpstr>Calibri Light</vt:lpstr>
      <vt:lpstr>Cambria Math</vt:lpstr>
      <vt:lpstr>Lucida Calligraphy</vt:lpstr>
      <vt:lpstr>Times New Roman</vt:lpstr>
      <vt:lpstr>Office Theme</vt:lpstr>
      <vt:lpstr>Calculating Doses</vt:lpstr>
      <vt:lpstr>Pediatric Patients</vt:lpstr>
      <vt:lpstr>Calculating Doses</vt:lpstr>
      <vt:lpstr>Calculating Doses</vt:lpstr>
      <vt:lpstr>Calculating Doses</vt:lpstr>
      <vt:lpstr>Calculating Doses</vt:lpstr>
      <vt:lpstr>Calculating Doses</vt:lpstr>
      <vt:lpstr>Calculating Doses</vt:lpstr>
      <vt:lpstr>Calculating Doses</vt:lpstr>
      <vt:lpstr>PowerPoint Presentation</vt:lpstr>
      <vt:lpstr>PowerPoint Presentation</vt:lpstr>
      <vt:lpstr>PowerPoint Presentation</vt:lpstr>
      <vt:lpstr>Calculating Doses</vt:lpstr>
      <vt:lpstr>Calculating Doses</vt:lpstr>
      <vt:lpstr>Preparing Dilutions</vt:lpstr>
      <vt:lpstr>Preparing Dilutions</vt:lpstr>
      <vt:lpstr>Preparing Dilutions</vt:lpstr>
      <vt:lpstr>Preparing Dilutions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Introduction: Historic Background  of Pharmacy Practice</dc:title>
  <dc:creator>haider raheem</dc:creator>
  <cp:lastModifiedBy>haider raheem</cp:lastModifiedBy>
  <cp:revision>88</cp:revision>
  <dcterms:created xsi:type="dcterms:W3CDTF">2021-10-05T20:56:32Z</dcterms:created>
  <dcterms:modified xsi:type="dcterms:W3CDTF">2024-10-21T22:02:25Z</dcterms:modified>
</cp:coreProperties>
</file>