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81" r:id="rId2"/>
    <p:sldId id="283" r:id="rId3"/>
    <p:sldId id="284" r:id="rId4"/>
    <p:sldId id="257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97" r:id="rId16"/>
    <p:sldId id="296" r:id="rId17"/>
    <p:sldId id="295" r:id="rId18"/>
    <p:sldId id="279" r:id="rId19"/>
    <p:sldId id="280" r:id="rId20"/>
    <p:sldId id="285" r:id="rId21"/>
    <p:sldId id="286" r:id="rId22"/>
    <p:sldId id="287" r:id="rId23"/>
    <p:sldId id="288" r:id="rId24"/>
    <p:sldId id="293" r:id="rId25"/>
    <p:sldId id="289" r:id="rId26"/>
    <p:sldId id="294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94480" y="464696"/>
            <a:ext cx="7315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dirty="0" smtClean="0">
              <a:solidFill>
                <a:srgbClr val="C0504D"/>
              </a:solidFill>
            </a:endParaRPr>
          </a:p>
          <a:p>
            <a:pPr lvl="0" algn="ctr"/>
            <a:endParaRPr lang="en-US" sz="2400" b="1" dirty="0" smtClean="0">
              <a:solidFill>
                <a:srgbClr val="C0504D"/>
              </a:solidFill>
            </a:endParaRPr>
          </a:p>
          <a:p>
            <a:pPr lvl="0" algn="ctr"/>
            <a:r>
              <a:rPr lang="en-US" sz="2400" b="1" dirty="0" smtClean="0">
                <a:solidFill>
                  <a:srgbClr val="C0504D"/>
                </a:solidFill>
              </a:rPr>
              <a:t>Medical Microbiology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Lab. 1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2</a:t>
            </a:r>
            <a:r>
              <a:rPr lang="en-US" sz="2400" baseline="30000" dirty="0" smtClean="0">
                <a:solidFill>
                  <a:prstClr val="black"/>
                </a:solidFill>
              </a:rPr>
              <a:t>nd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1</a:t>
            </a:r>
            <a:r>
              <a:rPr lang="en-US" sz="2400" baseline="30000" dirty="0" smtClean="0">
                <a:solidFill>
                  <a:prstClr val="black"/>
                </a:solidFill>
              </a:rPr>
              <a:t>st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term 2024-2025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By</a:t>
            </a:r>
          </a:p>
          <a:p>
            <a:pPr lvl="0" algn="ctr"/>
            <a:endParaRPr lang="en-US" sz="2400" dirty="0" smtClean="0">
              <a:solidFill>
                <a:prstClr val="black"/>
              </a:solidFill>
            </a:endParaRPr>
          </a:p>
          <a:p>
            <a:pPr lvl="0" algn="ctr"/>
            <a:r>
              <a:rPr lang="en-US" b="1" dirty="0" err="1" smtClean="0">
                <a:solidFill>
                  <a:srgbClr val="0070C0"/>
                </a:solidFill>
              </a:rPr>
              <a:t>Lec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r>
              <a:rPr lang="en-US" b="1" dirty="0" err="1" smtClean="0">
                <a:solidFill>
                  <a:srgbClr val="0070C0"/>
                </a:solidFill>
              </a:rPr>
              <a:t>Zainab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farooq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shafeeq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r>
              <a:rPr lang="en-US" b="1" dirty="0" err="1" smtClean="0">
                <a:solidFill>
                  <a:srgbClr val="0070C0"/>
                </a:solidFill>
              </a:rPr>
              <a:t>Lec.Ahmed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Isam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r>
              <a:rPr lang="en-US" b="1" dirty="0" smtClean="0">
                <a:solidFill>
                  <a:srgbClr val="0070C0"/>
                </a:solidFill>
              </a:rPr>
              <a:t>Assist </a:t>
            </a:r>
            <a:r>
              <a:rPr lang="en-US" b="1" dirty="0" err="1" smtClean="0">
                <a:solidFill>
                  <a:srgbClr val="0070C0"/>
                </a:solidFill>
              </a:rPr>
              <a:t>Lec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r>
              <a:rPr lang="en-US" b="1" dirty="0" err="1" smtClean="0">
                <a:solidFill>
                  <a:srgbClr val="0070C0"/>
                </a:solidFill>
              </a:rPr>
              <a:t>Dhuha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Khudair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Kariem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r>
              <a:rPr lang="en-US" b="1" dirty="0" smtClean="0">
                <a:solidFill>
                  <a:srgbClr val="0070C0"/>
                </a:solidFill>
              </a:rPr>
              <a:t>Assist </a:t>
            </a:r>
            <a:r>
              <a:rPr lang="en-US" b="1" dirty="0" err="1" smtClean="0">
                <a:solidFill>
                  <a:srgbClr val="0070C0"/>
                </a:solidFill>
              </a:rPr>
              <a:t>Lec</a:t>
            </a:r>
            <a:r>
              <a:rPr lang="en-US" b="1" dirty="0" smtClean="0">
                <a:solidFill>
                  <a:srgbClr val="0070C0"/>
                </a:solidFill>
              </a:rPr>
              <a:t> . </a:t>
            </a:r>
            <a:r>
              <a:rPr lang="en-US" b="1" dirty="0" err="1" smtClean="0">
                <a:solidFill>
                  <a:srgbClr val="0070C0"/>
                </a:solidFill>
              </a:rPr>
              <a:t>Marwah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Lafta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lvl="0" algn="ctr"/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endParaRPr lang="en-US" b="1" dirty="0" smtClean="0">
              <a:solidFill>
                <a:srgbClr val="0070C0"/>
              </a:solidFill>
            </a:endParaRPr>
          </a:p>
          <a:p>
            <a:pPr lvl="0" algn="ctr"/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lvl="0" algn="ctr"/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lvl="0" algn="ctr"/>
            <a:endParaRPr lang="en-US" dirty="0"/>
          </a:p>
        </p:txBody>
      </p:sp>
      <p:sp>
        <p:nvSpPr>
          <p:cNvPr id="13314" name="AutoShape 2" descr="blob:https://web.whatsapp.com/f67815d1-1b36-4a5b-9cd7-f9c923fdda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 descr="C:\Users\mu\Desktop\c046225f-48c4-40be-85db-d333544bf2d5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5726" y="4482645"/>
            <a:ext cx="2353401" cy="2093591"/>
          </a:xfrm>
          <a:prstGeom prst="rect">
            <a:avLst/>
          </a:prstGeom>
          <a:noFill/>
        </p:spPr>
      </p:pic>
      <p:pic>
        <p:nvPicPr>
          <p:cNvPr id="13328" name="Picture 16" descr="C:\Users\mu\Desktop\06db1da0-35f6-4f91-b889-d5f6c8d71dba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480" y="4235878"/>
            <a:ext cx="1536066" cy="1451731"/>
          </a:xfrm>
          <a:prstGeom prst="rect">
            <a:avLst/>
          </a:prstGeom>
          <a:noFill/>
        </p:spPr>
      </p:pic>
      <p:pic>
        <p:nvPicPr>
          <p:cNvPr id="13329" name="Picture 17" descr="C:\Users\mu\Desktop\32162ff9-651a-497b-b5d6-642a58427d1e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212" y="5232931"/>
            <a:ext cx="1684419" cy="909355"/>
          </a:xfrm>
          <a:prstGeom prst="rect">
            <a:avLst/>
          </a:prstGeom>
          <a:noFill/>
        </p:spPr>
      </p:pic>
      <p:pic>
        <p:nvPicPr>
          <p:cNvPr id="13331" name="Picture 19" descr="C:\Users\mu\Desktop\7c0eb786-b325-4a78-aa19-f040c75cd248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4542" y="4798981"/>
            <a:ext cx="2070423" cy="177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edical-Microbiology-Laboratory-introduction-termin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edical-Microbiology-Laboratory-introduction-termin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edical-Microbiology-Laboratory-introduction-termin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edical-Microbiology-Laboratory-introduction-termin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edical-Microbiology-Laboratory-introduction-termin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u\Desktop\f97fd5ac-af7b-45a8-9828-7a43c695bf74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341" y="749509"/>
            <a:ext cx="2219856" cy="4931763"/>
          </a:xfrm>
          <a:prstGeom prst="rect">
            <a:avLst/>
          </a:prstGeom>
          <a:noFill/>
        </p:spPr>
      </p:pic>
      <p:pic>
        <p:nvPicPr>
          <p:cNvPr id="41987" name="Picture 3" descr="C:\Users\mu\Desktop\4f8333b4-e056-494f-a7ca-7fdc4749e98f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7580" y="749509"/>
            <a:ext cx="2309422" cy="4931763"/>
          </a:xfrm>
          <a:prstGeom prst="rect">
            <a:avLst/>
          </a:prstGeom>
          <a:noFill/>
        </p:spPr>
      </p:pic>
      <p:pic>
        <p:nvPicPr>
          <p:cNvPr id="41988" name="Picture 4" descr="C:\Users\mu\Desktop\2221a135-67a5-4dc1-8733-c8c90e5e9025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1717" y="749509"/>
            <a:ext cx="2172637" cy="493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mu\Desktop\7f1be6e5-bd4e-49eb-9253-10c26af81a0e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4163"/>
            <a:ext cx="2787234" cy="3507698"/>
          </a:xfrm>
          <a:prstGeom prst="rect">
            <a:avLst/>
          </a:prstGeom>
          <a:noFill/>
        </p:spPr>
      </p:pic>
      <p:pic>
        <p:nvPicPr>
          <p:cNvPr id="40963" name="Picture 3" descr="C:\Users\mu\Desktop\3d0be715-58e0-49c4-824f-1bce78a6d5cf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7080" y="1274163"/>
            <a:ext cx="3021330" cy="3507699"/>
          </a:xfrm>
          <a:prstGeom prst="rect">
            <a:avLst/>
          </a:prstGeom>
          <a:noFill/>
        </p:spPr>
      </p:pic>
      <p:pic>
        <p:nvPicPr>
          <p:cNvPr id="40964" name="Picture 4" descr="C:\Users\mu\Desktop\f38f7c26-4b19-4426-8741-bb326b9eeb73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4150" y="1274163"/>
            <a:ext cx="2609850" cy="3507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u\Desktop\ff87aead-52d0-4593-b435-c31a043e4cef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254" y="1289153"/>
            <a:ext cx="1905104" cy="3657601"/>
          </a:xfrm>
          <a:prstGeom prst="rect">
            <a:avLst/>
          </a:prstGeom>
          <a:noFill/>
        </p:spPr>
      </p:pic>
      <p:pic>
        <p:nvPicPr>
          <p:cNvPr id="1028" name="Picture 4" descr="C:\Users\mu\Desktop\d11cf94e-3ea6-4f2d-8ef0-52201393a414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993" y="1094281"/>
            <a:ext cx="2053653" cy="3657601"/>
          </a:xfrm>
          <a:prstGeom prst="rect">
            <a:avLst/>
          </a:prstGeom>
          <a:noFill/>
        </p:spPr>
      </p:pic>
      <p:pic>
        <p:nvPicPr>
          <p:cNvPr id="1029" name="Picture 5" descr="C:\Users\mu\Desktop\d2bfaa15-dcfa-4bfd-8657-288f991652bd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9157" y="1094281"/>
            <a:ext cx="2060679" cy="36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edical-Microbiology-Laboratory-introduction-termin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edical-Microbiology-Laboratory-introduction-termin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1520" y="620688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General </a:t>
            </a:r>
            <a:r>
              <a:rPr lang="en-US" sz="2800" b="1" u="sng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safety rules and procedures </a:t>
            </a:r>
            <a:endParaRPr lang="en-US" sz="2800" b="1" u="sng" dirty="0" smtClean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457200" lvl="0" indent="-457200" algn="l" rtl="0">
              <a:buFont typeface="Wingdings" panose="05000000000000000000" pitchFamily="2" charset="2"/>
              <a:buChar char="§"/>
            </a:pP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No </a:t>
            </a: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food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or drinks are permitted in the laboratory at any </a:t>
            </a: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time.</a:t>
            </a:r>
          </a:p>
          <a:p>
            <a:pPr marL="457200" lvl="0" indent="-457200"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Only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closed-toe shoes are to be worn in the laboratory , sandals are not permitted </a:t>
            </a:r>
          </a:p>
          <a:p>
            <a:pPr lvl="0" algn="l" rtl="0"/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      Keep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hand and other objects away from your  face </a:t>
            </a: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,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nose, eyes , ears and  mouth . the application of </a:t>
            </a: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    cosmetics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in the laboratory is prohibited in the </a:t>
            </a: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laboratory.</a:t>
            </a:r>
          </a:p>
          <a:p>
            <a:pPr marL="457200" lvl="0" indent="-457200"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Work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areas / surfaces must be disinfected before and after use.</a:t>
            </a:r>
          </a:p>
          <a:p>
            <a:pPr algn="ct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64972"/>
            <a:ext cx="8784976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Sterilization</a:t>
            </a:r>
          </a:p>
          <a:p>
            <a:pPr lvl="0"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complete elimination of viable organisms including spores and, as such, is the highest level of pathogen control.</a:t>
            </a:r>
          </a:p>
          <a:p>
            <a:pPr lvl="0" algn="l" rtl="0"/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ways of sterilization are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	Moist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heating.</a:t>
            </a: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Dry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heating.</a:t>
            </a: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Filtration</a:t>
            </a:r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Ultraviolet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radiation.</a:t>
            </a: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Ionizing (gamma) radiation </a:t>
            </a:r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123725" y="332656"/>
            <a:ext cx="5040560" cy="1021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Moist heat sterilization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سهم منحني إلى اليسار 2"/>
          <p:cNvSpPr/>
          <p:nvPr/>
        </p:nvSpPr>
        <p:spPr>
          <a:xfrm>
            <a:off x="7308303" y="1340768"/>
            <a:ext cx="1008111" cy="18285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سهم للأسفل 3"/>
          <p:cNvSpPr/>
          <p:nvPr/>
        </p:nvSpPr>
        <p:spPr>
          <a:xfrm>
            <a:off x="4463985" y="1930121"/>
            <a:ext cx="3600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سهم منحني إلى اليمين 4"/>
          <p:cNvSpPr/>
          <p:nvPr/>
        </p:nvSpPr>
        <p:spPr>
          <a:xfrm>
            <a:off x="985783" y="1246045"/>
            <a:ext cx="979745" cy="19630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464098" y="3258375"/>
            <a:ext cx="2428382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temperature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100˚C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419873" y="3834439"/>
            <a:ext cx="2664292" cy="1250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temperature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100˚C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39553" y="3258375"/>
            <a:ext cx="2448272" cy="1250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temperature          below 100˚C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8"/>
            <a:ext cx="87129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below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100˚C 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from cultures may be sterilized in vaccine bath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60˚C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one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hour.</a:t>
            </a: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22" y="2060848"/>
            <a:ext cx="5076564" cy="3807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2411760" y="6093296"/>
            <a:ext cx="4392488" cy="5691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Water bath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404664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b-At temperature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100˚C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boiling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100˚C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30 minutes to kill non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sporing organisms.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c-At temperature above 100˚C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(Sterilization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autoclave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sterilized by exposure to steam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121˚C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pressure for 15 minutes under these conditions microorganisms and spores will be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killed Examples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heat-resistant organisms</a:t>
            </a:r>
          </a:p>
          <a:p>
            <a:pPr algn="l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members of the spore-producing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and thing else that will resist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sterilized in this way 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60648"/>
            <a:ext cx="4536504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195736" y="360334"/>
            <a:ext cx="4968552" cy="1021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Dry heat sterilization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سهم منحني إلى اليسار 2"/>
          <p:cNvSpPr/>
          <p:nvPr/>
        </p:nvSpPr>
        <p:spPr>
          <a:xfrm>
            <a:off x="7308304" y="1196752"/>
            <a:ext cx="720080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464098" y="2204864"/>
            <a:ext cx="2428382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b-Flaming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53"/>
          <a:stretch/>
        </p:blipFill>
        <p:spPr bwMode="auto">
          <a:xfrm>
            <a:off x="6540151" y="3546050"/>
            <a:ext cx="2396056" cy="3024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سهم منحني إلى اليمين 5"/>
          <p:cNvSpPr/>
          <p:nvPr/>
        </p:nvSpPr>
        <p:spPr>
          <a:xfrm>
            <a:off x="1259632" y="1052736"/>
            <a:ext cx="720080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04616" y="2060848"/>
            <a:ext cx="4859471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a-Hot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oven</a:t>
            </a: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160-170˚C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 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pipettes , flasks and glass tubes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75824"/>
            <a:ext cx="4536504" cy="5545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195736" y="360335"/>
            <a:ext cx="4968552" cy="510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3-Filtration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119675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mechanical exclusion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microoganisms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biological fluids which are sensitive to heat as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, plasma , hormones , vitamins </a:t>
            </a: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Filters used have pore size of  less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0.45 µm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0.22 µm pores are employed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sterilization.</a:t>
            </a: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8" t="10791" r="5238" b="8075"/>
          <a:stretch/>
        </p:blipFill>
        <p:spPr>
          <a:xfrm>
            <a:off x="900752" y="4365104"/>
            <a:ext cx="4319320" cy="2259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63" t="10695" r="11256" b="13313"/>
          <a:stretch/>
        </p:blipFill>
        <p:spPr>
          <a:xfrm>
            <a:off x="5796136" y="4365104"/>
            <a:ext cx="2032730" cy="2259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835696" y="360334"/>
            <a:ext cx="5472608" cy="1021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4-Ultra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violet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radiation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5576" y="1757134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round 260 nm is quite lethal to many microorganisms for example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lamps are placed on ceiling of rooms or in biological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safetys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cabinets 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sterils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sterile the air and any exposed surfaces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endParaRPr lang="en-US" sz="2800" dirty="0"/>
          </a:p>
          <a:p>
            <a:pPr algn="just" rtl="0"/>
            <a:endParaRPr lang="en-US" sz="2800" dirty="0" smtClean="0"/>
          </a:p>
          <a:p>
            <a:pPr algn="just" rtl="0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19672" y="360334"/>
            <a:ext cx="5832648" cy="1021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5-Ionizing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gamma) radiation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2551837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microwaves and radiograph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machines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composed of short wavelength and high-energy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gammarays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Ionizing radiation is used for sterilizing disposables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plastic syringes, catheters, or gloves before use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Laboratory coats must be worn and buttoned while in the laboratory </a:t>
            </a:r>
            <a:r>
              <a:rPr lang="en-US" sz="2800" dirty="0" err="1">
                <a:latin typeface="Simplified Arabic" pitchFamily="18" charset="-78"/>
                <a:cs typeface="Simplified Arabic" pitchFamily="18" charset="-78"/>
              </a:rPr>
              <a:t>laboratory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 coats shouldn’t be worn outside the </a:t>
            </a: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laboratory.</a:t>
            </a:r>
          </a:p>
          <a:p>
            <a:pPr algn="just" rtl="0"/>
            <a:endParaRPr lang="en-US" sz="28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Protective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eyewear must be worn when </a:t>
            </a:r>
            <a:r>
              <a:rPr lang="en-US" sz="2800" dirty="0" err="1">
                <a:latin typeface="Simplified Arabic" pitchFamily="18" charset="-78"/>
                <a:cs typeface="Simplified Arabic" pitchFamily="18" charset="-78"/>
              </a:rPr>
              <a:t>perfoming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 any </a:t>
            </a:r>
            <a:r>
              <a:rPr lang="en-US" sz="2800" dirty="0" err="1">
                <a:latin typeface="Simplified Arabic" pitchFamily="18" charset="-78"/>
                <a:cs typeface="Simplified Arabic" pitchFamily="18" charset="-78"/>
              </a:rPr>
              <a:t>exericise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 or </a:t>
            </a: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procedure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in the laboratory</a:t>
            </a:r>
          </a:p>
          <a:p>
            <a:pPr algn="just" rtl="0"/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     Long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hair should be secured behind your head</a:t>
            </a:r>
          </a:p>
          <a:p>
            <a:pPr algn="just" rtl="0"/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     Hand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must be washed before leaving the </a:t>
            </a: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laboratory.</a:t>
            </a:r>
          </a:p>
          <a:p>
            <a:pPr algn="just" rtl="0"/>
            <a:endParaRPr lang="en-US" sz="28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All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unnecessary books , purses , briefcases , </a:t>
            </a:r>
            <a:r>
              <a:rPr lang="en-US" sz="2800" dirty="0" err="1">
                <a:latin typeface="Simplified Arabic" pitchFamily="18" charset="-78"/>
                <a:cs typeface="Simplified Arabic" pitchFamily="18" charset="-78"/>
              </a:rPr>
              <a:t>etc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 must be kept off the countertops </a:t>
            </a:r>
            <a:endParaRPr lang="en-US" sz="28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en-US" sz="2800" dirty="0">
              <a:latin typeface="Simplified Arabic" pitchFamily="18" charset="-78"/>
              <a:cs typeface="Simplified Arabic" pitchFamily="18" charset="-78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Dispose of broken glass or any other item that could</a:t>
            </a:r>
          </a:p>
          <a:p>
            <a:pPr algn="just" rtl="0"/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     puncture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an autoclave bag in an appropriate sharps</a:t>
            </a:r>
          </a:p>
          <a:p>
            <a:pPr algn="just" rtl="0"/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     or </a:t>
            </a:r>
            <a:r>
              <a:rPr lang="en-US" sz="2800" dirty="0">
                <a:latin typeface="Simplified Arabic" pitchFamily="18" charset="-78"/>
                <a:cs typeface="Simplified Arabic" pitchFamily="18" charset="-78"/>
              </a:rPr>
              <a:t>broken glass </a:t>
            </a: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container .</a:t>
            </a:r>
            <a:endParaRPr lang="en-US" sz="2800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edical-Microbiology-Laboratory-introduction-termin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edical-Microbiology-Laboratory-introduction-termin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dical-Microbiology-Laboratory-introduction-termin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184"/>
            <a:ext cx="9144000" cy="546881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27538" y="509953"/>
            <a:ext cx="7983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 lab Tools and Equipment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edical-Microbiology-Laboratory-introduction-termin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edical-Microbiology-Laboratory-introduction-termin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dical-Microbiology-Laboratory-introduction-termin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527</Words>
  <Application>Microsoft Office PowerPoint</Application>
  <PresentationFormat>عرض على الشاشة (3:4)‏</PresentationFormat>
  <Paragraphs>104</Paragraphs>
  <Slides>29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ملتقى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dc:description>generated using python-pptx</dc:description>
  <cp:lastModifiedBy>mu</cp:lastModifiedBy>
  <cp:revision>50</cp:revision>
  <dcterms:created xsi:type="dcterms:W3CDTF">2013-01-27T09:14:16Z</dcterms:created>
  <dcterms:modified xsi:type="dcterms:W3CDTF">2024-09-17T23:31:54Z</dcterms:modified>
</cp:coreProperties>
</file>