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7" r:id="rId10"/>
    <p:sldId id="263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FD3B-B279-43B7-9728-4A7CE6A3EE53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BFF3-BAD3-4D52-9BAA-401E270E2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04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FD3B-B279-43B7-9728-4A7CE6A3EE53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BFF3-BAD3-4D52-9BAA-401E270E2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94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FD3B-B279-43B7-9728-4A7CE6A3EE53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BFF3-BAD3-4D52-9BAA-401E270E2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8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FD3B-B279-43B7-9728-4A7CE6A3EE53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BFF3-BAD3-4D52-9BAA-401E270E2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24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FD3B-B279-43B7-9728-4A7CE6A3EE53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BFF3-BAD3-4D52-9BAA-401E270E2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1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FD3B-B279-43B7-9728-4A7CE6A3EE53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BFF3-BAD3-4D52-9BAA-401E270E2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54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FD3B-B279-43B7-9728-4A7CE6A3EE53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BFF3-BAD3-4D52-9BAA-401E270E2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2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FD3B-B279-43B7-9728-4A7CE6A3EE53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BFF3-BAD3-4D52-9BAA-401E270E2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5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FD3B-B279-43B7-9728-4A7CE6A3EE53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BFF3-BAD3-4D52-9BAA-401E270E2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2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FD3B-B279-43B7-9728-4A7CE6A3EE53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BFF3-BAD3-4D52-9BAA-401E270E2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74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FD3B-B279-43B7-9728-4A7CE6A3EE53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BFF3-BAD3-4D52-9BAA-401E270E2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6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AFD3B-B279-43B7-9728-4A7CE6A3EE53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FBFF3-BAD3-4D52-9BAA-401E270E2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2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395536" y="188640"/>
            <a:ext cx="8352928" cy="612068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Medical Microbiology</a:t>
            </a:r>
          </a:p>
          <a:p>
            <a:pPr marL="0" indent="0" algn="ctr">
              <a:buNone/>
            </a:pPr>
            <a:r>
              <a:rPr lang="en-US" dirty="0" smtClean="0"/>
              <a:t>Lab. 2</a:t>
            </a:r>
          </a:p>
          <a:p>
            <a:pPr marL="0" indent="0" algn="ctr">
              <a:buNone/>
            </a:pPr>
            <a:r>
              <a:rPr lang="en-US" dirty="0" smtClean="0"/>
              <a:t>By</a:t>
            </a:r>
          </a:p>
          <a:p>
            <a:pPr marL="0" indent="0" algn="ctr">
              <a:buNone/>
            </a:pPr>
            <a:r>
              <a:rPr lang="en-US" dirty="0"/>
              <a:t>Assistant lecturer</a:t>
            </a:r>
            <a:endParaRPr lang="en-US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Zainab farooq </a:t>
            </a:r>
            <a:r>
              <a:rPr lang="en-US" b="1" dirty="0" err="1" smtClean="0">
                <a:solidFill>
                  <a:srgbClr val="0070C0"/>
                </a:solidFill>
              </a:rPr>
              <a:t>shafeeq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2022-2023</a:t>
            </a:r>
            <a:endParaRPr lang="en-US" b="1" dirty="0" smtClean="0">
              <a:solidFill>
                <a:srgbClr val="0070C0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91" b="32727"/>
          <a:stretch/>
        </p:blipFill>
        <p:spPr>
          <a:xfrm>
            <a:off x="755576" y="4221088"/>
            <a:ext cx="8064896" cy="24853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251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" t="6777" r="2217" b="1825"/>
          <a:stretch/>
        </p:blipFill>
        <p:spPr>
          <a:xfrm>
            <a:off x="412250" y="332656"/>
            <a:ext cx="8264206" cy="5957308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717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626469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Simple stain</a:t>
            </a:r>
          </a:p>
          <a:p>
            <a:pPr marL="0" indent="0">
              <a:buNone/>
            </a:pPr>
            <a:r>
              <a:rPr lang="en-US" sz="36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 staining is carried out to visualize bacteria and to compare morphological shapes and arrangements of bacterial cells.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simple stain , the bacterial smear is stained with single basic dye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Bacterial cell surface is slightly negative so it tends to bind strongly to the cationic chromogen  of basic dyes.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Commonly used dyes for simple staining are :</a:t>
            </a: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 violet (20-30 sec. staining time).</a:t>
            </a:r>
          </a:p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Methylene blue (60 sec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staining time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Carbolfuchsin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(5-10 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sec. staining time).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901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76672"/>
            <a:ext cx="4570721" cy="1800200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76550"/>
            <a:ext cx="6662198" cy="23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5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640960" cy="6048672"/>
          </a:xfrm>
        </p:spPr>
      </p:pic>
    </p:spTree>
    <p:extLst>
      <p:ext uri="{BB962C8B-B14F-4D97-AF65-F5344CB8AC3E}">
        <p14:creationId xmlns:p14="http://schemas.microsoft.com/office/powerpoint/2010/main" val="289139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Bacterial Morphology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Bacteria: are unicellular free living organisms without </a:t>
            </a:r>
            <a:r>
              <a:rPr lang="en-US" dirty="0" err="1" smtClean="0"/>
              <a:t>chlorophil</a:t>
            </a:r>
            <a:r>
              <a:rPr lang="en-US" dirty="0" smtClean="0"/>
              <a:t> having doth </a:t>
            </a:r>
            <a:r>
              <a:rPr lang="en-US" dirty="0" err="1" smtClean="0"/>
              <a:t>DNAand</a:t>
            </a:r>
            <a:r>
              <a:rPr lang="en-US" dirty="0" smtClean="0"/>
              <a:t> RNA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Public\Pictures\Sample Pictures\Bacteria-Cell-Stru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7992888" cy="3495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01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259632" y="188640"/>
            <a:ext cx="6624736" cy="15121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Bacterial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morphology</a:t>
            </a:r>
          </a:p>
          <a:p>
            <a:pPr lvl="0" algn="ctr">
              <a:spcBef>
                <a:spcPct val="20000"/>
              </a:spcBef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grouped into three types 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11560" y="2348880"/>
            <a:ext cx="2160240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Spherical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cocci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10" name="مستطيل 9"/>
          <p:cNvSpPr/>
          <p:nvPr/>
        </p:nvSpPr>
        <p:spPr>
          <a:xfrm>
            <a:off x="3419872" y="2348880"/>
            <a:ext cx="2520280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Rod –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shaped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bacili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6444208" y="2348880"/>
            <a:ext cx="2304256" cy="11205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–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Helical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spirilla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861048"/>
            <a:ext cx="2304256" cy="17314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89041"/>
            <a:ext cx="2273300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84493"/>
            <a:ext cx="2219325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80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51520" y="548680"/>
            <a:ext cx="8712968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Spherical (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cocci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bacteria may occur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pairs ,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tetrads , in chain and in irregular masses.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23528" y="1700786"/>
            <a:ext cx="2664296" cy="127793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aureus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 clusters)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131840" y="1700807"/>
            <a:ext cx="2664296" cy="12779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pyogenes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 chain)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6012160" y="1700806"/>
            <a:ext cx="2952328" cy="12779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 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pneumoniae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 pairs)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083" y="3422075"/>
            <a:ext cx="132556" cy="21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61048"/>
            <a:ext cx="2365375" cy="1459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3"/>
          <a:stretch/>
        </p:blipFill>
        <p:spPr bwMode="auto">
          <a:xfrm>
            <a:off x="3240118" y="3861048"/>
            <a:ext cx="2376265" cy="1428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0" name="Picture 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" r="3266"/>
          <a:stretch/>
        </p:blipFill>
        <p:spPr bwMode="auto">
          <a:xfrm>
            <a:off x="467544" y="3861048"/>
            <a:ext cx="2304256" cy="1428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76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95536" y="304916"/>
            <a:ext cx="7992888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 – 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shaped(bacilli</a:t>
            </a:r>
            <a:r>
              <a:rPr lang="en-US" dirty="0" smtClean="0">
                <a:solidFill>
                  <a:prstClr val="black"/>
                </a:solidFill>
              </a:rPr>
              <a:t>): bacteria may vary considerably in length may have square , round , or pointed end and may be motile or non-motile</a:t>
            </a:r>
            <a:endParaRPr lang="en-US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403648" y="1426065"/>
            <a:ext cx="2304256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subtilis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436096" y="1412776"/>
            <a:ext cx="2304256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Escherichia coli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39552" y="4005064"/>
            <a:ext cx="7992888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Helical and curved bacteria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slender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spirochaetes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spirillum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bent rods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vibrios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648" y="2276872"/>
            <a:ext cx="2304256" cy="1446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81845" y="1903131"/>
            <a:ext cx="1493251" cy="2240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085184"/>
            <a:ext cx="2297832" cy="14361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482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344816" cy="5328592"/>
          </a:xfrm>
        </p:spPr>
      </p:pic>
    </p:spTree>
    <p:extLst>
      <p:ext uri="{BB962C8B-B14F-4D97-AF65-F5344CB8AC3E}">
        <p14:creationId xmlns:p14="http://schemas.microsoft.com/office/powerpoint/2010/main" val="420810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260648"/>
            <a:ext cx="8424936" cy="6336704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Smear preparation and simple stain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Smear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bacterial smear is a dried preparation of bacterial cells on a glass slide.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bacterial smear that has been properly processed :</a:t>
            </a:r>
          </a:p>
          <a:p>
            <a:pPr marL="0" indent="0">
              <a:buNone/>
            </a:pP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The bacteria are evenly spread out on the slide in such a concentration that       they are adequately separated from on another.</a:t>
            </a:r>
          </a:p>
          <a:p>
            <a:pPr marL="0" indent="0">
              <a:buNone/>
            </a:pPr>
            <a:endParaRPr lang="en-US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The bacteria are not washed off the slide during staining.</a:t>
            </a:r>
          </a:p>
          <a:p>
            <a:pPr marL="0" indent="0">
              <a:buNone/>
            </a:pPr>
            <a:endParaRPr lang="en-US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Bacterial form is not distorted.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9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6552728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Procedure: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making a smear the bacteria from either a broth culture or an agar slant or plate my be used 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 slant or plate is used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a small mount of bacterial growth is transferred to a drop of water on a glass slide and mixed , and the  mixture is spread out evenly over a large area on the slide .</a:t>
            </a:r>
          </a:p>
          <a:p>
            <a:pPr marL="0" indent="0" algn="just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medium is liquid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place one or two loops of the medium directly on the slide and spread the bacteria over a large area.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 the slide to air dry at room temperature. The next step is to attach the bacteria to the slide by heat fixing . This is accomplished by gentle heating , passing  the slide several time through the hot portion of flame of a Bunsen burner . Most bacteria can be fixed to the slide and killed in this way without serious distortion of cell structure.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3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" t="1324" r="3394" b="5448"/>
          <a:stretch/>
        </p:blipFill>
        <p:spPr>
          <a:xfrm>
            <a:off x="19502" y="0"/>
            <a:ext cx="9124497" cy="6858000"/>
          </a:xfrm>
        </p:spPr>
      </p:pic>
    </p:spTree>
    <p:extLst>
      <p:ext uri="{BB962C8B-B14F-4D97-AF65-F5344CB8AC3E}">
        <p14:creationId xmlns:p14="http://schemas.microsoft.com/office/powerpoint/2010/main" val="428747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4640</TotalTime>
  <Words>471</Words>
  <Application>Microsoft Office PowerPoint</Application>
  <PresentationFormat>On-screen Show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نسق Office</vt:lpstr>
      <vt:lpstr>PowerPoint Presentation</vt:lpstr>
      <vt:lpstr>Bacterial Morphology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Bacterial Morphology</dc:title>
  <dc:creator>zainab</dc:creator>
  <cp:lastModifiedBy>zainab</cp:lastModifiedBy>
  <cp:revision>56</cp:revision>
  <dcterms:created xsi:type="dcterms:W3CDTF">2017-10-05T16:28:03Z</dcterms:created>
  <dcterms:modified xsi:type="dcterms:W3CDTF">2022-10-11T19:59:34Z</dcterms:modified>
</cp:coreProperties>
</file>