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9" r:id="rId12"/>
    <p:sldId id="266" r:id="rId13"/>
    <p:sldId id="267" r:id="rId15"/>
  </p:sldIdLst>
  <p:sldSz cx="13716000" cy="9144000"/>
  <p:notesSz cx="9144000" cy="6858000"/>
  <p:defaultTextStyle>
    <a:defPPr>
      <a:defRPr lang="en-US"/>
    </a:defPPr>
    <a:lvl1pPr marL="0" lvl="0" indent="0" algn="l" defTabSz="13049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52780" lvl="1" indent="-462280" algn="l" defTabSz="13049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04925" lvl="2" indent="-923925" algn="l" defTabSz="13049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957705" lvl="3" indent="-1387475" algn="l" defTabSz="13049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611755" lvl="4" indent="-1849755" algn="l" defTabSz="13049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1849755" algn="l" defTabSz="13049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-1849755" algn="l" defTabSz="13049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-1849755" algn="l" defTabSz="13049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-1849755" algn="l" defTabSz="130492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66"/>
    <a:srgbClr val="FF00FF"/>
    <a:srgbClr val="FF0066"/>
    <a:srgbClr val="07EDF9"/>
    <a:srgbClr val="99FFCC"/>
    <a:srgbClr val="0A0A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9" d="100"/>
          <a:sy n="49" d="100"/>
        </p:scale>
        <p:origin x="-1284" y="-126"/>
      </p:cViewPr>
      <p:guideLst>
        <p:guide orient="horz" pos="384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F459E-5094-4060-AAC6-09AE7A79E5AA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A6B4B0-F027-409D-917D-DB9DF45439AA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8000" dirty="0" smtClean="0">
              <a:solidFill>
                <a:schemeClr val="tx1"/>
              </a:solidFill>
              <a:latin typeface="Cooper Black" panose="0208090404030B020404" pitchFamily="18" charset="0"/>
            </a:rPr>
            <a:t>Classification of lipid</a:t>
          </a:r>
          <a:endParaRPr lang="en-US" sz="8000" dirty="0">
            <a:solidFill>
              <a:schemeClr val="tx1"/>
            </a:solidFill>
          </a:endParaRPr>
        </a:p>
      </dgm:t>
    </dgm:pt>
    <dgm:pt modelId="{1958AE4F-8A0C-42C3-8F60-5D89FDADF064}" cxnId="{0FD2EC9F-323A-4C00-A37B-7B7EC22555B2}" type="parTrans">
      <dgm:prSet/>
      <dgm:spPr/>
      <dgm:t>
        <a:bodyPr/>
        <a:lstStyle/>
        <a:p>
          <a:endParaRPr lang="en-US"/>
        </a:p>
      </dgm:t>
    </dgm:pt>
    <dgm:pt modelId="{3B33A28A-1963-42BE-88D8-7E37AD53ED25}" cxnId="{0FD2EC9F-323A-4C00-A37B-7B7EC22555B2}" type="sibTrans">
      <dgm:prSet/>
      <dgm:spPr/>
      <dgm:t>
        <a:bodyPr/>
        <a:lstStyle/>
        <a:p>
          <a:endParaRPr lang="en-US"/>
        </a:p>
      </dgm:t>
    </dgm:pt>
    <dgm:pt modelId="{D1D21D60-D904-4945-A9B9-093620694B8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600" b="1" i="0" dirty="0" smtClean="0">
              <a:solidFill>
                <a:schemeClr val="tx1"/>
              </a:solidFill>
              <a:latin typeface="Narkisim" pitchFamily="34" charset="-79"/>
              <a:cs typeface="Narkisim" pitchFamily="34" charset="-79"/>
            </a:rPr>
            <a:t>Simple lipid</a:t>
          </a:r>
          <a:endParaRPr lang="en-US" sz="6600" b="1" i="0" dirty="0">
            <a:solidFill>
              <a:schemeClr val="tx1"/>
            </a:solidFill>
            <a:latin typeface="Narkisim" pitchFamily="34" charset="-79"/>
            <a:cs typeface="Narkisim" pitchFamily="34" charset="-79"/>
          </a:endParaRPr>
        </a:p>
      </dgm:t>
    </dgm:pt>
    <dgm:pt modelId="{36BDAAE0-4966-4430-A7A9-EF5A98C75F94}" cxnId="{91208774-CD91-4CAC-A2F0-DDFF12E3ECA8}" type="parTrans">
      <dgm:prSet/>
      <dgm:spPr/>
      <dgm:t>
        <a:bodyPr/>
        <a:lstStyle/>
        <a:p>
          <a:endParaRPr lang="en-US"/>
        </a:p>
      </dgm:t>
    </dgm:pt>
    <dgm:pt modelId="{88F78409-1B4B-449F-95B3-53EF05F9F629}" cxnId="{91208774-CD91-4CAC-A2F0-DDFF12E3ECA8}" type="sibTrans">
      <dgm:prSet/>
      <dgm:spPr/>
      <dgm:t>
        <a:bodyPr/>
        <a:lstStyle/>
        <a:p>
          <a:endParaRPr lang="en-US"/>
        </a:p>
      </dgm:t>
    </dgm:pt>
    <dgm:pt modelId="{A874A4C2-1F23-4EDC-B6DB-8FC0CCB9FEE0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000" b="1" dirty="0" smtClean="0">
              <a:solidFill>
                <a:schemeClr val="tx1"/>
              </a:solidFill>
              <a:latin typeface="Narkisim" pitchFamily="34" charset="-79"/>
              <a:cs typeface="Narkisim" pitchFamily="34" charset="-79"/>
            </a:rPr>
            <a:t>Compound lipid</a:t>
          </a:r>
          <a:endParaRPr lang="en-US" sz="6000" b="1" dirty="0">
            <a:solidFill>
              <a:schemeClr val="tx1"/>
            </a:solidFill>
            <a:latin typeface="Narkisim" pitchFamily="34" charset="-79"/>
            <a:cs typeface="Narkisim" pitchFamily="34" charset="-79"/>
          </a:endParaRPr>
        </a:p>
      </dgm:t>
    </dgm:pt>
    <dgm:pt modelId="{C49A8CFD-9395-4E74-924B-7AA2CAF7485B}" cxnId="{B5AF10BC-C6EC-42B1-8AE5-20EFB5469EC0}" type="parTrans">
      <dgm:prSet/>
      <dgm:spPr/>
      <dgm:t>
        <a:bodyPr/>
        <a:lstStyle/>
        <a:p>
          <a:endParaRPr lang="en-US"/>
        </a:p>
      </dgm:t>
    </dgm:pt>
    <dgm:pt modelId="{EDDBAAF4-EFA7-4B58-BD04-BC05FD80DC01}" cxnId="{B5AF10BC-C6EC-42B1-8AE5-20EFB5469EC0}" type="sibTrans">
      <dgm:prSet/>
      <dgm:spPr/>
      <dgm:t>
        <a:bodyPr/>
        <a:lstStyle/>
        <a:p>
          <a:endParaRPr lang="en-US"/>
        </a:p>
      </dgm:t>
    </dgm:pt>
    <dgm:pt modelId="{80C6A37E-D92E-4D6A-8919-A09E2352B8B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6600" b="1" dirty="0" smtClean="0">
              <a:solidFill>
                <a:schemeClr val="tx1"/>
              </a:solidFill>
              <a:latin typeface="Narkisim" pitchFamily="34" charset="-79"/>
              <a:cs typeface="Narkisim" pitchFamily="34" charset="-79"/>
            </a:rPr>
            <a:t>Derived lipid</a:t>
          </a:r>
          <a:endParaRPr lang="en-US" sz="6600" b="1" dirty="0">
            <a:solidFill>
              <a:schemeClr val="tx1"/>
            </a:solidFill>
            <a:latin typeface="Narkisim" pitchFamily="34" charset="-79"/>
            <a:cs typeface="Narkisim" pitchFamily="34" charset="-79"/>
          </a:endParaRPr>
        </a:p>
      </dgm:t>
    </dgm:pt>
    <dgm:pt modelId="{DBED77AB-6DD4-41AF-8AD0-77106A8124E5}" cxnId="{EA94EA1D-5414-4A54-8900-B3B7D5CDADE6}" type="parTrans">
      <dgm:prSet/>
      <dgm:spPr/>
      <dgm:t>
        <a:bodyPr/>
        <a:lstStyle/>
        <a:p>
          <a:endParaRPr lang="en-US"/>
        </a:p>
      </dgm:t>
    </dgm:pt>
    <dgm:pt modelId="{ECFCD98B-9A90-486E-B66D-727E9786C20B}" cxnId="{EA94EA1D-5414-4A54-8900-B3B7D5CDADE6}" type="sibTrans">
      <dgm:prSet/>
      <dgm:spPr/>
      <dgm:t>
        <a:bodyPr/>
        <a:lstStyle/>
        <a:p>
          <a:endParaRPr lang="en-US"/>
        </a:p>
      </dgm:t>
    </dgm:pt>
    <dgm:pt modelId="{79B9686E-3525-48DD-B269-C491263C3CCC}" type="pres">
      <dgm:prSet presAssocID="{5DAF459E-5094-4060-AAC6-09AE7A79E5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93D4E2-82AD-4B29-8488-641D0EC489B2}" type="pres">
      <dgm:prSet presAssocID="{F5A6B4B0-F027-409D-917D-DB9DF45439AA}" presName="hierRoot1" presStyleCnt="0">
        <dgm:presLayoutVars>
          <dgm:hierBranch val="init"/>
        </dgm:presLayoutVars>
      </dgm:prSet>
      <dgm:spPr/>
    </dgm:pt>
    <dgm:pt modelId="{62DBFB24-3C7F-4AF0-9C05-48870E9F73B1}" type="pres">
      <dgm:prSet presAssocID="{F5A6B4B0-F027-409D-917D-DB9DF45439AA}" presName="rootComposite1" presStyleCnt="0"/>
      <dgm:spPr/>
    </dgm:pt>
    <dgm:pt modelId="{BBC6EEFF-B793-4553-A336-14F495F49375}" type="pres">
      <dgm:prSet presAssocID="{F5A6B4B0-F027-409D-917D-DB9DF45439AA}" presName="rootText1" presStyleLbl="node0" presStyleIdx="0" presStyleCnt="1" custScaleX="321234" custLinFactNeighborX="-1612" custLinFactNeighborY="-85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3E446F-F5BC-4198-9291-734CF033FC99}" type="pres">
      <dgm:prSet presAssocID="{F5A6B4B0-F027-409D-917D-DB9DF45439A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809BD7-53B6-43D8-8566-5C293A6B93AA}" type="pres">
      <dgm:prSet presAssocID="{F5A6B4B0-F027-409D-917D-DB9DF45439AA}" presName="hierChild2" presStyleCnt="0"/>
      <dgm:spPr/>
    </dgm:pt>
    <dgm:pt modelId="{A7F73AEE-7855-4B18-A8AF-0A2AE362032A}" type="pres">
      <dgm:prSet presAssocID="{36BDAAE0-4966-4430-A7A9-EF5A98C75F9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A2DF85D-0F3E-4231-886B-14D869A01941}" type="pres">
      <dgm:prSet presAssocID="{D1D21D60-D904-4945-A9B9-093620694B86}" presName="hierRoot2" presStyleCnt="0">
        <dgm:presLayoutVars>
          <dgm:hierBranch val="init"/>
        </dgm:presLayoutVars>
      </dgm:prSet>
      <dgm:spPr/>
    </dgm:pt>
    <dgm:pt modelId="{BCF1E34A-5727-44D3-8512-EB5FAD830343}" type="pres">
      <dgm:prSet presAssocID="{D1D21D60-D904-4945-A9B9-093620694B86}" presName="rootComposite" presStyleCnt="0"/>
      <dgm:spPr/>
    </dgm:pt>
    <dgm:pt modelId="{5644F1EB-461C-4D8A-9E25-317F99B06959}" type="pres">
      <dgm:prSet presAssocID="{D1D21D60-D904-4945-A9B9-093620694B86}" presName="rootText" presStyleLbl="node2" presStyleIdx="0" presStyleCnt="3" custLinFactNeighborX="645" custLinFactNeighborY="-688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30B21-3616-4D5B-9B7B-984FAA9DBA42}" type="pres">
      <dgm:prSet presAssocID="{D1D21D60-D904-4945-A9B9-093620694B86}" presName="rootConnector" presStyleLbl="node2" presStyleIdx="0" presStyleCnt="3"/>
      <dgm:spPr/>
      <dgm:t>
        <a:bodyPr/>
        <a:lstStyle/>
        <a:p>
          <a:endParaRPr lang="en-US"/>
        </a:p>
      </dgm:t>
    </dgm:pt>
    <dgm:pt modelId="{209FE228-2760-4D12-A1B9-6434F4255CAC}" type="pres">
      <dgm:prSet presAssocID="{D1D21D60-D904-4945-A9B9-093620694B86}" presName="hierChild4" presStyleCnt="0"/>
      <dgm:spPr/>
    </dgm:pt>
    <dgm:pt modelId="{0731A330-848A-4021-BE87-BC8EE0DEC669}" type="pres">
      <dgm:prSet presAssocID="{D1D21D60-D904-4945-A9B9-093620694B86}" presName="hierChild5" presStyleCnt="0"/>
      <dgm:spPr/>
    </dgm:pt>
    <dgm:pt modelId="{FBCA1AAF-F0E6-4D4A-B1F0-0921A4257DD4}" type="pres">
      <dgm:prSet presAssocID="{C49A8CFD-9395-4E74-924B-7AA2CAF7485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E753116-B30E-49CD-8277-573CC697A1E0}" type="pres">
      <dgm:prSet presAssocID="{A874A4C2-1F23-4EDC-B6DB-8FC0CCB9FEE0}" presName="hierRoot2" presStyleCnt="0">
        <dgm:presLayoutVars>
          <dgm:hierBranch val="init"/>
        </dgm:presLayoutVars>
      </dgm:prSet>
      <dgm:spPr/>
    </dgm:pt>
    <dgm:pt modelId="{8C3A2069-026E-4039-87D2-723E9DA8CE33}" type="pres">
      <dgm:prSet presAssocID="{A874A4C2-1F23-4EDC-B6DB-8FC0CCB9FEE0}" presName="rootComposite" presStyleCnt="0"/>
      <dgm:spPr/>
    </dgm:pt>
    <dgm:pt modelId="{638FA204-775A-45E3-9CE2-85E476A70B17}" type="pres">
      <dgm:prSet presAssocID="{A874A4C2-1F23-4EDC-B6DB-8FC0CCB9FEE0}" presName="rootText" presStyleLbl="node2" presStyleIdx="1" presStyleCnt="3" custLinFactNeighborX="-1853" custLinFactNeighborY="-67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6AD985-9CA7-4948-B99E-6D6F86AF9C61}" type="pres">
      <dgm:prSet presAssocID="{A874A4C2-1F23-4EDC-B6DB-8FC0CCB9FEE0}" presName="rootConnector" presStyleLbl="node2" presStyleIdx="1" presStyleCnt="3"/>
      <dgm:spPr/>
      <dgm:t>
        <a:bodyPr/>
        <a:lstStyle/>
        <a:p>
          <a:endParaRPr lang="en-US"/>
        </a:p>
      </dgm:t>
    </dgm:pt>
    <dgm:pt modelId="{52ECF6D2-0138-4301-87E6-2F73FEC0C012}" type="pres">
      <dgm:prSet presAssocID="{A874A4C2-1F23-4EDC-B6DB-8FC0CCB9FEE0}" presName="hierChild4" presStyleCnt="0"/>
      <dgm:spPr/>
    </dgm:pt>
    <dgm:pt modelId="{A6948424-C00E-4245-A6A2-5BC023C9AB4F}" type="pres">
      <dgm:prSet presAssocID="{A874A4C2-1F23-4EDC-B6DB-8FC0CCB9FEE0}" presName="hierChild5" presStyleCnt="0"/>
      <dgm:spPr/>
    </dgm:pt>
    <dgm:pt modelId="{687F6AF1-7640-44E6-8DB4-9001985DB0FD}" type="pres">
      <dgm:prSet presAssocID="{DBED77AB-6DD4-41AF-8AD0-77106A8124E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98AFE61-71CB-45E4-9CAF-943D2CA1CBF9}" type="pres">
      <dgm:prSet presAssocID="{80C6A37E-D92E-4D6A-8919-A09E2352B8BF}" presName="hierRoot2" presStyleCnt="0">
        <dgm:presLayoutVars>
          <dgm:hierBranch val="init"/>
        </dgm:presLayoutVars>
      </dgm:prSet>
      <dgm:spPr/>
    </dgm:pt>
    <dgm:pt modelId="{A586DC29-8631-43A5-A9DF-5FF169155046}" type="pres">
      <dgm:prSet presAssocID="{80C6A37E-D92E-4D6A-8919-A09E2352B8BF}" presName="rootComposite" presStyleCnt="0"/>
      <dgm:spPr/>
    </dgm:pt>
    <dgm:pt modelId="{0D002456-6044-4265-8F29-F172D6ACA08D}" type="pres">
      <dgm:prSet presAssocID="{80C6A37E-D92E-4D6A-8919-A09E2352B8BF}" presName="rootText" presStyleLbl="node2" presStyleIdx="2" presStyleCnt="3" custLinFactNeighborX="-1853" custLinFactNeighborY="-67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B3E17B-694F-4C9C-BA98-50DB5D51F045}" type="pres">
      <dgm:prSet presAssocID="{80C6A37E-D92E-4D6A-8919-A09E2352B8BF}" presName="rootConnector" presStyleLbl="node2" presStyleIdx="2" presStyleCnt="3"/>
      <dgm:spPr/>
      <dgm:t>
        <a:bodyPr/>
        <a:lstStyle/>
        <a:p>
          <a:endParaRPr lang="en-US"/>
        </a:p>
      </dgm:t>
    </dgm:pt>
    <dgm:pt modelId="{8BD4F70A-6208-46EA-ABD6-8E95EC39DCA4}" type="pres">
      <dgm:prSet presAssocID="{80C6A37E-D92E-4D6A-8919-A09E2352B8BF}" presName="hierChild4" presStyleCnt="0"/>
      <dgm:spPr/>
    </dgm:pt>
    <dgm:pt modelId="{46564D5F-7709-47C7-95C6-C140385B5E8F}" type="pres">
      <dgm:prSet presAssocID="{80C6A37E-D92E-4D6A-8919-A09E2352B8BF}" presName="hierChild5" presStyleCnt="0"/>
      <dgm:spPr/>
    </dgm:pt>
    <dgm:pt modelId="{7A102F36-8ED8-47D6-973B-3A7E24368576}" type="pres">
      <dgm:prSet presAssocID="{F5A6B4B0-F027-409D-917D-DB9DF45439AA}" presName="hierChild3" presStyleCnt="0"/>
      <dgm:spPr/>
    </dgm:pt>
  </dgm:ptLst>
  <dgm:cxnLst>
    <dgm:cxn modelId="{55FCF18D-9158-4D91-8E15-7C01E94BC42A}" type="presOf" srcId="{A874A4C2-1F23-4EDC-B6DB-8FC0CCB9FEE0}" destId="{CC6AD985-9CA7-4948-B99E-6D6F86AF9C61}" srcOrd="1" destOrd="0" presId="urn:microsoft.com/office/officeart/2005/8/layout/orgChart1"/>
    <dgm:cxn modelId="{1392B895-6A5C-4412-AC36-3987B3C1E5E0}" type="presOf" srcId="{F5A6B4B0-F027-409D-917D-DB9DF45439AA}" destId="{703E446F-F5BC-4198-9291-734CF033FC99}" srcOrd="1" destOrd="0" presId="urn:microsoft.com/office/officeart/2005/8/layout/orgChart1"/>
    <dgm:cxn modelId="{EA94EA1D-5414-4A54-8900-B3B7D5CDADE6}" srcId="{F5A6B4B0-F027-409D-917D-DB9DF45439AA}" destId="{80C6A37E-D92E-4D6A-8919-A09E2352B8BF}" srcOrd="2" destOrd="0" parTransId="{DBED77AB-6DD4-41AF-8AD0-77106A8124E5}" sibTransId="{ECFCD98B-9A90-486E-B66D-727E9786C20B}"/>
    <dgm:cxn modelId="{63F6D93E-0B72-44DB-A698-E6B0EA70EF66}" type="presOf" srcId="{5DAF459E-5094-4060-AAC6-09AE7A79E5AA}" destId="{79B9686E-3525-48DD-B269-C491263C3CCC}" srcOrd="0" destOrd="0" presId="urn:microsoft.com/office/officeart/2005/8/layout/orgChart1"/>
    <dgm:cxn modelId="{B0E35C10-65B2-478D-A892-A377E7633BE7}" type="presOf" srcId="{80C6A37E-D92E-4D6A-8919-A09E2352B8BF}" destId="{0D002456-6044-4265-8F29-F172D6ACA08D}" srcOrd="0" destOrd="0" presId="urn:microsoft.com/office/officeart/2005/8/layout/orgChart1"/>
    <dgm:cxn modelId="{5B24DB15-2629-4C89-AD98-39BBA77CA344}" type="presOf" srcId="{C49A8CFD-9395-4E74-924B-7AA2CAF7485B}" destId="{FBCA1AAF-F0E6-4D4A-B1F0-0921A4257DD4}" srcOrd="0" destOrd="0" presId="urn:microsoft.com/office/officeart/2005/8/layout/orgChart1"/>
    <dgm:cxn modelId="{AFE45811-F3FB-406D-8CD5-00073FFE7BB6}" type="presOf" srcId="{A874A4C2-1F23-4EDC-B6DB-8FC0CCB9FEE0}" destId="{638FA204-775A-45E3-9CE2-85E476A70B17}" srcOrd="0" destOrd="0" presId="urn:microsoft.com/office/officeart/2005/8/layout/orgChart1"/>
    <dgm:cxn modelId="{91208774-CD91-4CAC-A2F0-DDFF12E3ECA8}" srcId="{F5A6B4B0-F027-409D-917D-DB9DF45439AA}" destId="{D1D21D60-D904-4945-A9B9-093620694B86}" srcOrd="0" destOrd="0" parTransId="{36BDAAE0-4966-4430-A7A9-EF5A98C75F94}" sibTransId="{88F78409-1B4B-449F-95B3-53EF05F9F629}"/>
    <dgm:cxn modelId="{684FAE9A-5F5E-4096-BB83-810E497A75F1}" type="presOf" srcId="{80C6A37E-D92E-4D6A-8919-A09E2352B8BF}" destId="{FCB3E17B-694F-4C9C-BA98-50DB5D51F045}" srcOrd="1" destOrd="0" presId="urn:microsoft.com/office/officeart/2005/8/layout/orgChart1"/>
    <dgm:cxn modelId="{0FD2EC9F-323A-4C00-A37B-7B7EC22555B2}" srcId="{5DAF459E-5094-4060-AAC6-09AE7A79E5AA}" destId="{F5A6B4B0-F027-409D-917D-DB9DF45439AA}" srcOrd="0" destOrd="0" parTransId="{1958AE4F-8A0C-42C3-8F60-5D89FDADF064}" sibTransId="{3B33A28A-1963-42BE-88D8-7E37AD53ED25}"/>
    <dgm:cxn modelId="{DECD2D01-D605-462E-B53E-597F20F25C82}" type="presOf" srcId="{D1D21D60-D904-4945-A9B9-093620694B86}" destId="{5644F1EB-461C-4D8A-9E25-317F99B06959}" srcOrd="0" destOrd="0" presId="urn:microsoft.com/office/officeart/2005/8/layout/orgChart1"/>
    <dgm:cxn modelId="{1E208190-C45C-4EE7-94F4-01ED8CACA39F}" type="presOf" srcId="{F5A6B4B0-F027-409D-917D-DB9DF45439AA}" destId="{BBC6EEFF-B793-4553-A336-14F495F49375}" srcOrd="0" destOrd="0" presId="urn:microsoft.com/office/officeart/2005/8/layout/orgChart1"/>
    <dgm:cxn modelId="{5D97B52A-72BF-46D7-97E1-011AB8990F7C}" type="presOf" srcId="{D1D21D60-D904-4945-A9B9-093620694B86}" destId="{DEF30B21-3616-4D5B-9B7B-984FAA9DBA42}" srcOrd="1" destOrd="0" presId="urn:microsoft.com/office/officeart/2005/8/layout/orgChart1"/>
    <dgm:cxn modelId="{24163A28-B2D3-466D-AAE2-04ED3A84602D}" type="presOf" srcId="{DBED77AB-6DD4-41AF-8AD0-77106A8124E5}" destId="{687F6AF1-7640-44E6-8DB4-9001985DB0FD}" srcOrd="0" destOrd="0" presId="urn:microsoft.com/office/officeart/2005/8/layout/orgChart1"/>
    <dgm:cxn modelId="{B5AF10BC-C6EC-42B1-8AE5-20EFB5469EC0}" srcId="{F5A6B4B0-F027-409D-917D-DB9DF45439AA}" destId="{A874A4C2-1F23-4EDC-B6DB-8FC0CCB9FEE0}" srcOrd="1" destOrd="0" parTransId="{C49A8CFD-9395-4E74-924B-7AA2CAF7485B}" sibTransId="{EDDBAAF4-EFA7-4B58-BD04-BC05FD80DC01}"/>
    <dgm:cxn modelId="{7E29FC60-62FD-402B-9D12-B6F58AC06FD0}" type="presOf" srcId="{36BDAAE0-4966-4430-A7A9-EF5A98C75F94}" destId="{A7F73AEE-7855-4B18-A8AF-0A2AE362032A}" srcOrd="0" destOrd="0" presId="urn:microsoft.com/office/officeart/2005/8/layout/orgChart1"/>
    <dgm:cxn modelId="{EDC94295-F45F-4364-A879-94D6EF3FB7C1}" type="presParOf" srcId="{79B9686E-3525-48DD-B269-C491263C3CCC}" destId="{D793D4E2-82AD-4B29-8488-641D0EC489B2}" srcOrd="0" destOrd="0" presId="urn:microsoft.com/office/officeart/2005/8/layout/orgChart1"/>
    <dgm:cxn modelId="{0CD8824E-570E-4BD0-B21C-969237CE57C6}" type="presParOf" srcId="{D793D4E2-82AD-4B29-8488-641D0EC489B2}" destId="{62DBFB24-3C7F-4AF0-9C05-48870E9F73B1}" srcOrd="0" destOrd="0" presId="urn:microsoft.com/office/officeart/2005/8/layout/orgChart1"/>
    <dgm:cxn modelId="{6CD9EC1A-7E03-4B6D-BB73-90AD92FFC524}" type="presParOf" srcId="{62DBFB24-3C7F-4AF0-9C05-48870E9F73B1}" destId="{BBC6EEFF-B793-4553-A336-14F495F49375}" srcOrd="0" destOrd="0" presId="urn:microsoft.com/office/officeart/2005/8/layout/orgChart1"/>
    <dgm:cxn modelId="{3619FA1B-596E-4C53-98E9-8B3B7828846F}" type="presParOf" srcId="{62DBFB24-3C7F-4AF0-9C05-48870E9F73B1}" destId="{703E446F-F5BC-4198-9291-734CF033FC99}" srcOrd="1" destOrd="0" presId="urn:microsoft.com/office/officeart/2005/8/layout/orgChart1"/>
    <dgm:cxn modelId="{05B4BDCA-77DA-46A5-8128-2FFC501B0DE8}" type="presParOf" srcId="{D793D4E2-82AD-4B29-8488-641D0EC489B2}" destId="{CE809BD7-53B6-43D8-8566-5C293A6B93AA}" srcOrd="1" destOrd="0" presId="urn:microsoft.com/office/officeart/2005/8/layout/orgChart1"/>
    <dgm:cxn modelId="{88D4C277-322C-4BD3-850B-B30348F205B5}" type="presParOf" srcId="{CE809BD7-53B6-43D8-8566-5C293A6B93AA}" destId="{A7F73AEE-7855-4B18-A8AF-0A2AE362032A}" srcOrd="0" destOrd="0" presId="urn:microsoft.com/office/officeart/2005/8/layout/orgChart1"/>
    <dgm:cxn modelId="{4B3B5F2C-85A8-4C6E-8CD4-EFD101E806F6}" type="presParOf" srcId="{CE809BD7-53B6-43D8-8566-5C293A6B93AA}" destId="{EA2DF85D-0F3E-4231-886B-14D869A01941}" srcOrd="1" destOrd="0" presId="urn:microsoft.com/office/officeart/2005/8/layout/orgChart1"/>
    <dgm:cxn modelId="{99DE167A-0856-4303-9E74-8C3564FD5837}" type="presParOf" srcId="{EA2DF85D-0F3E-4231-886B-14D869A01941}" destId="{BCF1E34A-5727-44D3-8512-EB5FAD830343}" srcOrd="0" destOrd="0" presId="urn:microsoft.com/office/officeart/2005/8/layout/orgChart1"/>
    <dgm:cxn modelId="{7DA9C8AF-AE28-4066-BCEA-AEE5336CCA7C}" type="presParOf" srcId="{BCF1E34A-5727-44D3-8512-EB5FAD830343}" destId="{5644F1EB-461C-4D8A-9E25-317F99B06959}" srcOrd="0" destOrd="0" presId="urn:microsoft.com/office/officeart/2005/8/layout/orgChart1"/>
    <dgm:cxn modelId="{8146BCAD-BF7E-4FF1-BC6A-D768A943D3EE}" type="presParOf" srcId="{BCF1E34A-5727-44D3-8512-EB5FAD830343}" destId="{DEF30B21-3616-4D5B-9B7B-984FAA9DBA42}" srcOrd="1" destOrd="0" presId="urn:microsoft.com/office/officeart/2005/8/layout/orgChart1"/>
    <dgm:cxn modelId="{B7F6D092-53CB-437F-A31E-8E3BA4C336AB}" type="presParOf" srcId="{EA2DF85D-0F3E-4231-886B-14D869A01941}" destId="{209FE228-2760-4D12-A1B9-6434F4255CAC}" srcOrd="1" destOrd="0" presId="urn:microsoft.com/office/officeart/2005/8/layout/orgChart1"/>
    <dgm:cxn modelId="{D514F0FB-0050-44BC-B4BE-7AE9AAA05136}" type="presParOf" srcId="{EA2DF85D-0F3E-4231-886B-14D869A01941}" destId="{0731A330-848A-4021-BE87-BC8EE0DEC669}" srcOrd="2" destOrd="0" presId="urn:microsoft.com/office/officeart/2005/8/layout/orgChart1"/>
    <dgm:cxn modelId="{013F5FDD-9084-449C-B134-5BFF2A612704}" type="presParOf" srcId="{CE809BD7-53B6-43D8-8566-5C293A6B93AA}" destId="{FBCA1AAF-F0E6-4D4A-B1F0-0921A4257DD4}" srcOrd="2" destOrd="0" presId="urn:microsoft.com/office/officeart/2005/8/layout/orgChart1"/>
    <dgm:cxn modelId="{0EFC40F0-CA27-433F-91F8-400B5E9A88D5}" type="presParOf" srcId="{CE809BD7-53B6-43D8-8566-5C293A6B93AA}" destId="{2E753116-B30E-49CD-8277-573CC697A1E0}" srcOrd="3" destOrd="0" presId="urn:microsoft.com/office/officeart/2005/8/layout/orgChart1"/>
    <dgm:cxn modelId="{98503936-03CE-4E22-8061-2105D1D06130}" type="presParOf" srcId="{2E753116-B30E-49CD-8277-573CC697A1E0}" destId="{8C3A2069-026E-4039-87D2-723E9DA8CE33}" srcOrd="0" destOrd="0" presId="urn:microsoft.com/office/officeart/2005/8/layout/orgChart1"/>
    <dgm:cxn modelId="{678F0DBC-66FC-404C-92A2-93D18ED5D338}" type="presParOf" srcId="{8C3A2069-026E-4039-87D2-723E9DA8CE33}" destId="{638FA204-775A-45E3-9CE2-85E476A70B17}" srcOrd="0" destOrd="0" presId="urn:microsoft.com/office/officeart/2005/8/layout/orgChart1"/>
    <dgm:cxn modelId="{27FAAD22-E668-481E-A59F-1130F002026E}" type="presParOf" srcId="{8C3A2069-026E-4039-87D2-723E9DA8CE33}" destId="{CC6AD985-9CA7-4948-B99E-6D6F86AF9C61}" srcOrd="1" destOrd="0" presId="urn:microsoft.com/office/officeart/2005/8/layout/orgChart1"/>
    <dgm:cxn modelId="{F46EFF6D-20A8-4F49-BBDF-9EA666E2527D}" type="presParOf" srcId="{2E753116-B30E-49CD-8277-573CC697A1E0}" destId="{52ECF6D2-0138-4301-87E6-2F73FEC0C012}" srcOrd="1" destOrd="0" presId="urn:microsoft.com/office/officeart/2005/8/layout/orgChart1"/>
    <dgm:cxn modelId="{9C89A8AF-352F-4BEF-8D98-5660D11D54AC}" type="presParOf" srcId="{2E753116-B30E-49CD-8277-573CC697A1E0}" destId="{A6948424-C00E-4245-A6A2-5BC023C9AB4F}" srcOrd="2" destOrd="0" presId="urn:microsoft.com/office/officeart/2005/8/layout/orgChart1"/>
    <dgm:cxn modelId="{BB1A934C-2746-40D7-96C4-16EDA160B528}" type="presParOf" srcId="{CE809BD7-53B6-43D8-8566-5C293A6B93AA}" destId="{687F6AF1-7640-44E6-8DB4-9001985DB0FD}" srcOrd="4" destOrd="0" presId="urn:microsoft.com/office/officeart/2005/8/layout/orgChart1"/>
    <dgm:cxn modelId="{9585D2F0-7A20-4B28-BD7F-6E75041ED9A0}" type="presParOf" srcId="{CE809BD7-53B6-43D8-8566-5C293A6B93AA}" destId="{598AFE61-71CB-45E4-9CAF-943D2CA1CBF9}" srcOrd="5" destOrd="0" presId="urn:microsoft.com/office/officeart/2005/8/layout/orgChart1"/>
    <dgm:cxn modelId="{C98412F1-BE67-43FA-A5FB-A2B752275D6F}" type="presParOf" srcId="{598AFE61-71CB-45E4-9CAF-943D2CA1CBF9}" destId="{A586DC29-8631-43A5-A9DF-5FF169155046}" srcOrd="0" destOrd="0" presId="urn:microsoft.com/office/officeart/2005/8/layout/orgChart1"/>
    <dgm:cxn modelId="{6AB4DE8E-B1AF-4A8C-9070-4E700239F302}" type="presParOf" srcId="{A586DC29-8631-43A5-A9DF-5FF169155046}" destId="{0D002456-6044-4265-8F29-F172D6ACA08D}" srcOrd="0" destOrd="0" presId="urn:microsoft.com/office/officeart/2005/8/layout/orgChart1"/>
    <dgm:cxn modelId="{D2A54379-A227-4AE2-8E82-104CC5779A34}" type="presParOf" srcId="{A586DC29-8631-43A5-A9DF-5FF169155046}" destId="{FCB3E17B-694F-4C9C-BA98-50DB5D51F045}" srcOrd="1" destOrd="0" presId="urn:microsoft.com/office/officeart/2005/8/layout/orgChart1"/>
    <dgm:cxn modelId="{63573273-8A72-446D-A1C9-4E48C9C6AA85}" type="presParOf" srcId="{598AFE61-71CB-45E4-9CAF-943D2CA1CBF9}" destId="{8BD4F70A-6208-46EA-ABD6-8E95EC39DCA4}" srcOrd="1" destOrd="0" presId="urn:microsoft.com/office/officeart/2005/8/layout/orgChart1"/>
    <dgm:cxn modelId="{55EB8C5B-6A94-45E3-9563-5DB30DB110C0}" type="presParOf" srcId="{598AFE61-71CB-45E4-9CAF-943D2CA1CBF9}" destId="{46564D5F-7709-47C7-95C6-C140385B5E8F}" srcOrd="2" destOrd="0" presId="urn:microsoft.com/office/officeart/2005/8/layout/orgChart1"/>
    <dgm:cxn modelId="{043E2B60-2B34-4F31-BA77-72B178B96A07}" type="presParOf" srcId="{D793D4E2-82AD-4B29-8488-641D0EC489B2}" destId="{7A102F36-8ED8-47D6-973B-3A7E243685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2279086" cy="6918960"/>
        <a:chOff x="0" y="0"/>
        <a:chExt cx="12279086" cy="6918960"/>
      </a:xfrm>
    </dsp:grpSpPr>
    <dsp:sp modelId="{A7F73AEE-7855-4B18-A8AF-0A2AE362032A}">
      <dsp:nvSpPr>
        <dsp:cNvPr id="5" name="Freeform 4"/>
        <dsp:cNvSpPr/>
      </dsp:nvSpPr>
      <dsp:spPr bwMode="white">
        <a:xfrm>
          <a:off x="1818346" y="1795188"/>
          <a:ext cx="4263320" cy="805312"/>
        </a:xfrm>
        <a:custGeom>
          <a:avLst/>
          <a:gdLst/>
          <a:ahLst/>
          <a:cxnLst/>
          <a:pathLst>
            <a:path w="6714" h="1268">
              <a:moveTo>
                <a:pt x="6714" y="0"/>
              </a:moveTo>
              <a:lnTo>
                <a:pt x="6714" y="675"/>
              </a:lnTo>
              <a:lnTo>
                <a:pt x="0" y="675"/>
              </a:lnTo>
              <a:lnTo>
                <a:pt x="0" y="1268"/>
              </a:lnTo>
            </a:path>
          </a:pathLst>
        </a:custGeom>
        <a:sp3d z="-40000" prstMaterial="matte"/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1818346" y="1795188"/>
        <a:ext cx="4263320" cy="805312"/>
      </dsp:txXfrm>
    </dsp:sp>
    <dsp:sp modelId="{FBCA1AAF-F0E6-4D4A-B1F0-0921A4257DD4}">
      <dsp:nvSpPr>
        <dsp:cNvPr id="8" name="Freeform 7"/>
        <dsp:cNvSpPr/>
      </dsp:nvSpPr>
      <dsp:spPr bwMode="white">
        <a:xfrm>
          <a:off x="6073013" y="1795188"/>
          <a:ext cx="8653" cy="831414"/>
        </a:xfrm>
        <a:custGeom>
          <a:avLst/>
          <a:gdLst/>
          <a:ahLst/>
          <a:cxnLst/>
          <a:pathLst>
            <a:path w="14" h="1309">
              <a:moveTo>
                <a:pt x="14" y="0"/>
              </a:moveTo>
              <a:lnTo>
                <a:pt x="14" y="716"/>
              </a:lnTo>
              <a:lnTo>
                <a:pt x="0" y="716"/>
              </a:lnTo>
              <a:lnTo>
                <a:pt x="0" y="1309"/>
              </a:lnTo>
            </a:path>
          </a:pathLst>
        </a:custGeom>
        <a:sp3d z="-40000" prstMaterial="matte"/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6073013" y="1795188"/>
        <a:ext cx="8653" cy="831414"/>
      </dsp:txXfrm>
    </dsp:sp>
    <dsp:sp modelId="{687F6AF1-7640-44E6-8DB4-9001985DB0FD}">
      <dsp:nvSpPr>
        <dsp:cNvPr id="11" name="Freeform 10"/>
        <dsp:cNvSpPr/>
      </dsp:nvSpPr>
      <dsp:spPr bwMode="white">
        <a:xfrm>
          <a:off x="6081666" y="1795188"/>
          <a:ext cx="4335702" cy="831414"/>
        </a:xfrm>
        <a:custGeom>
          <a:avLst/>
          <a:gdLst/>
          <a:ahLst/>
          <a:cxnLst/>
          <a:pathLst>
            <a:path w="6828" h="1309">
              <a:moveTo>
                <a:pt x="0" y="0"/>
              </a:moveTo>
              <a:lnTo>
                <a:pt x="0" y="716"/>
              </a:lnTo>
              <a:lnTo>
                <a:pt x="6828" y="716"/>
              </a:lnTo>
              <a:lnTo>
                <a:pt x="6828" y="1309"/>
              </a:lnTo>
            </a:path>
          </a:pathLst>
        </a:custGeom>
        <a:sp3d z="-40000" prstMaterial="matte"/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Xfrm>
        <a:off x="6081666" y="1795188"/>
        <a:ext cx="4335702" cy="831414"/>
      </dsp:txXfrm>
    </dsp:sp>
    <dsp:sp modelId="{BBC6EEFF-B793-4553-A336-14F495F49375}">
      <dsp:nvSpPr>
        <dsp:cNvPr id="3" name="Rectangles 2"/>
        <dsp:cNvSpPr/>
      </dsp:nvSpPr>
      <dsp:spPr bwMode="white">
        <a:xfrm>
          <a:off x="314912" y="0"/>
          <a:ext cx="11533509" cy="1795188"/>
        </a:xfrm>
        <a:prstGeom prst="rect">
          <a:avLst/>
        </a:prstGeom>
        <a:noFill/>
        <a:ln>
          <a:noFill/>
        </a:ln>
        <a:sp3d prstMaterial="plastic">
          <a:bevelT w="127000" h="25400" prst="relaxedInset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lIns="50800" tIns="50800" rIns="50800" bIns="508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8000" dirty="0" smtClean="0">
              <a:solidFill>
                <a:schemeClr val="tx1"/>
              </a:solidFill>
              <a:latin typeface="Cooper Black" panose="0208090404030B020404" pitchFamily="18" charset="0"/>
            </a:rPr>
            <a:t>Classification of lipid</a:t>
          </a:r>
          <a:endParaRPr lang="en-US" sz="8000" dirty="0">
            <a:solidFill>
              <a:schemeClr val="tx1"/>
            </a:solidFill>
          </a:endParaRPr>
        </a:p>
      </dsp:txBody>
      <dsp:txXfrm>
        <a:off x="314912" y="0"/>
        <a:ext cx="11533509" cy="1795188"/>
      </dsp:txXfrm>
    </dsp:sp>
    <dsp:sp modelId="{5644F1EB-461C-4D8A-9E25-317F99B06959}">
      <dsp:nvSpPr>
        <dsp:cNvPr id="6" name="Rectangles 5"/>
        <dsp:cNvSpPr/>
      </dsp:nvSpPr>
      <dsp:spPr bwMode="white">
        <a:xfrm>
          <a:off x="23158" y="2600500"/>
          <a:ext cx="3590376" cy="1795188"/>
        </a:xfrm>
        <a:prstGeom prst="rect">
          <a:avLst/>
        </a:prstGeom>
        <a:sp3d prstMaterial="plastic">
          <a:bevelT w="127000" h="25400" prst="relaxedInse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lIns="41910" tIns="41910" rIns="41910" bIns="4191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i="0" dirty="0" smtClean="0">
              <a:solidFill>
                <a:schemeClr val="tx1"/>
              </a:solidFill>
              <a:latin typeface="Narkisim" pitchFamily="34" charset="-79"/>
              <a:cs typeface="Narkisim" pitchFamily="34" charset="-79"/>
            </a:rPr>
            <a:t>Simple lipid</a:t>
          </a:r>
          <a:endParaRPr lang="en-US" sz="6600" b="1" i="0" dirty="0">
            <a:solidFill>
              <a:schemeClr val="tx1"/>
            </a:solidFill>
            <a:latin typeface="Narkisim" pitchFamily="34" charset="-79"/>
            <a:cs typeface="Narkisim" pitchFamily="34" charset="-79"/>
          </a:endParaRPr>
        </a:p>
      </dsp:txBody>
      <dsp:txXfrm>
        <a:off x="23158" y="2600500"/>
        <a:ext cx="3590376" cy="1795188"/>
      </dsp:txXfrm>
    </dsp:sp>
    <dsp:sp modelId="{638FA204-775A-45E3-9CE2-85E476A70B17}">
      <dsp:nvSpPr>
        <dsp:cNvPr id="9" name="Rectangles 8"/>
        <dsp:cNvSpPr/>
      </dsp:nvSpPr>
      <dsp:spPr bwMode="white">
        <a:xfrm>
          <a:off x="4277825" y="2626602"/>
          <a:ext cx="3590376" cy="1795188"/>
        </a:xfrm>
        <a:prstGeom prst="rect">
          <a:avLst/>
        </a:prstGeom>
        <a:sp3d prstMaterial="plastic">
          <a:bevelT w="127000" h="25400" prst="relaxedInse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lIns="38100" tIns="38100" rIns="381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dirty="0" smtClean="0">
              <a:solidFill>
                <a:schemeClr val="tx1"/>
              </a:solidFill>
              <a:latin typeface="Narkisim" pitchFamily="34" charset="-79"/>
              <a:cs typeface="Narkisim" pitchFamily="34" charset="-79"/>
            </a:rPr>
            <a:t>Compound lipid</a:t>
          </a:r>
          <a:endParaRPr lang="en-US" sz="6000" b="1" dirty="0">
            <a:solidFill>
              <a:schemeClr val="tx1"/>
            </a:solidFill>
            <a:latin typeface="Narkisim" pitchFamily="34" charset="-79"/>
            <a:cs typeface="Narkisim" pitchFamily="34" charset="-79"/>
          </a:endParaRPr>
        </a:p>
      </dsp:txBody>
      <dsp:txXfrm>
        <a:off x="4277825" y="2626602"/>
        <a:ext cx="3590376" cy="1795188"/>
      </dsp:txXfrm>
    </dsp:sp>
    <dsp:sp modelId="{0D002456-6044-4265-8F29-F172D6ACA08D}">
      <dsp:nvSpPr>
        <dsp:cNvPr id="12" name="Rectangles 11"/>
        <dsp:cNvSpPr/>
      </dsp:nvSpPr>
      <dsp:spPr bwMode="white">
        <a:xfrm>
          <a:off x="8622180" y="2626602"/>
          <a:ext cx="3590376" cy="1795188"/>
        </a:xfrm>
        <a:prstGeom prst="rect">
          <a:avLst/>
        </a:prstGeom>
        <a:sp3d prstMaterial="plastic">
          <a:bevelT w="127000" h="25400" prst="relaxedInse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lIns="41910" tIns="41910" rIns="41910" bIns="4191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dirty="0" smtClean="0">
              <a:solidFill>
                <a:schemeClr val="tx1"/>
              </a:solidFill>
              <a:latin typeface="Narkisim" pitchFamily="34" charset="-79"/>
              <a:cs typeface="Narkisim" pitchFamily="34" charset="-79"/>
            </a:rPr>
            <a:t>Derived lipid</a:t>
          </a:r>
          <a:endParaRPr lang="en-US" sz="6600" b="1" dirty="0">
            <a:solidFill>
              <a:schemeClr val="tx1"/>
            </a:solidFill>
            <a:latin typeface="Narkisim" pitchFamily="34" charset="-79"/>
            <a:cs typeface="Narkisim" pitchFamily="34" charset="-79"/>
          </a:endParaRPr>
        </a:p>
      </dsp:txBody>
      <dsp:txXfrm>
        <a:off x="8622180" y="2626602"/>
        <a:ext cx="3590376" cy="1795188"/>
      </dsp:txXfrm>
    </dsp:sp>
    <dsp:sp modelId="{703E446F-F5BC-4198-9291-734CF033FC99}">
      <dsp:nvSpPr>
        <dsp:cNvPr id="4" name="Rectangles 3" hidden="1"/>
        <dsp:cNvSpPr/>
      </dsp:nvSpPr>
      <dsp:spPr>
        <a:xfrm>
          <a:off x="314912" y="0"/>
          <a:ext cx="2306702" cy="1795188"/>
        </a:xfrm>
        <a:prstGeom prst="rect">
          <a:avLst/>
        </a:prstGeom>
      </dsp:spPr>
      <dsp:txXfrm>
        <a:off x="314912" y="0"/>
        <a:ext cx="2306702" cy="1795188"/>
      </dsp:txXfrm>
    </dsp:sp>
    <dsp:sp modelId="{DEF30B21-3616-4D5B-9B7B-984FAA9DBA42}">
      <dsp:nvSpPr>
        <dsp:cNvPr id="7" name="Rectangles 6" hidden="1"/>
        <dsp:cNvSpPr/>
      </dsp:nvSpPr>
      <dsp:spPr>
        <a:xfrm>
          <a:off x="23158" y="2600500"/>
          <a:ext cx="718075" cy="1795188"/>
        </a:xfrm>
        <a:prstGeom prst="rect">
          <a:avLst/>
        </a:prstGeom>
      </dsp:spPr>
      <dsp:txXfrm>
        <a:off x="23158" y="2600500"/>
        <a:ext cx="718075" cy="1795188"/>
      </dsp:txXfrm>
    </dsp:sp>
    <dsp:sp modelId="{CC6AD985-9CA7-4948-B99E-6D6F86AF9C61}">
      <dsp:nvSpPr>
        <dsp:cNvPr id="10" name="Rectangles 9" hidden="1"/>
        <dsp:cNvSpPr/>
      </dsp:nvSpPr>
      <dsp:spPr>
        <a:xfrm>
          <a:off x="4277825" y="2626602"/>
          <a:ext cx="718075" cy="1795188"/>
        </a:xfrm>
        <a:prstGeom prst="rect">
          <a:avLst/>
        </a:prstGeom>
      </dsp:spPr>
      <dsp:txXfrm>
        <a:off x="4277825" y="2626602"/>
        <a:ext cx="718075" cy="1795188"/>
      </dsp:txXfrm>
    </dsp:sp>
    <dsp:sp modelId="{FCB3E17B-694F-4C9C-BA98-50DB5D51F045}">
      <dsp:nvSpPr>
        <dsp:cNvPr id="13" name="Rectangles 12" hidden="1"/>
        <dsp:cNvSpPr/>
      </dsp:nvSpPr>
      <dsp:spPr>
        <a:xfrm>
          <a:off x="8622180" y="2626602"/>
          <a:ext cx="718075" cy="1795188"/>
        </a:xfrm>
        <a:prstGeom prst="rect">
          <a:avLst/>
        </a:prstGeom>
      </dsp:spPr>
      <dsp:txXfrm>
        <a:off x="8622180" y="2626602"/>
        <a:ext cx="718075" cy="1795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 marL="0" marR="0" lvl="0" indent="0" algn="r" defTabSz="1304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p>
            <a:pPr lvl="0" eaLnBrk="1" hangingPunct="1">
              <a:buNone/>
            </a:pPr>
            <a:fld id="{BB962C8B-B14F-4D97-AF65-F5344CB8AC3E}" type="datetimeFigureOut">
              <a:rPr lang="" altLang="x-none" sz="1200" dirty="0"/>
            </a:fld>
            <a:endParaRPr lang="" altLang="x-none" sz="120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 marL="0" marR="0" lvl="0" indent="0" algn="r" defTabSz="1304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p>
            <a:pPr lvl="0" eaLnBrk="1" hangingPunct="1">
              <a:buNone/>
            </a:pPr>
            <a:fld id="{9A0DB2DC-4C9A-4742-B13C-FB6460FD3503}" type="slidenum">
              <a:rPr lang="" altLang="x-none" sz="1200" dirty="0"/>
            </a:fld>
            <a:endParaRPr lang="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" altLang="x-none" dirty="0">
              <a:ea typeface="Arial" panose="020B0604020202020204" pitchFamily="34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None/>
            </a:pPr>
            <a:fld id="{9A0DB2DC-4C9A-4742-B13C-FB6460FD3503}" type="slidenum">
              <a:rPr lang="" altLang="x-none" sz="1200" dirty="0"/>
            </a:fld>
            <a:endParaRPr lang="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0" y="6218238"/>
            <a:ext cx="1372711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5" tIns="65302" rIns="130605" bIns="65302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Group 15"/>
          <p:cNvGrpSpPr/>
          <p:nvPr/>
        </p:nvGrpSpPr>
        <p:grpSpPr>
          <a:xfrm>
            <a:off x="-4762" y="6604000"/>
            <a:ext cx="13720762" cy="2549525"/>
            <a:chOff x="-3765" y="4832896"/>
            <a:chExt cx="9147765" cy="2032192"/>
          </a:xfrm>
        </p:grpSpPr>
        <p:sp>
          <p:nvSpPr>
            <p:cNvPr id="2" name="Freeform 16"/>
            <p:cNvSpPr/>
            <p:nvPr/>
          </p:nvSpPr>
          <p:spPr bwMode="auto">
            <a:xfrm>
              <a:off x="1687561" y="4832896"/>
              <a:ext cx="7456439" cy="51880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130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5396" y="5135321"/>
              <a:ext cx="9108604" cy="83894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130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3055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28700" y="2336802"/>
            <a:ext cx="11658600" cy="2439681"/>
          </a:xfrm>
        </p:spPr>
        <p:txBody>
          <a:bodyPr anchor="b"/>
          <a:lstStyle>
            <a:lvl1pPr algn="r">
              <a:defRPr sz="6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28700" y="4815476"/>
            <a:ext cx="11658600" cy="1599605"/>
          </a:xfrm>
        </p:spPr>
        <p:txBody>
          <a:bodyPr lIns="65302" rIns="65302"/>
          <a:lstStyle>
            <a:lvl1pPr marL="0" marR="91440" indent="0" algn="r">
              <a:buNone/>
              <a:defRPr>
                <a:solidFill>
                  <a:schemeClr val="tx2"/>
                </a:solidFill>
              </a:defRPr>
            </a:lvl1pPr>
            <a:lvl2pPr marL="652780" indent="0" algn="ctr">
              <a:buNone/>
            </a:lvl2pPr>
            <a:lvl3pPr marL="1306195" indent="0" algn="ctr">
              <a:buNone/>
            </a:lvl3pPr>
            <a:lvl4pPr marL="1958975" indent="0" algn="ctr">
              <a:buNone/>
            </a:lvl4pPr>
            <a:lvl5pPr marL="2612390" indent="0" algn="ctr">
              <a:buNone/>
            </a:lvl5pPr>
            <a:lvl6pPr marL="3265170" indent="0" algn="ctr">
              <a:buNone/>
            </a:lvl6pPr>
            <a:lvl7pPr marL="3917950" indent="0" algn="ctr">
              <a:buNone/>
            </a:lvl7pPr>
            <a:lvl8pPr marL="4571365" indent="0" algn="ctr">
              <a:buNone/>
            </a:lvl8pPr>
            <a:lvl9pPr marL="5224145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" name="Date Placeholder 29"/>
          <p:cNvSpPr>
            <a:spLocks noGrp="1"/>
          </p:cNvSpPr>
          <p:nvPr>
            <p:ph type="dt" sz="half" idx="2"/>
          </p:nvPr>
        </p:nvSpPr>
        <p:spPr>
          <a:xfrm>
            <a:off x="10090150" y="8543925"/>
            <a:ext cx="2881313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56CA4-8A51-4976-BE31-501778178B6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570663" y="8543925"/>
            <a:ext cx="3525838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12971463" y="8543925"/>
            <a:ext cx="547688" cy="487363"/>
          </a:xfrm>
          <a:prstGeom prst="rect">
            <a:avLst/>
          </a:prstGeom>
        </p:spPr>
        <p:txBody>
          <a:bodyPr vert="horz" lIns="130605" tIns="65302" rIns="130605" bIns="65302" anchor="b"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FFFFFF"/>
                </a:solidFill>
              </a:rPr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75106"/>
            <a:ext cx="12344400" cy="5848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41040C-0ABD-4A7A-B4EC-423E69DDA19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020" y="366187"/>
            <a:ext cx="2666205" cy="74570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9486900" cy="745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41040C-0ABD-4A7A-B4EC-423E69DDA19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41040C-0ABD-4A7A-B4EC-423E69DDA19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5454650" y="4006850"/>
            <a:ext cx="274638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05" tIns="65302" rIns="130605" bIns="65302" anchor="ctr"/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175250" y="4006850"/>
            <a:ext cx="274638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05" tIns="65302" rIns="130605" bIns="65302" anchor="ctr"/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64" y="1412949"/>
            <a:ext cx="11658600" cy="2438400"/>
          </a:xfrm>
        </p:spPr>
        <p:txBody>
          <a:bodyPr anchor="b"/>
          <a:lstStyle>
            <a:lvl1pPr algn="r">
              <a:buNone/>
              <a:defRPr sz="6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4070" y="3908949"/>
            <a:ext cx="6858000" cy="1939851"/>
          </a:xfrm>
        </p:spPr>
        <p:txBody>
          <a:bodyPr/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0090150" y="8543925"/>
            <a:ext cx="2881313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EE346A-7BCF-49C8-8FC8-33E00C4A119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70663" y="8543925"/>
            <a:ext cx="3525838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71463" y="8543925"/>
            <a:ext cx="547688" cy="487363"/>
          </a:xfrm>
          <a:prstGeom prst="rect">
            <a:avLst/>
          </a:prstGeom>
        </p:spPr>
        <p:txBody>
          <a:bodyPr vert="horz" lIns="130605" tIns="65302" rIns="130605" bIns="65302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 bwMode="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75105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75105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10090150" y="8543925"/>
            <a:ext cx="2881313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9202E-62E1-49F3-B957-46E1FFB1558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70663" y="8543925"/>
            <a:ext cx="3525838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2971463" y="8543925"/>
            <a:ext cx="547688" cy="487363"/>
          </a:xfrm>
          <a:prstGeom prst="rect">
            <a:avLst/>
          </a:prstGeom>
        </p:spPr>
        <p:txBody>
          <a:bodyPr vert="horz" lIns="130605" tIns="65302" rIns="130605" bIns="65302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 bwMode="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7213600"/>
            <a:ext cx="6060282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1210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67540" y="7213600"/>
            <a:ext cx="6062663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1210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5800" y="1925726"/>
            <a:ext cx="6060282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1925726"/>
            <a:ext cx="6062663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10090150" y="8543925"/>
            <a:ext cx="2881313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75519D-6E20-4B7A-AABD-BDB1AC9991A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6570663" y="8543925"/>
            <a:ext cx="3525838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2971463" y="8543925"/>
            <a:ext cx="547688" cy="487363"/>
          </a:xfrm>
          <a:prstGeom prst="rect">
            <a:avLst/>
          </a:prstGeom>
        </p:spPr>
        <p:txBody>
          <a:bodyPr vert="horz" lIns="130605" tIns="65302" rIns="130605" bIns="65302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10090150" y="8543925"/>
            <a:ext cx="2881313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B3E6D7-E463-4EC0-80AD-17F5B8361A7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0663" y="8543925"/>
            <a:ext cx="3525838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971463" y="8543925"/>
            <a:ext cx="547688" cy="487363"/>
          </a:xfrm>
          <a:prstGeom prst="rect">
            <a:avLst/>
          </a:prstGeom>
        </p:spPr>
        <p:txBody>
          <a:bodyPr vert="horz" lIns="130605" tIns="65302" rIns="130605" bIns="65302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41040C-0ABD-4A7A-B4EC-423E69DDA19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 bwMode="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02400"/>
            <a:ext cx="11222664" cy="6096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29400" y="7140136"/>
            <a:ext cx="5961888" cy="1219200"/>
          </a:xfrm>
        </p:spPr>
        <p:txBody>
          <a:bodyPr/>
          <a:lstStyle>
            <a:lvl1pPr marL="0" indent="0" algn="r">
              <a:buNone/>
              <a:defRPr sz="23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365760"/>
            <a:ext cx="11219688" cy="60960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10090150" y="8543925"/>
            <a:ext cx="2881313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0E15BD-0682-4EDC-A3D6-856E883FCE5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70663" y="8543925"/>
            <a:ext cx="3525838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/>
            </a:lvl1pPr>
          </a:lstStyle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2971463" y="8543925"/>
            <a:ext cx="547688" cy="487363"/>
          </a:xfrm>
          <a:prstGeom prst="rect">
            <a:avLst/>
          </a:prstGeom>
        </p:spPr>
        <p:txBody>
          <a:bodyPr vert="horz" lIns="130605" tIns="65302" rIns="130605" bIns="65302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 bwMode="white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1074738" y="6669088"/>
            <a:ext cx="5702300" cy="1924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605" tIns="65302" rIns="130605" bIns="65302"/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-80962" y="7713663"/>
            <a:ext cx="5703888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605" tIns="65302" rIns="130605" bIns="65302"/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ight Triangle 16"/>
          <p:cNvSpPr/>
          <p:nvPr/>
        </p:nvSpPr>
        <p:spPr bwMode="auto">
          <a:xfrm>
            <a:off x="-9063" y="7721671"/>
            <a:ext cx="5103471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5" tIns="65302" rIns="130605" bIns="65302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-13855" y="7716985"/>
            <a:ext cx="5108264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hevron 19"/>
          <p:cNvSpPr/>
          <p:nvPr/>
        </p:nvSpPr>
        <p:spPr>
          <a:xfrm>
            <a:off x="12996863" y="6651625"/>
            <a:ext cx="27305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05" tIns="65302" rIns="130605" bIns="65302" anchor="ctr"/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2715875" y="6651625"/>
            <a:ext cx="274638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05" tIns="65302" rIns="130605" bIns="65302" anchor="ctr"/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1848" y="7257870"/>
            <a:ext cx="10744200" cy="864309"/>
          </a:xfrm>
          <a:noFill/>
        </p:spPr>
        <p:txBody>
          <a:bodyPr tIns="0"/>
          <a:lstStyle>
            <a:lvl1pPr marL="0" marR="26035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53291"/>
            <a:ext cx="130302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130605" tIns="65302" rIns="130605" bIns="65302" numCol="1" anchor="t" anchorCtr="0" compatLnSpc="1">
            <a:normAutofit/>
          </a:bodyPr>
          <a:lstStyle>
            <a:lvl1pPr marL="0" indent="0">
              <a:buNone/>
              <a:defRPr sz="46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486830"/>
            <a:ext cx="12113148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12"/>
          </p:nvPr>
        </p:nvSpPr>
        <p:spPr>
          <a:xfrm>
            <a:off x="10090150" y="8543925"/>
            <a:ext cx="2881313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2B5377-CF07-4355-8BFF-D1B0BC90B5C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70663" y="8543925"/>
            <a:ext cx="3525838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2971463" y="8543925"/>
            <a:ext cx="547688" cy="487363"/>
          </a:xfrm>
          <a:prstGeom prst="rect">
            <a:avLst/>
          </a:prstGeom>
        </p:spPr>
        <p:txBody>
          <a:bodyPr vert="horz" lIns="130605" tIns="65302" rIns="130605" bIns="65302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3" name="Freeform 12"/>
          <p:cNvSpPr/>
          <p:nvPr/>
        </p:nvSpPr>
        <p:spPr bwMode="auto">
          <a:xfrm>
            <a:off x="1074738" y="6669088"/>
            <a:ext cx="5702300" cy="1924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605" tIns="65302" rIns="130605" bIns="65302"/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80962" y="7713663"/>
            <a:ext cx="5703888" cy="1117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605" tIns="65302" rIns="130605" bIns="65302"/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9063" y="7721671"/>
            <a:ext cx="5103471" cy="1441157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05" tIns="65302" rIns="130605" bIns="65302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3855" y="7716985"/>
            <a:ext cx="5108264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85800" y="366713"/>
            <a:ext cx="12344400" cy="1524000"/>
          </a:xfrm>
          <a:prstGeom prst="rect">
            <a:avLst/>
          </a:prstGeom>
        </p:spPr>
        <p:txBody>
          <a:bodyPr vert="horz" lIns="130605" tIns="65302" rIns="130605" bIns="6530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>
          <a:xfrm>
            <a:off x="685800" y="1974850"/>
            <a:ext cx="12344400" cy="6035675"/>
          </a:xfrm>
          <a:prstGeom prst="rect">
            <a:avLst/>
          </a:prstGeom>
          <a:noFill/>
          <a:ln w="9525">
            <a:noFill/>
          </a:ln>
        </p:spPr>
        <p:txBody>
          <a:bodyPr lIns="130605" tIns="65302" rIns="130605" bIns="65302"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090150" y="8543925"/>
            <a:ext cx="2881313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 algn="l" defTabSz="1305560" eaLnBrk="1" latinLnBrk="0" hangingPunct="1">
              <a:defRPr kumimoji="0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41040C-0ABD-4A7A-B4EC-423E69DDA19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570663" y="8543925"/>
            <a:ext cx="3525838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 algn="r" defTabSz="1305560" eaLnBrk="1" latinLnBrk="0" hangingPunct="1">
              <a:defRPr kumimoji="0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971463" y="8543925"/>
            <a:ext cx="547688" cy="487363"/>
          </a:xfrm>
          <a:prstGeom prst="rect">
            <a:avLst/>
          </a:prstGeom>
        </p:spPr>
        <p:txBody>
          <a:bodyPr vert="horz" lIns="130605" tIns="65302" rIns="130605" bIns="65302" anchor="b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Lucida Sans Unicode" panose="020B0602030504020204" pitchFamily="34" charset="0"/>
        </a:defRPr>
      </a:lvl5pPr>
      <a:lvl6pPr marL="190500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Lucida Sans Unicode" panose="020B0602030504020204" pitchFamily="34" charset="0"/>
        </a:defRPr>
      </a:lvl6pPr>
      <a:lvl7pPr marL="381000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Lucida Sans Unicode" panose="020B0602030504020204" pitchFamily="34" charset="0"/>
        </a:defRPr>
      </a:lvl7pPr>
      <a:lvl8pPr marL="571500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Lucida Sans Unicode" panose="020B0602030504020204" pitchFamily="34" charset="0"/>
        </a:defRPr>
      </a:lvl8pPr>
      <a:lvl9pPr marL="762000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520700" indent="-363855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7730" indent="-325755" algn="l" rtl="0" eaLnBrk="0" fontAlgn="base" hangingPunct="0">
        <a:spcBef>
          <a:spcPts val="46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455" indent="-325755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indent="-325755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705" indent="-325755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indent="-326390" algn="l" rtl="0" eaLnBrk="1" latinLnBrk="0" hangingPunct="1">
        <a:spcBef>
          <a:spcPts val="500"/>
        </a:spcBef>
        <a:buClr>
          <a:schemeClr val="accent3"/>
        </a:buClr>
        <a:buFont typeface="Wingdings 2" panose="05020102010507070707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2390" indent="-326390" algn="l" rtl="0" eaLnBrk="1" latinLnBrk="0" hangingPunct="1">
        <a:spcBef>
          <a:spcPts val="500"/>
        </a:spcBef>
        <a:buClr>
          <a:schemeClr val="accent3"/>
        </a:buClr>
        <a:buFont typeface="Wingdings 2" panose="05020102010507070707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780" indent="-326390" algn="l" rtl="0" eaLnBrk="1" latinLnBrk="0" hangingPunct="1">
        <a:spcBef>
          <a:spcPts val="500"/>
        </a:spcBef>
        <a:buClr>
          <a:schemeClr val="accent3"/>
        </a:buClr>
        <a:buFont typeface="Wingdings 2" panose="05020102010507070707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70" indent="-326390" algn="l" rtl="0" eaLnBrk="1" latinLnBrk="0" hangingPunct="1">
        <a:spcBef>
          <a:spcPts val="500"/>
        </a:spcBef>
        <a:buClr>
          <a:schemeClr val="accent3"/>
        </a:buClr>
        <a:buFont typeface="Wingdings 2" panose="05020102010507070707"/>
        <a:buChar char="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79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3" descr="oil_and_water-56a09afd3df78cafdaa32d1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" descr="image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350" y="5761038"/>
            <a:ext cx="4946650" cy="338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2" descr="my-lipid-chemistry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86763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93688" y="5851525"/>
            <a:ext cx="8099425" cy="1562100"/>
          </a:xfrm>
          <a:prstGeom prst="rect">
            <a:avLst/>
          </a:prstGeom>
          <a:noFill/>
        </p:spPr>
        <p:txBody>
          <a:bodyPr lIns="38094" tIns="19047" rIns="38094" bIns="19047">
            <a:spAutoFit/>
          </a:bodyPr>
          <a:lstStyle/>
          <a:p>
            <a:pPr marL="423545" marR="0" indent="-423545" defTabSz="1305560"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3300" kern="1200" cap="none" spc="0" normalizeH="0" baseline="0" noProof="0" dirty="0"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300" b="1" kern="1200" cap="none" spc="0" normalizeH="0" baseline="0" noProof="0" dirty="0"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Chemical substances  </a:t>
            </a:r>
            <a:r>
              <a:rPr kumimoji="0" lang="en-US" sz="3300" kern="1200" cap="none" spc="0" normalizeH="0" baseline="0" noProof="0" dirty="0"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that  make emulsion permanent are: </a:t>
            </a:r>
            <a:endParaRPr kumimoji="0" lang="en-US" sz="3300" kern="1200" cap="none" spc="0" normalizeH="0" baseline="0" noProof="0" dirty="0">
              <a:latin typeface="Baskerville Old Face" panose="02020602080505020303" pitchFamily="18" charset="0"/>
              <a:ea typeface="+mn-ea"/>
              <a:cs typeface="Arial" panose="020B0604020202020204" pitchFamily="34" charset="0"/>
            </a:endParaRPr>
          </a:p>
          <a:p>
            <a:pPr marL="889000" marR="0" indent="-592455" defTabSz="1305560">
              <a:buClrTx/>
              <a:buSzTx/>
              <a:buFontTx/>
              <a:buNone/>
              <a:defRPr/>
            </a:pPr>
            <a:r>
              <a:rPr kumimoji="0" lang="en-US" sz="3300" b="1" kern="1200" cap="none" spc="0" normalizeH="0" baseline="0" noProof="0" dirty="0"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3300" kern="1200" cap="none" spc="0" normalizeH="0" baseline="0" noProof="0" dirty="0"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soap, proteins, bile salts and </a:t>
            </a:r>
            <a:r>
              <a:rPr kumimoji="0" lang="en-US" sz="3300" kern="1200" cap="none" spc="0" normalizeH="0" baseline="0" noProof="0" dirty="0" err="1"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phospholipid</a:t>
            </a:r>
            <a:r>
              <a:rPr kumimoji="0" lang="en-US" sz="3300" b="1" kern="1200" cap="none" spc="0" normalizeH="0" baseline="0" noProof="0" dirty="0"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3300" kern="1200" cap="none" spc="0" normalizeH="0" baseline="0" noProof="0" dirty="0"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.  </a:t>
            </a:r>
            <a:endParaRPr kumimoji="0" lang="en-US" sz="3300" kern="1200" cap="none" spc="0" normalizeH="0" baseline="0" noProof="0" dirty="0">
              <a:latin typeface="Baskerville Old Face" panose="0202060208050502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0" descr="simple-white-background-designs-for-powerpoint-clipartsgram--3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6878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4284663" y="0"/>
            <a:ext cx="3924300" cy="1009650"/>
          </a:xfrm>
          <a:prstGeom prst="rect">
            <a:avLst/>
          </a:prstGeom>
          <a:noFill/>
        </p:spPr>
        <p:txBody>
          <a:bodyPr wrap="none" lIns="130616" tIns="65308" rIns="130616" bIns="65308" rtlCol="1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5700" b="1" i="1" u="sng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j-cs"/>
              </a:rPr>
              <a:t>Lipid tests</a:t>
            </a:r>
            <a:endParaRPr kumimoji="0" lang="en-US" sz="5700" b="1" i="1" u="sng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65" name="TextBox 2"/>
          <p:cNvSpPr txBox="1">
            <a:spLocks noChangeArrowheads="1"/>
          </p:cNvSpPr>
          <p:nvPr/>
        </p:nvSpPr>
        <p:spPr bwMode="auto">
          <a:xfrm>
            <a:off x="-228600" y="1143000"/>
            <a:ext cx="4800600" cy="866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19058" tIns="109531" rIns="219058" bIns="109531">
            <a:spAutoFit/>
          </a:bodyPr>
          <a:p>
            <a:pPr algn="ctr">
              <a:buNone/>
            </a:pPr>
            <a:r>
              <a:rPr lang="" altLang="x-none" sz="2100" b="1" dirty="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sz="2100" b="1" dirty="0">
                <a:solidFill>
                  <a:srgbClr val="FF9900"/>
                </a:solidFill>
                <a:latin typeface="Arial" panose="020B0604020202020204" pitchFamily="34" charset="0"/>
              </a:rPr>
              <a:t>1- iodine Test : </a:t>
            </a:r>
            <a:endParaRPr sz="2100" b="1" dirty="0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sz="2100" b="1" dirty="0">
                <a:solidFill>
                  <a:srgbClr val="FF9900"/>
                </a:solidFill>
                <a:latin typeface="Arial" panose="020B0604020202020204" pitchFamily="34" charset="0"/>
              </a:rPr>
              <a:t>(test for unsaturated fatty acid)</a:t>
            </a:r>
            <a:endParaRPr lang="" altLang="x-none" sz="2100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1905000"/>
            <a:ext cx="4191000" cy="866775"/>
          </a:xfrm>
          <a:prstGeom prst="rect">
            <a:avLst/>
          </a:prstGeom>
          <a:noFill/>
        </p:spPr>
        <p:txBody>
          <a:bodyPr lIns="219058" tIns="109531" rIns="219058" bIns="109531" rtlCol="1">
            <a:spAutoFit/>
          </a:bodyPr>
          <a:lstStyle/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 (1 ml) of lipid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(4 drops) OF reagent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2286794" y="3275806"/>
            <a:ext cx="3962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7"/>
          <p:cNvSpPr txBox="1">
            <a:spLocks noChangeArrowheads="1"/>
          </p:cNvSpPr>
          <p:nvPr/>
        </p:nvSpPr>
        <p:spPr bwMode="auto">
          <a:xfrm>
            <a:off x="4114800" y="1143000"/>
            <a:ext cx="4876800" cy="89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19058" tIns="109531" rIns="219058" bIns="109531">
            <a:spAutoFit/>
          </a:bodyPr>
          <a:p>
            <a:pPr algn="ctr">
              <a:buNone/>
            </a:pPr>
            <a:r>
              <a:rPr sz="2200" b="1" dirty="0">
                <a:solidFill>
                  <a:srgbClr val="B54A10"/>
                </a:solidFill>
                <a:latin typeface="Arial" panose="020B0604020202020204" pitchFamily="34" charset="0"/>
              </a:rPr>
              <a:t>2</a:t>
            </a:r>
            <a:r>
              <a:rPr lang="" altLang="x-none" sz="2200" b="1" dirty="0">
                <a:solidFill>
                  <a:srgbClr val="B54A10"/>
                </a:solidFill>
                <a:latin typeface="Arial" panose="020B0604020202020204" pitchFamily="34" charset="0"/>
              </a:rPr>
              <a:t> </a:t>
            </a:r>
            <a:r>
              <a:rPr sz="2200" b="1" dirty="0">
                <a:solidFill>
                  <a:srgbClr val="B54A10"/>
                </a:solidFill>
                <a:latin typeface="Arial" panose="020B0604020202020204" pitchFamily="34" charset="0"/>
              </a:rPr>
              <a:t>- reaction Test : </a:t>
            </a:r>
            <a:endParaRPr sz="2200" b="1" dirty="0">
              <a:solidFill>
                <a:srgbClr val="B54A10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sz="2200" b="1" dirty="0">
                <a:solidFill>
                  <a:srgbClr val="B54A10"/>
                </a:solidFill>
                <a:latin typeface="Arial" panose="020B0604020202020204" pitchFamily="34" charset="0"/>
              </a:rPr>
              <a:t> (test </a:t>
            </a:r>
            <a:r>
              <a:rPr sz="2200" b="1" dirty="0">
                <a:solidFill>
                  <a:srgbClr val="B54A10"/>
                </a:solidFill>
                <a:latin typeface="Comic Sans MS" panose="030F0702030302020204" pitchFamily="66" charset="0"/>
              </a:rPr>
              <a:t>for general fatty acid</a:t>
            </a:r>
            <a:r>
              <a:rPr sz="2200" b="1" dirty="0">
                <a:solidFill>
                  <a:srgbClr val="B54A10"/>
                </a:solidFill>
                <a:latin typeface="Arial" panose="020B0604020202020204" pitchFamily="34" charset="0"/>
              </a:rPr>
              <a:t>)</a:t>
            </a:r>
            <a:endParaRPr lang="" altLang="x-none" sz="2200" b="1" dirty="0">
              <a:solidFill>
                <a:srgbClr val="B54A10"/>
              </a:solidFill>
              <a:latin typeface="Arial" panose="020B0604020202020204" pitchFamily="34" charset="0"/>
            </a:endParaRPr>
          </a:p>
        </p:txBody>
      </p:sp>
      <p:sp>
        <p:nvSpPr>
          <p:cNvPr id="70" name="TextBox 8"/>
          <p:cNvSpPr txBox="1">
            <a:spLocks noChangeArrowheads="1"/>
          </p:cNvSpPr>
          <p:nvPr/>
        </p:nvSpPr>
        <p:spPr bwMode="auto">
          <a:xfrm>
            <a:off x="8458200" y="1219200"/>
            <a:ext cx="4864100" cy="89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19058" tIns="109531" rIns="219058" bIns="109531">
            <a:spAutoFit/>
          </a:bodyPr>
          <a:p>
            <a:pPr algn="ctr">
              <a:buNone/>
            </a:pPr>
            <a:r>
              <a:rPr lang="" altLang="x-none" sz="22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sz="2200" b="1" dirty="0">
                <a:solidFill>
                  <a:srgbClr val="0070C0"/>
                </a:solidFill>
                <a:latin typeface="Arial" panose="020B0604020202020204" pitchFamily="34" charset="0"/>
              </a:rPr>
              <a:t>3- copper acetate Test : </a:t>
            </a:r>
            <a:endParaRPr sz="2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sz="2200" b="1" dirty="0">
                <a:solidFill>
                  <a:srgbClr val="0070C0"/>
                </a:solidFill>
                <a:latin typeface="Arial" panose="020B0604020202020204" pitchFamily="34" charset="0"/>
              </a:rPr>
              <a:t> (distinguish between lipids)</a:t>
            </a:r>
            <a:endParaRPr lang="" altLang="x-none" sz="2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1" name="TextBox 9"/>
          <p:cNvSpPr txBox="1">
            <a:spLocks noChangeArrowheads="1"/>
          </p:cNvSpPr>
          <p:nvPr/>
        </p:nvSpPr>
        <p:spPr bwMode="auto">
          <a:xfrm>
            <a:off x="0" y="5562600"/>
            <a:ext cx="4179888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19058" tIns="109531" rIns="219058" bIns="109531">
            <a:spAutoFit/>
          </a:bodyPr>
          <a:p>
            <a:pPr algn="ctr">
              <a:buNone/>
            </a:pPr>
            <a:r>
              <a:rPr lang="" altLang="x-none" sz="2500" b="1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sz="2500" b="1" dirty="0">
                <a:solidFill>
                  <a:srgbClr val="FF00FF"/>
                </a:solidFill>
                <a:latin typeface="Arial" panose="020B0604020202020204" pitchFamily="34" charset="0"/>
              </a:rPr>
              <a:t>4- emulsification of oils: </a:t>
            </a:r>
            <a:endParaRPr sz="25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77" name="Can 76"/>
          <p:cNvSpPr/>
          <p:nvPr/>
        </p:nvSpPr>
        <p:spPr>
          <a:xfrm>
            <a:off x="914400" y="3733800"/>
            <a:ext cx="304800" cy="83343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78" name="Can 77"/>
          <p:cNvSpPr/>
          <p:nvPr/>
        </p:nvSpPr>
        <p:spPr>
          <a:xfrm>
            <a:off x="2133600" y="3733800"/>
            <a:ext cx="273050" cy="83343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83" name="TextBox 23"/>
          <p:cNvSpPr txBox="1">
            <a:spLocks noChangeArrowheads="1"/>
          </p:cNvSpPr>
          <p:nvPr/>
        </p:nvSpPr>
        <p:spPr bwMode="auto">
          <a:xfrm>
            <a:off x="685800" y="4572000"/>
            <a:ext cx="895350" cy="63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7512" tIns="53756" rIns="107512" bIns="53756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(+) 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Brown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84" name="TextBox 24"/>
          <p:cNvSpPr txBox="1">
            <a:spLocks noChangeArrowheads="1"/>
          </p:cNvSpPr>
          <p:nvPr/>
        </p:nvSpPr>
        <p:spPr bwMode="auto">
          <a:xfrm>
            <a:off x="1752600" y="4572000"/>
            <a:ext cx="1981200" cy="63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512" tIns="53756" rIns="107512" bIns="53756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(-) 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Purple (</a:t>
            </a:r>
            <a:r>
              <a:rPr kumimoji="0" lang="en-US" sz="1700" b="1" kern="1200" cap="none" spc="0" normalizeH="0" baseline="0" noProof="0" dirty="0" err="1">
                <a:latin typeface="Arial" panose="020B0604020202020204" pitchFamily="34" charset="0"/>
                <a:ea typeface="+mn-ea"/>
                <a:cs typeface="+mj-cs"/>
              </a:rPr>
              <a:t>palmitic</a:t>
            </a: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)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0" y="5257800"/>
            <a:ext cx="13642975" cy="17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15" tIns="64507" rIns="129015" bIns="64507" rtlCol="1" anchor="ctr"/>
          <a:lstStyle/>
          <a:p>
            <a:pPr marL="0" marR="0" lvl="0" indent="0" algn="ctr" defTabSz="1561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87" name="Can 86"/>
          <p:cNvSpPr/>
          <p:nvPr/>
        </p:nvSpPr>
        <p:spPr>
          <a:xfrm>
            <a:off x="4800600" y="3657600"/>
            <a:ext cx="271463" cy="75723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88" name="Can 87"/>
          <p:cNvSpPr/>
          <p:nvPr/>
        </p:nvSpPr>
        <p:spPr>
          <a:xfrm flipH="1">
            <a:off x="7010400" y="3581400"/>
            <a:ext cx="304800" cy="762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91" name="Can 90"/>
          <p:cNvSpPr/>
          <p:nvPr/>
        </p:nvSpPr>
        <p:spPr>
          <a:xfrm flipH="1">
            <a:off x="4800600" y="4038600"/>
            <a:ext cx="271463" cy="388938"/>
          </a:xfrm>
          <a:prstGeom prst="can">
            <a:avLst/>
          </a:prstGeom>
          <a:solidFill>
            <a:srgbClr val="FF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92" name="Can 91"/>
          <p:cNvSpPr/>
          <p:nvPr/>
        </p:nvSpPr>
        <p:spPr>
          <a:xfrm flipH="1">
            <a:off x="914400" y="4038600"/>
            <a:ext cx="304800" cy="533400"/>
          </a:xfrm>
          <a:prstGeom prst="ca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93" name="TextBox 33"/>
          <p:cNvSpPr txBox="1">
            <a:spLocks noChangeArrowheads="1"/>
          </p:cNvSpPr>
          <p:nvPr/>
        </p:nvSpPr>
        <p:spPr bwMode="auto">
          <a:xfrm>
            <a:off x="4648200" y="4495800"/>
            <a:ext cx="547688" cy="63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7512" tIns="53756" rIns="107512" bIns="53756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(-) 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TG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94" name="TextBox 34"/>
          <p:cNvSpPr txBox="1">
            <a:spLocks noChangeArrowheads="1"/>
          </p:cNvSpPr>
          <p:nvPr/>
        </p:nvSpPr>
        <p:spPr bwMode="auto">
          <a:xfrm>
            <a:off x="6781800" y="4495800"/>
            <a:ext cx="1042988" cy="63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7512" tIns="53756" rIns="107512" bIns="53756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(+) 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 err="1">
                <a:latin typeface="Arial" panose="020B0604020202020204" pitchFamily="34" charset="0"/>
                <a:ea typeface="+mn-ea"/>
                <a:cs typeface="+mj-cs"/>
              </a:rPr>
              <a:t>palmitic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96" name="Can 95"/>
          <p:cNvSpPr/>
          <p:nvPr/>
        </p:nvSpPr>
        <p:spPr>
          <a:xfrm>
            <a:off x="9296400" y="3733800"/>
            <a:ext cx="273050" cy="75723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97" name="Can 96"/>
          <p:cNvSpPr/>
          <p:nvPr/>
        </p:nvSpPr>
        <p:spPr>
          <a:xfrm>
            <a:off x="10820400" y="3657600"/>
            <a:ext cx="304800" cy="83343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98" name="Can 97"/>
          <p:cNvSpPr/>
          <p:nvPr/>
        </p:nvSpPr>
        <p:spPr>
          <a:xfrm>
            <a:off x="12344400" y="3657600"/>
            <a:ext cx="271463" cy="83185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101" name="TextBox 42"/>
          <p:cNvSpPr txBox="1">
            <a:spLocks noChangeArrowheads="1"/>
          </p:cNvSpPr>
          <p:nvPr/>
        </p:nvSpPr>
        <p:spPr bwMode="auto">
          <a:xfrm>
            <a:off x="9144000" y="4724400"/>
            <a:ext cx="5810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7512" tIns="53756" rIns="107512" bIns="53756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 TG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102" name="TextBox 43"/>
          <p:cNvSpPr txBox="1">
            <a:spLocks noChangeArrowheads="1"/>
          </p:cNvSpPr>
          <p:nvPr/>
        </p:nvSpPr>
        <p:spPr bwMode="auto">
          <a:xfrm>
            <a:off x="10287000" y="4724400"/>
            <a:ext cx="12239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7512" tIns="53756" rIns="107512" bIns="53756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Saturated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103" name="TextBox 44"/>
          <p:cNvSpPr txBox="1">
            <a:spLocks noChangeArrowheads="1"/>
          </p:cNvSpPr>
          <p:nvPr/>
        </p:nvSpPr>
        <p:spPr bwMode="auto">
          <a:xfrm>
            <a:off x="11811000" y="4724400"/>
            <a:ext cx="14652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07512" tIns="53756" rIns="107512" bIns="53756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17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unsaturated</a:t>
            </a:r>
            <a:endParaRPr kumimoji="0" lang="en-US" sz="17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113" name="Can 112"/>
          <p:cNvSpPr/>
          <p:nvPr/>
        </p:nvSpPr>
        <p:spPr>
          <a:xfrm>
            <a:off x="5715000" y="7315200"/>
            <a:ext cx="381000" cy="755650"/>
          </a:xfrm>
          <a:prstGeom prst="can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267200" y="1905000"/>
            <a:ext cx="4191000" cy="866775"/>
          </a:xfrm>
          <a:prstGeom prst="rect">
            <a:avLst/>
          </a:prstGeom>
          <a:noFill/>
        </p:spPr>
        <p:txBody>
          <a:bodyPr lIns="219058" tIns="109531" rIns="219058" bIns="109531" rtlCol="1">
            <a:spAutoFit/>
          </a:bodyPr>
          <a:lstStyle/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 (1 ml) of liquid 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(4 drops) of reagent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5400000">
            <a:off x="6858794" y="3352006"/>
            <a:ext cx="3810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915400" y="2057400"/>
            <a:ext cx="4800600" cy="866775"/>
          </a:xfrm>
          <a:prstGeom prst="rect">
            <a:avLst/>
          </a:prstGeom>
          <a:noFill/>
        </p:spPr>
        <p:txBody>
          <a:bodyPr lIns="219058" tIns="109531" rIns="219058" bIns="109531" rtlCol="1">
            <a:spAutoFit/>
          </a:bodyPr>
          <a:lstStyle/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 (1 ml) of liquid 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(1 ml) OF reagent, shake, let stand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125" name="Can 124"/>
          <p:cNvSpPr/>
          <p:nvPr/>
        </p:nvSpPr>
        <p:spPr>
          <a:xfrm flipH="1">
            <a:off x="9296400" y="4114800"/>
            <a:ext cx="271463" cy="38893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126" name="Can 125"/>
          <p:cNvSpPr/>
          <p:nvPr/>
        </p:nvSpPr>
        <p:spPr>
          <a:xfrm flipH="1" flipV="1">
            <a:off x="10820400" y="4267200"/>
            <a:ext cx="304800" cy="228600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127" name="Can 126"/>
          <p:cNvSpPr/>
          <p:nvPr/>
        </p:nvSpPr>
        <p:spPr>
          <a:xfrm flipH="1">
            <a:off x="12344400" y="4114800"/>
            <a:ext cx="271463" cy="388938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39" name="Can 38"/>
          <p:cNvSpPr/>
          <p:nvPr/>
        </p:nvSpPr>
        <p:spPr>
          <a:xfrm flipH="1">
            <a:off x="10820400" y="3962400"/>
            <a:ext cx="304800" cy="388938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40" name="Can 39"/>
          <p:cNvSpPr/>
          <p:nvPr/>
        </p:nvSpPr>
        <p:spPr>
          <a:xfrm>
            <a:off x="304800" y="7467600"/>
            <a:ext cx="381000" cy="1143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6172200"/>
            <a:ext cx="4800600" cy="866775"/>
          </a:xfrm>
          <a:prstGeom prst="rect">
            <a:avLst/>
          </a:prstGeom>
          <a:noFill/>
        </p:spPr>
        <p:txBody>
          <a:bodyPr lIns="219058" tIns="109531" rIns="219058" bIns="109531" rtlCol="1">
            <a:spAutoFit/>
          </a:bodyPr>
          <a:lstStyle/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 (1 ml) of lipid 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(2 ml) of water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43" name="Can 42"/>
          <p:cNvSpPr/>
          <p:nvPr/>
        </p:nvSpPr>
        <p:spPr>
          <a:xfrm>
            <a:off x="3276600" y="7467600"/>
            <a:ext cx="381000" cy="1143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81000" y="7696200"/>
            <a:ext cx="1524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304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3400" y="7848600"/>
            <a:ext cx="1524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304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81000" y="7924800"/>
            <a:ext cx="1524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304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3400" y="7620000"/>
            <a:ext cx="1524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304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38200" y="8001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38200" y="7086600"/>
            <a:ext cx="2514600" cy="866775"/>
          </a:xfrm>
          <a:prstGeom prst="rect">
            <a:avLst/>
          </a:prstGeom>
          <a:noFill/>
        </p:spPr>
        <p:txBody>
          <a:bodyPr lIns="219058" tIns="109531" rIns="219058" bIns="109531" rtlCol="1">
            <a:spAutoFit/>
          </a:bodyPr>
          <a:lstStyle/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Few drop of soap and shake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52" name="Can 51"/>
          <p:cNvSpPr/>
          <p:nvPr/>
        </p:nvSpPr>
        <p:spPr>
          <a:xfrm>
            <a:off x="3276600" y="7696200"/>
            <a:ext cx="381000" cy="908050"/>
          </a:xfrm>
          <a:prstGeom prst="can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2286794" y="7162006"/>
            <a:ext cx="3962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9"/>
          <p:cNvSpPr txBox="1">
            <a:spLocks noChangeArrowheads="1"/>
          </p:cNvSpPr>
          <p:nvPr/>
        </p:nvSpPr>
        <p:spPr bwMode="auto">
          <a:xfrm>
            <a:off x="7086600" y="5562600"/>
            <a:ext cx="3429000" cy="60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19058" tIns="109531" rIns="219058" bIns="109531">
            <a:spAutoFit/>
          </a:bodyPr>
          <a:p>
            <a:pPr algn="ctr">
              <a:buNone/>
            </a:pPr>
            <a:r>
              <a:rPr lang="" altLang="x-none" sz="25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 panose="020B0604020202020204" pitchFamily="34" charset="0"/>
              </a:rPr>
              <a:t>5- cholesterol test: </a:t>
            </a:r>
            <a:endParaRPr sz="25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10400" y="6705600"/>
            <a:ext cx="4191000" cy="1836738"/>
          </a:xfrm>
          <a:prstGeom prst="rect">
            <a:avLst/>
          </a:prstGeom>
          <a:noFill/>
        </p:spPr>
        <p:txBody>
          <a:bodyPr lIns="219058" tIns="109531" rIns="219058" bIns="109531" rtlCol="1">
            <a:spAutoFit/>
          </a:bodyPr>
          <a:lstStyle/>
          <a:p>
            <a:pPr marR="0" algn="ctr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j-cs"/>
              </a:rPr>
              <a:t>Salkowski</a:t>
            </a:r>
            <a:r>
              <a:rPr kumimoji="0" lang="en-US" sz="21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j-cs"/>
              </a:rPr>
              <a:t> test</a:t>
            </a:r>
            <a:endParaRPr kumimoji="0" lang="en-US" sz="2100" b="1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j-cs"/>
            </a:endParaRPr>
          </a:p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(2 ml) of cholesterol in dry test tube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(2 ml) of H</a:t>
            </a:r>
            <a:r>
              <a:rPr kumimoji="0" lang="en-US" sz="2100" b="1" kern="1200" cap="none" spc="0" normalizeH="0" baseline="-25000" noProof="0" dirty="0">
                <a:latin typeface="Arial" panose="020B0604020202020204" pitchFamily="34" charset="0"/>
                <a:ea typeface="+mn-ea"/>
                <a:cs typeface="+mj-cs"/>
              </a:rPr>
              <a:t>2</a:t>
            </a: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SO</a:t>
            </a:r>
            <a:r>
              <a:rPr kumimoji="0" lang="en-US" sz="2100" b="1" kern="1200" cap="none" spc="0" normalizeH="0" baseline="-25000" noProof="0" dirty="0">
                <a:latin typeface="Arial" panose="020B0604020202020204" pitchFamily="34" charset="0"/>
                <a:ea typeface="+mn-ea"/>
                <a:cs typeface="+mj-cs"/>
              </a:rPr>
              <a:t>4</a:t>
            </a: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 (con.)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  <a:p>
            <a:pPr marR="0" defTabSz="1896745">
              <a:buClrTx/>
              <a:buSzTx/>
              <a:buFontTx/>
              <a:buNone/>
              <a:defRPr/>
            </a:pPr>
            <a:r>
              <a:rPr kumimoji="0" lang="en-US" sz="2100" b="1" kern="1200" cap="none" spc="0" normalizeH="0" baseline="0" noProof="0" dirty="0">
                <a:latin typeface="Arial" panose="020B0604020202020204" pitchFamily="34" charset="0"/>
                <a:ea typeface="+mn-ea"/>
                <a:cs typeface="+mj-cs"/>
              </a:rPr>
              <a:t>Mix, let stand</a:t>
            </a:r>
            <a:endParaRPr kumimoji="0" lang="en-US" sz="2100" b="1" kern="1200" cap="none" spc="0" normalizeH="0" baseline="0" noProof="0" dirty="0">
              <a:latin typeface="Arial" panose="020B0604020202020204" pitchFamily="34" charset="0"/>
              <a:ea typeface="+mn-ea"/>
              <a:cs typeface="+mj-cs"/>
            </a:endParaRPr>
          </a:p>
        </p:txBody>
      </p:sp>
      <p:sp>
        <p:nvSpPr>
          <p:cNvPr id="81" name="Can 80"/>
          <p:cNvSpPr/>
          <p:nvPr/>
        </p:nvSpPr>
        <p:spPr>
          <a:xfrm flipH="1">
            <a:off x="5715000" y="7772400"/>
            <a:ext cx="381000" cy="533400"/>
          </a:xfrm>
          <a:prstGeom prst="ca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57" name="Can 56"/>
          <p:cNvSpPr/>
          <p:nvPr/>
        </p:nvSpPr>
        <p:spPr>
          <a:xfrm flipH="1">
            <a:off x="2133600" y="4191000"/>
            <a:ext cx="271463" cy="388938"/>
          </a:xfrm>
          <a:prstGeom prst="can">
            <a:avLst/>
          </a:prstGeom>
          <a:solidFill>
            <a:srgbClr val="FF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512" tIns="53756" rIns="107512" bIns="53756" rtlCol="1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19506" name="TextBox 49"/>
          <p:cNvSpPr txBox="1"/>
          <p:nvPr/>
        </p:nvSpPr>
        <p:spPr>
          <a:xfrm>
            <a:off x="762000" y="3276600"/>
            <a:ext cx="1023938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dirty="0">
                <a:latin typeface="Arial" panose="020B0604020202020204" pitchFamily="34" charset="0"/>
              </a:rPr>
              <a:t>oleic</a:t>
            </a:r>
            <a:endParaRPr lang="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57" descr="simple-white-background-designs-for-powerpoint-clipartsgram--3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5621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/>
          <p:nvPr/>
        </p:nvSpPr>
        <p:spPr bwMode="auto">
          <a:xfrm>
            <a:off x="-528787" y="0"/>
            <a:ext cx="14244787" cy="1166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40673" tIns="70336" rIns="140673" bIns="70336"/>
          <a:lstStyle/>
          <a:p>
            <a:pPr marL="421005" marR="0" indent="-421005" algn="ctr" defTabSz="1405255"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  <a:defRPr/>
            </a:pPr>
            <a:r>
              <a:rPr kumimoji="0" lang="en-US" sz="6300" b="1" kern="1200" cap="none" spc="0" normalizeH="0" baseline="0" noProof="0" dirty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j-cs"/>
              </a:rPr>
              <a:t>Unknown</a:t>
            </a:r>
            <a:endParaRPr kumimoji="0" lang="en-US" sz="6300" b="1" kern="1200" cap="none" spc="0" normalizeH="0" baseline="0" noProof="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j-cs"/>
            </a:endParaRPr>
          </a:p>
          <a:p>
            <a:pPr marL="421005" marR="0" indent="-421005" algn="ctr" defTabSz="1405255"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  <a:defRPr/>
            </a:pPr>
            <a:r>
              <a:rPr kumimoji="0" lang="en-US" sz="4700" b="1" kern="1200" cap="none" spc="0" normalizeH="0" baseline="0" noProof="0" dirty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j-cs"/>
              </a:rPr>
              <a:t>(</a:t>
            </a:r>
            <a:r>
              <a:rPr kumimoji="0" lang="en-US" sz="4700" b="1" kern="1200" cap="none" spc="0" normalizeH="0" baseline="0" noProof="0" dirty="0" err="1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j-cs"/>
              </a:rPr>
              <a:t>palmatic</a:t>
            </a:r>
            <a:r>
              <a:rPr kumimoji="0" lang="en-US" sz="4700" b="1" kern="1200" cap="none" spc="0" normalizeH="0" baseline="0" noProof="0" dirty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j-cs"/>
              </a:rPr>
              <a:t> , TG, Oleic) </a:t>
            </a:r>
            <a:endParaRPr kumimoji="0" lang="en-US" sz="4700" b="1" kern="1200" cap="none" spc="0" normalizeH="0" baseline="0" noProof="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j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38200" y="1828800"/>
            <a:ext cx="2970217" cy="51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62280" tIns="81142" rIns="162280" bIns="81142">
            <a:spAutoFit/>
          </a:bodyPr>
          <a:lstStyle/>
          <a:p>
            <a:pPr marR="0" algn="ctr" defTabSz="1405255">
              <a:buClrTx/>
              <a:buSzTx/>
              <a:buFontTx/>
              <a:buNone/>
              <a:defRPr/>
            </a:pPr>
            <a:r>
              <a:rPr kumimoji="0" lang="en-US" sz="2300" b="1" kern="1200" cap="none" spc="0" normalizeH="0" baseline="0" noProof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  Test : </a:t>
            </a:r>
            <a:endParaRPr kumimoji="0" lang="en-US" sz="2300" b="1" kern="1200" cap="none" spc="0" normalizeH="0" baseline="0" noProof="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5" name="TextBox 14"/>
          <p:cNvSpPr txBox="1"/>
          <p:nvPr/>
        </p:nvSpPr>
        <p:spPr>
          <a:xfrm>
            <a:off x="0" y="2249488"/>
            <a:ext cx="4343400" cy="903287"/>
          </a:xfrm>
          <a:prstGeom prst="rect">
            <a:avLst/>
          </a:prstGeom>
          <a:noFill/>
          <a:ln w="9525">
            <a:noFill/>
          </a:ln>
        </p:spPr>
        <p:txBody>
          <a:bodyPr lIns="162280" tIns="81142" rIns="162280" bIns="81142">
            <a:spAutoFit/>
          </a:bodyPr>
          <a:p>
            <a:pPr algn="ctr"/>
            <a:r>
              <a:rPr sz="2400" b="1" dirty="0">
                <a:latin typeface="Arial" panose="020B0604020202020204" pitchFamily="34" charset="0"/>
              </a:rPr>
              <a:t> (1ml ) of unknown</a:t>
            </a:r>
            <a:endParaRPr sz="2400" b="1" dirty="0"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latin typeface="Arial" panose="020B0604020202020204" pitchFamily="34" charset="0"/>
              </a:rPr>
              <a:t>(6 drop) of reagent</a:t>
            </a:r>
            <a:endParaRPr sz="2400" b="1" dirty="0"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37456" y="5468144"/>
            <a:ext cx="68214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914400" y="4038600"/>
            <a:ext cx="2643691" cy="51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62280" tIns="81142" rIns="162280" bIns="81142">
            <a:spAutoFit/>
          </a:bodyPr>
          <a:lstStyle/>
          <a:p>
            <a:pPr marR="0" algn="ctr" defTabSz="1405255">
              <a:buClrTx/>
              <a:buSzTx/>
              <a:buFontTx/>
              <a:buNone/>
              <a:defRPr/>
            </a:pPr>
            <a:r>
              <a:rPr kumimoji="0" lang="en-US" sz="2300" b="1" kern="1200" cap="none" spc="0" normalizeH="0" baseline="0" noProof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Iodine Test :</a:t>
            </a:r>
            <a:endParaRPr kumimoji="0" lang="en-US" sz="2300" b="1" kern="1200" cap="none" spc="0" normalizeH="0" baseline="0" noProof="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609600" y="6096000"/>
            <a:ext cx="3581400" cy="51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62280" tIns="81142" rIns="162280" bIns="81142">
            <a:spAutoFit/>
          </a:bodyPr>
          <a:lstStyle/>
          <a:p>
            <a:pPr marR="0" algn="ctr" defTabSz="1405255">
              <a:buClrTx/>
              <a:buSzTx/>
              <a:buFontTx/>
              <a:buNone/>
              <a:defRPr/>
            </a:pPr>
            <a:r>
              <a:rPr kumimoji="0" lang="en-US" sz="2300" b="1" kern="1200" cap="none" spc="0" normalizeH="0" baseline="0" noProof="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Copper acetate Test :</a:t>
            </a:r>
            <a:endParaRPr kumimoji="0" lang="en-US" sz="2300" b="1" kern="1200" cap="none" spc="0" normalizeH="0" baseline="0" noProof="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9" name="TextBox 14"/>
          <p:cNvSpPr txBox="1"/>
          <p:nvPr/>
        </p:nvSpPr>
        <p:spPr>
          <a:xfrm>
            <a:off x="4876800" y="2438400"/>
            <a:ext cx="2781300" cy="482600"/>
          </a:xfrm>
          <a:prstGeom prst="rect">
            <a:avLst/>
          </a:prstGeom>
          <a:noFill/>
          <a:ln w="9525">
            <a:noFill/>
          </a:ln>
        </p:spPr>
        <p:txBody>
          <a:bodyPr lIns="96762" tIns="48381" rIns="96762" bIns="48381">
            <a:spAutoFit/>
          </a:bodyPr>
          <a:p>
            <a:pPr algn="ctr">
              <a:buNone/>
            </a:pPr>
            <a:r>
              <a:rPr sz="2500" b="1" dirty="0">
                <a:latin typeface="Arial" panose="020B0604020202020204" pitchFamily="34" charset="0"/>
              </a:rPr>
              <a:t>Reaction test</a:t>
            </a:r>
            <a:endParaRPr lang="" altLang="x-none" sz="2500" b="1" dirty="0"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9559131" y="1850231"/>
            <a:ext cx="508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467600" y="2106613"/>
            <a:ext cx="5143500" cy="269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678613" y="2922588"/>
            <a:ext cx="1600200" cy="222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3886200"/>
            <a:ext cx="464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039894" y="4075906"/>
            <a:ext cx="685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272881" y="4023519"/>
            <a:ext cx="58102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96" name="TextBox 45"/>
          <p:cNvSpPr txBox="1"/>
          <p:nvPr/>
        </p:nvSpPr>
        <p:spPr>
          <a:xfrm>
            <a:off x="9910763" y="3810000"/>
            <a:ext cx="3805237" cy="482600"/>
          </a:xfrm>
          <a:prstGeom prst="rect">
            <a:avLst/>
          </a:prstGeom>
          <a:noFill/>
          <a:ln w="9525">
            <a:noFill/>
          </a:ln>
        </p:spPr>
        <p:txBody>
          <a:bodyPr lIns="96762" tIns="48381" rIns="96762" bIns="48381">
            <a:spAutoFit/>
          </a:bodyPr>
          <a:p>
            <a:pPr algn="ctr">
              <a:buNone/>
            </a:pPr>
            <a:r>
              <a:rPr sz="2500" b="1" dirty="0">
                <a:latin typeface="Arial" panose="020B0604020202020204" pitchFamily="34" charset="0"/>
              </a:rPr>
              <a:t>Copper acetate test</a:t>
            </a:r>
            <a:endParaRPr lang="" altLang="x-none" sz="2500" b="1" dirty="0">
              <a:latin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48400" y="9142413"/>
            <a:ext cx="4354513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498" name="TextBox 51"/>
          <p:cNvSpPr txBox="1"/>
          <p:nvPr/>
        </p:nvSpPr>
        <p:spPr>
          <a:xfrm>
            <a:off x="6629400" y="5562600"/>
            <a:ext cx="1800225" cy="482600"/>
          </a:xfrm>
          <a:prstGeom prst="rect">
            <a:avLst/>
          </a:prstGeom>
          <a:noFill/>
          <a:ln w="9525">
            <a:noFill/>
          </a:ln>
        </p:spPr>
        <p:txBody>
          <a:bodyPr wrap="none" lIns="96762" tIns="48381" rIns="96762" bIns="48381">
            <a:spAutoFit/>
          </a:bodyPr>
          <a:p>
            <a:pPr algn="ctr">
              <a:buNone/>
            </a:pPr>
            <a:r>
              <a:rPr sz="2500" b="1" dirty="0">
                <a:latin typeface="Arial" panose="020B0604020202020204" pitchFamily="34" charset="0"/>
              </a:rPr>
              <a:t>Iodine test</a:t>
            </a:r>
            <a:endParaRPr lang="" altLang="x-none" sz="2500" b="1" dirty="0">
              <a:latin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562600" y="3733800"/>
            <a:ext cx="28575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8954294" y="6895306"/>
            <a:ext cx="381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605588" y="6896100"/>
            <a:ext cx="36353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506494" y="5828506"/>
            <a:ext cx="1752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81800" y="6705600"/>
            <a:ext cx="24288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77000" y="7086600"/>
            <a:ext cx="990600" cy="498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 rtlCol="1">
            <a:spAutoFit/>
          </a:bodyPr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(+)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7800" y="4343400"/>
            <a:ext cx="1371600" cy="898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 rtlCol="1">
            <a:spAutoFit/>
          </a:bodyPr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(-)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neutral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77200" y="4419600"/>
            <a:ext cx="2133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 rtlCol="1">
            <a:spAutoFit/>
          </a:bodyPr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(+)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Fatty acid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63000" y="7162800"/>
            <a:ext cx="838200" cy="498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 rtlCol="1">
            <a:spAutoFit/>
          </a:bodyPr>
          <a:lstStyle/>
          <a:p>
            <a:pPr marL="0" marR="0" lvl="0" indent="0" algn="l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(-)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16200000" flipH="1">
            <a:off x="11734800" y="2971800"/>
            <a:ext cx="1676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509" name="TextBox 14"/>
          <p:cNvSpPr txBox="1"/>
          <p:nvPr/>
        </p:nvSpPr>
        <p:spPr>
          <a:xfrm>
            <a:off x="0" y="4419600"/>
            <a:ext cx="4343400" cy="903288"/>
          </a:xfrm>
          <a:prstGeom prst="rect">
            <a:avLst/>
          </a:prstGeom>
          <a:noFill/>
          <a:ln w="9525">
            <a:noFill/>
          </a:ln>
        </p:spPr>
        <p:txBody>
          <a:bodyPr lIns="162280" tIns="81142" rIns="162280" bIns="81142">
            <a:spAutoFit/>
          </a:bodyPr>
          <a:p>
            <a:pPr algn="ctr"/>
            <a:r>
              <a:rPr sz="2400" b="1" dirty="0">
                <a:latin typeface="Arial" panose="020B0604020202020204" pitchFamily="34" charset="0"/>
              </a:rPr>
              <a:t> (1 ml) of unknown</a:t>
            </a:r>
            <a:endParaRPr sz="2400" b="1" dirty="0"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latin typeface="Arial" panose="020B0604020202020204" pitchFamily="34" charset="0"/>
              </a:rPr>
              <a:t>(4 drop) of reagent</a:t>
            </a:r>
            <a:endParaRPr sz="2400" b="1" dirty="0">
              <a:latin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0" y="6019800"/>
            <a:ext cx="464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511" name="TextBox 14"/>
          <p:cNvSpPr txBox="1"/>
          <p:nvPr/>
        </p:nvSpPr>
        <p:spPr>
          <a:xfrm>
            <a:off x="0" y="6705600"/>
            <a:ext cx="4343400" cy="1271588"/>
          </a:xfrm>
          <a:prstGeom prst="rect">
            <a:avLst/>
          </a:prstGeom>
          <a:noFill/>
          <a:ln w="9525">
            <a:noFill/>
          </a:ln>
        </p:spPr>
        <p:txBody>
          <a:bodyPr lIns="162280" tIns="81142" rIns="162280" bIns="81142">
            <a:spAutoFit/>
          </a:bodyPr>
          <a:p>
            <a:pPr algn="ctr"/>
            <a:r>
              <a:rPr sz="2400" b="1" dirty="0">
                <a:latin typeface="Arial" panose="020B0604020202020204" pitchFamily="34" charset="0"/>
              </a:rPr>
              <a:t> (1 ml) of unknown</a:t>
            </a:r>
            <a:endParaRPr sz="2400" b="1" dirty="0"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latin typeface="Arial" panose="020B0604020202020204" pitchFamily="34" charset="0"/>
              </a:rPr>
              <a:t>(1 ml) of reagent, shake,</a:t>
            </a:r>
            <a:endParaRPr sz="2400" b="1" dirty="0"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latin typeface="Arial" panose="020B0604020202020204" pitchFamily="34" charset="0"/>
              </a:rPr>
              <a:t> let stand</a:t>
            </a:r>
            <a:endParaRPr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Box 12"/>
          <p:cNvSpPr txBox="1">
            <a:spLocks noChangeArrowheads="1"/>
          </p:cNvSpPr>
          <p:nvPr/>
        </p:nvSpPr>
        <p:spPr bwMode="auto">
          <a:xfrm>
            <a:off x="0" y="1798638"/>
            <a:ext cx="8720138" cy="6286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30605" tIns="65302" rIns="130605" bIns="65302">
            <a:spAutoFit/>
          </a:bodyPr>
          <a:lstStyle/>
          <a:p>
            <a:pPr marL="614045" marR="0" indent="-614045" defTabSz="1305560">
              <a:lnSpc>
                <a:spcPct val="200000"/>
              </a:lnSpc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4000" b="1" kern="1200" cap="none" spc="0" normalizeH="0" baseline="0" noProof="0" dirty="0"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 Lipids are a heterogeneous                                           group of compounds.</a:t>
            </a:r>
            <a:endParaRPr kumimoji="0" lang="en-US" sz="4000" b="1" kern="1200" cap="none" spc="0" normalizeH="0" baseline="0" noProof="0" dirty="0"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  <a:p>
            <a:pPr marL="614045" marR="0" indent="-550545" defTabSz="1305560">
              <a:lnSpc>
                <a:spcPct val="200000"/>
              </a:lnSpc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4000" b="1" kern="1200" cap="none" spc="0" normalizeH="0" baseline="0" noProof="0" dirty="0"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 insoluble in water and soluble in organic solvent                                       such as (alcohol, acetone).</a:t>
            </a:r>
            <a:endParaRPr kumimoji="0" lang="en-US" sz="4000" b="1" kern="1200" cap="none" spc="0" normalizeH="0" baseline="0" noProof="0" dirty="0"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F1.larg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6943" y="2133600"/>
            <a:ext cx="5519057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39143" y="243840"/>
            <a:ext cx="6433457" cy="1315738"/>
          </a:xfrm>
          <a:prstGeom prst="rect">
            <a:avLst/>
          </a:prstGeom>
          <a:noFill/>
        </p:spPr>
        <p:txBody>
          <a:bodyPr lIns="38094" tIns="19047" rIns="38094" bIns="19047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8300" b="1" u="sng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Lipids</a:t>
            </a:r>
            <a:endParaRPr kumimoji="0" lang="en-US" sz="8300" b="1" u="sng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skerville Old Face" panose="0202060208050502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Diagram 8"/>
          <p:cNvGraphicFramePr/>
          <p:nvPr/>
        </p:nvGraphicFramePr>
        <p:xfrm>
          <a:off x="751114" y="0"/>
          <a:ext cx="12279086" cy="691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2116138" y="4724400"/>
            <a:ext cx="73183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" name="Group 5"/>
          <p:cNvGrpSpPr/>
          <p:nvPr/>
        </p:nvGrpSpPr>
        <p:grpSpPr>
          <a:xfrm>
            <a:off x="9111343" y="5059680"/>
            <a:ext cx="4147457" cy="2316480"/>
            <a:chOff x="55951" y="6644683"/>
            <a:chExt cx="8376418" cy="41882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55951" y="6644683"/>
              <a:ext cx="8376418" cy="418820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5951" y="6699791"/>
              <a:ext cx="8376418" cy="407799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5880" tIns="55880" rIns="55880" bIns="55880" spcCol="1270" anchor="ctr"/>
            <a:lstStyle/>
            <a:p>
              <a:pPr marL="0" marR="0" lvl="0" indent="0" algn="ctr" defTabSz="162941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Produced when hydrolyzed simple or compound lipid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62941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Exp. Cholesterol 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 rot="5400000">
            <a:off x="6459538" y="4694238"/>
            <a:ext cx="73183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Group 10"/>
          <p:cNvGrpSpPr/>
          <p:nvPr/>
        </p:nvGrpSpPr>
        <p:grpSpPr>
          <a:xfrm>
            <a:off x="4637314" y="5090160"/>
            <a:ext cx="4147457" cy="2286000"/>
            <a:chOff x="55951" y="6479359"/>
            <a:chExt cx="8376418" cy="43535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55951" y="6644683"/>
              <a:ext cx="8376418" cy="418820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5951" y="6479359"/>
              <a:ext cx="8376418" cy="435353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5880" tIns="55880" rIns="55880" bIns="55880" spcCol="1270" anchor="ctr"/>
            <a:lstStyle/>
            <a:p>
              <a:pPr marL="0" marR="0" lvl="0" indent="0" algn="ctr" defTabSz="162941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Ester of fatty acid containing another group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62941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Exp.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glycolipids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5400000">
            <a:off x="10836275" y="4724400"/>
            <a:ext cx="73025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" name="Group 14"/>
          <p:cNvGrpSpPr/>
          <p:nvPr/>
        </p:nvGrpSpPr>
        <p:grpSpPr>
          <a:xfrm>
            <a:off x="359229" y="5059680"/>
            <a:ext cx="4147457" cy="2286000"/>
            <a:chOff x="55951" y="6644683"/>
            <a:chExt cx="8376418" cy="41882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55951" y="6644683"/>
              <a:ext cx="8376418" cy="418820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5951" y="6699791"/>
              <a:ext cx="8376418" cy="41331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5880" tIns="55880" rIns="55880" bIns="55880" spcCol="1270" anchor="ctr"/>
            <a:lstStyle/>
            <a:p>
              <a:pPr marL="0" marR="0" lvl="0" indent="0" algn="ctr" defTabSz="162941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fatty acid and glycerol give ester of fatty acid 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62941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Exp. Fats, waxes  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2"/>
          <p:cNvSpPr txBox="1"/>
          <p:nvPr/>
        </p:nvSpPr>
        <p:spPr>
          <a:xfrm>
            <a:off x="1176338" y="1066800"/>
            <a:ext cx="10972800" cy="1746250"/>
          </a:xfrm>
          <a:prstGeom prst="rect">
            <a:avLst/>
          </a:prstGeom>
          <a:noFill/>
          <a:ln w="9525">
            <a:noFill/>
          </a:ln>
        </p:spPr>
        <p:txBody>
          <a:bodyPr lIns="38094" tIns="19047" rIns="38094" bIns="19047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sz="3700" b="1" dirty="0">
                <a:latin typeface="Palatino Linotype" panose="02040502050505030304" pitchFamily="18" charset="0"/>
              </a:rPr>
              <a:t> fats are lipids that solid at room temperature. </a:t>
            </a:r>
            <a:endParaRPr sz="37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sz="3700" b="1" dirty="0">
                <a:latin typeface="Palatino Linotype" panose="02040502050505030304" pitchFamily="18" charset="0"/>
              </a:rPr>
              <a:t> oils are lipids that liquid at room temperature.</a:t>
            </a:r>
            <a:endParaRPr sz="37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611055">
            <a:off x="10434638" y="5029200"/>
            <a:ext cx="3624263" cy="438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094" tIns="19047" rIns="38094" bIns="19047">
            <a:spAutoFit/>
          </a:bodyPr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of energy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982989">
            <a:off x="223838" y="4916488"/>
            <a:ext cx="4375150" cy="438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094" tIns="19047" rIns="38094" bIns="19047">
            <a:spAutoFit/>
          </a:bodyPr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of cell membrane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425" y="8077200"/>
            <a:ext cx="4049713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094" tIns="19047" rIns="38094" bIns="19047">
            <a:spAutoFit/>
          </a:bodyPr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Regulate activities of cells and tissues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Explosion 2 26"/>
          <p:cNvSpPr/>
          <p:nvPr/>
        </p:nvSpPr>
        <p:spPr>
          <a:xfrm rot="21210131">
            <a:off x="3505200" y="3627438"/>
            <a:ext cx="7151688" cy="3779838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8094" tIns="19047" rIns="38094" bIns="19047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Function of lipid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182813" y="5730875"/>
            <a:ext cx="1736725" cy="323850"/>
          </a:xfrm>
          <a:custGeom>
            <a:avLst/>
            <a:gdLst>
              <a:gd name="connsiteX0" fmla="*/ 4051928 w 4051928"/>
              <a:gd name="connsiteY0" fmla="*/ 355600 h 812800"/>
              <a:gd name="connsiteX1" fmla="*/ 3645528 w 4051928"/>
              <a:gd name="connsiteY1" fmla="*/ 203200 h 812800"/>
              <a:gd name="connsiteX2" fmla="*/ 3239128 w 4051928"/>
              <a:gd name="connsiteY2" fmla="*/ 101600 h 812800"/>
              <a:gd name="connsiteX3" fmla="*/ 3086728 w 4051928"/>
              <a:gd name="connsiteY3" fmla="*/ 254000 h 812800"/>
              <a:gd name="connsiteX4" fmla="*/ 2883528 w 4051928"/>
              <a:gd name="connsiteY4" fmla="*/ 558800 h 812800"/>
              <a:gd name="connsiteX5" fmla="*/ 2527928 w 4051928"/>
              <a:gd name="connsiteY5" fmla="*/ 508000 h 812800"/>
              <a:gd name="connsiteX6" fmla="*/ 2426328 w 4051928"/>
              <a:gd name="connsiteY6" fmla="*/ 355600 h 812800"/>
              <a:gd name="connsiteX7" fmla="*/ 2273928 w 4051928"/>
              <a:gd name="connsiteY7" fmla="*/ 254000 h 812800"/>
              <a:gd name="connsiteX8" fmla="*/ 1918328 w 4051928"/>
              <a:gd name="connsiteY8" fmla="*/ 660400 h 812800"/>
              <a:gd name="connsiteX9" fmla="*/ 1816728 w 4051928"/>
              <a:gd name="connsiteY9" fmla="*/ 812800 h 812800"/>
              <a:gd name="connsiteX10" fmla="*/ 1664328 w 4051928"/>
              <a:gd name="connsiteY10" fmla="*/ 762000 h 812800"/>
              <a:gd name="connsiteX11" fmla="*/ 1562728 w 4051928"/>
              <a:gd name="connsiteY11" fmla="*/ 609600 h 812800"/>
              <a:gd name="connsiteX12" fmla="*/ 1308728 w 4051928"/>
              <a:gd name="connsiteY12" fmla="*/ 304800 h 812800"/>
              <a:gd name="connsiteX13" fmla="*/ 1156328 w 4051928"/>
              <a:gd name="connsiteY13" fmla="*/ 355600 h 812800"/>
              <a:gd name="connsiteX14" fmla="*/ 648328 w 4051928"/>
              <a:gd name="connsiteY14" fmla="*/ 762000 h 812800"/>
              <a:gd name="connsiteX15" fmla="*/ 445128 w 4051928"/>
              <a:gd name="connsiteY15" fmla="*/ 711200 h 812800"/>
              <a:gd name="connsiteX16" fmla="*/ 241928 w 4051928"/>
              <a:gd name="connsiteY16" fmla="*/ 304800 h 812800"/>
              <a:gd name="connsiteX17" fmla="*/ 140328 w 4051928"/>
              <a:gd name="connsiteY17" fmla="*/ 152400 h 812800"/>
              <a:gd name="connsiteX18" fmla="*/ 89528 w 4051928"/>
              <a:gd name="connsiteY18" fmla="*/ 0 h 812800"/>
              <a:gd name="connsiteX19" fmla="*/ 38728 w 4051928"/>
              <a:gd name="connsiteY19" fmla="*/ 203200 h 812800"/>
              <a:gd name="connsiteX20" fmla="*/ 191128 w 4051928"/>
              <a:gd name="connsiteY20" fmla="*/ 152400 h 812800"/>
              <a:gd name="connsiteX21" fmla="*/ 495928 w 4051928"/>
              <a:gd name="connsiteY21" fmla="*/ 1524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51928" h="812800">
                <a:moveTo>
                  <a:pt x="4051928" y="355600"/>
                </a:moveTo>
                <a:cubicBezTo>
                  <a:pt x="3974237" y="324523"/>
                  <a:pt x="3751710" y="229745"/>
                  <a:pt x="3645528" y="203200"/>
                </a:cubicBezTo>
                <a:lnTo>
                  <a:pt x="3239128" y="101600"/>
                </a:lnTo>
                <a:cubicBezTo>
                  <a:pt x="3188328" y="152400"/>
                  <a:pt x="3130835" y="197291"/>
                  <a:pt x="3086728" y="254000"/>
                </a:cubicBezTo>
                <a:cubicBezTo>
                  <a:pt x="3011761" y="350386"/>
                  <a:pt x="2883528" y="558800"/>
                  <a:pt x="2883528" y="558800"/>
                </a:cubicBezTo>
                <a:cubicBezTo>
                  <a:pt x="2764995" y="541867"/>
                  <a:pt x="2637345" y="556630"/>
                  <a:pt x="2527928" y="508000"/>
                </a:cubicBezTo>
                <a:cubicBezTo>
                  <a:pt x="2472136" y="483204"/>
                  <a:pt x="2469500" y="398772"/>
                  <a:pt x="2426328" y="355600"/>
                </a:cubicBezTo>
                <a:cubicBezTo>
                  <a:pt x="2383156" y="312428"/>
                  <a:pt x="2324728" y="287867"/>
                  <a:pt x="2273928" y="254000"/>
                </a:cubicBezTo>
                <a:cubicBezTo>
                  <a:pt x="2019928" y="423333"/>
                  <a:pt x="2155395" y="304800"/>
                  <a:pt x="1918328" y="660400"/>
                </a:cubicBezTo>
                <a:lnTo>
                  <a:pt x="1816728" y="812800"/>
                </a:lnTo>
                <a:cubicBezTo>
                  <a:pt x="1765928" y="795867"/>
                  <a:pt x="1706142" y="795451"/>
                  <a:pt x="1664328" y="762000"/>
                </a:cubicBezTo>
                <a:cubicBezTo>
                  <a:pt x="1616653" y="723860"/>
                  <a:pt x="1601814" y="656503"/>
                  <a:pt x="1562728" y="609600"/>
                </a:cubicBezTo>
                <a:cubicBezTo>
                  <a:pt x="1236775" y="218457"/>
                  <a:pt x="1560981" y="683180"/>
                  <a:pt x="1308728" y="304800"/>
                </a:cubicBezTo>
                <a:cubicBezTo>
                  <a:pt x="1257928" y="321733"/>
                  <a:pt x="1198142" y="322149"/>
                  <a:pt x="1156328" y="355600"/>
                </a:cubicBezTo>
                <a:cubicBezTo>
                  <a:pt x="594236" y="805273"/>
                  <a:pt x="1013623" y="640235"/>
                  <a:pt x="648328" y="762000"/>
                </a:cubicBezTo>
                <a:cubicBezTo>
                  <a:pt x="580595" y="745067"/>
                  <a:pt x="491513" y="763383"/>
                  <a:pt x="445128" y="711200"/>
                </a:cubicBezTo>
                <a:cubicBezTo>
                  <a:pt x="344506" y="598000"/>
                  <a:pt x="325941" y="430819"/>
                  <a:pt x="241928" y="304800"/>
                </a:cubicBezTo>
                <a:cubicBezTo>
                  <a:pt x="208061" y="254000"/>
                  <a:pt x="167632" y="207008"/>
                  <a:pt x="140328" y="152400"/>
                </a:cubicBezTo>
                <a:cubicBezTo>
                  <a:pt x="116381" y="104505"/>
                  <a:pt x="106461" y="50800"/>
                  <a:pt x="89528" y="0"/>
                </a:cubicBezTo>
                <a:cubicBezTo>
                  <a:pt x="72595" y="67733"/>
                  <a:pt x="0" y="145108"/>
                  <a:pt x="38728" y="203200"/>
                </a:cubicBezTo>
                <a:cubicBezTo>
                  <a:pt x="68431" y="247755"/>
                  <a:pt x="137908" y="158313"/>
                  <a:pt x="191128" y="152400"/>
                </a:cubicBezTo>
                <a:cubicBezTo>
                  <a:pt x="292107" y="141180"/>
                  <a:pt x="394328" y="152400"/>
                  <a:pt x="495928" y="152400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38094" tIns="19047" rIns="38094" bIns="19047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9414241">
            <a:off x="9729788" y="5211763"/>
            <a:ext cx="1738313" cy="325438"/>
          </a:xfrm>
          <a:custGeom>
            <a:avLst/>
            <a:gdLst>
              <a:gd name="connsiteX0" fmla="*/ 4051928 w 4051928"/>
              <a:gd name="connsiteY0" fmla="*/ 355600 h 812800"/>
              <a:gd name="connsiteX1" fmla="*/ 3645528 w 4051928"/>
              <a:gd name="connsiteY1" fmla="*/ 203200 h 812800"/>
              <a:gd name="connsiteX2" fmla="*/ 3239128 w 4051928"/>
              <a:gd name="connsiteY2" fmla="*/ 101600 h 812800"/>
              <a:gd name="connsiteX3" fmla="*/ 3086728 w 4051928"/>
              <a:gd name="connsiteY3" fmla="*/ 254000 h 812800"/>
              <a:gd name="connsiteX4" fmla="*/ 2883528 w 4051928"/>
              <a:gd name="connsiteY4" fmla="*/ 558800 h 812800"/>
              <a:gd name="connsiteX5" fmla="*/ 2527928 w 4051928"/>
              <a:gd name="connsiteY5" fmla="*/ 508000 h 812800"/>
              <a:gd name="connsiteX6" fmla="*/ 2426328 w 4051928"/>
              <a:gd name="connsiteY6" fmla="*/ 355600 h 812800"/>
              <a:gd name="connsiteX7" fmla="*/ 2273928 w 4051928"/>
              <a:gd name="connsiteY7" fmla="*/ 254000 h 812800"/>
              <a:gd name="connsiteX8" fmla="*/ 1918328 w 4051928"/>
              <a:gd name="connsiteY8" fmla="*/ 660400 h 812800"/>
              <a:gd name="connsiteX9" fmla="*/ 1816728 w 4051928"/>
              <a:gd name="connsiteY9" fmla="*/ 812800 h 812800"/>
              <a:gd name="connsiteX10" fmla="*/ 1664328 w 4051928"/>
              <a:gd name="connsiteY10" fmla="*/ 762000 h 812800"/>
              <a:gd name="connsiteX11" fmla="*/ 1562728 w 4051928"/>
              <a:gd name="connsiteY11" fmla="*/ 609600 h 812800"/>
              <a:gd name="connsiteX12" fmla="*/ 1308728 w 4051928"/>
              <a:gd name="connsiteY12" fmla="*/ 304800 h 812800"/>
              <a:gd name="connsiteX13" fmla="*/ 1156328 w 4051928"/>
              <a:gd name="connsiteY13" fmla="*/ 355600 h 812800"/>
              <a:gd name="connsiteX14" fmla="*/ 648328 w 4051928"/>
              <a:gd name="connsiteY14" fmla="*/ 762000 h 812800"/>
              <a:gd name="connsiteX15" fmla="*/ 445128 w 4051928"/>
              <a:gd name="connsiteY15" fmla="*/ 711200 h 812800"/>
              <a:gd name="connsiteX16" fmla="*/ 241928 w 4051928"/>
              <a:gd name="connsiteY16" fmla="*/ 304800 h 812800"/>
              <a:gd name="connsiteX17" fmla="*/ 140328 w 4051928"/>
              <a:gd name="connsiteY17" fmla="*/ 152400 h 812800"/>
              <a:gd name="connsiteX18" fmla="*/ 89528 w 4051928"/>
              <a:gd name="connsiteY18" fmla="*/ 0 h 812800"/>
              <a:gd name="connsiteX19" fmla="*/ 38728 w 4051928"/>
              <a:gd name="connsiteY19" fmla="*/ 203200 h 812800"/>
              <a:gd name="connsiteX20" fmla="*/ 191128 w 4051928"/>
              <a:gd name="connsiteY20" fmla="*/ 152400 h 812800"/>
              <a:gd name="connsiteX21" fmla="*/ 495928 w 4051928"/>
              <a:gd name="connsiteY21" fmla="*/ 1524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51928" h="812800">
                <a:moveTo>
                  <a:pt x="4051928" y="355600"/>
                </a:moveTo>
                <a:cubicBezTo>
                  <a:pt x="3974237" y="324523"/>
                  <a:pt x="3751710" y="229745"/>
                  <a:pt x="3645528" y="203200"/>
                </a:cubicBezTo>
                <a:lnTo>
                  <a:pt x="3239128" y="101600"/>
                </a:lnTo>
                <a:cubicBezTo>
                  <a:pt x="3188328" y="152400"/>
                  <a:pt x="3130835" y="197291"/>
                  <a:pt x="3086728" y="254000"/>
                </a:cubicBezTo>
                <a:cubicBezTo>
                  <a:pt x="3011761" y="350386"/>
                  <a:pt x="2883528" y="558800"/>
                  <a:pt x="2883528" y="558800"/>
                </a:cubicBezTo>
                <a:cubicBezTo>
                  <a:pt x="2764995" y="541867"/>
                  <a:pt x="2637345" y="556630"/>
                  <a:pt x="2527928" y="508000"/>
                </a:cubicBezTo>
                <a:cubicBezTo>
                  <a:pt x="2472136" y="483204"/>
                  <a:pt x="2469500" y="398772"/>
                  <a:pt x="2426328" y="355600"/>
                </a:cubicBezTo>
                <a:cubicBezTo>
                  <a:pt x="2383156" y="312428"/>
                  <a:pt x="2324728" y="287867"/>
                  <a:pt x="2273928" y="254000"/>
                </a:cubicBezTo>
                <a:cubicBezTo>
                  <a:pt x="2019928" y="423333"/>
                  <a:pt x="2155395" y="304800"/>
                  <a:pt x="1918328" y="660400"/>
                </a:cubicBezTo>
                <a:lnTo>
                  <a:pt x="1816728" y="812800"/>
                </a:lnTo>
                <a:cubicBezTo>
                  <a:pt x="1765928" y="795867"/>
                  <a:pt x="1706142" y="795451"/>
                  <a:pt x="1664328" y="762000"/>
                </a:cubicBezTo>
                <a:cubicBezTo>
                  <a:pt x="1616653" y="723860"/>
                  <a:pt x="1601814" y="656503"/>
                  <a:pt x="1562728" y="609600"/>
                </a:cubicBezTo>
                <a:cubicBezTo>
                  <a:pt x="1236775" y="218457"/>
                  <a:pt x="1560981" y="683180"/>
                  <a:pt x="1308728" y="304800"/>
                </a:cubicBezTo>
                <a:cubicBezTo>
                  <a:pt x="1257928" y="321733"/>
                  <a:pt x="1198142" y="322149"/>
                  <a:pt x="1156328" y="355600"/>
                </a:cubicBezTo>
                <a:cubicBezTo>
                  <a:pt x="594236" y="805273"/>
                  <a:pt x="1013623" y="640235"/>
                  <a:pt x="648328" y="762000"/>
                </a:cubicBezTo>
                <a:cubicBezTo>
                  <a:pt x="580595" y="745067"/>
                  <a:pt x="491513" y="763383"/>
                  <a:pt x="445128" y="711200"/>
                </a:cubicBezTo>
                <a:cubicBezTo>
                  <a:pt x="344506" y="598000"/>
                  <a:pt x="325941" y="430819"/>
                  <a:pt x="241928" y="304800"/>
                </a:cubicBezTo>
                <a:cubicBezTo>
                  <a:pt x="208061" y="254000"/>
                  <a:pt x="167632" y="207008"/>
                  <a:pt x="140328" y="152400"/>
                </a:cubicBezTo>
                <a:cubicBezTo>
                  <a:pt x="116381" y="104505"/>
                  <a:pt x="106461" y="50800"/>
                  <a:pt x="89528" y="0"/>
                </a:cubicBezTo>
                <a:cubicBezTo>
                  <a:pt x="72595" y="67733"/>
                  <a:pt x="0" y="145108"/>
                  <a:pt x="38728" y="203200"/>
                </a:cubicBezTo>
                <a:cubicBezTo>
                  <a:pt x="68431" y="247755"/>
                  <a:pt x="137908" y="158313"/>
                  <a:pt x="191128" y="152400"/>
                </a:cubicBezTo>
                <a:cubicBezTo>
                  <a:pt x="292107" y="141180"/>
                  <a:pt x="394328" y="152400"/>
                  <a:pt x="495928" y="152400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38094" tIns="19047" rIns="38094" bIns="19047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 rot="16540445">
            <a:off x="6531769" y="7222331"/>
            <a:ext cx="1057275" cy="423863"/>
          </a:xfrm>
          <a:custGeom>
            <a:avLst/>
            <a:gdLst>
              <a:gd name="connsiteX0" fmla="*/ 4051928 w 4051928"/>
              <a:gd name="connsiteY0" fmla="*/ 355600 h 812800"/>
              <a:gd name="connsiteX1" fmla="*/ 3645528 w 4051928"/>
              <a:gd name="connsiteY1" fmla="*/ 203200 h 812800"/>
              <a:gd name="connsiteX2" fmla="*/ 3239128 w 4051928"/>
              <a:gd name="connsiteY2" fmla="*/ 101600 h 812800"/>
              <a:gd name="connsiteX3" fmla="*/ 3086728 w 4051928"/>
              <a:gd name="connsiteY3" fmla="*/ 254000 h 812800"/>
              <a:gd name="connsiteX4" fmla="*/ 2883528 w 4051928"/>
              <a:gd name="connsiteY4" fmla="*/ 558800 h 812800"/>
              <a:gd name="connsiteX5" fmla="*/ 2527928 w 4051928"/>
              <a:gd name="connsiteY5" fmla="*/ 508000 h 812800"/>
              <a:gd name="connsiteX6" fmla="*/ 2426328 w 4051928"/>
              <a:gd name="connsiteY6" fmla="*/ 355600 h 812800"/>
              <a:gd name="connsiteX7" fmla="*/ 2273928 w 4051928"/>
              <a:gd name="connsiteY7" fmla="*/ 254000 h 812800"/>
              <a:gd name="connsiteX8" fmla="*/ 1918328 w 4051928"/>
              <a:gd name="connsiteY8" fmla="*/ 660400 h 812800"/>
              <a:gd name="connsiteX9" fmla="*/ 1816728 w 4051928"/>
              <a:gd name="connsiteY9" fmla="*/ 812800 h 812800"/>
              <a:gd name="connsiteX10" fmla="*/ 1664328 w 4051928"/>
              <a:gd name="connsiteY10" fmla="*/ 762000 h 812800"/>
              <a:gd name="connsiteX11" fmla="*/ 1562728 w 4051928"/>
              <a:gd name="connsiteY11" fmla="*/ 609600 h 812800"/>
              <a:gd name="connsiteX12" fmla="*/ 1308728 w 4051928"/>
              <a:gd name="connsiteY12" fmla="*/ 304800 h 812800"/>
              <a:gd name="connsiteX13" fmla="*/ 1156328 w 4051928"/>
              <a:gd name="connsiteY13" fmla="*/ 355600 h 812800"/>
              <a:gd name="connsiteX14" fmla="*/ 648328 w 4051928"/>
              <a:gd name="connsiteY14" fmla="*/ 762000 h 812800"/>
              <a:gd name="connsiteX15" fmla="*/ 445128 w 4051928"/>
              <a:gd name="connsiteY15" fmla="*/ 711200 h 812800"/>
              <a:gd name="connsiteX16" fmla="*/ 241928 w 4051928"/>
              <a:gd name="connsiteY16" fmla="*/ 304800 h 812800"/>
              <a:gd name="connsiteX17" fmla="*/ 140328 w 4051928"/>
              <a:gd name="connsiteY17" fmla="*/ 152400 h 812800"/>
              <a:gd name="connsiteX18" fmla="*/ 89528 w 4051928"/>
              <a:gd name="connsiteY18" fmla="*/ 0 h 812800"/>
              <a:gd name="connsiteX19" fmla="*/ 38728 w 4051928"/>
              <a:gd name="connsiteY19" fmla="*/ 203200 h 812800"/>
              <a:gd name="connsiteX20" fmla="*/ 191128 w 4051928"/>
              <a:gd name="connsiteY20" fmla="*/ 152400 h 812800"/>
              <a:gd name="connsiteX21" fmla="*/ 495928 w 4051928"/>
              <a:gd name="connsiteY21" fmla="*/ 1524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51928" h="812800">
                <a:moveTo>
                  <a:pt x="4051928" y="355600"/>
                </a:moveTo>
                <a:cubicBezTo>
                  <a:pt x="3974237" y="324523"/>
                  <a:pt x="3751710" y="229745"/>
                  <a:pt x="3645528" y="203200"/>
                </a:cubicBezTo>
                <a:lnTo>
                  <a:pt x="3239128" y="101600"/>
                </a:lnTo>
                <a:cubicBezTo>
                  <a:pt x="3188328" y="152400"/>
                  <a:pt x="3130835" y="197291"/>
                  <a:pt x="3086728" y="254000"/>
                </a:cubicBezTo>
                <a:cubicBezTo>
                  <a:pt x="3011761" y="350386"/>
                  <a:pt x="2883528" y="558800"/>
                  <a:pt x="2883528" y="558800"/>
                </a:cubicBezTo>
                <a:cubicBezTo>
                  <a:pt x="2764995" y="541867"/>
                  <a:pt x="2637345" y="556630"/>
                  <a:pt x="2527928" y="508000"/>
                </a:cubicBezTo>
                <a:cubicBezTo>
                  <a:pt x="2472136" y="483204"/>
                  <a:pt x="2469500" y="398772"/>
                  <a:pt x="2426328" y="355600"/>
                </a:cubicBezTo>
                <a:cubicBezTo>
                  <a:pt x="2383156" y="312428"/>
                  <a:pt x="2324728" y="287867"/>
                  <a:pt x="2273928" y="254000"/>
                </a:cubicBezTo>
                <a:cubicBezTo>
                  <a:pt x="2019928" y="423333"/>
                  <a:pt x="2155395" y="304800"/>
                  <a:pt x="1918328" y="660400"/>
                </a:cubicBezTo>
                <a:lnTo>
                  <a:pt x="1816728" y="812800"/>
                </a:lnTo>
                <a:cubicBezTo>
                  <a:pt x="1765928" y="795867"/>
                  <a:pt x="1706142" y="795451"/>
                  <a:pt x="1664328" y="762000"/>
                </a:cubicBezTo>
                <a:cubicBezTo>
                  <a:pt x="1616653" y="723860"/>
                  <a:pt x="1601814" y="656503"/>
                  <a:pt x="1562728" y="609600"/>
                </a:cubicBezTo>
                <a:cubicBezTo>
                  <a:pt x="1236775" y="218457"/>
                  <a:pt x="1560981" y="683180"/>
                  <a:pt x="1308728" y="304800"/>
                </a:cubicBezTo>
                <a:cubicBezTo>
                  <a:pt x="1257928" y="321733"/>
                  <a:pt x="1198142" y="322149"/>
                  <a:pt x="1156328" y="355600"/>
                </a:cubicBezTo>
                <a:cubicBezTo>
                  <a:pt x="594236" y="805273"/>
                  <a:pt x="1013623" y="640235"/>
                  <a:pt x="648328" y="762000"/>
                </a:cubicBezTo>
                <a:cubicBezTo>
                  <a:pt x="580595" y="745067"/>
                  <a:pt x="491513" y="763383"/>
                  <a:pt x="445128" y="711200"/>
                </a:cubicBezTo>
                <a:cubicBezTo>
                  <a:pt x="344506" y="598000"/>
                  <a:pt x="325941" y="430819"/>
                  <a:pt x="241928" y="304800"/>
                </a:cubicBezTo>
                <a:cubicBezTo>
                  <a:pt x="208061" y="254000"/>
                  <a:pt x="167632" y="207008"/>
                  <a:pt x="140328" y="152400"/>
                </a:cubicBezTo>
                <a:cubicBezTo>
                  <a:pt x="116381" y="104505"/>
                  <a:pt x="106461" y="50800"/>
                  <a:pt x="89528" y="0"/>
                </a:cubicBezTo>
                <a:cubicBezTo>
                  <a:pt x="72595" y="67733"/>
                  <a:pt x="0" y="145108"/>
                  <a:pt x="38728" y="203200"/>
                </a:cubicBezTo>
                <a:cubicBezTo>
                  <a:pt x="68431" y="247755"/>
                  <a:pt x="137908" y="158313"/>
                  <a:pt x="191128" y="152400"/>
                </a:cubicBezTo>
                <a:cubicBezTo>
                  <a:pt x="292107" y="141180"/>
                  <a:pt x="394328" y="152400"/>
                  <a:pt x="495928" y="152400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38094" tIns="19047" rIns="38094" bIns="19047" anchor="ctr"/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HL128197-graph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857" y="1767840"/>
            <a:ext cx="6506936" cy="39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riglyceride-structu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57" y="6705600"/>
            <a:ext cx="4310743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06-05-13_MV-ButterZ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119" y="1493520"/>
            <a:ext cx="3136264" cy="192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5277989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028" y="3596640"/>
            <a:ext cx="2873829" cy="2564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Triglycerides-Food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6949440"/>
            <a:ext cx="4180114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65714" y="243840"/>
            <a:ext cx="6433457" cy="915629"/>
          </a:xfrm>
          <a:prstGeom prst="rect">
            <a:avLst/>
          </a:prstGeom>
          <a:noFill/>
        </p:spPr>
        <p:txBody>
          <a:bodyPr lIns="38094" tIns="19047" rIns="38094" bIns="19047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5700" b="1" kern="1200" cap="none" spc="0" normalizeH="0" baseline="0" noProof="0" dirty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anose="02020602080505020303" pitchFamily="18" charset="0"/>
                <a:ea typeface="+mn-ea"/>
                <a:cs typeface="Arial" panose="020B0604020202020204" pitchFamily="34" charset="0"/>
              </a:rPr>
              <a:t>Types of fatty acids </a:t>
            </a:r>
            <a:endParaRPr kumimoji="0" lang="en-US" sz="5700" b="1" kern="1200" cap="none" spc="0" normalizeH="0" baseline="0" noProof="0" dirty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skerville Old Face" panose="0202060208050502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3820886" y="487680"/>
            <a:ext cx="6270171" cy="1315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8094" tIns="19047" rIns="38094" bIns="19047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1305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300" b="1" i="0" u="sng" strike="noStrike" kern="1200" cap="none" spc="0" normalizeH="0" baseline="0" noProof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Iodine test </a:t>
            </a:r>
            <a:endParaRPr kumimoji="0" lang="en-US" sz="8300" b="1" i="0" u="sng" strike="noStrike" kern="1200" cap="none" spc="0" normalizeH="0" baseline="0" noProof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9" name="TextBox 4"/>
          <p:cNvSpPr txBox="1"/>
          <p:nvPr/>
        </p:nvSpPr>
        <p:spPr>
          <a:xfrm>
            <a:off x="358775" y="2103438"/>
            <a:ext cx="13357225" cy="2808287"/>
          </a:xfrm>
          <a:prstGeom prst="rect">
            <a:avLst/>
          </a:prstGeom>
          <a:noFill/>
          <a:ln w="9525">
            <a:noFill/>
          </a:ln>
        </p:spPr>
        <p:txBody>
          <a:bodyPr lIns="38094" tIns="19047" rIns="38094" bIns="19047">
            <a:spAutoFit/>
          </a:bodyPr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Specific test</a:t>
            </a:r>
            <a:r>
              <a:rPr sz="3000" dirty="0">
                <a:latin typeface="Comic Sans MS" panose="030F0702030302020204" pitchFamily="66" charset="0"/>
              </a:rPr>
              <a:t> for (unsaturated fatty acid).</a:t>
            </a:r>
            <a:endParaRPr sz="3000" dirty="0">
              <a:latin typeface="Comic Sans MS" panose="030F0702030302020204" pitchFamily="66" charset="0"/>
            </a:endParaRPr>
          </a:p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Depends on </a:t>
            </a:r>
            <a:r>
              <a:rPr sz="3000" dirty="0">
                <a:latin typeface="Comic Sans MS" panose="030F0702030302020204" pitchFamily="66" charset="0"/>
              </a:rPr>
              <a:t>reaction of iodine reagent with double bond of fatty acid.</a:t>
            </a:r>
            <a:endParaRPr sz="3000" dirty="0">
              <a:latin typeface="Comic Sans MS" panose="030F0702030302020204" pitchFamily="66" charset="0"/>
            </a:endParaRPr>
          </a:p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Produced </a:t>
            </a:r>
            <a:r>
              <a:rPr sz="3000" dirty="0">
                <a:latin typeface="Comic Sans MS" panose="030F0702030302020204" pitchFamily="66" charset="0"/>
              </a:rPr>
              <a:t>colorless (+).</a:t>
            </a:r>
            <a:endParaRPr lang="" altLang="x-none" sz="3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100_255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7429" y="5730240"/>
            <a:ext cx="4531541" cy="317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1" name="TextBox 6"/>
          <p:cNvSpPr txBox="1"/>
          <p:nvPr/>
        </p:nvSpPr>
        <p:spPr>
          <a:xfrm>
            <a:off x="10287000" y="8399463"/>
            <a:ext cx="1958975" cy="776287"/>
          </a:xfrm>
          <a:prstGeom prst="rect">
            <a:avLst/>
          </a:prstGeom>
          <a:noFill/>
          <a:ln w="9525">
            <a:noFill/>
          </a:ln>
        </p:spPr>
        <p:txBody>
          <a:bodyPr lIns="38094" tIns="19047" rIns="38094" bIns="19047">
            <a:spAutoFit/>
          </a:bodyPr>
          <a:p>
            <a:r>
              <a:rPr sz="4800" b="1" dirty="0">
                <a:latin typeface="Arial" panose="020B0604020202020204" pitchFamily="34" charset="0"/>
              </a:rPr>
              <a:t>+      -</a:t>
            </a:r>
            <a:endParaRPr sz="4800" b="1" dirty="0"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56425" y="7285038"/>
            <a:ext cx="1600200" cy="301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ipid-testing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5760720"/>
            <a:ext cx="6368143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3461657" y="335280"/>
            <a:ext cx="6270171" cy="1100295"/>
          </a:xfrm>
          <a:prstGeom prst="rect">
            <a:avLst/>
          </a:prstGeom>
          <a:noFill/>
        </p:spPr>
        <p:txBody>
          <a:bodyPr lIns="38094" tIns="19047" rIns="38094" bIns="19047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6900" b="1" u="sng" kern="1200" cap="none" spc="125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 test </a:t>
            </a:r>
            <a:endParaRPr kumimoji="0" lang="en-US" sz="6900" b="1" u="sng" kern="1200" cap="none" spc="125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TextBox 4"/>
          <p:cNvSpPr txBox="1"/>
          <p:nvPr/>
        </p:nvSpPr>
        <p:spPr>
          <a:xfrm>
            <a:off x="881063" y="1463675"/>
            <a:ext cx="12377737" cy="3730625"/>
          </a:xfrm>
          <a:prstGeom prst="rect">
            <a:avLst/>
          </a:prstGeom>
          <a:noFill/>
          <a:ln w="9525">
            <a:noFill/>
          </a:ln>
        </p:spPr>
        <p:txBody>
          <a:bodyPr lIns="38094" tIns="19047" rIns="38094" bIns="19047">
            <a:spAutoFit/>
          </a:bodyPr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Specific test</a:t>
            </a:r>
            <a:r>
              <a:rPr sz="3000" dirty="0">
                <a:latin typeface="Comic Sans MS" panose="030F0702030302020204" pitchFamily="66" charset="0"/>
              </a:rPr>
              <a:t> for fatty acid (saturated and unsaturated).</a:t>
            </a:r>
            <a:endParaRPr sz="3000" dirty="0">
              <a:latin typeface="Comic Sans MS" panose="030F0702030302020204" pitchFamily="66" charset="0"/>
            </a:endParaRPr>
          </a:p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Depends on </a:t>
            </a:r>
            <a:r>
              <a:rPr sz="3000" dirty="0">
                <a:latin typeface="Comic Sans MS" panose="030F0702030302020204" pitchFamily="66" charset="0"/>
              </a:rPr>
              <a:t>fatty acid decolorizes the red color of phenolphthalein reagent because it have free carboxyl group .</a:t>
            </a:r>
            <a:endParaRPr sz="3000" dirty="0">
              <a:latin typeface="Comic Sans MS" panose="030F0702030302020204" pitchFamily="66" charset="0"/>
            </a:endParaRPr>
          </a:p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Produced </a:t>
            </a:r>
            <a:r>
              <a:rPr sz="3000" dirty="0">
                <a:latin typeface="Comic Sans MS" panose="030F0702030302020204" pitchFamily="66" charset="0"/>
              </a:rPr>
              <a:t>colorless (+).</a:t>
            </a:r>
            <a:endParaRPr lang="" altLang="x-none" sz="30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 descr="Pin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5455920"/>
            <a:ext cx="6172200" cy="368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1828800" y="274320"/>
            <a:ext cx="9862457" cy="1100295"/>
          </a:xfrm>
          <a:prstGeom prst="rect">
            <a:avLst/>
          </a:prstGeom>
          <a:noFill/>
        </p:spPr>
        <p:txBody>
          <a:bodyPr lIns="38094" tIns="19047" rIns="38094" bIns="19047">
            <a:spAutoFit/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6900" b="1" u="sng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Copper acetate test </a:t>
            </a:r>
            <a:endParaRPr kumimoji="0" lang="en-US" sz="6900" b="1" u="sng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TextBox 3"/>
          <p:cNvSpPr txBox="1"/>
          <p:nvPr/>
        </p:nvSpPr>
        <p:spPr>
          <a:xfrm>
            <a:off x="327025" y="1646238"/>
            <a:ext cx="13388975" cy="2808287"/>
          </a:xfrm>
          <a:prstGeom prst="rect">
            <a:avLst/>
          </a:prstGeom>
          <a:noFill/>
          <a:ln w="9525">
            <a:noFill/>
          </a:ln>
        </p:spPr>
        <p:txBody>
          <a:bodyPr lIns="38094" tIns="19047" rIns="38094" bIns="19047">
            <a:spAutoFit/>
          </a:bodyPr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Specific test</a:t>
            </a:r>
            <a:r>
              <a:rPr sz="3000" dirty="0">
                <a:latin typeface="Comic Sans MS" panose="030F0702030302020204" pitchFamily="66" charset="0"/>
              </a:rPr>
              <a:t> for distinguish between TG, unsaturated and saturated                                       fatty acid.</a:t>
            </a:r>
            <a:endParaRPr sz="3000" dirty="0">
              <a:latin typeface="Comic Sans MS" panose="030F0702030302020204" pitchFamily="66" charset="0"/>
            </a:endParaRPr>
          </a:p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Depends on </a:t>
            </a:r>
            <a:r>
              <a:rPr sz="3000" dirty="0">
                <a:latin typeface="Comic Sans MS" panose="030F0702030302020204" pitchFamily="66" charset="0"/>
              </a:rPr>
              <a:t>reaction of (Cu</a:t>
            </a:r>
            <a:r>
              <a:rPr sz="3000" baseline="30000" dirty="0">
                <a:latin typeface="Comic Sans MS" panose="030F0702030302020204" pitchFamily="66" charset="0"/>
              </a:rPr>
              <a:t>+2</a:t>
            </a:r>
            <a:r>
              <a:rPr sz="3000" dirty="0">
                <a:latin typeface="Comic Sans MS" panose="030F0702030302020204" pitchFamily="66" charset="0"/>
              </a:rPr>
              <a:t> ) with (COOH) of fatty acid.</a:t>
            </a:r>
            <a:endParaRPr sz="3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lide_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7886" y="4724400"/>
            <a:ext cx="8588829" cy="417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84625" y="8137525"/>
            <a:ext cx="7543800" cy="439738"/>
          </a:xfrm>
          <a:prstGeom prst="rect">
            <a:avLst/>
          </a:prstGeom>
          <a:noFill/>
        </p:spPr>
        <p:txBody>
          <a:bodyPr lIns="38094" tIns="19047" rIns="38094" bIns="19047">
            <a:spAutoFit/>
          </a:bodyPr>
          <a:lstStyle/>
          <a:p>
            <a:pPr marR="0" algn="just" defTabSz="1305560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Neutral             unsaturated            saturated</a:t>
            </a:r>
            <a:endParaRPr kumimoji="0" lang="en-US" b="1" kern="1200" cap="none" spc="0" normalizeH="0" baseline="0" noProof="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1371600" y="335280"/>
            <a:ext cx="10189029" cy="1100295"/>
          </a:xfrm>
          <a:prstGeom prst="rect">
            <a:avLst/>
          </a:prstGeom>
          <a:noFill/>
        </p:spPr>
        <p:txBody>
          <a:bodyPr lIns="38094" tIns="19047" rIns="38094" bIns="19047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R="0" algn="ctr" defTabSz="1305560">
              <a:buClrTx/>
              <a:buSzTx/>
              <a:buFontTx/>
              <a:buNone/>
              <a:defRPr/>
            </a:pPr>
            <a:r>
              <a:rPr kumimoji="0" lang="en-US" sz="6900" b="1" u="sng" kern="1200" cap="none" spc="0" normalizeH="0" baseline="0" noProof="0" dirty="0"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Emulsification of oils  </a:t>
            </a:r>
            <a:endParaRPr kumimoji="0" lang="en-US" sz="6900" b="1" u="sng" kern="1200" cap="none" spc="0" normalizeH="0" baseline="0" noProof="0" dirty="0"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TextBox 3"/>
          <p:cNvSpPr txBox="1"/>
          <p:nvPr/>
        </p:nvSpPr>
        <p:spPr>
          <a:xfrm>
            <a:off x="587375" y="1706563"/>
            <a:ext cx="13128625" cy="6502400"/>
          </a:xfrm>
          <a:prstGeom prst="rect">
            <a:avLst/>
          </a:prstGeom>
          <a:noFill/>
          <a:ln w="9525">
            <a:noFill/>
          </a:ln>
        </p:spPr>
        <p:txBody>
          <a:bodyPr lIns="38094" tIns="19047" rIns="38094" bIns="19047">
            <a:spAutoFit/>
          </a:bodyPr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 Emulsion </a:t>
            </a:r>
            <a:r>
              <a:rPr sz="3000" dirty="0">
                <a:latin typeface="Comic Sans MS" panose="030F0702030302020204" pitchFamily="66" charset="0"/>
              </a:rPr>
              <a:t>when lipid shake with water then broken down to give minute particles which is immiscible with water. </a:t>
            </a:r>
            <a:endParaRPr sz="3000" dirty="0">
              <a:latin typeface="Comic Sans MS" panose="030F0702030302020204" pitchFamily="66" charset="0"/>
            </a:endParaRPr>
          </a:p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 Because </a:t>
            </a:r>
            <a:r>
              <a:rPr sz="3000" dirty="0">
                <a:latin typeface="Comic Sans MS" panose="030F0702030302020204" pitchFamily="66" charset="0"/>
              </a:rPr>
              <a:t>oil particles will get together and carried above the surface of water.</a:t>
            </a:r>
            <a:endParaRPr sz="3000" dirty="0">
              <a:latin typeface="Comic Sans MS" panose="030F0702030302020204" pitchFamily="66" charset="0"/>
            </a:endParaRPr>
          </a:p>
          <a:p>
            <a:pPr marL="117475" indent="-117475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sz="3000" b="1" dirty="0">
                <a:latin typeface="Comic Sans MS" panose="030F0702030302020204" pitchFamily="66" charset="0"/>
              </a:rPr>
              <a:t>So add soap </a:t>
            </a:r>
            <a:r>
              <a:rPr sz="3000" dirty="0">
                <a:latin typeface="Comic Sans MS" panose="030F0702030302020204" pitchFamily="66" charset="0"/>
              </a:rPr>
              <a:t>to this mixture, oil will be                                      miscible in this solution (oil + water + soap)                                                to give emulsion permanent.   </a:t>
            </a:r>
            <a:endParaRPr sz="3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Oil-and-Water-multi-racial-churches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3857" y="4846320"/>
            <a:ext cx="2808514" cy="385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2599</Words>
  <Application>WPS Presentation</Application>
  <PresentationFormat>Custom</PresentationFormat>
  <Paragraphs>146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SimSun</vt:lpstr>
      <vt:lpstr>Wingdings</vt:lpstr>
      <vt:lpstr>Lucida Sans Unicode</vt:lpstr>
      <vt:lpstr>Wingdings 3</vt:lpstr>
      <vt:lpstr>Verdana</vt:lpstr>
      <vt:lpstr>Wingdings 2</vt:lpstr>
      <vt:lpstr>Calibri</vt:lpstr>
      <vt:lpstr>Segoe Print</vt:lpstr>
      <vt:lpstr>Palatino Linotype</vt:lpstr>
      <vt:lpstr>Comic Sans MS</vt:lpstr>
      <vt:lpstr>Baskerville Old Face</vt:lpstr>
      <vt:lpstr>Wingdings 2</vt:lpstr>
      <vt:lpstr>Cooper Black</vt:lpstr>
      <vt:lpstr>Narkisim</vt:lpstr>
      <vt:lpstr>Times New Roman</vt:lpstr>
      <vt:lpstr>Microsoft YaHei</vt:lpstr>
      <vt:lpstr>Arial Unicode MS</vt:lpstr>
      <vt:lpstr>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WPS_1709504867</cp:lastModifiedBy>
  <cp:revision>104</cp:revision>
  <dcterms:created xsi:type="dcterms:W3CDTF">2024-11-03T13:29:41Z</dcterms:created>
  <dcterms:modified xsi:type="dcterms:W3CDTF">2024-11-03T13:30:06Z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74D3E6D821A948E19AB11B78831113B7_13</vt:lpwstr>
  </property>
  <property fmtid="{D5CDD505-2E9C-101B-9397-08002B2CF9AE}" pid="3" name="KSOProductBuildVer">
    <vt:lpwstr>1033-12.2.0.18607</vt:lpwstr>
  </property>
</Properties>
</file>