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1E1714-4FDD-42A9-8E35-12F6ACB97835}" type="datetimeFigureOut">
              <a:rPr lang="ar-IQ" smtClean="0"/>
              <a:pPr/>
              <a:t>21/09/1444</a:t>
            </a:fld>
            <a:endParaRPr lang="ar-IQ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792513-1415-4C1D-B106-4262382B629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290"/>
            <a:ext cx="728667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714356"/>
            <a:ext cx="8715436" cy="46474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4000" b="1" i="0" u="none" strike="noStrike" normalizeH="0" baseline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Methods of Preparing Divided Powders:</a:t>
            </a:r>
            <a:endParaRPr kumimoji="0" lang="en-US" sz="1600" b="1" i="0" u="none" strike="noStrike" normalizeH="0" baseline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Depending on the potency of the drug substance, the pharmacist decides to prepare by either method 1 or 2.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Weighing Method: By this method each portion of powder is weighed separately before enfolding in a paper.</a:t>
            </a:r>
            <a:endParaRPr kumimoji="0" 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14282" y="500042"/>
            <a:ext cx="864399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2-Block and divide method: It is used only for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nonpotent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drugs, the pharmacist places the entire amount of the prepared powder on a flat surface such as a porcelain or glass plate, pill tile or large sheet of paper and with a large spatula forms a rectangular or square block of powder having a uniform depth. Then, using the spatula, the pharmacist cuts into the powder vertically and horizontally to delineate the appropriate number of smaller, uniform blocks, each representing a dose or unit of medication. Each of the smaller blocks is separated from the main block with the spatula, transferred to a powder paper, and wrapped.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mall Paper Sugar Packet Isolated on a White Background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14488"/>
            <a:ext cx="4560905" cy="2797832"/>
          </a:xfrm>
          <a:prstGeom prst="rect">
            <a:avLst/>
          </a:prstGeom>
          <a:noFill/>
        </p:spPr>
      </p:pic>
      <p:sp>
        <p:nvSpPr>
          <p:cNvPr id="1028" name="AutoShape 4" descr="Pharmaceutical Grade antibiotic pure kanamycin sulfate powder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1030" name="AutoShape 6" descr="Pharmaceutical Grade antibiotic pure kanamycin sulfate powder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6" name="TextBox 5"/>
          <p:cNvSpPr txBox="1"/>
          <p:nvPr/>
        </p:nvSpPr>
        <p:spPr>
          <a:xfrm>
            <a:off x="2285984" y="5143512"/>
            <a:ext cx="507209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Packet of sugar </a:t>
            </a:r>
            <a:endParaRPr lang="ar-IQ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571480"/>
            <a:ext cx="8501122" cy="42780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40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Rules of mixing and preparation of powders:</a:t>
            </a:r>
            <a:endParaRPr kumimoji="0" lang="en-US" sz="1600" b="1" i="0" u="none" strike="noStrike" normalizeH="0" baseline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 one packet more than the prescribed amount because of the loss of weight.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Particle size of the powder should be reduced by the mortar if any crystalline substance is present.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Mix the powder by geometrical dilution method.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Divide and package.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28596" y="285728"/>
            <a:ext cx="8286808" cy="20005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Notes: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weight of powder mixture in </a:t>
            </a: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EACH PACKET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should be at least </a:t>
            </a: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0.1 g or 2 gr.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28596" y="2500306"/>
            <a:ext cx="8001056" cy="31085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600" b="1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Remember</a:t>
            </a:r>
            <a:endParaRPr kumimoji="0" lang="en-US" sz="1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3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When weighing any pharmaceutical ingredient, it is imperative to give due consideration to the accuracy of the instrument being used. However, every balance has its own range and tolerance .</a:t>
            </a:r>
            <a:endParaRPr kumimoji="0" lang="en-US" sz="4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28596" y="285728"/>
            <a:ext cx="8429684" cy="221457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In preparation of powders, if the </a:t>
            </a:r>
            <a:r>
              <a:rPr kumimoji="0" lang="en-US" sz="2800" b="1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Arial" pitchFamily="34" charset="0"/>
                <a:cs typeface="Arial" pitchFamily="34" charset="0"/>
              </a:rPr>
              <a:t>total amount of an active ingredient  is less than the minimum weighable quantity of the balance (0.05 g or 1 </a:t>
            </a:r>
            <a:r>
              <a:rPr kumimoji="0" lang="en-US" sz="2800" b="1" u="none" strike="noStrike" normalizeH="0" baseline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Arial" pitchFamily="34" charset="0"/>
                <a:cs typeface="Arial" pitchFamily="34" charset="0"/>
              </a:rPr>
              <a:t>gr</a:t>
            </a:r>
            <a:r>
              <a:rPr kumimoji="0" lang="en-US" sz="2800" b="1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  <a:r>
              <a:rPr kumimoji="0" lang="en-US" sz="28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 pitchFamily="34" charset="0"/>
                <a:cs typeface="Arial" pitchFamily="34" charset="0"/>
              </a:rPr>
              <a:t>, </a:t>
            </a:r>
            <a:r>
              <a:rPr kumimoji="0" lang="en-US" sz="2800" b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dilution will be necessary.</a:t>
            </a:r>
            <a:endParaRPr kumimoji="0" lang="en-US" sz="2800" b="1" u="sng" strike="noStrike" cap="none" normalizeH="0" baseline="0" dirty="0">
              <a:ln>
                <a:noFill/>
              </a:ln>
              <a:solidFill>
                <a:srgbClr val="231F20"/>
              </a:solidFill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42910" y="3429000"/>
            <a:ext cx="80724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Lactose is usually used as a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diluent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because it is colorless, odorless, soluble and generally harmless.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42844" y="571480"/>
            <a:ext cx="8786874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40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Types of Paper used to Enclose the Powder:</a:t>
            </a:r>
            <a:endParaRPr kumimoji="0" lang="en-US" sz="1600" b="1" i="0" u="none" strike="noStrike" normalizeH="0" baseline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Simple bond paper.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Vegetable parchment, a thin, semi opaque paper having limited moisture resistance qualities.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Glassine, glazed, transparent paper, having limited moisture 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resistant qualities.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Waxed paper, a transparent, waterproof paper.</a:t>
            </a:r>
            <a:endParaRPr kumimoji="0" 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428604"/>
            <a:ext cx="8501122" cy="586314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Experimental Work: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Rx1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Aspirin                                      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iv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fr-CH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Phenacetine</a:t>
            </a:r>
            <a:r>
              <a:rPr kumimoji="0" lang="fr-CH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gr iv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fr-CH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Codeine</a:t>
            </a:r>
            <a:r>
              <a:rPr kumimoji="0" lang="fr-CH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phosphate                    1/8 gr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pulv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M.Ft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12 packets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 for 13 packets: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Aspirin : 4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*13 = 52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* 0.065  = 3.38 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Phenacetine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4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*13 = 52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* 0.065 = 3.38 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Codeine phosphate : 1/8 * 13gr = 1.625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* 0.065 =0.105 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total weight of powder mixture = 6.86 g</a:t>
            </a:r>
          </a:p>
          <a:p>
            <a:pPr lvl="0" algn="justLow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6.86/13=</a:t>
            </a:r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0.528 g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weight of each packet = 0.528 g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28596" y="500042"/>
            <a:ext cx="807249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Phenacetine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iv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Caffeine                                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pulv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M.Ft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10 packets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 :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 for 11 packets :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Phenacetine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:   4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*  11 = 44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* 0.065= 2.86 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de-D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Caffeine    :1 gr * 11 = 11 gr *0.065 =0.715 g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total weight of powder mixture =  3.575 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3.575/11=0.325g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weight of each packet =   0.325  g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428604"/>
            <a:ext cx="8715436" cy="57554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Rx3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Bismuth carbonate                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grv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Sodium bicarbonate              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iii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Magnesium                           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vii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pulv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M.Ft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4 packets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 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 for 5 packets 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Bismuth carbonate  :   5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*5=25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*0.065 = 1.625 g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Sodium bicarbonate :  3  gr *5=15 gr *0.065= 0.975 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Magnesium              :7 gr *5=35gr *0.065= 2.275 g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total weight of powder mixture = 4.875 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4.875/5=0.975g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weight of each packet =   0.975 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28597" y="1687513"/>
            <a:ext cx="8072494" cy="1455735"/>
          </a:xfrm>
          <a:prstGeom prst="rect">
            <a:avLst/>
          </a:prstGeom>
          <a:gradFill rotWithShape="0">
            <a:gsLst>
              <a:gs pos="0">
                <a:srgbClr val="666666"/>
              </a:gs>
              <a:gs pos="50000">
                <a:srgbClr val="CCCCCC"/>
              </a:gs>
              <a:gs pos="100000">
                <a:srgbClr val="666666"/>
              </a:gs>
            </a:gsLst>
            <a:lin ang="189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 powder can be defined as subdivided solids (drug and /or chemicals) intended for internal or external use.</a:t>
            </a:r>
            <a:endParaRPr kumimoji="0" lang="ar-IQ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4282" y="0"/>
            <a:ext cx="8643998" cy="544764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Rx1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Codeine phosphate                       1/6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Ft.pulv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M.Ft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11 packets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 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 for 12 packets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Codeine phosphate  :1/6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*12 = 2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/12packets= 0.166gr in each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pacjet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(not accepted) because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weight of powder mixture in EACH PACKET should be at least 2 gr. So we multiply the 12 packets with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wight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that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should fill each packets and is remembered in previous slide and is equal 2 gr.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 packet *2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24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total weight of powder mix(active ingredients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diluent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- 2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22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amount of lactose needed.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70" y="1643050"/>
            <a:ext cx="26432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Dilution used here</a:t>
            </a:r>
            <a:endParaRPr lang="ar-IQ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14282" y="357166"/>
            <a:ext cx="850112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 2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Phenobarbitone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1/8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Caffeine                                1/4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Ft.pulv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M.Ft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9  packets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 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 for 10 packets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Phenobarbitone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      1/8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*10 = 1.25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Caffeine     :             1/4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*10 = 2.5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1.25+2.5=3.75gr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3.75/10=0.375gr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in each packet (not acceptable) because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weight of  powder mixture in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EACH PACKET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should be at least  2 gr.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2gr *10 = 20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total weight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20gr 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(1.25+2.5) 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16.25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amount of lactose needed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58" y="428604"/>
            <a:ext cx="8429684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  <a:tab pos="809625" algn="l"/>
              </a:tabLst>
            </a:pPr>
            <a:r>
              <a:rPr lang="en-US" sz="2400" b="1" i="1" dirty="0"/>
              <a:t>Rx4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Phenobarbitone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10 mg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pulv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M.Ft.5 packets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 for 6 packets .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Phenobarbitone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is available in 15 mg tablet.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mg *6= 60 mg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60mg/15= 4 tablets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weight of powder mixture in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EACH PACKET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should be at least 0.1 g or 2 gr.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packets * 0.1 g= 0.6 g The total weight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Crush the tablets by mortar and pestle , then weigh the powder and calculate the amount of lactose if needed  to complete the weight to 0.6 g.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357166"/>
            <a:ext cx="8429684" cy="39703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de-DE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Rx5 </a:t>
            </a:r>
            <a:endParaRPr kumimoji="0" lang="en-US" sz="1600" b="1" i="0" u="none" strike="noStrike" normalizeH="0" baseline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de-DE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Sodium bicarbonate bulk powder</a:t>
            </a:r>
            <a:endParaRPr kumimoji="0" lang="en-US" sz="1600" b="1" i="0" u="none" strike="noStrike" normalizeH="0" baseline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de-DE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Sodium bicarbonate                        gr x </a:t>
            </a:r>
            <a:endParaRPr kumimoji="0" lang="en-US" sz="1600" b="1" i="0" u="none" strike="noStrike" normalizeH="0" baseline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Compound powder of </a:t>
            </a:r>
            <a:r>
              <a:rPr kumimoji="0" lang="en-US" sz="3600" b="1" i="0" u="none" strike="noStrike" normalizeH="0" baseline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Rhubab</a:t>
            </a:r>
            <a:r>
              <a:rPr kumimoji="0" lang="en-US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en-US" sz="3600" b="1" i="0" u="none" strike="noStrike" normalizeH="0" baseline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</a:t>
            </a:r>
            <a:r>
              <a:rPr kumimoji="0" lang="en-US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iii</a:t>
            </a:r>
            <a:endParaRPr kumimoji="0" lang="en-US" sz="1600" b="1" i="0" u="none" strike="noStrike" normalizeH="0" baseline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Oil of peppermint                          </a:t>
            </a:r>
            <a:r>
              <a:rPr kumimoji="0" lang="en-US" sz="3600" b="1" i="0" u="none" strike="noStrike" normalizeH="0" baseline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ɱss</a:t>
            </a:r>
            <a:endParaRPr kumimoji="0" lang="en-US" sz="1600" b="1" i="0" u="none" strike="noStrike" normalizeH="0" baseline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Lactose                      q.s.gr xiv </a:t>
            </a:r>
            <a:endParaRPr kumimoji="0" lang="en-US" sz="1600" b="1" i="0" u="none" strike="noStrike" normalizeH="0" baseline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normalizeH="0" baseline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Ft.pulv</a:t>
            </a:r>
            <a:endParaRPr kumimoji="0" lang="en-US" sz="4400" b="1" i="0" u="none" strike="noStrike" normalizeH="0" baseline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44" y="1071546"/>
            <a:ext cx="8643998" cy="31085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 6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Compound magnesium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trisilicate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oral bulk powder BP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Magnesium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trisilicate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50g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Chalk                                         50g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Heavy magnesium carbonate    50g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Sodium bicarbonate                  50g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pulv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57158" y="642918"/>
            <a:ext cx="8358246" cy="33547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Rx7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Zinc ,Starch and talc dusting powder BP</a:t>
            </a:r>
            <a:endParaRPr kumimoji="0" lang="en-US" sz="1600" b="1" i="0" u="none" strike="noStrike" normalizeH="0" baseline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Zinc oxide                               25 g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Starch                                    25g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Sterilized  purified talc           25 g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Ft. </a:t>
            </a:r>
            <a:r>
              <a:rPr kumimoji="0" 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pulv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857233"/>
            <a:ext cx="792961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Powder present in various dosage forms as: vials, suspension, and dusting powder.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85720" y="2643182"/>
            <a:ext cx="8501122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term powder  is used to describe a formulation in which a drug has been mixed with other powder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excipients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produce the final product .The function of the added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excipients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depends upon the intended use of the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product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457200" algn="l"/>
                <a:tab pos="809625" algn="l"/>
              </a:tabLst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Examples on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excipients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are: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457200" algn="l"/>
                <a:tab pos="809625" algn="l"/>
              </a:tabLs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Diluents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,coloring ,flavoring and sweetening agent for example may be added to the powder for oral use.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857232"/>
            <a:ext cx="8643998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Methods of mixing powders: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Depending upon the </a:t>
            </a:r>
            <a:r>
              <a:rPr kumimoji="0" lang="en-US" sz="32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nature of the ingredient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the </a:t>
            </a:r>
            <a:r>
              <a:rPr kumimoji="0" lang="en-US" sz="3200" b="1" i="0" u="none" strike="noStrike" normalizeH="0" baseline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amount of powder to prepare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and the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2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3-equipment available,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powders may be blended by: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Spatulation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Trituration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Sifting.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Tumbling.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428604"/>
            <a:ext cx="8572560" cy="53860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2800" b="1" i="0" u="none" strike="noStrike" normalizeH="0" baseline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Spatulation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a method by which a small amount of powder may be blended by the movement of a spatula through the powders on a sheet of paper or an ointment tile.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28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Note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Spatulation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not suitable for large quantities of powders containing  potent  substance ,because homogenous blending is not as  certain as through other methods 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Very little compression or compacting of the powder results from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spatulation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Spatulation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especially suited to the mixing of solid substances that form eutectic  mixtures (or liquefy)when in  close and prolonged contact with one another (ex: phenol ,camphor, menthol, aspirin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……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642918"/>
            <a:ext cx="8715436" cy="56323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3600" b="1" i="0" u="none" strike="noStrike" normalizeH="0" baseline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Trituration</a:t>
            </a:r>
            <a:r>
              <a:rPr kumimoji="0" lang="en-US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method employed both to decrease the particle size and to mix the powder.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1" i="0" u="none" strike="noStrike" normalizeH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Notes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trituration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method if simple admixture is desired without special need to decrease particle size, the glass mortar is usually preferred.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 have small amount of potent substance the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trituration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method is suited for dilution method because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uniform distribution of potent drug is achieved.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57158" y="571480"/>
            <a:ext cx="8501122" cy="52014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40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Sifting:</a:t>
            </a:r>
            <a:endParaRPr kumimoji="0" lang="en-US" sz="1600" b="1" i="0" u="none" strike="noStrike" normalizeH="0" baseline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this method powders mixing by passing them through sifters like those used in kitchen to sift flour.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40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Notes:</a:t>
            </a:r>
            <a:endParaRPr kumimoji="0" lang="en-US" sz="1600" b="1" i="0" u="none" strike="noStrike" normalizeH="0" baseline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Sifting result in light fluffy product.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457200" algn="l"/>
                <a:tab pos="809625" algn="l"/>
              </a:tabLs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Sifting is not acceptable for the incorporation potent drugs into </a:t>
            </a:r>
            <a:r>
              <a:rPr kumimoji="0" 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diluent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powder.</a:t>
            </a:r>
            <a:endParaRPr kumimoji="0" 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57157" y="857232"/>
            <a:ext cx="850112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54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4.Tumbling:</a:t>
            </a:r>
            <a:endParaRPr kumimoji="0" lang="en-US" sz="2400" b="1" i="0" u="none" strike="noStrike" normalizeH="0" baseline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By this method the powders are mixed by tumbling in rotating container.</a:t>
            </a:r>
            <a:endParaRPr kumimoji="0" lang="en-U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428604"/>
            <a:ext cx="8643998" cy="48936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4800" b="1" i="0" u="none" strike="noStrike" normalizeH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Dispensing of powders:</a:t>
            </a:r>
            <a:endParaRPr kumimoji="0" lang="en-US" sz="2000" b="1" i="0" u="none" strike="noStrike" normalizeH="0" baseline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Medicated powder may be provided to the patient as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4400" i="0" u="none" strike="noStrike" normalizeH="0" baseline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a.Bulk</a:t>
            </a:r>
            <a:r>
              <a:rPr kumimoji="0" lang="en-US" sz="4400" i="0" u="none" strike="noStrike" normalizeH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powder</a:t>
            </a:r>
            <a:r>
              <a:rPr kumimoji="0" 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for </a:t>
            </a:r>
            <a:r>
              <a:rPr kumimoji="0" lang="en-US" sz="4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non-potent</a:t>
            </a:r>
            <a:r>
              <a:rPr kumimoji="0" 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drug as antacid laxative, douche powders.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457200" algn="l"/>
                <a:tab pos="809625" algn="l"/>
              </a:tabLst>
            </a:pPr>
            <a:r>
              <a:rPr kumimoji="0" lang="en-US" sz="4400" i="0" u="none" strike="noStrike" normalizeH="0" baseline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b.Divided</a:t>
            </a:r>
            <a:r>
              <a:rPr kumimoji="0" lang="en-US" sz="4400" i="0" u="none" strike="noStrike" normalizeH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powder</a:t>
            </a:r>
            <a:r>
              <a:rPr kumimoji="0" 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for </a:t>
            </a:r>
            <a:r>
              <a:rPr kumimoji="0" lang="en-US" sz="4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potent drug </a:t>
            </a:r>
            <a:r>
              <a:rPr kumimoji="0" 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 antibiotics.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245</TotalTime>
  <Words>1407</Words>
  <Application>Microsoft Office PowerPoint</Application>
  <PresentationFormat>عرض على الشاشة (4:3)</PresentationFormat>
  <Paragraphs>156</Paragraphs>
  <Slides>25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Trek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sura_alkazzaz@yahoo.com</cp:lastModifiedBy>
  <cp:revision>32</cp:revision>
  <dcterms:created xsi:type="dcterms:W3CDTF">2020-06-10T19:39:49Z</dcterms:created>
  <dcterms:modified xsi:type="dcterms:W3CDTF">2023-04-11T17:04:06Z</dcterms:modified>
</cp:coreProperties>
</file>