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7772400" cy="100584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theme" Target="theme/theme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viewProps" Target="viewProps.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29" name="PlaceHolder 2"/>
          <p:cNvSpPr>
            <a:spLocks noGrp="1"/>
          </p:cNvSpPr>
          <p:nvPr>
            <p:ph type="body"/>
          </p:nvPr>
        </p:nvSpPr>
        <p:spPr>
          <a:xfrm>
            <a:off x="457200" y="1600200"/>
            <a:ext cx="822924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30" name="PlaceHolder 3"/>
          <p:cNvSpPr>
            <a:spLocks noGrp="1"/>
          </p:cNvSpPr>
          <p:nvPr>
            <p:ph type="body"/>
          </p:nvPr>
        </p:nvSpPr>
        <p:spPr>
          <a:xfrm>
            <a:off x="457200" y="3964320"/>
            <a:ext cx="822924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32" name="PlaceHolder 2"/>
          <p:cNvSpPr>
            <a:spLocks noGrp="1"/>
          </p:cNvSpPr>
          <p:nvPr>
            <p:ph type="body"/>
          </p:nvPr>
        </p:nvSpPr>
        <p:spPr>
          <a:xfrm>
            <a:off x="457200" y="160020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33" name="PlaceHolder 3"/>
          <p:cNvSpPr>
            <a:spLocks noGrp="1"/>
          </p:cNvSpPr>
          <p:nvPr>
            <p:ph type="body"/>
          </p:nvPr>
        </p:nvSpPr>
        <p:spPr>
          <a:xfrm>
            <a:off x="4674240" y="160020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34" name="PlaceHolder 4"/>
          <p:cNvSpPr>
            <a:spLocks noGrp="1"/>
          </p:cNvSpPr>
          <p:nvPr>
            <p:ph type="body"/>
          </p:nvPr>
        </p:nvSpPr>
        <p:spPr>
          <a:xfrm>
            <a:off x="457200" y="396432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35" name="PlaceHolder 5"/>
          <p:cNvSpPr>
            <a:spLocks noGrp="1"/>
          </p:cNvSpPr>
          <p:nvPr>
            <p:ph type="body"/>
          </p:nvPr>
        </p:nvSpPr>
        <p:spPr>
          <a:xfrm>
            <a:off x="4674240" y="396432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37" name="PlaceHolder 2"/>
          <p:cNvSpPr>
            <a:spLocks noGrp="1"/>
          </p:cNvSpPr>
          <p:nvPr>
            <p:ph type="body"/>
          </p:nvPr>
        </p:nvSpPr>
        <p:spPr>
          <a:xfrm>
            <a:off x="457200" y="1600200"/>
            <a:ext cx="26496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38" name="PlaceHolder 3"/>
          <p:cNvSpPr>
            <a:spLocks noGrp="1"/>
          </p:cNvSpPr>
          <p:nvPr>
            <p:ph type="body"/>
          </p:nvPr>
        </p:nvSpPr>
        <p:spPr>
          <a:xfrm>
            <a:off x="3239640" y="1600200"/>
            <a:ext cx="26496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39" name="PlaceHolder 4"/>
          <p:cNvSpPr>
            <a:spLocks noGrp="1"/>
          </p:cNvSpPr>
          <p:nvPr>
            <p:ph type="body"/>
          </p:nvPr>
        </p:nvSpPr>
        <p:spPr>
          <a:xfrm>
            <a:off x="6022080" y="1600200"/>
            <a:ext cx="26496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40" name="PlaceHolder 5"/>
          <p:cNvSpPr>
            <a:spLocks noGrp="1"/>
          </p:cNvSpPr>
          <p:nvPr>
            <p:ph type="body"/>
          </p:nvPr>
        </p:nvSpPr>
        <p:spPr>
          <a:xfrm>
            <a:off x="457200" y="3964320"/>
            <a:ext cx="26496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41" name="PlaceHolder 6"/>
          <p:cNvSpPr>
            <a:spLocks noGrp="1"/>
          </p:cNvSpPr>
          <p:nvPr>
            <p:ph type="body"/>
          </p:nvPr>
        </p:nvSpPr>
        <p:spPr>
          <a:xfrm>
            <a:off x="3239640" y="3964320"/>
            <a:ext cx="26496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42" name="PlaceHolder 7"/>
          <p:cNvSpPr>
            <a:spLocks noGrp="1"/>
          </p:cNvSpPr>
          <p:nvPr>
            <p:ph type="body"/>
          </p:nvPr>
        </p:nvSpPr>
        <p:spPr>
          <a:xfrm>
            <a:off x="6022080" y="3964320"/>
            <a:ext cx="26496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51" name="PlaceHolder 2"/>
          <p:cNvSpPr>
            <a:spLocks noGrp="1"/>
          </p:cNvSpPr>
          <p:nvPr>
            <p:ph type="subTitle"/>
          </p:nvPr>
        </p:nvSpPr>
        <p:spPr>
          <a:xfrm>
            <a:off x="457200" y="1600200"/>
            <a:ext cx="8229240" cy="4525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53" name="PlaceHolder 2"/>
          <p:cNvSpPr>
            <a:spLocks noGrp="1"/>
          </p:cNvSpPr>
          <p:nvPr>
            <p:ph type="body"/>
          </p:nvPr>
        </p:nvSpPr>
        <p:spPr>
          <a:xfrm>
            <a:off x="457200" y="1600200"/>
            <a:ext cx="8229240" cy="4525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55" name="PlaceHolder 2"/>
          <p:cNvSpPr>
            <a:spLocks noGrp="1"/>
          </p:cNvSpPr>
          <p:nvPr>
            <p:ph type="body"/>
          </p:nvPr>
        </p:nvSpPr>
        <p:spPr>
          <a:xfrm>
            <a:off x="457200" y="1600200"/>
            <a:ext cx="4015800" cy="4525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56" name="PlaceHolder 3"/>
          <p:cNvSpPr>
            <a:spLocks noGrp="1"/>
          </p:cNvSpPr>
          <p:nvPr>
            <p:ph type="body"/>
          </p:nvPr>
        </p:nvSpPr>
        <p:spPr>
          <a:xfrm>
            <a:off x="4674240" y="1600200"/>
            <a:ext cx="4015800" cy="4525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457200" y="0"/>
            <a:ext cx="8229240" cy="74170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60" name="PlaceHolder 2"/>
          <p:cNvSpPr>
            <a:spLocks noGrp="1"/>
          </p:cNvSpPr>
          <p:nvPr>
            <p:ph type="body"/>
          </p:nvPr>
        </p:nvSpPr>
        <p:spPr>
          <a:xfrm>
            <a:off x="457200" y="160020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61" name="PlaceHolder 3"/>
          <p:cNvSpPr>
            <a:spLocks noGrp="1"/>
          </p:cNvSpPr>
          <p:nvPr>
            <p:ph type="body"/>
          </p:nvPr>
        </p:nvSpPr>
        <p:spPr>
          <a:xfrm>
            <a:off x="4674240" y="1600200"/>
            <a:ext cx="4015800" cy="4525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62" name="PlaceHolder 4"/>
          <p:cNvSpPr>
            <a:spLocks noGrp="1"/>
          </p:cNvSpPr>
          <p:nvPr>
            <p:ph type="body"/>
          </p:nvPr>
        </p:nvSpPr>
        <p:spPr>
          <a:xfrm>
            <a:off x="457200" y="396432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8" name="PlaceHolder 2"/>
          <p:cNvSpPr>
            <a:spLocks noGrp="1"/>
          </p:cNvSpPr>
          <p:nvPr>
            <p:ph type="subTitle"/>
          </p:nvPr>
        </p:nvSpPr>
        <p:spPr>
          <a:xfrm>
            <a:off x="457200" y="1600200"/>
            <a:ext cx="8229240" cy="4525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64" name="PlaceHolder 2"/>
          <p:cNvSpPr>
            <a:spLocks noGrp="1"/>
          </p:cNvSpPr>
          <p:nvPr>
            <p:ph type="body"/>
          </p:nvPr>
        </p:nvSpPr>
        <p:spPr>
          <a:xfrm>
            <a:off x="457200" y="1600200"/>
            <a:ext cx="4015800" cy="4525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65" name="PlaceHolder 3"/>
          <p:cNvSpPr>
            <a:spLocks noGrp="1"/>
          </p:cNvSpPr>
          <p:nvPr>
            <p:ph type="body"/>
          </p:nvPr>
        </p:nvSpPr>
        <p:spPr>
          <a:xfrm>
            <a:off x="4674240" y="160020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66" name="PlaceHolder 4"/>
          <p:cNvSpPr>
            <a:spLocks noGrp="1"/>
          </p:cNvSpPr>
          <p:nvPr>
            <p:ph type="body"/>
          </p:nvPr>
        </p:nvSpPr>
        <p:spPr>
          <a:xfrm>
            <a:off x="4674240" y="396432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68" name="PlaceHolder 2"/>
          <p:cNvSpPr>
            <a:spLocks noGrp="1"/>
          </p:cNvSpPr>
          <p:nvPr>
            <p:ph type="body"/>
          </p:nvPr>
        </p:nvSpPr>
        <p:spPr>
          <a:xfrm>
            <a:off x="457200" y="160020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69" name="PlaceHolder 3"/>
          <p:cNvSpPr>
            <a:spLocks noGrp="1"/>
          </p:cNvSpPr>
          <p:nvPr>
            <p:ph type="body"/>
          </p:nvPr>
        </p:nvSpPr>
        <p:spPr>
          <a:xfrm>
            <a:off x="4674240" y="160020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70" name="PlaceHolder 4"/>
          <p:cNvSpPr>
            <a:spLocks noGrp="1"/>
          </p:cNvSpPr>
          <p:nvPr>
            <p:ph type="body"/>
          </p:nvPr>
        </p:nvSpPr>
        <p:spPr>
          <a:xfrm>
            <a:off x="457200" y="3964320"/>
            <a:ext cx="822924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72" name="PlaceHolder 2"/>
          <p:cNvSpPr>
            <a:spLocks noGrp="1"/>
          </p:cNvSpPr>
          <p:nvPr>
            <p:ph type="body"/>
          </p:nvPr>
        </p:nvSpPr>
        <p:spPr>
          <a:xfrm>
            <a:off x="457200" y="1600200"/>
            <a:ext cx="822924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73" name="PlaceHolder 3"/>
          <p:cNvSpPr>
            <a:spLocks noGrp="1"/>
          </p:cNvSpPr>
          <p:nvPr>
            <p:ph type="body"/>
          </p:nvPr>
        </p:nvSpPr>
        <p:spPr>
          <a:xfrm>
            <a:off x="457200" y="3964320"/>
            <a:ext cx="822924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75" name="PlaceHolder 2"/>
          <p:cNvSpPr>
            <a:spLocks noGrp="1"/>
          </p:cNvSpPr>
          <p:nvPr>
            <p:ph type="body"/>
          </p:nvPr>
        </p:nvSpPr>
        <p:spPr>
          <a:xfrm>
            <a:off x="457200" y="160020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76" name="PlaceHolder 3"/>
          <p:cNvSpPr>
            <a:spLocks noGrp="1"/>
          </p:cNvSpPr>
          <p:nvPr>
            <p:ph type="body"/>
          </p:nvPr>
        </p:nvSpPr>
        <p:spPr>
          <a:xfrm>
            <a:off x="4674240" y="160020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77" name="PlaceHolder 4"/>
          <p:cNvSpPr>
            <a:spLocks noGrp="1"/>
          </p:cNvSpPr>
          <p:nvPr>
            <p:ph type="body"/>
          </p:nvPr>
        </p:nvSpPr>
        <p:spPr>
          <a:xfrm>
            <a:off x="457200" y="396432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78" name="PlaceHolder 5"/>
          <p:cNvSpPr>
            <a:spLocks noGrp="1"/>
          </p:cNvSpPr>
          <p:nvPr>
            <p:ph type="body"/>
          </p:nvPr>
        </p:nvSpPr>
        <p:spPr>
          <a:xfrm>
            <a:off x="4674240" y="396432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80" name="PlaceHolder 2"/>
          <p:cNvSpPr>
            <a:spLocks noGrp="1"/>
          </p:cNvSpPr>
          <p:nvPr>
            <p:ph type="body"/>
          </p:nvPr>
        </p:nvSpPr>
        <p:spPr>
          <a:xfrm>
            <a:off x="457200" y="1600200"/>
            <a:ext cx="26496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81" name="PlaceHolder 3"/>
          <p:cNvSpPr>
            <a:spLocks noGrp="1"/>
          </p:cNvSpPr>
          <p:nvPr>
            <p:ph type="body"/>
          </p:nvPr>
        </p:nvSpPr>
        <p:spPr>
          <a:xfrm>
            <a:off x="3239640" y="1600200"/>
            <a:ext cx="26496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82" name="PlaceHolder 4"/>
          <p:cNvSpPr>
            <a:spLocks noGrp="1"/>
          </p:cNvSpPr>
          <p:nvPr>
            <p:ph type="body"/>
          </p:nvPr>
        </p:nvSpPr>
        <p:spPr>
          <a:xfrm>
            <a:off x="6022080" y="1600200"/>
            <a:ext cx="26496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83" name="PlaceHolder 5"/>
          <p:cNvSpPr>
            <a:spLocks noGrp="1"/>
          </p:cNvSpPr>
          <p:nvPr>
            <p:ph type="body"/>
          </p:nvPr>
        </p:nvSpPr>
        <p:spPr>
          <a:xfrm>
            <a:off x="457200" y="3964320"/>
            <a:ext cx="26496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84" name="PlaceHolder 6"/>
          <p:cNvSpPr>
            <a:spLocks noGrp="1"/>
          </p:cNvSpPr>
          <p:nvPr>
            <p:ph type="body"/>
          </p:nvPr>
        </p:nvSpPr>
        <p:spPr>
          <a:xfrm>
            <a:off x="3239640" y="3964320"/>
            <a:ext cx="26496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85" name="PlaceHolder 7"/>
          <p:cNvSpPr>
            <a:spLocks noGrp="1"/>
          </p:cNvSpPr>
          <p:nvPr>
            <p:ph type="body"/>
          </p:nvPr>
        </p:nvSpPr>
        <p:spPr>
          <a:xfrm>
            <a:off x="6022080" y="3964320"/>
            <a:ext cx="26496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10" name="PlaceHolder 2"/>
          <p:cNvSpPr>
            <a:spLocks noGrp="1"/>
          </p:cNvSpPr>
          <p:nvPr>
            <p:ph type="body"/>
          </p:nvPr>
        </p:nvSpPr>
        <p:spPr>
          <a:xfrm>
            <a:off x="457200" y="1600200"/>
            <a:ext cx="8229240" cy="4525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12" name="PlaceHolder 2"/>
          <p:cNvSpPr>
            <a:spLocks noGrp="1"/>
          </p:cNvSpPr>
          <p:nvPr>
            <p:ph type="body"/>
          </p:nvPr>
        </p:nvSpPr>
        <p:spPr>
          <a:xfrm>
            <a:off x="457200" y="1600200"/>
            <a:ext cx="4015800" cy="4525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13" name="PlaceHolder 3"/>
          <p:cNvSpPr>
            <a:spLocks noGrp="1"/>
          </p:cNvSpPr>
          <p:nvPr>
            <p:ph type="body"/>
          </p:nvPr>
        </p:nvSpPr>
        <p:spPr>
          <a:xfrm>
            <a:off x="4674240" y="1600200"/>
            <a:ext cx="4015800" cy="4525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0"/>
            <a:ext cx="8229240" cy="74170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17" name="PlaceHolder 2"/>
          <p:cNvSpPr>
            <a:spLocks noGrp="1"/>
          </p:cNvSpPr>
          <p:nvPr>
            <p:ph type="body"/>
          </p:nvPr>
        </p:nvSpPr>
        <p:spPr>
          <a:xfrm>
            <a:off x="457200" y="160020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18" name="PlaceHolder 3"/>
          <p:cNvSpPr>
            <a:spLocks noGrp="1"/>
          </p:cNvSpPr>
          <p:nvPr>
            <p:ph type="body"/>
          </p:nvPr>
        </p:nvSpPr>
        <p:spPr>
          <a:xfrm>
            <a:off x="4674240" y="1600200"/>
            <a:ext cx="4015800" cy="4525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19" name="PlaceHolder 4"/>
          <p:cNvSpPr>
            <a:spLocks noGrp="1"/>
          </p:cNvSpPr>
          <p:nvPr>
            <p:ph type="body"/>
          </p:nvPr>
        </p:nvSpPr>
        <p:spPr>
          <a:xfrm>
            <a:off x="457200" y="396432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21" name="PlaceHolder 2"/>
          <p:cNvSpPr>
            <a:spLocks noGrp="1"/>
          </p:cNvSpPr>
          <p:nvPr>
            <p:ph type="body"/>
          </p:nvPr>
        </p:nvSpPr>
        <p:spPr>
          <a:xfrm>
            <a:off x="457200" y="1600200"/>
            <a:ext cx="4015800" cy="4525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22" name="PlaceHolder 3"/>
          <p:cNvSpPr>
            <a:spLocks noGrp="1"/>
          </p:cNvSpPr>
          <p:nvPr>
            <p:ph type="body"/>
          </p:nvPr>
        </p:nvSpPr>
        <p:spPr>
          <a:xfrm>
            <a:off x="4674240" y="160020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23" name="PlaceHolder 4"/>
          <p:cNvSpPr>
            <a:spLocks noGrp="1"/>
          </p:cNvSpPr>
          <p:nvPr>
            <p:ph type="body"/>
          </p:nvPr>
        </p:nvSpPr>
        <p:spPr>
          <a:xfrm>
            <a:off x="4674240" y="396432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0"/>
            <a:ext cx="8229240" cy="1599840"/>
          </a:xfrm>
          <a:prstGeom prst="rect">
            <a:avLst/>
          </a:prstGeom>
        </p:spPr>
        <p:txBody>
          <a:bodyPr lIns="0" tIns="0" rIns="0" bIns="0" anchor="ctr">
            <a:spAutoFit/>
          </a:bodyPr>
          <a:lstStyle/>
          <a:p>
            <a:endParaRPr lang="en-US" sz="1800" b="0" strike="noStrike" spc="-1">
              <a:solidFill>
                <a:srgbClr val="000000"/>
              </a:solidFill>
              <a:latin typeface="Palatino Linotype"/>
            </a:endParaRPr>
          </a:p>
        </p:txBody>
      </p:sp>
      <p:sp>
        <p:nvSpPr>
          <p:cNvPr id="25" name="PlaceHolder 2"/>
          <p:cNvSpPr>
            <a:spLocks noGrp="1"/>
          </p:cNvSpPr>
          <p:nvPr>
            <p:ph type="body"/>
          </p:nvPr>
        </p:nvSpPr>
        <p:spPr>
          <a:xfrm>
            <a:off x="457200" y="160020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26" name="PlaceHolder 3"/>
          <p:cNvSpPr>
            <a:spLocks noGrp="1"/>
          </p:cNvSpPr>
          <p:nvPr>
            <p:ph type="body"/>
          </p:nvPr>
        </p:nvSpPr>
        <p:spPr>
          <a:xfrm>
            <a:off x="4674240" y="1600200"/>
            <a:ext cx="401580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
        <p:nvSpPr>
          <p:cNvPr id="27" name="PlaceHolder 4"/>
          <p:cNvSpPr>
            <a:spLocks noGrp="1"/>
          </p:cNvSpPr>
          <p:nvPr>
            <p:ph type="body"/>
          </p:nvPr>
        </p:nvSpPr>
        <p:spPr>
          <a:xfrm>
            <a:off x="457200" y="3964320"/>
            <a:ext cx="8229240" cy="2158560"/>
          </a:xfrm>
          <a:prstGeom prst="rect">
            <a:avLst/>
          </a:prstGeom>
        </p:spPr>
        <p:txBody>
          <a:bodyPr lIns="0" tIns="0" rIns="0" bIns="0">
            <a:normAutofit/>
          </a:bodyPr>
          <a:lstStyle/>
          <a:p>
            <a:pPr algn="r" rtl="1">
              <a:spcBef>
                <a:spcPts val="1417"/>
              </a:spcBef>
            </a:pPr>
            <a:endParaRPr lang="en-US" sz="2400" b="0" strike="noStrike" spc="-1">
              <a:solidFill>
                <a:srgbClr val="808080"/>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theme" Target="../theme/theme2.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slideLayout" Target="../slideLayouts/slideLayout24.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ustomShape 1"/>
          <p:cNvSpPr/>
          <p:nvPr/>
        </p:nvSpPr>
        <p:spPr>
          <a:xfrm>
            <a:off x="8457840" y="6499440"/>
            <a:ext cx="84240" cy="84240"/>
          </a:xfrm>
          <a:prstGeom prst="ellipse">
            <a:avLst/>
          </a:prstGeom>
          <a:solidFill>
            <a:schemeClr val="tx1">
              <a:lumMod val="50000"/>
              <a:lumOff val="50000"/>
            </a:schemeClr>
          </a:solidFill>
          <a:ln w="12600">
            <a:noFill/>
          </a:ln>
        </p:spPr>
        <p:style>
          <a:lnRef idx="2">
            <a:schemeClr val="accent1">
              <a:shade val="50000"/>
            </a:schemeClr>
          </a:lnRef>
          <a:fillRef idx="1">
            <a:schemeClr val="accent1"/>
          </a:fillRef>
          <a:effectRef idx="0">
            <a:schemeClr val="accent1"/>
          </a:effectRef>
          <a:fontRef idx="minor"/>
        </p:style>
      </p:sp>
      <p:sp>
        <p:nvSpPr>
          <p:cNvPr id="8" name="CustomShape 2"/>
          <p:cNvSpPr/>
          <p:nvPr/>
        </p:nvSpPr>
        <p:spPr>
          <a:xfrm>
            <a:off x="569160" y="6499440"/>
            <a:ext cx="84240" cy="84240"/>
          </a:xfrm>
          <a:prstGeom prst="ellipse">
            <a:avLst/>
          </a:prstGeom>
          <a:solidFill>
            <a:schemeClr val="tx1">
              <a:lumMod val="50000"/>
              <a:lumOff val="50000"/>
            </a:schemeClr>
          </a:solidFill>
          <a:ln w="12600">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title"/>
          </p:nvPr>
        </p:nvSpPr>
        <p:spPr>
          <a:xfrm>
            <a:off x="685800" y="609480"/>
            <a:ext cx="7772040" cy="4266720"/>
          </a:xfrm>
          <a:prstGeom prst="rect">
            <a:avLst/>
          </a:prstGeom>
        </p:spPr>
        <p:txBody>
          <a:bodyPr anchor="b">
            <a:noAutofit/>
          </a:bodyPr>
          <a:lstStyle/>
          <a:p>
            <a:pPr algn="ctr" rtl="1">
              <a:lnSpc>
                <a:spcPct val="100000"/>
              </a:lnSpc>
            </a:pPr>
            <a:r>
              <a:rPr lang="en-US" sz="8000" b="0" strike="noStrike" spc="-1">
                <a:solidFill>
                  <a:srgbClr val="2F5897"/>
                </a:solidFill>
                <a:latin typeface="Palatino Linotype"/>
              </a:rPr>
              <a:t>Click to edit Master title style</a:t>
            </a:r>
            <a:endParaRPr lang="en-US" sz="8000" b="0" strike="noStrike" spc="-1">
              <a:solidFill>
                <a:srgbClr val="000000"/>
              </a:solidFill>
              <a:latin typeface="Palatino Linotype"/>
            </a:endParaRPr>
          </a:p>
        </p:txBody>
      </p:sp>
      <p:sp>
        <p:nvSpPr>
          <p:cNvPr id="3" name="PlaceHolder 4"/>
          <p:cNvSpPr>
            <a:spLocks noGrp="1"/>
          </p:cNvSpPr>
          <p:nvPr>
            <p:ph type="dt"/>
          </p:nvPr>
        </p:nvSpPr>
        <p:spPr>
          <a:xfrm>
            <a:off x="6363360" y="6356520"/>
            <a:ext cx="2085480" cy="364680"/>
          </a:xfrm>
          <a:prstGeom prst="rect">
            <a:avLst/>
          </a:prstGeom>
        </p:spPr>
        <p:txBody>
          <a:bodyPr rIns="45720" anchor="ctr">
            <a:noAutofit/>
          </a:bodyPr>
          <a:lstStyle/>
          <a:p>
            <a:pPr algn="r">
              <a:lnSpc>
                <a:spcPct val="100000"/>
              </a:lnSpc>
            </a:pPr>
            <a:fld id="{F6B381BC-C3C0-4B8A-B50B-6A3DEBCA3B8A}" type="datetime">
              <a:rPr lang="en-US" sz="1200" b="0" strike="noStrike" spc="-1">
                <a:solidFill>
                  <a:srgbClr val="595959"/>
                </a:solidFill>
                <a:latin typeface="Century Gothic"/>
              </a:rPr>
              <a:t>3/31/2023</a:t>
            </a:fld>
            <a:endParaRPr lang="en-US" sz="1200" b="0" strike="noStrike" spc="-1">
              <a:latin typeface="Times New Roman"/>
            </a:endParaRPr>
          </a:p>
        </p:txBody>
      </p:sp>
      <p:sp>
        <p:nvSpPr>
          <p:cNvPr id="4" name="PlaceHolder 5"/>
          <p:cNvSpPr>
            <a:spLocks noGrp="1"/>
          </p:cNvSpPr>
          <p:nvPr>
            <p:ph type="sldNum"/>
          </p:nvPr>
        </p:nvSpPr>
        <p:spPr>
          <a:xfrm>
            <a:off x="8543160" y="6356520"/>
            <a:ext cx="561600" cy="364680"/>
          </a:xfrm>
          <a:prstGeom prst="rect">
            <a:avLst/>
          </a:prstGeom>
        </p:spPr>
        <p:txBody>
          <a:bodyPr lIns="27360" rIns="45720" anchor="ctr">
            <a:noAutofit/>
          </a:bodyPr>
          <a:lstStyle/>
          <a:p>
            <a:pPr>
              <a:lnSpc>
                <a:spcPct val="100000"/>
              </a:lnSpc>
            </a:pPr>
            <a:fld id="{B52307F2-B00B-4988-A780-6F7E26E2D594}" type="slidenum">
              <a:rPr lang="en-US" sz="1200" b="0" strike="noStrike" spc="-1">
                <a:solidFill>
                  <a:srgbClr val="595959"/>
                </a:solidFill>
                <a:latin typeface="Century Gothic"/>
              </a:rPr>
              <a:t>‹#›</a:t>
            </a:fld>
            <a:endParaRPr lang="en-US" sz="1200" b="0" strike="noStrike" spc="-1">
              <a:latin typeface="Times New Roman"/>
            </a:endParaRPr>
          </a:p>
        </p:txBody>
      </p:sp>
      <p:sp>
        <p:nvSpPr>
          <p:cNvPr id="5" name="PlaceHolder 6"/>
          <p:cNvSpPr>
            <a:spLocks noGrp="1"/>
          </p:cNvSpPr>
          <p:nvPr>
            <p:ph type="ftr"/>
          </p:nvPr>
        </p:nvSpPr>
        <p:spPr>
          <a:xfrm>
            <a:off x="659160" y="6356520"/>
            <a:ext cx="2847600" cy="364680"/>
          </a:xfrm>
          <a:prstGeom prst="rect">
            <a:avLst/>
          </a:prstGeom>
        </p:spPr>
        <p:txBody>
          <a:bodyPr lIns="45720" anchor="ctr">
            <a:noAutofit/>
          </a:bodyPr>
          <a:lstStyle/>
          <a:p>
            <a:endParaRPr lang="en-US" sz="2400" b="0" strike="noStrike" spc="-1">
              <a:latin typeface="Times New Roman"/>
            </a:endParaRPr>
          </a:p>
        </p:txBody>
      </p:sp>
      <p:sp>
        <p:nvSpPr>
          <p:cNvPr id="6"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lgn="r" rtl="1">
              <a:spcBef>
                <a:spcPts val="1417"/>
              </a:spcBef>
              <a:buClr>
                <a:srgbClr val="000000"/>
              </a:buClr>
              <a:buSzPct val="45000"/>
              <a:buFont typeface="Wingdings" charset="2"/>
              <a:buChar char=""/>
            </a:pPr>
            <a:r>
              <a:rPr lang="en-US" sz="2400" b="0" strike="noStrike" spc="-1">
                <a:solidFill>
                  <a:srgbClr val="808080"/>
                </a:solidFill>
                <a:latin typeface="Century Gothic"/>
              </a:rPr>
              <a:t>Click to edit the outline text format</a:t>
            </a:r>
          </a:p>
          <a:p>
            <a:pPr marL="864000" lvl="1" indent="-324000" algn="r" rtl="1">
              <a:spcBef>
                <a:spcPts val="1134"/>
              </a:spcBef>
              <a:buClr>
                <a:srgbClr val="000000"/>
              </a:buClr>
              <a:buSzPct val="75000"/>
              <a:buFont typeface="Symbol" charset="2"/>
              <a:buChar char=""/>
            </a:pPr>
            <a:r>
              <a:rPr lang="en-US" sz="1600" b="0" strike="noStrike" spc="-1">
                <a:solidFill>
                  <a:srgbClr val="808080"/>
                </a:solidFill>
                <a:latin typeface="Century Gothic"/>
              </a:rPr>
              <a:t>Second Outline Level</a:t>
            </a:r>
          </a:p>
          <a:p>
            <a:pPr marL="1296000" lvl="2" indent="-288000" algn="r" rtl="1">
              <a:spcBef>
                <a:spcPts val="850"/>
              </a:spcBef>
              <a:buClr>
                <a:srgbClr val="000000"/>
              </a:buClr>
              <a:buSzPct val="45000"/>
              <a:buFont typeface="Wingdings" charset="2"/>
              <a:buChar char=""/>
            </a:pPr>
            <a:r>
              <a:rPr lang="en-US" sz="1600" b="0" strike="noStrike" spc="-1">
                <a:solidFill>
                  <a:srgbClr val="808080"/>
                </a:solidFill>
                <a:latin typeface="Century Gothic"/>
              </a:rPr>
              <a:t>Third Outline Level</a:t>
            </a:r>
          </a:p>
          <a:p>
            <a:pPr marL="1728000" lvl="3" indent="-216000" algn="r" rtl="1">
              <a:spcBef>
                <a:spcPts val="567"/>
              </a:spcBef>
              <a:buClr>
                <a:srgbClr val="000000"/>
              </a:buClr>
              <a:buSzPct val="75000"/>
              <a:buFont typeface="Symbol" charset="2"/>
              <a:buChar char=""/>
            </a:pPr>
            <a:r>
              <a:rPr lang="en-US" sz="1600" b="0" strike="noStrike" spc="-1">
                <a:solidFill>
                  <a:srgbClr val="808080"/>
                </a:solidFill>
                <a:latin typeface="Century Gothic"/>
              </a:rPr>
              <a:t>Fourth Outline Level</a:t>
            </a:r>
          </a:p>
          <a:p>
            <a:pPr marL="2160000" lvl="4" indent="-216000" algn="r" rtl="1">
              <a:spcBef>
                <a:spcPts val="283"/>
              </a:spcBef>
              <a:buClr>
                <a:srgbClr val="000000"/>
              </a:buClr>
              <a:buSzPct val="45000"/>
              <a:buFont typeface="Wingdings" charset="2"/>
              <a:buChar char=""/>
            </a:pPr>
            <a:r>
              <a:rPr lang="en-US" sz="2000" b="0" strike="noStrike" spc="-1">
                <a:solidFill>
                  <a:srgbClr val="808080"/>
                </a:solidFill>
                <a:latin typeface="Century Gothic"/>
              </a:rPr>
              <a:t>Fifth Outline Level</a:t>
            </a:r>
          </a:p>
          <a:p>
            <a:pPr marL="2592000" lvl="5" indent="-216000" algn="r" rtl="1">
              <a:spcBef>
                <a:spcPts val="283"/>
              </a:spcBef>
              <a:buClr>
                <a:srgbClr val="000000"/>
              </a:buClr>
              <a:buSzPct val="45000"/>
              <a:buFont typeface="Wingdings" charset="2"/>
              <a:buChar char=""/>
            </a:pPr>
            <a:r>
              <a:rPr lang="en-US" sz="2000" b="0" strike="noStrike" spc="-1">
                <a:solidFill>
                  <a:srgbClr val="808080"/>
                </a:solidFill>
                <a:latin typeface="Century Gothic"/>
              </a:rPr>
              <a:t>Sixth Outline Level</a:t>
            </a:r>
          </a:p>
          <a:p>
            <a:pPr marL="3024000" lvl="6" indent="-216000" algn="r" rtl="1">
              <a:spcBef>
                <a:spcPts val="283"/>
              </a:spcBef>
              <a:buClr>
                <a:srgbClr val="000000"/>
              </a:buClr>
              <a:buSzPct val="45000"/>
              <a:buFont typeface="Wingdings" charset="2"/>
              <a:buChar char=""/>
            </a:pPr>
            <a:r>
              <a:rPr lang="en-US" sz="2000" b="0" strike="noStrike" spc="-1">
                <a:solidFill>
                  <a:srgbClr val="808080"/>
                </a:solidFill>
                <a:latin typeface="Century Gothic"/>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CustomShape 1"/>
          <p:cNvSpPr/>
          <p:nvPr/>
        </p:nvSpPr>
        <p:spPr>
          <a:xfrm>
            <a:off x="8457840" y="6499440"/>
            <a:ext cx="84240" cy="84240"/>
          </a:xfrm>
          <a:prstGeom prst="ellipse">
            <a:avLst/>
          </a:prstGeom>
          <a:solidFill>
            <a:schemeClr val="tx1">
              <a:lumMod val="50000"/>
              <a:lumOff val="50000"/>
            </a:schemeClr>
          </a:solidFill>
          <a:ln w="12600">
            <a:noFill/>
          </a:ln>
        </p:spPr>
        <p:style>
          <a:lnRef idx="2">
            <a:schemeClr val="accent1">
              <a:shade val="50000"/>
            </a:schemeClr>
          </a:lnRef>
          <a:fillRef idx="1">
            <a:schemeClr val="accent1"/>
          </a:fillRef>
          <a:effectRef idx="0">
            <a:schemeClr val="accent1"/>
          </a:effectRef>
          <a:fontRef idx="minor"/>
        </p:style>
      </p:sp>
      <p:sp>
        <p:nvSpPr>
          <p:cNvPr id="44" name="CustomShape 2"/>
          <p:cNvSpPr/>
          <p:nvPr/>
        </p:nvSpPr>
        <p:spPr>
          <a:xfrm>
            <a:off x="569160" y="6499440"/>
            <a:ext cx="84240" cy="84240"/>
          </a:xfrm>
          <a:prstGeom prst="ellipse">
            <a:avLst/>
          </a:prstGeom>
          <a:solidFill>
            <a:schemeClr val="tx1">
              <a:lumMod val="50000"/>
              <a:lumOff val="50000"/>
            </a:schemeClr>
          </a:solidFill>
          <a:ln w="12600">
            <a:noFill/>
          </a:ln>
        </p:spPr>
        <p:style>
          <a:lnRef idx="2">
            <a:schemeClr val="accent1">
              <a:shade val="50000"/>
            </a:schemeClr>
          </a:lnRef>
          <a:fillRef idx="1">
            <a:schemeClr val="accent1"/>
          </a:fillRef>
          <a:effectRef idx="0">
            <a:schemeClr val="accent1"/>
          </a:effectRef>
          <a:fontRef idx="minor"/>
        </p:style>
      </p:sp>
      <p:sp>
        <p:nvSpPr>
          <p:cNvPr id="45" name="PlaceHolder 3"/>
          <p:cNvSpPr>
            <a:spLocks noGrp="1"/>
          </p:cNvSpPr>
          <p:nvPr>
            <p:ph type="title"/>
          </p:nvPr>
        </p:nvSpPr>
        <p:spPr>
          <a:xfrm>
            <a:off x="457200" y="0"/>
            <a:ext cx="8229240" cy="1599840"/>
          </a:xfrm>
          <a:prstGeom prst="rect">
            <a:avLst/>
          </a:prstGeom>
        </p:spPr>
        <p:txBody>
          <a:bodyPr anchor="b">
            <a:noAutofit/>
          </a:bodyPr>
          <a:lstStyle/>
          <a:p>
            <a:pPr algn="ctr" rtl="1">
              <a:lnSpc>
                <a:spcPts val="5800"/>
              </a:lnSpc>
            </a:pPr>
            <a:r>
              <a:rPr lang="en-US" sz="5400" b="0" strike="noStrike" spc="-1">
                <a:solidFill>
                  <a:srgbClr val="2F5897"/>
                </a:solidFill>
                <a:latin typeface="Palatino Linotype"/>
              </a:rPr>
              <a:t>Click to edit Master title style</a:t>
            </a:r>
            <a:endParaRPr lang="en-US" sz="5400" b="0" strike="noStrike" spc="-1">
              <a:solidFill>
                <a:srgbClr val="000000"/>
              </a:solidFill>
              <a:latin typeface="Palatino Linotype"/>
            </a:endParaRPr>
          </a:p>
        </p:txBody>
      </p:sp>
      <p:sp>
        <p:nvSpPr>
          <p:cNvPr id="46" name="PlaceHolder 4"/>
          <p:cNvSpPr>
            <a:spLocks noGrp="1"/>
          </p:cNvSpPr>
          <p:nvPr>
            <p:ph type="body"/>
          </p:nvPr>
        </p:nvSpPr>
        <p:spPr>
          <a:xfrm>
            <a:off x="457200" y="1600200"/>
            <a:ext cx="8229240" cy="4525560"/>
          </a:xfrm>
          <a:prstGeom prst="rect">
            <a:avLst/>
          </a:prstGeom>
        </p:spPr>
        <p:txBody>
          <a:bodyPr>
            <a:noAutofit/>
          </a:bodyPr>
          <a:lstStyle/>
          <a:p>
            <a:pPr marL="343080" indent="-342720" algn="r" rtl="1">
              <a:lnSpc>
                <a:spcPct val="100000"/>
              </a:lnSpc>
              <a:spcBef>
                <a:spcPts val="479"/>
              </a:spcBef>
              <a:buClr>
                <a:srgbClr val="808080"/>
              </a:buClr>
              <a:buFont typeface="Arial"/>
              <a:buChar char="•"/>
            </a:pPr>
            <a:r>
              <a:rPr lang="en-US" sz="2400" b="0" strike="noStrike" spc="-1">
                <a:solidFill>
                  <a:srgbClr val="808080"/>
                </a:solidFill>
                <a:latin typeface="Century Gothic"/>
              </a:rPr>
              <a:t>Click to edit Master text styles</a:t>
            </a:r>
          </a:p>
          <a:p>
            <a:pPr marL="743040" lvl="1" indent="-285480" algn="r" rtl="1">
              <a:lnSpc>
                <a:spcPct val="100000"/>
              </a:lnSpc>
              <a:spcBef>
                <a:spcPts val="320"/>
              </a:spcBef>
              <a:buClr>
                <a:srgbClr val="808080"/>
              </a:buClr>
              <a:buFont typeface="Courier New"/>
              <a:buChar char="o"/>
            </a:pPr>
            <a:r>
              <a:rPr lang="en-US" sz="1600" b="0" strike="noStrike" spc="-1">
                <a:solidFill>
                  <a:srgbClr val="808080"/>
                </a:solidFill>
                <a:latin typeface="Century Gothic"/>
              </a:rPr>
              <a:t>Second level</a:t>
            </a:r>
          </a:p>
          <a:p>
            <a:pPr marL="1143000" lvl="2" indent="-228240" algn="r" rtl="1">
              <a:lnSpc>
                <a:spcPct val="100000"/>
              </a:lnSpc>
              <a:spcBef>
                <a:spcPts val="320"/>
              </a:spcBef>
              <a:buClr>
                <a:srgbClr val="808080"/>
              </a:buClr>
              <a:buFont typeface="Arial"/>
              <a:buChar char="•"/>
            </a:pPr>
            <a:r>
              <a:rPr lang="en-US" sz="1600" b="0" strike="noStrike" spc="-1">
                <a:solidFill>
                  <a:srgbClr val="808080"/>
                </a:solidFill>
                <a:latin typeface="Century Gothic"/>
              </a:rPr>
              <a:t>Third level</a:t>
            </a:r>
          </a:p>
          <a:p>
            <a:pPr marL="1600200" lvl="3" indent="-228240" algn="r" rtl="1">
              <a:lnSpc>
                <a:spcPct val="100000"/>
              </a:lnSpc>
              <a:spcBef>
                <a:spcPts val="320"/>
              </a:spcBef>
              <a:buClr>
                <a:srgbClr val="808080"/>
              </a:buClr>
              <a:buFont typeface="Courier New"/>
              <a:buChar char="o"/>
            </a:pPr>
            <a:r>
              <a:rPr lang="en-US" sz="1600" b="0" strike="noStrike" spc="-1">
                <a:solidFill>
                  <a:srgbClr val="808080"/>
                </a:solidFill>
                <a:latin typeface="Century Gothic"/>
              </a:rPr>
              <a:t>Fourth level</a:t>
            </a:r>
          </a:p>
          <a:p>
            <a:pPr marL="2057400" lvl="4" indent="-228240" algn="r" rtl="1">
              <a:lnSpc>
                <a:spcPct val="100000"/>
              </a:lnSpc>
              <a:spcBef>
                <a:spcPts val="320"/>
              </a:spcBef>
              <a:buClr>
                <a:srgbClr val="808080"/>
              </a:buClr>
              <a:buFont typeface="Arial"/>
              <a:buChar char="•"/>
            </a:pPr>
            <a:r>
              <a:rPr lang="en-US" sz="1600" b="0" strike="noStrike" spc="-1">
                <a:solidFill>
                  <a:srgbClr val="808080"/>
                </a:solidFill>
                <a:latin typeface="Century Gothic"/>
              </a:rPr>
              <a:t>Fifth level</a:t>
            </a:r>
          </a:p>
        </p:txBody>
      </p:sp>
      <p:sp>
        <p:nvSpPr>
          <p:cNvPr id="47" name="PlaceHolder 5"/>
          <p:cNvSpPr>
            <a:spLocks noGrp="1"/>
          </p:cNvSpPr>
          <p:nvPr>
            <p:ph type="dt"/>
          </p:nvPr>
        </p:nvSpPr>
        <p:spPr>
          <a:xfrm>
            <a:off x="6363360" y="6356520"/>
            <a:ext cx="2085480" cy="364680"/>
          </a:xfrm>
          <a:prstGeom prst="rect">
            <a:avLst/>
          </a:prstGeom>
        </p:spPr>
        <p:txBody>
          <a:bodyPr rIns="45720" anchor="ctr">
            <a:noAutofit/>
          </a:bodyPr>
          <a:lstStyle/>
          <a:p>
            <a:pPr algn="r">
              <a:lnSpc>
                <a:spcPct val="100000"/>
              </a:lnSpc>
            </a:pPr>
            <a:fld id="{1C7E1682-FC09-47B8-A47D-454CF00D8A4E}" type="datetime">
              <a:rPr lang="en-US" sz="1200" b="0" strike="noStrike" spc="-1">
                <a:solidFill>
                  <a:srgbClr val="595959"/>
                </a:solidFill>
                <a:latin typeface="Century Gothic"/>
              </a:rPr>
              <a:t>3/31/2023</a:t>
            </a:fld>
            <a:endParaRPr lang="en-US" sz="1200" b="0" strike="noStrike" spc="-1">
              <a:latin typeface="Times New Roman"/>
            </a:endParaRPr>
          </a:p>
        </p:txBody>
      </p:sp>
      <p:sp>
        <p:nvSpPr>
          <p:cNvPr id="48" name="PlaceHolder 6"/>
          <p:cNvSpPr>
            <a:spLocks noGrp="1"/>
          </p:cNvSpPr>
          <p:nvPr>
            <p:ph type="ftr"/>
          </p:nvPr>
        </p:nvSpPr>
        <p:spPr>
          <a:xfrm>
            <a:off x="659160" y="6356520"/>
            <a:ext cx="2847600" cy="364680"/>
          </a:xfrm>
          <a:prstGeom prst="rect">
            <a:avLst/>
          </a:prstGeom>
        </p:spPr>
        <p:txBody>
          <a:bodyPr lIns="45720" anchor="ctr">
            <a:noAutofit/>
          </a:bodyPr>
          <a:lstStyle/>
          <a:p>
            <a:endParaRPr lang="en-US" sz="2400" b="0" strike="noStrike" spc="-1">
              <a:latin typeface="Times New Roman"/>
            </a:endParaRPr>
          </a:p>
        </p:txBody>
      </p:sp>
      <p:sp>
        <p:nvSpPr>
          <p:cNvPr id="49" name="PlaceHolder 7"/>
          <p:cNvSpPr>
            <a:spLocks noGrp="1"/>
          </p:cNvSpPr>
          <p:nvPr>
            <p:ph type="sldNum"/>
          </p:nvPr>
        </p:nvSpPr>
        <p:spPr>
          <a:xfrm>
            <a:off x="8543160" y="6356520"/>
            <a:ext cx="561600" cy="364680"/>
          </a:xfrm>
          <a:prstGeom prst="rect">
            <a:avLst/>
          </a:prstGeom>
        </p:spPr>
        <p:txBody>
          <a:bodyPr lIns="27360" rIns="45720" anchor="ctr">
            <a:noAutofit/>
          </a:bodyPr>
          <a:lstStyle/>
          <a:p>
            <a:pPr>
              <a:lnSpc>
                <a:spcPct val="100000"/>
              </a:lnSpc>
            </a:pPr>
            <a:fld id="{6C1CFF91-9748-4A94-8D2D-E3E6A0E6137E}" type="slidenum">
              <a:rPr lang="en-US" sz="1200" b="0" strike="noStrike" spc="-1">
                <a:solidFill>
                  <a:srgbClr val="595959"/>
                </a:solidFill>
                <a:latin typeface="Century Gothic"/>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7" Type="http://schemas.openxmlformats.org/officeDocument/2006/relationships/image" Target="../media/image7.png" /><Relationship Id="rId2" Type="http://schemas.openxmlformats.org/officeDocument/2006/relationships/image" Target="../media/image2.png" /><Relationship Id="rId1" Type="http://schemas.openxmlformats.org/officeDocument/2006/relationships/slideLayout" Target="../slideLayouts/slideLayout13.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1432440" y="2423160"/>
            <a:ext cx="6339960" cy="960120"/>
          </a:xfrm>
          <a:prstGeom prst="rect">
            <a:avLst/>
          </a:prstGeom>
          <a:noFill/>
          <a:ln>
            <a:noFill/>
          </a:ln>
        </p:spPr>
        <p:txBody>
          <a:bodyPr anchor="b">
            <a:noAutofit/>
          </a:bodyPr>
          <a:lstStyle/>
          <a:p>
            <a:pPr algn="ctr" rtl="1">
              <a:lnSpc>
                <a:spcPct val="100000"/>
              </a:lnSpc>
            </a:pPr>
            <a:r>
              <a:rPr lang="en-US" sz="8000" b="1" strike="noStrike" spc="-1">
                <a:solidFill>
                  <a:srgbClr val="2F5897"/>
                </a:solidFill>
                <a:latin typeface="Palatino Linotype"/>
              </a:rPr>
              <a:t>Ointments</a:t>
            </a:r>
            <a:br/>
            <a:endParaRPr lang="en-US" sz="8000" b="0" strike="noStrike" spc="-1">
              <a:solidFill>
                <a:srgbClr val="000000"/>
              </a:solidFill>
              <a:latin typeface="Palatino Linotype"/>
            </a:endParaRPr>
          </a:p>
        </p:txBody>
      </p:sp>
      <p:pic>
        <p:nvPicPr>
          <p:cNvPr id="87" name="صورة 86"/>
          <p:cNvPicPr/>
          <p:nvPr/>
        </p:nvPicPr>
        <p:blipFill>
          <a:blip r:embed="rId2"/>
          <a:stretch/>
        </p:blipFill>
        <p:spPr>
          <a:xfrm>
            <a:off x="1920240" y="2687400"/>
            <a:ext cx="5486400" cy="243324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457200" y="0"/>
            <a:ext cx="8229240" cy="1599840"/>
          </a:xfrm>
          <a:prstGeom prst="rect">
            <a:avLst/>
          </a:prstGeom>
          <a:noFill/>
          <a:ln>
            <a:noFill/>
          </a:ln>
        </p:spPr>
        <p:txBody>
          <a:bodyPr anchor="b">
            <a:noAutofit/>
          </a:bodyPr>
          <a:lstStyle/>
          <a:p>
            <a:pPr algn="ctr" rtl="1">
              <a:lnSpc>
                <a:spcPts val="5800"/>
              </a:lnSpc>
            </a:pPr>
            <a:r>
              <a:rPr lang="en-US" sz="5400" b="0" strike="noStrike" spc="-1">
                <a:solidFill>
                  <a:srgbClr val="2F5897"/>
                </a:solidFill>
                <a:latin typeface="Palatino Linotype"/>
              </a:rPr>
              <a:t>NOTE</a:t>
            </a:r>
            <a:endParaRPr lang="en-US" sz="5400" b="0" strike="noStrike" spc="-1">
              <a:solidFill>
                <a:srgbClr val="000000"/>
              </a:solidFill>
              <a:latin typeface="Palatino Linotype"/>
            </a:endParaRPr>
          </a:p>
        </p:txBody>
      </p:sp>
      <p:sp>
        <p:nvSpPr>
          <p:cNvPr id="159" name="TextShape 2"/>
          <p:cNvSpPr txBox="1"/>
          <p:nvPr/>
        </p:nvSpPr>
        <p:spPr>
          <a:xfrm>
            <a:off x="457200" y="1600200"/>
            <a:ext cx="8229240" cy="4525560"/>
          </a:xfrm>
          <a:prstGeom prst="rect">
            <a:avLst/>
          </a:prstGeom>
          <a:noFill/>
          <a:ln>
            <a:noFill/>
          </a:ln>
        </p:spPr>
        <p:txBody>
          <a:bodyPr>
            <a:noAutofit/>
          </a:bodyPr>
          <a:lstStyle/>
          <a:p>
            <a:pPr marL="343080" indent="-342720" algn="l" rtl="0">
              <a:lnSpc>
                <a:spcPct val="100000"/>
              </a:lnSpc>
              <a:spcBef>
                <a:spcPts val="479"/>
              </a:spcBef>
              <a:buClr>
                <a:srgbClr val="000000"/>
              </a:buClr>
              <a:buFont typeface="Arial"/>
              <a:buChar char="•"/>
            </a:pPr>
            <a:r>
              <a:rPr lang="en-US" sz="2400" b="0" strike="noStrike" spc="-1">
                <a:solidFill>
                  <a:srgbClr val="000000"/>
                </a:solidFill>
                <a:latin typeface="Century Gothic"/>
              </a:rPr>
              <a:t>The</a:t>
            </a:r>
            <a:r>
              <a:rPr lang="en-US" sz="2400" b="1" i="1" strike="noStrike" spc="-1">
                <a:solidFill>
                  <a:srgbClr val="000000"/>
                </a:solidFill>
                <a:latin typeface="Century Gothic"/>
              </a:rPr>
              <a:t> levigating agent</a:t>
            </a:r>
            <a:r>
              <a:rPr lang="en-US" sz="2400" b="0" strike="noStrike" spc="-1">
                <a:solidFill>
                  <a:srgbClr val="000000"/>
                </a:solidFill>
                <a:latin typeface="Century Gothic"/>
              </a:rPr>
              <a:t> used for example: </a:t>
            </a:r>
            <a:r>
              <a:rPr lang="en-US" sz="2400" b="1" i="1" strike="noStrike" spc="-1">
                <a:solidFill>
                  <a:srgbClr val="000000"/>
                </a:solidFill>
                <a:latin typeface="Century Gothic"/>
              </a:rPr>
              <a:t>mineral oil</a:t>
            </a:r>
            <a:r>
              <a:rPr lang="en-US" sz="2400" b="0" strike="noStrike" spc="-1">
                <a:solidFill>
                  <a:srgbClr val="000000"/>
                </a:solidFill>
                <a:latin typeface="Century Gothic"/>
              </a:rPr>
              <a:t> for oleaginous bases where oils are the external phase or </a:t>
            </a:r>
            <a:r>
              <a:rPr lang="en-US" sz="2400" b="1" i="1" strike="noStrike" spc="-1">
                <a:solidFill>
                  <a:srgbClr val="000000"/>
                </a:solidFill>
                <a:latin typeface="Century Gothic"/>
              </a:rPr>
              <a:t>glycerin </a:t>
            </a:r>
            <a:r>
              <a:rPr lang="en-US" sz="2400" b="0" strike="noStrike" spc="-1">
                <a:solidFill>
                  <a:srgbClr val="000000"/>
                </a:solidFill>
                <a:latin typeface="Century Gothic"/>
              </a:rPr>
              <a:t>for bases where water is the external phase.</a:t>
            </a:r>
            <a:endParaRPr lang="en-US" sz="2400" b="0" strike="noStrike" spc="-1">
              <a:solidFill>
                <a:srgbClr val="808080"/>
              </a:solidFill>
              <a:latin typeface="Century Gothic"/>
            </a:endParaRPr>
          </a:p>
          <a:p>
            <a:pPr marL="343080" indent="-342720" algn="l" rtl="0">
              <a:lnSpc>
                <a:spcPct val="100000"/>
              </a:lnSpc>
              <a:spcBef>
                <a:spcPts val="479"/>
              </a:spcBef>
              <a:buClr>
                <a:srgbClr val="000000"/>
              </a:buClr>
              <a:buFont typeface="Arial"/>
              <a:buChar char="•"/>
            </a:pPr>
            <a:r>
              <a:rPr lang="en-US" sz="2400" b="0" strike="noStrike" spc="-1">
                <a:solidFill>
                  <a:srgbClr val="000000"/>
                </a:solidFill>
                <a:latin typeface="Century Gothic"/>
              </a:rPr>
              <a:t>The levigation is done using mortar and pestle.</a:t>
            </a:r>
            <a:endParaRPr lang="en-US" sz="2400" b="0" strike="noStrike" spc="-1">
              <a:solidFill>
                <a:srgbClr val="808080"/>
              </a:solidFill>
              <a:latin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457200" y="0"/>
            <a:ext cx="8229240" cy="1599840"/>
          </a:xfrm>
          <a:prstGeom prst="rect">
            <a:avLst/>
          </a:prstGeom>
          <a:noFill/>
          <a:ln>
            <a:noFill/>
          </a:ln>
        </p:spPr>
        <p:txBody>
          <a:bodyPr anchor="b">
            <a:noAutofit/>
          </a:bodyPr>
          <a:lstStyle/>
          <a:p>
            <a:pPr algn="ctr" rtl="1">
              <a:lnSpc>
                <a:spcPts val="5800"/>
              </a:lnSpc>
            </a:pPr>
            <a:r>
              <a:rPr lang="en-US" sz="4400" b="1" strike="noStrike" spc="-1">
                <a:solidFill>
                  <a:srgbClr val="2F5897"/>
                </a:solidFill>
                <a:latin typeface="Palatino Linotype"/>
              </a:rPr>
              <a:t>B) Incorporation of liquids:</a:t>
            </a:r>
            <a:endParaRPr lang="en-US" sz="4400" b="0" strike="noStrike" spc="-1">
              <a:solidFill>
                <a:srgbClr val="000000"/>
              </a:solidFill>
              <a:latin typeface="Palatino Linotype"/>
            </a:endParaRPr>
          </a:p>
        </p:txBody>
      </p:sp>
      <p:sp>
        <p:nvSpPr>
          <p:cNvPr id="161" name="TextShape 2"/>
          <p:cNvSpPr txBox="1"/>
          <p:nvPr/>
        </p:nvSpPr>
        <p:spPr>
          <a:xfrm>
            <a:off x="457200" y="1600200"/>
            <a:ext cx="8229240" cy="4525560"/>
          </a:xfrm>
          <a:prstGeom prst="rect">
            <a:avLst/>
          </a:prstGeom>
          <a:noFill/>
          <a:ln>
            <a:noFill/>
          </a:ln>
        </p:spPr>
        <p:txBody>
          <a:bodyPr>
            <a:noAutofit/>
          </a:bodyPr>
          <a:lstStyle/>
          <a:p>
            <a:pPr marL="343080" indent="-342720" algn="just" rtl="0">
              <a:lnSpc>
                <a:spcPct val="100000"/>
              </a:lnSpc>
              <a:spcBef>
                <a:spcPts val="479"/>
              </a:spcBef>
              <a:buClr>
                <a:srgbClr val="808080"/>
              </a:buClr>
              <a:buFont typeface="Arial"/>
              <a:buChar char="•"/>
            </a:pPr>
            <a:r>
              <a:rPr lang="en-US" sz="2400" b="0" strike="noStrike" spc="-1">
                <a:solidFill>
                  <a:srgbClr val="808080"/>
                </a:solidFill>
                <a:latin typeface="Century Gothic"/>
              </a:rPr>
              <a:t>When it is necessary to add an aqueous preparation to hydrophobic base.</a:t>
            </a:r>
          </a:p>
          <a:p>
            <a:pPr marL="343080" indent="-342720" algn="just" rtl="0">
              <a:lnSpc>
                <a:spcPct val="100000"/>
              </a:lnSpc>
              <a:spcBef>
                <a:spcPts val="479"/>
              </a:spcBef>
              <a:buClr>
                <a:srgbClr val="808080"/>
              </a:buClr>
              <a:buFont typeface="Arial"/>
              <a:buChar char="•"/>
            </a:pPr>
            <a:r>
              <a:rPr lang="en-US" sz="2400" b="0" strike="noStrike" spc="-1">
                <a:solidFill>
                  <a:srgbClr val="808080"/>
                </a:solidFill>
                <a:latin typeface="Century Gothic"/>
              </a:rPr>
              <a:t>The solution first may be incorporated  into a minimum amount of a hydrophilic base and then that mixture added to the hydrophobic base.</a:t>
            </a:r>
          </a:p>
          <a:p>
            <a:pPr algn="l" rtl="0">
              <a:lnSpc>
                <a:spcPct val="100000"/>
              </a:lnSpc>
              <a:spcBef>
                <a:spcPts val="479"/>
              </a:spcBef>
            </a:pPr>
            <a:endParaRPr lang="en-US" sz="2400" b="0" strike="noStrike" spc="-1">
              <a:solidFill>
                <a:srgbClr val="808080"/>
              </a:solidFill>
              <a:latin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457200" y="0"/>
            <a:ext cx="8229240" cy="1599840"/>
          </a:xfrm>
          <a:prstGeom prst="rect">
            <a:avLst/>
          </a:prstGeom>
          <a:noFill/>
          <a:ln>
            <a:noFill/>
          </a:ln>
        </p:spPr>
        <p:txBody>
          <a:bodyPr anchor="b">
            <a:noAutofit/>
          </a:bodyPr>
          <a:lstStyle/>
          <a:p>
            <a:pPr algn="ctr" rtl="1">
              <a:lnSpc>
                <a:spcPts val="5800"/>
              </a:lnSpc>
            </a:pPr>
            <a:r>
              <a:rPr lang="en-US" sz="5400" b="1" strike="noStrike" spc="-1">
                <a:solidFill>
                  <a:srgbClr val="2F5897"/>
                </a:solidFill>
                <a:latin typeface="Palatino Linotype"/>
              </a:rPr>
              <a:t>Notes:</a:t>
            </a:r>
            <a:br/>
            <a:endParaRPr lang="en-US" sz="5400" b="0" strike="noStrike" spc="-1">
              <a:solidFill>
                <a:srgbClr val="000000"/>
              </a:solidFill>
              <a:latin typeface="Palatino Linotype"/>
            </a:endParaRPr>
          </a:p>
        </p:txBody>
      </p:sp>
      <p:sp>
        <p:nvSpPr>
          <p:cNvPr id="163" name="TextShape 2"/>
          <p:cNvSpPr txBox="1"/>
          <p:nvPr/>
        </p:nvSpPr>
        <p:spPr>
          <a:xfrm>
            <a:off x="457200" y="1600200"/>
            <a:ext cx="8229240" cy="4525560"/>
          </a:xfrm>
          <a:prstGeom prst="rect">
            <a:avLst/>
          </a:prstGeom>
          <a:noFill/>
          <a:ln>
            <a:noFill/>
          </a:ln>
        </p:spPr>
        <p:txBody>
          <a:bodyPr>
            <a:noAutofit/>
          </a:bodyPr>
          <a:lstStyle/>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Liquid substances or solutions are added to an ointment due   consideration of </a:t>
            </a:r>
            <a:r>
              <a:rPr lang="en-US" sz="2400" b="1" strike="noStrike" spc="-1">
                <a:solidFill>
                  <a:srgbClr val="C00000"/>
                </a:solidFill>
                <a:latin typeface="Century Gothic"/>
              </a:rPr>
              <a:t>an ointment bases capacity</a:t>
            </a:r>
            <a:r>
              <a:rPr lang="en-US" sz="2400" b="0" strike="noStrike" spc="-1">
                <a:solidFill>
                  <a:srgbClr val="808080"/>
                </a:solidFill>
                <a:latin typeface="Century Gothic"/>
              </a:rPr>
              <a:t> to accept the volume required .e.g.: only very small amounts of an aqueous solution may be incorporated into an oleaginous ointment whereas hydrophilic ointment bases readily accept aqueous solutions.</a:t>
            </a:r>
          </a:p>
          <a:p>
            <a:pPr marL="343080" indent="-342720" algn="l" rtl="0">
              <a:lnSpc>
                <a:spcPct val="100000"/>
              </a:lnSpc>
              <a:spcBef>
                <a:spcPts val="479"/>
              </a:spcBef>
              <a:buClr>
                <a:srgbClr val="C00000"/>
              </a:buClr>
              <a:buFont typeface="Arial"/>
              <a:buChar char="•"/>
            </a:pPr>
            <a:r>
              <a:rPr lang="en-US" sz="2400" b="0" strike="noStrike" spc="-1">
                <a:solidFill>
                  <a:srgbClr val="C00000"/>
                </a:solidFill>
                <a:latin typeface="Century Gothic"/>
              </a:rPr>
              <a:t>Mortar and pestle </a:t>
            </a:r>
            <a:r>
              <a:rPr lang="en-US" sz="2400" b="0" strike="noStrike" spc="-1">
                <a:solidFill>
                  <a:srgbClr val="808080"/>
                </a:solidFill>
                <a:latin typeface="Century Gothic"/>
              </a:rPr>
              <a:t>are used when we want to incorporate large quantity of liquid or if large quantity of ointment is wanted to be prepared.</a:t>
            </a:r>
          </a:p>
          <a:p>
            <a:pPr algn="l" rtl="0">
              <a:lnSpc>
                <a:spcPct val="100000"/>
              </a:lnSpc>
              <a:spcBef>
                <a:spcPts val="479"/>
              </a:spcBef>
            </a:pPr>
            <a:endParaRPr lang="en-US" sz="2400" b="0" strike="noStrike" spc="-1">
              <a:solidFill>
                <a:srgbClr val="808080"/>
              </a:solidFill>
              <a:latin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57200" y="0"/>
            <a:ext cx="8229240" cy="1599840"/>
          </a:xfrm>
          <a:prstGeom prst="rect">
            <a:avLst/>
          </a:prstGeom>
          <a:noFill/>
          <a:ln>
            <a:noFill/>
          </a:ln>
        </p:spPr>
        <p:txBody>
          <a:bodyPr anchor="b">
            <a:noAutofit/>
          </a:bodyPr>
          <a:lstStyle/>
          <a:p>
            <a:pPr algn="ctr">
              <a:lnSpc>
                <a:spcPts val="5800"/>
              </a:lnSpc>
            </a:pPr>
            <a:r>
              <a:rPr lang="en-US" sz="5400" b="1" strike="noStrike" spc="-1">
                <a:solidFill>
                  <a:srgbClr val="2F5897"/>
                </a:solidFill>
                <a:latin typeface="Palatino Linotype"/>
              </a:rPr>
              <a:t>Fusion:</a:t>
            </a:r>
            <a:endParaRPr lang="en-US" sz="5400" b="0" strike="noStrike" spc="-1">
              <a:solidFill>
                <a:srgbClr val="000000"/>
              </a:solidFill>
              <a:latin typeface="Palatino Linotype"/>
            </a:endParaRPr>
          </a:p>
        </p:txBody>
      </p:sp>
      <p:sp>
        <p:nvSpPr>
          <p:cNvPr id="165" name="TextShape 2"/>
          <p:cNvSpPr txBox="1"/>
          <p:nvPr/>
        </p:nvSpPr>
        <p:spPr>
          <a:xfrm>
            <a:off x="457200" y="1600200"/>
            <a:ext cx="8229240" cy="4525560"/>
          </a:xfrm>
          <a:prstGeom prst="rect">
            <a:avLst/>
          </a:prstGeom>
          <a:noFill/>
          <a:ln>
            <a:noFill/>
          </a:ln>
        </p:spPr>
        <p:txBody>
          <a:bodyPr>
            <a:normAutofit/>
          </a:bodyPr>
          <a:lstStyle/>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By fusion method, all or some of the component of an ointment are combined by being melted together and cooled with constant stirring until congealed. Component not melted are added to the congealing mixture as it is being cooled and stirred.</a:t>
            </a:r>
          </a:p>
          <a:p>
            <a:pPr algn="l" rtl="0">
              <a:lnSpc>
                <a:spcPct val="100000"/>
              </a:lnSpc>
              <a:spcBef>
                <a:spcPts val="479"/>
              </a:spcBef>
            </a:pPr>
            <a:endParaRPr lang="en-US" sz="2400" b="0" strike="noStrike" spc="-1">
              <a:solidFill>
                <a:srgbClr val="808080"/>
              </a:solidFill>
              <a:latin typeface="Century Gothic"/>
            </a:endParaRP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0"/>
            <a:ext cx="8229240" cy="1599840"/>
          </a:xfrm>
          <a:prstGeom prst="rect">
            <a:avLst/>
          </a:prstGeom>
          <a:noFill/>
          <a:ln>
            <a:noFill/>
          </a:ln>
        </p:spPr>
        <p:txBody>
          <a:bodyPr anchor="b">
            <a:noAutofit/>
          </a:bodyPr>
          <a:lstStyle/>
          <a:p>
            <a:pPr algn="ctr" rtl="1">
              <a:lnSpc>
                <a:spcPts val="5800"/>
              </a:lnSpc>
            </a:pPr>
            <a:r>
              <a:rPr lang="en-US" sz="3200" b="0" strike="noStrike" spc="-1">
                <a:solidFill>
                  <a:srgbClr val="2F5897"/>
                </a:solidFill>
                <a:latin typeface="Palatino Linotype"/>
              </a:rPr>
              <a:t>Melting of the substances is done by one of the following three methods</a:t>
            </a:r>
            <a:endParaRPr lang="en-US" sz="3200" b="0" strike="noStrike" spc="-1">
              <a:solidFill>
                <a:srgbClr val="000000"/>
              </a:solidFill>
              <a:latin typeface="Palatino Linotype"/>
            </a:endParaRPr>
          </a:p>
        </p:txBody>
      </p:sp>
      <p:sp>
        <p:nvSpPr>
          <p:cNvPr id="167" name="TextShape 2"/>
          <p:cNvSpPr txBox="1"/>
          <p:nvPr/>
        </p:nvSpPr>
        <p:spPr>
          <a:xfrm>
            <a:off x="457200" y="1600200"/>
            <a:ext cx="8229240" cy="4525560"/>
          </a:xfrm>
          <a:prstGeom prst="rect">
            <a:avLst/>
          </a:prstGeom>
          <a:noFill/>
          <a:ln>
            <a:noFill/>
          </a:ln>
        </p:spPr>
        <p:txBody>
          <a:bodyPr>
            <a:normAutofit/>
          </a:bodyPr>
          <a:lstStyle/>
          <a:p>
            <a:pPr algn="l" rtl="0">
              <a:lnSpc>
                <a:spcPct val="100000"/>
              </a:lnSpc>
              <a:spcBef>
                <a:spcPts val="479"/>
              </a:spcBef>
            </a:pPr>
            <a:endParaRPr lang="en-US" sz="2400" b="0" strike="noStrike" spc="-1">
              <a:solidFill>
                <a:srgbClr val="808080"/>
              </a:solidFill>
              <a:latin typeface="Century Gothic"/>
            </a:endParaRP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the material with the </a:t>
            </a:r>
            <a:r>
              <a:rPr lang="en-US" sz="2400" b="1" strike="noStrike" spc="-1">
                <a:solidFill>
                  <a:srgbClr val="C00000"/>
                </a:solidFill>
                <a:latin typeface="Century Gothic"/>
              </a:rPr>
              <a:t>highest melting point are heated to the lowest </a:t>
            </a:r>
            <a:r>
              <a:rPr lang="en-US" sz="2400" b="0" strike="noStrike" spc="-1">
                <a:solidFill>
                  <a:srgbClr val="808080"/>
                </a:solidFill>
                <a:latin typeface="Century Gothic"/>
              </a:rPr>
              <a:t>required temperature to produce a melt, the additional materials then are added  with constant stirring during cooling of the melt until the mixture is congealed. </a:t>
            </a: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Melting the component having the </a:t>
            </a:r>
            <a:r>
              <a:rPr lang="en-US" sz="2400" b="1" strike="noStrike" spc="-1">
                <a:solidFill>
                  <a:srgbClr val="C00000"/>
                </a:solidFill>
                <a:latin typeface="Century Gothic"/>
              </a:rPr>
              <a:t>lowest melting point first then adding the remaining</a:t>
            </a:r>
            <a:r>
              <a:rPr lang="en-US" sz="2400" b="0" strike="noStrike" spc="-1">
                <a:solidFill>
                  <a:srgbClr val="808080"/>
                </a:solidFill>
                <a:latin typeface="Century Gothic"/>
              </a:rPr>
              <a:t> components in order of their melting points.</a:t>
            </a:r>
          </a:p>
          <a:p>
            <a:pPr marL="343080" indent="-342720" algn="l" rtl="0">
              <a:lnSpc>
                <a:spcPct val="100000"/>
              </a:lnSpc>
              <a:spcBef>
                <a:spcPts val="479"/>
              </a:spcBef>
              <a:buClr>
                <a:srgbClr val="C00000"/>
              </a:buClr>
              <a:buFont typeface="Arial"/>
              <a:buChar char="•"/>
            </a:pPr>
            <a:r>
              <a:rPr lang="en-US" sz="2400" b="0" strike="noStrike" spc="-1">
                <a:solidFill>
                  <a:srgbClr val="C00000"/>
                </a:solidFill>
                <a:latin typeface="Century Gothic"/>
              </a:rPr>
              <a:t>Melting the entire compone</a:t>
            </a:r>
            <a:r>
              <a:rPr lang="en-US" sz="2400" b="0" strike="noStrike" spc="-1">
                <a:solidFill>
                  <a:srgbClr val="C9211E"/>
                </a:solidFill>
                <a:latin typeface="Century Gothic"/>
              </a:rPr>
              <a:t>nt</a:t>
            </a:r>
            <a:r>
              <a:rPr lang="en-US" sz="2400" b="0" strike="noStrike" spc="-1">
                <a:solidFill>
                  <a:srgbClr val="808080"/>
                </a:solidFill>
                <a:latin typeface="Century Gothic"/>
              </a:rPr>
              <a:t> together under slowly increasing temperature.</a:t>
            </a:r>
          </a:p>
          <a:p>
            <a:pPr algn="l" rtl="0">
              <a:lnSpc>
                <a:spcPct val="100000"/>
              </a:lnSpc>
              <a:spcBef>
                <a:spcPts val="479"/>
              </a:spcBef>
            </a:pPr>
            <a:endParaRPr lang="en-US" sz="2400" b="0" strike="noStrike" spc="-1">
              <a:solidFill>
                <a:srgbClr val="808080"/>
              </a:solidFill>
              <a:latin typeface="Century Gothic"/>
            </a:endParaRPr>
          </a:p>
          <a:p>
            <a:pPr algn="l" rtl="0">
              <a:lnSpc>
                <a:spcPct val="100000"/>
              </a:lnSpc>
              <a:spcBef>
                <a:spcPts val="479"/>
              </a:spcBef>
            </a:pPr>
            <a:endParaRPr lang="en-US" sz="2400" b="0" strike="noStrike" spc="-1">
              <a:solidFill>
                <a:srgbClr val="808080"/>
              </a:solidFill>
              <a:latin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57200" y="0"/>
            <a:ext cx="8229240" cy="1599840"/>
          </a:xfrm>
          <a:prstGeom prst="rect">
            <a:avLst/>
          </a:prstGeom>
          <a:noFill/>
          <a:ln>
            <a:noFill/>
          </a:ln>
        </p:spPr>
        <p:txBody>
          <a:bodyPr anchor="b">
            <a:noAutofit/>
          </a:bodyPr>
          <a:lstStyle/>
          <a:p>
            <a:pPr algn="ctr" rtl="1">
              <a:lnSpc>
                <a:spcPts val="5800"/>
              </a:lnSpc>
            </a:pPr>
            <a:r>
              <a:rPr lang="en-US" sz="5400" b="1" u="sng" strike="noStrike" spc="-1">
                <a:solidFill>
                  <a:srgbClr val="2F5897"/>
                </a:solidFill>
                <a:uFillTx/>
                <a:latin typeface="Palatino Linotype"/>
              </a:rPr>
              <a:t>Notes</a:t>
            </a:r>
            <a:endParaRPr lang="en-US" sz="5400" b="0" strike="noStrike" spc="-1">
              <a:solidFill>
                <a:srgbClr val="000000"/>
              </a:solidFill>
              <a:latin typeface="Palatino Linotype"/>
            </a:endParaRPr>
          </a:p>
        </p:txBody>
      </p:sp>
      <p:sp>
        <p:nvSpPr>
          <p:cNvPr id="169" name="TextShape 2"/>
          <p:cNvSpPr txBox="1"/>
          <p:nvPr/>
        </p:nvSpPr>
        <p:spPr>
          <a:xfrm>
            <a:off x="457200" y="1600200"/>
            <a:ext cx="8229240" cy="4525560"/>
          </a:xfrm>
          <a:prstGeom prst="rect">
            <a:avLst/>
          </a:prstGeom>
          <a:noFill/>
          <a:ln>
            <a:noFill/>
          </a:ln>
        </p:spPr>
        <p:txBody>
          <a:bodyPr>
            <a:normAutofit fontScale="87000" lnSpcReduction="20000"/>
          </a:bodyPr>
          <a:lstStyle/>
          <a:p>
            <a:pPr algn="l" rtl="0">
              <a:lnSpc>
                <a:spcPct val="100000"/>
              </a:lnSpc>
              <a:spcBef>
                <a:spcPts val="479"/>
              </a:spcBef>
            </a:pPr>
            <a:endParaRPr lang="en-US" sz="2400" b="0" strike="noStrike" spc="-1">
              <a:solidFill>
                <a:srgbClr val="808080"/>
              </a:solidFill>
              <a:latin typeface="Century Gothic"/>
            </a:endParaRPr>
          </a:p>
          <a:p>
            <a:pPr marL="343080" indent="-342720" algn="l" rtl="0">
              <a:lnSpc>
                <a:spcPct val="100000"/>
              </a:lnSpc>
              <a:spcBef>
                <a:spcPts val="479"/>
              </a:spcBef>
              <a:buClr>
                <a:srgbClr val="C00000"/>
              </a:buClr>
              <a:buFont typeface="Arial"/>
              <a:buChar char="•"/>
            </a:pPr>
            <a:r>
              <a:rPr lang="en-US" sz="2400" b="1" strike="noStrike" spc="-1">
                <a:solidFill>
                  <a:srgbClr val="C00000"/>
                </a:solidFill>
                <a:latin typeface="Century Gothic"/>
              </a:rPr>
              <a:t>Heat –labile substances and any volatile components </a:t>
            </a:r>
            <a:r>
              <a:rPr lang="en-US" sz="2400" b="0" strike="noStrike" spc="-1">
                <a:solidFill>
                  <a:srgbClr val="808080"/>
                </a:solidFill>
                <a:latin typeface="Century Gothic"/>
              </a:rPr>
              <a:t>are added last when the temperature of the mixture is low enough not cause decomposition or volatilization of the components.</a:t>
            </a:r>
          </a:p>
          <a:p>
            <a:pPr marL="343080" indent="-342720" algn="l" rtl="0">
              <a:lnSpc>
                <a:spcPct val="100000"/>
              </a:lnSpc>
              <a:spcBef>
                <a:spcPts val="479"/>
              </a:spcBef>
              <a:buClr>
                <a:srgbClr val="C00000"/>
              </a:buClr>
              <a:buFont typeface="Arial"/>
              <a:buChar char="•"/>
            </a:pPr>
            <a:r>
              <a:rPr lang="en-US" sz="2400" b="1" strike="noStrike" spc="-1">
                <a:solidFill>
                  <a:srgbClr val="C00000"/>
                </a:solidFill>
                <a:latin typeface="Century Gothic"/>
              </a:rPr>
              <a:t>Solutions and insoluble powders </a:t>
            </a:r>
            <a:r>
              <a:rPr lang="en-US" sz="2400" b="0" strike="noStrike" spc="-1">
                <a:solidFill>
                  <a:srgbClr val="808080"/>
                </a:solidFill>
                <a:latin typeface="Century Gothic"/>
              </a:rPr>
              <a:t>(levigated with portion of the base) may be added to the congealing mixture.</a:t>
            </a: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The fusion process may be conducted in a porcelain dish or glass beaker.</a:t>
            </a: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The fusion method is used when we have </a:t>
            </a:r>
            <a:r>
              <a:rPr lang="en-US" sz="2400" b="1" strike="noStrike" spc="-1">
                <a:solidFill>
                  <a:srgbClr val="C00000"/>
                </a:solidFill>
                <a:latin typeface="Century Gothic"/>
              </a:rPr>
              <a:t>waxes ,paraffin ,fatty alcohol ,fatty acids, or any hard waxes </a:t>
            </a:r>
            <a:r>
              <a:rPr lang="en-US" sz="2400" b="0" strike="noStrike" spc="-1">
                <a:solidFill>
                  <a:srgbClr val="808080"/>
                </a:solidFill>
                <a:latin typeface="Century Gothic"/>
              </a:rPr>
              <a:t>in the prescription and also used when we have medicament soluble in melts base.</a:t>
            </a: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The fusion process may be conducted in a porcelain dish or glass beaker.</a:t>
            </a:r>
          </a:p>
          <a:p>
            <a:pPr algn="l" rtl="0">
              <a:lnSpc>
                <a:spcPct val="100000"/>
              </a:lnSpc>
              <a:spcBef>
                <a:spcPts val="479"/>
              </a:spcBef>
            </a:pPr>
            <a:endParaRPr lang="en-US" sz="2400" b="0" strike="noStrike" spc="-1">
              <a:solidFill>
                <a:srgbClr val="808080"/>
              </a:solidFill>
              <a:latin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57200" y="0"/>
            <a:ext cx="8229240" cy="1599840"/>
          </a:xfrm>
          <a:prstGeom prst="rect">
            <a:avLst/>
          </a:prstGeom>
          <a:noFill/>
          <a:ln>
            <a:noFill/>
          </a:ln>
        </p:spPr>
        <p:txBody>
          <a:bodyPr anchor="b">
            <a:noAutofit/>
          </a:bodyPr>
          <a:lstStyle/>
          <a:p>
            <a:pPr algn="ctr" rtl="1">
              <a:lnSpc>
                <a:spcPts val="5800"/>
              </a:lnSpc>
            </a:pPr>
            <a:r>
              <a:rPr lang="en-US" sz="5400" b="0" strike="noStrike" spc="-1">
                <a:solidFill>
                  <a:srgbClr val="2F5897"/>
                </a:solidFill>
                <a:latin typeface="Palatino Linotype"/>
              </a:rPr>
              <a:t>Rx</a:t>
            </a:r>
            <a:br/>
            <a:endParaRPr lang="en-US" sz="5400" b="0" strike="noStrike" spc="-1">
              <a:solidFill>
                <a:srgbClr val="000000"/>
              </a:solidFill>
              <a:latin typeface="Palatino Linotype"/>
            </a:endParaRPr>
          </a:p>
        </p:txBody>
      </p:sp>
      <p:sp>
        <p:nvSpPr>
          <p:cNvPr id="171" name="TextShape 2"/>
          <p:cNvSpPr txBox="1"/>
          <p:nvPr/>
        </p:nvSpPr>
        <p:spPr>
          <a:xfrm>
            <a:off x="457200" y="1600200"/>
            <a:ext cx="8229240" cy="4525560"/>
          </a:xfrm>
          <a:prstGeom prst="rect">
            <a:avLst/>
          </a:prstGeom>
          <a:noFill/>
          <a:ln>
            <a:noFill/>
          </a:ln>
        </p:spPr>
        <p:txBody>
          <a:bodyPr>
            <a:normAutofit fontScale="92000" lnSpcReduction="10000"/>
          </a:bodyPr>
          <a:lstStyle/>
          <a:p>
            <a:pPr marL="343080" indent="-342720" algn="ctr" rtl="0">
              <a:lnSpc>
                <a:spcPct val="100000"/>
              </a:lnSpc>
              <a:spcBef>
                <a:spcPts val="479"/>
              </a:spcBef>
              <a:buClr>
                <a:srgbClr val="C00000"/>
              </a:buClr>
              <a:buFont typeface="Arial"/>
              <a:buChar char="•"/>
            </a:pPr>
            <a:r>
              <a:rPr lang="en-US" sz="2400" b="0" strike="noStrike" spc="-1">
                <a:solidFill>
                  <a:srgbClr val="C00000"/>
                </a:solidFill>
                <a:latin typeface="Century Gothic"/>
              </a:rPr>
              <a:t>Simple ointment (B.P)</a:t>
            </a:r>
            <a:endParaRPr lang="en-US" sz="2400" b="0" strike="noStrike" spc="-1">
              <a:solidFill>
                <a:srgbClr val="808080"/>
              </a:solidFill>
              <a:latin typeface="Century Gothic"/>
            </a:endParaRP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Wool fat                             50g</a:t>
            </a: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Hard paraffin                      50g</a:t>
            </a: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Ceto acetyl alcohol             50g</a:t>
            </a: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Yellow soft paraffin           850g</a:t>
            </a:r>
          </a:p>
          <a:p>
            <a:pPr marL="343080" indent="-342720" algn="l" rtl="0">
              <a:lnSpc>
                <a:spcPct val="100000"/>
              </a:lnSpc>
              <a:spcBef>
                <a:spcPts val="479"/>
              </a:spcBef>
              <a:buClr>
                <a:srgbClr val="C00000"/>
              </a:buClr>
              <a:buFont typeface="Arial"/>
              <a:buChar char="•"/>
            </a:pPr>
            <a:r>
              <a:rPr lang="en-US" sz="2400" b="1" strike="noStrike" spc="-1">
                <a:solidFill>
                  <a:srgbClr val="C00000"/>
                </a:solidFill>
                <a:latin typeface="Century Gothic"/>
              </a:rPr>
              <a:t>Method of preparation:</a:t>
            </a:r>
            <a:endParaRPr lang="en-US" sz="2400" b="0" strike="noStrike" spc="-1">
              <a:solidFill>
                <a:srgbClr val="808080"/>
              </a:solidFill>
              <a:latin typeface="Century Gothic"/>
            </a:endParaRP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We weight the ingredients ,then we take the  one with the  highest  melting point, put it in the beaker and in water bath till it melt  (hard paraffin) then we add another ingredient with the lower m.p.(ceto acetyl alcohol) then wool fat, soft paraffin .After they melt we leave the beaker to cool ,then the content will be semisolid.</a:t>
            </a:r>
          </a:p>
          <a:p>
            <a:pPr algn="l" rtl="0">
              <a:lnSpc>
                <a:spcPct val="100000"/>
              </a:lnSpc>
              <a:spcBef>
                <a:spcPts val="479"/>
              </a:spcBef>
            </a:pPr>
            <a:endParaRPr lang="en-US" sz="2400" b="0" strike="noStrike" spc="-1">
              <a:solidFill>
                <a:srgbClr val="808080"/>
              </a:solidFill>
              <a:latin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457200" y="0"/>
            <a:ext cx="8229240" cy="1599840"/>
          </a:xfrm>
          <a:prstGeom prst="rect">
            <a:avLst/>
          </a:prstGeom>
          <a:noFill/>
          <a:ln>
            <a:noFill/>
          </a:ln>
        </p:spPr>
        <p:txBody>
          <a:bodyPr anchor="b">
            <a:noAutofit/>
          </a:bodyPr>
          <a:lstStyle/>
          <a:p>
            <a:pPr algn="ctr" rtl="1">
              <a:lnSpc>
                <a:spcPts val="5800"/>
              </a:lnSpc>
            </a:pPr>
            <a:r>
              <a:rPr lang="en-US" sz="5400" b="0" strike="noStrike" spc="-1">
                <a:solidFill>
                  <a:srgbClr val="2F5897"/>
                </a:solidFill>
                <a:latin typeface="Palatino Linotype"/>
              </a:rPr>
              <a:t>Rx</a:t>
            </a:r>
            <a:endParaRPr lang="en-US" sz="5400" b="0" strike="noStrike" spc="-1">
              <a:solidFill>
                <a:srgbClr val="000000"/>
              </a:solidFill>
              <a:latin typeface="Palatino Linotype"/>
            </a:endParaRPr>
          </a:p>
        </p:txBody>
      </p:sp>
      <p:sp>
        <p:nvSpPr>
          <p:cNvPr id="173" name="TextShape 2"/>
          <p:cNvSpPr txBox="1"/>
          <p:nvPr/>
        </p:nvSpPr>
        <p:spPr>
          <a:xfrm>
            <a:off x="457200" y="1600200"/>
            <a:ext cx="8229240" cy="4525560"/>
          </a:xfrm>
          <a:prstGeom prst="rect">
            <a:avLst/>
          </a:prstGeom>
          <a:noFill/>
          <a:ln>
            <a:noFill/>
          </a:ln>
        </p:spPr>
        <p:txBody>
          <a:bodyPr>
            <a:normAutofit fontScale="97000"/>
          </a:bodyPr>
          <a:lstStyle/>
          <a:p>
            <a:pPr algn="l" rtl="0">
              <a:lnSpc>
                <a:spcPct val="100000"/>
              </a:lnSpc>
              <a:spcBef>
                <a:spcPts val="479"/>
              </a:spcBef>
            </a:pPr>
            <a:endParaRPr lang="en-US" sz="2400" b="0" strike="noStrike" spc="-1">
              <a:solidFill>
                <a:srgbClr val="808080"/>
              </a:solidFill>
              <a:latin typeface="Century Gothic"/>
            </a:endParaRPr>
          </a:p>
          <a:p>
            <a:pPr marL="343080" indent="-342720" algn="ctr" rtl="0">
              <a:lnSpc>
                <a:spcPct val="100000"/>
              </a:lnSpc>
              <a:spcBef>
                <a:spcPts val="479"/>
              </a:spcBef>
              <a:buClr>
                <a:srgbClr val="C00000"/>
              </a:buClr>
              <a:buFont typeface="Arial"/>
              <a:buChar char="•"/>
            </a:pPr>
            <a:r>
              <a:rPr lang="en-US" sz="2400" b="0" strike="noStrike" spc="-1">
                <a:solidFill>
                  <a:srgbClr val="C00000"/>
                </a:solidFill>
                <a:latin typeface="Century Gothic"/>
              </a:rPr>
              <a:t>Zinc oxide ointment (B.P)</a:t>
            </a:r>
            <a:endParaRPr lang="en-US" sz="2400" b="0" strike="noStrike" spc="-1">
              <a:solidFill>
                <a:srgbClr val="808080"/>
              </a:solidFill>
              <a:latin typeface="Century Gothic"/>
            </a:endParaRP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Zinc oxide                                    150gm</a:t>
            </a: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Simple ointment                          850gm</a:t>
            </a:r>
          </a:p>
          <a:p>
            <a:pPr marL="343080" indent="-342720" algn="l" rtl="0">
              <a:lnSpc>
                <a:spcPct val="100000"/>
              </a:lnSpc>
              <a:spcBef>
                <a:spcPts val="479"/>
              </a:spcBef>
              <a:buClr>
                <a:srgbClr val="C00000"/>
              </a:buClr>
              <a:buFont typeface="Arial"/>
              <a:buChar char="•"/>
            </a:pPr>
            <a:r>
              <a:rPr lang="en-US" sz="2400" b="1" strike="noStrike" spc="-1">
                <a:solidFill>
                  <a:srgbClr val="C00000"/>
                </a:solidFill>
                <a:latin typeface="Century Gothic"/>
              </a:rPr>
              <a:t>Method of preparation :</a:t>
            </a:r>
            <a:endParaRPr lang="en-US" sz="2400" b="0" strike="noStrike" spc="-1">
              <a:solidFill>
                <a:srgbClr val="808080"/>
              </a:solidFill>
              <a:latin typeface="Century Gothic"/>
            </a:endParaRP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We put  the ointment base on the slab and gradually add  to it a powder of zinc oxide ,then mix the quantity of the ointment base with powder mix  until it will be  homogenized.</a:t>
            </a: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*zinc oxide as astringent and protective action used in napkin rash.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457200" y="0"/>
            <a:ext cx="8229240" cy="1599840"/>
          </a:xfrm>
          <a:prstGeom prst="rect">
            <a:avLst/>
          </a:prstGeom>
          <a:noFill/>
          <a:ln>
            <a:noFill/>
          </a:ln>
        </p:spPr>
        <p:txBody>
          <a:bodyPr anchor="b">
            <a:noAutofit/>
          </a:bodyPr>
          <a:lstStyle/>
          <a:p>
            <a:pPr algn="ctr" rtl="1">
              <a:lnSpc>
                <a:spcPts val="5800"/>
              </a:lnSpc>
            </a:pPr>
            <a:r>
              <a:rPr lang="en-US" sz="5400" b="0" strike="noStrike" spc="-1">
                <a:solidFill>
                  <a:srgbClr val="2F5897"/>
                </a:solidFill>
                <a:latin typeface="Palatino Linotype"/>
              </a:rPr>
              <a:t>Rx </a:t>
            </a:r>
            <a:br/>
            <a:endParaRPr lang="en-US" sz="5400" b="0" strike="noStrike" spc="-1">
              <a:solidFill>
                <a:srgbClr val="000000"/>
              </a:solidFill>
              <a:latin typeface="Palatino Linotype"/>
            </a:endParaRPr>
          </a:p>
        </p:txBody>
      </p:sp>
      <p:sp>
        <p:nvSpPr>
          <p:cNvPr id="175" name="TextShape 2"/>
          <p:cNvSpPr txBox="1"/>
          <p:nvPr/>
        </p:nvSpPr>
        <p:spPr>
          <a:xfrm>
            <a:off x="457200" y="1600200"/>
            <a:ext cx="8229240" cy="4525560"/>
          </a:xfrm>
          <a:prstGeom prst="rect">
            <a:avLst/>
          </a:prstGeom>
          <a:noFill/>
          <a:ln>
            <a:noFill/>
          </a:ln>
        </p:spPr>
        <p:txBody>
          <a:bodyPr>
            <a:normAutofit/>
          </a:bodyPr>
          <a:lstStyle/>
          <a:p>
            <a:pPr algn="ctr" rtl="0">
              <a:lnSpc>
                <a:spcPct val="100000"/>
              </a:lnSpc>
              <a:spcBef>
                <a:spcPts val="479"/>
              </a:spcBef>
            </a:pPr>
            <a:r>
              <a:rPr lang="en-US" sz="2400" b="0" strike="noStrike" spc="-1">
                <a:solidFill>
                  <a:srgbClr val="C00000"/>
                </a:solidFill>
                <a:latin typeface="Century Gothic"/>
              </a:rPr>
              <a:t>Zinc  and  caster oil ointment (body cream)      (B.P)</a:t>
            </a:r>
            <a:endParaRPr lang="en-US" sz="2400" b="0" strike="noStrike" spc="-1">
              <a:solidFill>
                <a:srgbClr val="808080"/>
              </a:solidFill>
              <a:latin typeface="Century Gothic"/>
            </a:endParaRP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Zinc oxide                                     7.5gm</a:t>
            </a: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Caster oil                                       50gm</a:t>
            </a: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Cetostearyl alcohol                        2gm</a:t>
            </a: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White bees wax                            10gm</a:t>
            </a: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Arachis oil                                   30.5gm</a:t>
            </a:r>
          </a:p>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This Rx is ointment rather than cream but due to the present of caster oil it gives them smooth appearance.</a:t>
            </a:r>
          </a:p>
          <a:p>
            <a:pPr marL="343080" indent="-342720" algn="l" rtl="0">
              <a:lnSpc>
                <a:spcPct val="100000"/>
              </a:lnSpc>
              <a:spcBef>
                <a:spcPts val="479"/>
              </a:spcBef>
              <a:buClr>
                <a:srgbClr val="808080"/>
              </a:buClr>
              <a:buFont typeface="Arial"/>
              <a:buChar char="•"/>
            </a:pPr>
            <a:endParaRPr lang="en-US" sz="2400" b="0" strike="noStrike" spc="-1">
              <a:solidFill>
                <a:srgbClr val="808080"/>
              </a:solidFill>
              <a:latin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صورة 175"/>
          <p:cNvPicPr/>
          <p:nvPr/>
        </p:nvPicPr>
        <p:blipFill>
          <a:blip r:embed="rId2"/>
          <a:stretch/>
        </p:blipFill>
        <p:spPr>
          <a:xfrm>
            <a:off x="457200" y="457200"/>
            <a:ext cx="8321040" cy="566928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152280" y="380880"/>
            <a:ext cx="8229240" cy="1599840"/>
          </a:xfrm>
          <a:prstGeom prst="rect">
            <a:avLst/>
          </a:prstGeom>
          <a:noFill/>
          <a:ln>
            <a:noFill/>
          </a:ln>
        </p:spPr>
        <p:txBody>
          <a:bodyPr anchor="b">
            <a:noAutofit/>
          </a:bodyPr>
          <a:lstStyle/>
          <a:p>
            <a:pPr algn="ctr" rtl="1">
              <a:lnSpc>
                <a:spcPts val="5800"/>
              </a:lnSpc>
            </a:pPr>
            <a:r>
              <a:rPr lang="en-US" sz="5400" b="1" strike="noStrike" spc="-1">
                <a:solidFill>
                  <a:srgbClr val="2F5897"/>
                </a:solidFill>
                <a:latin typeface="Palatino Linotype"/>
              </a:rPr>
              <a:t>Ointments</a:t>
            </a:r>
            <a:br/>
            <a:endParaRPr lang="en-US" sz="5400" b="0" strike="noStrike" spc="-1">
              <a:solidFill>
                <a:srgbClr val="000000"/>
              </a:solidFill>
              <a:latin typeface="Palatino Linotype"/>
            </a:endParaRPr>
          </a:p>
        </p:txBody>
      </p:sp>
      <p:sp>
        <p:nvSpPr>
          <p:cNvPr id="89" name="TextShape 2"/>
          <p:cNvSpPr txBox="1"/>
          <p:nvPr/>
        </p:nvSpPr>
        <p:spPr>
          <a:xfrm>
            <a:off x="457200" y="1600200"/>
            <a:ext cx="8229240" cy="4525560"/>
          </a:xfrm>
          <a:prstGeom prst="rect">
            <a:avLst/>
          </a:prstGeom>
          <a:noFill/>
          <a:ln>
            <a:noFill/>
          </a:ln>
        </p:spPr>
        <p:txBody>
          <a:bodyPr>
            <a:noAutofit/>
          </a:bodyPr>
          <a:lstStyle/>
          <a:p>
            <a:pPr marL="343080" indent="-342720" algn="l" rtl="0">
              <a:lnSpc>
                <a:spcPct val="100000"/>
              </a:lnSpc>
              <a:spcBef>
                <a:spcPts val="479"/>
              </a:spcBef>
              <a:buClr>
                <a:srgbClr val="C00000"/>
              </a:buClr>
              <a:buFont typeface="Arial"/>
              <a:buChar char="•"/>
            </a:pPr>
            <a:r>
              <a:rPr lang="en-US" sz="2400" b="0" u="sng" strike="noStrike" spc="-1">
                <a:solidFill>
                  <a:srgbClr val="C00000"/>
                </a:solidFill>
                <a:uFillTx/>
                <a:latin typeface="Century Gothic"/>
              </a:rPr>
              <a:t>Ointment can be defined as </a:t>
            </a:r>
            <a:r>
              <a:rPr lang="en-US" sz="2400" b="0" strike="noStrike" spc="-1">
                <a:solidFill>
                  <a:srgbClr val="808080"/>
                </a:solidFill>
                <a:latin typeface="Century Gothic"/>
              </a:rPr>
              <a:t>a </a:t>
            </a:r>
            <a:r>
              <a:rPr lang="en-US" sz="2400" b="1" strike="noStrike" spc="-1">
                <a:solidFill>
                  <a:srgbClr val="808080"/>
                </a:solidFill>
                <a:latin typeface="Century Gothic"/>
              </a:rPr>
              <a:t>semisolid</a:t>
            </a:r>
            <a:r>
              <a:rPr lang="en-US" sz="2400" b="0" strike="noStrike" spc="-1">
                <a:solidFill>
                  <a:srgbClr val="808080"/>
                </a:solidFill>
                <a:latin typeface="Century Gothic"/>
              </a:rPr>
              <a:t> preparation intended for </a:t>
            </a:r>
            <a:r>
              <a:rPr lang="en-US" sz="2400" b="1" strike="noStrike" spc="-1">
                <a:solidFill>
                  <a:srgbClr val="00B050"/>
                </a:solidFill>
                <a:latin typeface="Century Gothic"/>
              </a:rPr>
              <a:t>external application </a:t>
            </a:r>
            <a:r>
              <a:rPr lang="en-US" sz="2400" b="0" strike="noStrike" spc="-1">
                <a:solidFill>
                  <a:srgbClr val="808080"/>
                </a:solidFill>
                <a:latin typeface="Century Gothic"/>
              </a:rPr>
              <a:t>to the skin or mucous membranes medically, ointments may be divided into:</a:t>
            </a:r>
          </a:p>
          <a:p>
            <a:pPr marL="343080" indent="-342720" algn="l" rtl="0">
              <a:lnSpc>
                <a:spcPct val="100000"/>
              </a:lnSpc>
              <a:spcBef>
                <a:spcPts val="479"/>
              </a:spcBef>
              <a:buClr>
                <a:srgbClr val="0070C0"/>
              </a:buClr>
              <a:buFont typeface="Arial"/>
              <a:buChar char="•"/>
            </a:pPr>
            <a:r>
              <a:rPr lang="en-US" sz="2400" b="1" u="sng" strike="noStrike" spc="-1">
                <a:solidFill>
                  <a:srgbClr val="0070C0"/>
                </a:solidFill>
                <a:uFillTx/>
                <a:latin typeface="Century Gothic"/>
              </a:rPr>
              <a:t>Non _medicated ointment:</a:t>
            </a:r>
            <a:r>
              <a:rPr lang="en-US" sz="2400" b="0" strike="noStrike" spc="-1">
                <a:solidFill>
                  <a:srgbClr val="0070C0"/>
                </a:solidFill>
                <a:latin typeface="Century Gothic"/>
              </a:rPr>
              <a:t> </a:t>
            </a:r>
            <a:r>
              <a:rPr lang="en-US" sz="2400" b="0" strike="noStrike" spc="-1">
                <a:solidFill>
                  <a:srgbClr val="808080"/>
                </a:solidFill>
                <a:latin typeface="Century Gothic"/>
              </a:rPr>
              <a:t>This may be used as a protector, emollient, lubricant or may be used as a vehicle for topical application of therapeutic agent </a:t>
            </a:r>
          </a:p>
          <a:p>
            <a:pPr marL="343080" indent="-342720" algn="l" rtl="0">
              <a:lnSpc>
                <a:spcPct val="100000"/>
              </a:lnSpc>
              <a:spcBef>
                <a:spcPts val="479"/>
              </a:spcBef>
              <a:buClr>
                <a:srgbClr val="0070C0"/>
              </a:buClr>
              <a:buFont typeface="Arial"/>
              <a:buChar char="•"/>
            </a:pPr>
            <a:r>
              <a:rPr lang="en-US" sz="2400" b="1" u="sng" strike="noStrike" spc="-1">
                <a:solidFill>
                  <a:srgbClr val="0070C0"/>
                </a:solidFill>
                <a:uFillTx/>
                <a:latin typeface="Century Gothic"/>
              </a:rPr>
              <a:t>Medicated ointment</a:t>
            </a:r>
            <a:r>
              <a:rPr lang="en-US" sz="2400" b="1" u="sng" strike="noStrike" spc="-1">
                <a:solidFill>
                  <a:srgbClr val="808080"/>
                </a:solidFill>
                <a:uFillTx/>
                <a:latin typeface="Century Gothic"/>
              </a:rPr>
              <a:t>:</a:t>
            </a:r>
            <a:r>
              <a:rPr lang="en-US" sz="2400" b="0" strike="noStrike" spc="-1">
                <a:solidFill>
                  <a:srgbClr val="808080"/>
                </a:solidFill>
                <a:latin typeface="Century Gothic"/>
              </a:rPr>
              <a:t> Used for topical therapeutic effects.</a:t>
            </a:r>
          </a:p>
          <a:p>
            <a:pPr algn="l" rtl="0">
              <a:lnSpc>
                <a:spcPct val="100000"/>
              </a:lnSpc>
              <a:spcBef>
                <a:spcPts val="479"/>
              </a:spcBef>
            </a:pPr>
            <a:endParaRPr lang="en-US" sz="2400" b="0" strike="noStrike" spc="-1">
              <a:solidFill>
                <a:srgbClr val="808080"/>
              </a:solidFill>
              <a:latin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457200" y="0"/>
            <a:ext cx="8229240" cy="1599840"/>
          </a:xfrm>
          <a:prstGeom prst="rect">
            <a:avLst/>
          </a:prstGeom>
          <a:noFill/>
          <a:ln>
            <a:noFill/>
          </a:ln>
        </p:spPr>
        <p:txBody>
          <a:bodyPr anchor="b">
            <a:noAutofit/>
          </a:bodyPr>
          <a:lstStyle/>
          <a:p>
            <a:pPr algn="ctr" rtl="1">
              <a:lnSpc>
                <a:spcPts val="5800"/>
              </a:lnSpc>
            </a:pPr>
            <a:r>
              <a:rPr lang="en-US" sz="4000" b="1" strike="noStrike" spc="-1">
                <a:solidFill>
                  <a:srgbClr val="2F5897"/>
                </a:solidFill>
                <a:latin typeface="Palatino Linotype"/>
              </a:rPr>
              <a:t>Classification of ointment bases:</a:t>
            </a:r>
            <a:br/>
            <a:endParaRPr lang="en-US" sz="4000" b="0" strike="noStrike" spc="-1">
              <a:solidFill>
                <a:srgbClr val="000000"/>
              </a:solidFill>
              <a:latin typeface="Palatino Linotype"/>
            </a:endParaRPr>
          </a:p>
        </p:txBody>
      </p:sp>
      <p:grpSp>
        <p:nvGrpSpPr>
          <p:cNvPr id="91" name="Group 2"/>
          <p:cNvGrpSpPr/>
          <p:nvPr/>
        </p:nvGrpSpPr>
        <p:grpSpPr>
          <a:xfrm>
            <a:off x="868680" y="2051640"/>
            <a:ext cx="7406280" cy="3622680"/>
            <a:chOff x="868680" y="2051640"/>
            <a:chExt cx="7406280" cy="3622680"/>
          </a:xfrm>
        </p:grpSpPr>
        <p:sp>
          <p:nvSpPr>
            <p:cNvPr id="92" name="CustomShape 3"/>
            <p:cNvSpPr/>
            <p:nvPr/>
          </p:nvSpPr>
          <p:spPr>
            <a:xfrm>
              <a:off x="868680" y="2051640"/>
              <a:ext cx="7406280" cy="672840"/>
            </a:xfrm>
            <a:prstGeom prst="rect">
              <a:avLst/>
            </a:prstGeom>
            <a:noFill/>
            <a:ln>
              <a:noFill/>
            </a:ln>
          </p:spPr>
          <p:style>
            <a:lnRef idx="0">
              <a:scrgbClr r="0" g="0" b="0"/>
            </a:lnRef>
            <a:fillRef idx="0">
              <a:scrgbClr r="0" g="0" b="0"/>
            </a:fillRef>
            <a:effectRef idx="0">
              <a:scrgbClr r="0" g="0" b="0"/>
            </a:effectRef>
            <a:fontRef idx="minor"/>
          </p:style>
          <p:txBody>
            <a:bodyPr lIns="110520" tIns="110520" rIns="110520" bIns="110520" anchor="b">
              <a:noAutofit/>
            </a:bodyPr>
            <a:lstStyle/>
            <a:p>
              <a:pPr algn="ctr" rtl="1">
                <a:lnSpc>
                  <a:spcPct val="90000"/>
                </a:lnSpc>
                <a:spcAft>
                  <a:spcPts val="1015"/>
                </a:spcAft>
              </a:pPr>
              <a:r>
                <a:rPr lang="en-US" sz="2900" b="0" strike="noStrike" spc="-1">
                  <a:solidFill>
                    <a:srgbClr val="000000"/>
                  </a:solidFill>
                  <a:latin typeface="Palatino Linotype"/>
                </a:rPr>
                <a:t>Hydrocarbon bases (oleaginous bases).</a:t>
              </a:r>
              <a:endParaRPr lang="en-US" sz="2900" b="0" strike="noStrike" spc="-1">
                <a:latin typeface="Arial"/>
              </a:endParaRPr>
            </a:p>
          </p:txBody>
        </p:sp>
        <p:sp>
          <p:nvSpPr>
            <p:cNvPr id="93" name="CustomShape 4"/>
            <p:cNvSpPr/>
            <p:nvPr/>
          </p:nvSpPr>
          <p:spPr>
            <a:xfrm>
              <a:off x="868680" y="2724840"/>
              <a:ext cx="987120" cy="16416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a:gradFill>
            <a:ln>
              <a:solidFill>
                <a:schemeClr val="accent2">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94" name="CustomShape 5"/>
            <p:cNvSpPr/>
            <p:nvPr/>
          </p:nvSpPr>
          <p:spPr>
            <a:xfrm>
              <a:off x="1913760" y="2724840"/>
              <a:ext cx="987120" cy="164160"/>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a:gradFill>
            <a:ln>
              <a:solidFill>
                <a:schemeClr val="accent3">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95" name="CustomShape 6"/>
            <p:cNvSpPr/>
            <p:nvPr/>
          </p:nvSpPr>
          <p:spPr>
            <a:xfrm>
              <a:off x="2958840" y="2724840"/>
              <a:ext cx="987120" cy="164160"/>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a:gradFill>
            <a:ln>
              <a:solidFill>
                <a:schemeClr val="accent4">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96" name="CustomShape 7"/>
            <p:cNvSpPr/>
            <p:nvPr/>
          </p:nvSpPr>
          <p:spPr>
            <a:xfrm>
              <a:off x="4004280" y="2724840"/>
              <a:ext cx="987120" cy="164160"/>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a:gradFill>
            <a:ln>
              <a:solidFill>
                <a:schemeClr val="accent5">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97" name="CustomShape 8"/>
            <p:cNvSpPr/>
            <p:nvPr/>
          </p:nvSpPr>
          <p:spPr>
            <a:xfrm>
              <a:off x="5049360" y="2724840"/>
              <a:ext cx="987120" cy="164160"/>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a:gradFill>
            <a:ln>
              <a:solidFill>
                <a:schemeClr val="accent6">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98" name="CustomShape 9"/>
            <p:cNvSpPr/>
            <p:nvPr/>
          </p:nvSpPr>
          <p:spPr>
            <a:xfrm>
              <a:off x="6094440" y="2724840"/>
              <a:ext cx="987120" cy="16416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a:gradFill>
            <a:ln>
              <a:solidFill>
                <a:schemeClr val="accent2">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99" name="CustomShape 10"/>
            <p:cNvSpPr/>
            <p:nvPr/>
          </p:nvSpPr>
          <p:spPr>
            <a:xfrm>
              <a:off x="7139520" y="2724840"/>
              <a:ext cx="987120" cy="164160"/>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a:gradFill>
            <a:ln>
              <a:solidFill>
                <a:schemeClr val="accent3">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00" name="CustomShape 11"/>
            <p:cNvSpPr/>
            <p:nvPr/>
          </p:nvSpPr>
          <p:spPr>
            <a:xfrm>
              <a:off x="868680" y="2980080"/>
              <a:ext cx="7406280" cy="672840"/>
            </a:xfrm>
            <a:prstGeom prst="rect">
              <a:avLst/>
            </a:prstGeom>
            <a:noFill/>
            <a:ln>
              <a:noFill/>
            </a:ln>
          </p:spPr>
          <p:style>
            <a:lnRef idx="0">
              <a:scrgbClr r="0" g="0" b="0"/>
            </a:lnRef>
            <a:fillRef idx="0">
              <a:scrgbClr r="0" g="0" b="0"/>
            </a:fillRef>
            <a:effectRef idx="0">
              <a:scrgbClr r="0" g="0" b="0"/>
            </a:effectRef>
            <a:fontRef idx="minor"/>
          </p:style>
          <p:txBody>
            <a:bodyPr lIns="110520" tIns="110520" rIns="110520" bIns="110520" anchor="b">
              <a:noAutofit/>
            </a:bodyPr>
            <a:lstStyle/>
            <a:p>
              <a:pPr algn="ctr" rtl="1">
                <a:lnSpc>
                  <a:spcPct val="90000"/>
                </a:lnSpc>
                <a:spcAft>
                  <a:spcPts val="1015"/>
                </a:spcAft>
              </a:pPr>
              <a:r>
                <a:rPr lang="en-US" sz="2900" b="0" strike="noStrike" spc="-1">
                  <a:solidFill>
                    <a:srgbClr val="000000"/>
                  </a:solidFill>
                  <a:latin typeface="Palatino Linotype"/>
                </a:rPr>
                <a:t>Absorption bases.</a:t>
              </a:r>
              <a:endParaRPr lang="en-US" sz="2900" b="0" strike="noStrike" spc="-1">
                <a:latin typeface="Arial"/>
              </a:endParaRPr>
            </a:p>
          </p:txBody>
        </p:sp>
        <p:sp>
          <p:nvSpPr>
            <p:cNvPr id="101" name="CustomShape 12"/>
            <p:cNvSpPr/>
            <p:nvPr/>
          </p:nvSpPr>
          <p:spPr>
            <a:xfrm>
              <a:off x="868680" y="3653280"/>
              <a:ext cx="987120" cy="164160"/>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a:gradFill>
            <a:ln>
              <a:solidFill>
                <a:schemeClr val="accent4">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02" name="CustomShape 13"/>
            <p:cNvSpPr/>
            <p:nvPr/>
          </p:nvSpPr>
          <p:spPr>
            <a:xfrm>
              <a:off x="1913760" y="3653280"/>
              <a:ext cx="987120" cy="164160"/>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a:gradFill>
            <a:ln>
              <a:solidFill>
                <a:schemeClr val="accent5">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03" name="CustomShape 14"/>
            <p:cNvSpPr/>
            <p:nvPr/>
          </p:nvSpPr>
          <p:spPr>
            <a:xfrm>
              <a:off x="2958840" y="3653280"/>
              <a:ext cx="987120" cy="164160"/>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a:gradFill>
            <a:ln>
              <a:solidFill>
                <a:schemeClr val="accent6">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04" name="CustomShape 15"/>
            <p:cNvSpPr/>
            <p:nvPr/>
          </p:nvSpPr>
          <p:spPr>
            <a:xfrm>
              <a:off x="4004280" y="3653280"/>
              <a:ext cx="987120" cy="16416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a:gradFill>
            <a:ln>
              <a:solidFill>
                <a:schemeClr val="accent2">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05" name="CustomShape 16"/>
            <p:cNvSpPr/>
            <p:nvPr/>
          </p:nvSpPr>
          <p:spPr>
            <a:xfrm>
              <a:off x="5049360" y="3653280"/>
              <a:ext cx="987120" cy="164160"/>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a:gradFill>
            <a:ln>
              <a:solidFill>
                <a:schemeClr val="accent3">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06" name="CustomShape 17"/>
            <p:cNvSpPr/>
            <p:nvPr/>
          </p:nvSpPr>
          <p:spPr>
            <a:xfrm>
              <a:off x="6094440" y="3653280"/>
              <a:ext cx="987120" cy="164160"/>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a:gradFill>
            <a:ln>
              <a:solidFill>
                <a:schemeClr val="accent4">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07" name="CustomShape 18"/>
            <p:cNvSpPr/>
            <p:nvPr/>
          </p:nvSpPr>
          <p:spPr>
            <a:xfrm>
              <a:off x="7139520" y="3653280"/>
              <a:ext cx="987120" cy="164160"/>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a:gradFill>
            <a:ln>
              <a:solidFill>
                <a:schemeClr val="accent5">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08" name="CustomShape 19"/>
            <p:cNvSpPr/>
            <p:nvPr/>
          </p:nvSpPr>
          <p:spPr>
            <a:xfrm>
              <a:off x="868680" y="3908520"/>
              <a:ext cx="7406280" cy="672840"/>
            </a:xfrm>
            <a:prstGeom prst="rect">
              <a:avLst/>
            </a:prstGeom>
            <a:noFill/>
            <a:ln>
              <a:noFill/>
            </a:ln>
          </p:spPr>
          <p:style>
            <a:lnRef idx="0">
              <a:scrgbClr r="0" g="0" b="0"/>
            </a:lnRef>
            <a:fillRef idx="0">
              <a:scrgbClr r="0" g="0" b="0"/>
            </a:fillRef>
            <a:effectRef idx="0">
              <a:scrgbClr r="0" g="0" b="0"/>
            </a:effectRef>
            <a:fontRef idx="minor"/>
          </p:style>
          <p:txBody>
            <a:bodyPr lIns="110520" tIns="110520" rIns="110520" bIns="110520" anchor="b">
              <a:noAutofit/>
            </a:bodyPr>
            <a:lstStyle/>
            <a:p>
              <a:pPr algn="ctr" rtl="1">
                <a:lnSpc>
                  <a:spcPct val="90000"/>
                </a:lnSpc>
                <a:spcAft>
                  <a:spcPts val="1015"/>
                </a:spcAft>
              </a:pPr>
              <a:r>
                <a:rPr lang="en-US" sz="2900" b="0" strike="noStrike" spc="-1">
                  <a:solidFill>
                    <a:srgbClr val="000000"/>
                  </a:solidFill>
                  <a:latin typeface="Palatino Linotype"/>
                </a:rPr>
                <a:t>Water removable bases.</a:t>
              </a:r>
              <a:endParaRPr lang="en-US" sz="2900" b="0" strike="noStrike" spc="-1">
                <a:latin typeface="Arial"/>
              </a:endParaRPr>
            </a:p>
          </p:txBody>
        </p:sp>
        <p:sp>
          <p:nvSpPr>
            <p:cNvPr id="109" name="CustomShape 20"/>
            <p:cNvSpPr/>
            <p:nvPr/>
          </p:nvSpPr>
          <p:spPr>
            <a:xfrm>
              <a:off x="868680" y="4581720"/>
              <a:ext cx="987120" cy="164160"/>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a:gradFill>
            <a:ln>
              <a:solidFill>
                <a:schemeClr val="accent6">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10" name="CustomShape 21"/>
            <p:cNvSpPr/>
            <p:nvPr/>
          </p:nvSpPr>
          <p:spPr>
            <a:xfrm>
              <a:off x="1913760" y="4581720"/>
              <a:ext cx="987120" cy="16416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a:gradFill>
            <a:ln>
              <a:solidFill>
                <a:schemeClr val="accent2">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11" name="CustomShape 22"/>
            <p:cNvSpPr/>
            <p:nvPr/>
          </p:nvSpPr>
          <p:spPr>
            <a:xfrm>
              <a:off x="2958840" y="4581720"/>
              <a:ext cx="987120" cy="164160"/>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a:gradFill>
            <a:ln>
              <a:solidFill>
                <a:schemeClr val="accent3">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12" name="CustomShape 23"/>
            <p:cNvSpPr/>
            <p:nvPr/>
          </p:nvSpPr>
          <p:spPr>
            <a:xfrm>
              <a:off x="4004280" y="4581720"/>
              <a:ext cx="987120" cy="164160"/>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a:gradFill>
            <a:ln>
              <a:solidFill>
                <a:schemeClr val="accent4">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13" name="CustomShape 24"/>
            <p:cNvSpPr/>
            <p:nvPr/>
          </p:nvSpPr>
          <p:spPr>
            <a:xfrm>
              <a:off x="5049360" y="4581720"/>
              <a:ext cx="987120" cy="164160"/>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a:gradFill>
            <a:ln>
              <a:solidFill>
                <a:schemeClr val="accent5">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14" name="CustomShape 25"/>
            <p:cNvSpPr/>
            <p:nvPr/>
          </p:nvSpPr>
          <p:spPr>
            <a:xfrm>
              <a:off x="6094440" y="4581720"/>
              <a:ext cx="987120" cy="164160"/>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a:gradFill>
            <a:ln>
              <a:solidFill>
                <a:schemeClr val="accent6">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15" name="CustomShape 26"/>
            <p:cNvSpPr/>
            <p:nvPr/>
          </p:nvSpPr>
          <p:spPr>
            <a:xfrm>
              <a:off x="7139520" y="4581720"/>
              <a:ext cx="987120" cy="16416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a:gradFill>
            <a:ln>
              <a:solidFill>
                <a:schemeClr val="accent2">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16" name="CustomShape 27"/>
            <p:cNvSpPr/>
            <p:nvPr/>
          </p:nvSpPr>
          <p:spPr>
            <a:xfrm>
              <a:off x="868680" y="4836960"/>
              <a:ext cx="7406280" cy="672840"/>
            </a:xfrm>
            <a:prstGeom prst="rect">
              <a:avLst/>
            </a:prstGeom>
            <a:noFill/>
            <a:ln>
              <a:noFill/>
            </a:ln>
          </p:spPr>
          <p:style>
            <a:lnRef idx="0">
              <a:scrgbClr r="0" g="0" b="0"/>
            </a:lnRef>
            <a:fillRef idx="0">
              <a:scrgbClr r="0" g="0" b="0"/>
            </a:fillRef>
            <a:effectRef idx="0">
              <a:scrgbClr r="0" g="0" b="0"/>
            </a:effectRef>
            <a:fontRef idx="minor"/>
          </p:style>
          <p:txBody>
            <a:bodyPr lIns="110520" tIns="110520" rIns="110520" bIns="110520" anchor="b">
              <a:noAutofit/>
            </a:bodyPr>
            <a:lstStyle/>
            <a:p>
              <a:pPr algn="ctr" rtl="1">
                <a:lnSpc>
                  <a:spcPct val="90000"/>
                </a:lnSpc>
                <a:spcAft>
                  <a:spcPts val="1015"/>
                </a:spcAft>
              </a:pPr>
              <a:r>
                <a:rPr lang="en-US" sz="2900" b="0" strike="noStrike" spc="-1">
                  <a:solidFill>
                    <a:srgbClr val="000000"/>
                  </a:solidFill>
                  <a:latin typeface="Palatino Linotype"/>
                </a:rPr>
                <a:t>Water soluble bases.</a:t>
              </a:r>
              <a:endParaRPr lang="en-US" sz="2900" b="0" strike="noStrike" spc="-1">
                <a:latin typeface="Arial"/>
              </a:endParaRPr>
            </a:p>
          </p:txBody>
        </p:sp>
        <p:sp>
          <p:nvSpPr>
            <p:cNvPr id="117" name="CustomShape 28"/>
            <p:cNvSpPr/>
            <p:nvPr/>
          </p:nvSpPr>
          <p:spPr>
            <a:xfrm>
              <a:off x="868680" y="5510160"/>
              <a:ext cx="987120" cy="164160"/>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a:gradFill>
            <a:ln>
              <a:solidFill>
                <a:schemeClr val="accent3">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18" name="CustomShape 29"/>
            <p:cNvSpPr/>
            <p:nvPr/>
          </p:nvSpPr>
          <p:spPr>
            <a:xfrm>
              <a:off x="1913760" y="5510160"/>
              <a:ext cx="987120" cy="164160"/>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a:gradFill>
            <a:ln>
              <a:solidFill>
                <a:schemeClr val="accent4">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19" name="CustomShape 30"/>
            <p:cNvSpPr/>
            <p:nvPr/>
          </p:nvSpPr>
          <p:spPr>
            <a:xfrm>
              <a:off x="2958840" y="5510160"/>
              <a:ext cx="987120" cy="164160"/>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a:gradFill>
            <a:ln>
              <a:solidFill>
                <a:schemeClr val="accent5">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20" name="CustomShape 31"/>
            <p:cNvSpPr/>
            <p:nvPr/>
          </p:nvSpPr>
          <p:spPr>
            <a:xfrm>
              <a:off x="4004280" y="5510160"/>
              <a:ext cx="987120" cy="164160"/>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a:gradFill>
            <a:ln>
              <a:solidFill>
                <a:schemeClr val="accent6">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21" name="CustomShape 32"/>
            <p:cNvSpPr/>
            <p:nvPr/>
          </p:nvSpPr>
          <p:spPr>
            <a:xfrm>
              <a:off x="5049360" y="5510160"/>
              <a:ext cx="987120" cy="164160"/>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a:gradFill>
            <a:ln>
              <a:solidFill>
                <a:schemeClr val="accent2">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22" name="CustomShape 33"/>
            <p:cNvSpPr/>
            <p:nvPr/>
          </p:nvSpPr>
          <p:spPr>
            <a:xfrm>
              <a:off x="6094440" y="5510160"/>
              <a:ext cx="987120" cy="164160"/>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a:gradFill>
            <a:ln>
              <a:solidFill>
                <a:schemeClr val="accent3">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sp>
          <p:nvSpPr>
            <p:cNvPr id="123" name="CustomShape 34"/>
            <p:cNvSpPr/>
            <p:nvPr/>
          </p:nvSpPr>
          <p:spPr>
            <a:xfrm>
              <a:off x="7139520" y="5510160"/>
              <a:ext cx="987120" cy="164160"/>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a:gradFill>
            <a:ln>
              <a:solidFill>
                <a:schemeClr val="accent4">
                  <a:hueOff val="0"/>
                  <a:satOff val="0"/>
                  <a:lumOff val="0"/>
                  <a:alphaOff val="0"/>
                </a:schemeClr>
              </a:solidFill>
              <a:round/>
            </a:ln>
            <a:effectLst>
              <a:outerShdw blurRad="40000" dist="2304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1">
              <a:scrgbClr r="0" g="0" b="0"/>
            </a:lnRef>
            <a:fillRef idx="0">
              <a:scrgbClr r="0" g="0" b="0"/>
            </a:fillRef>
            <a:effectRef idx="3">
              <a:scrgbClr r="0" g="0" b="0"/>
            </a:effectRef>
            <a:fontRef idx="minor"/>
          </p:style>
        </p:sp>
      </p:grpSp>
      <p:grpSp>
        <p:nvGrpSpPr>
          <p:cNvPr id="124" name="Group 35"/>
          <p:cNvGrpSpPr/>
          <p:nvPr/>
        </p:nvGrpSpPr>
        <p:grpSpPr>
          <a:xfrm>
            <a:off x="0" y="0"/>
            <a:ext cx="36000" cy="36000"/>
            <a:chOff x="0" y="0"/>
            <a:chExt cx="36000" cy="36000"/>
          </a:xfrm>
        </p:grpSpPr>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457200" y="0"/>
            <a:ext cx="8229240" cy="1599840"/>
          </a:xfrm>
          <a:prstGeom prst="rect">
            <a:avLst/>
          </a:prstGeom>
          <a:noFill/>
          <a:ln>
            <a:noFill/>
          </a:ln>
        </p:spPr>
        <p:txBody>
          <a:bodyPr lIns="0" tIns="0" rIns="0" bIns="0" anchor="ctr">
            <a:spAutoFit/>
          </a:bodyPr>
          <a:lstStyle/>
          <a:p>
            <a:pPr algn="ctr"/>
            <a:r>
              <a:rPr lang="en-US" sz="4000" b="1" strike="noStrike" spc="-1">
                <a:solidFill>
                  <a:srgbClr val="003399"/>
                </a:solidFill>
                <a:latin typeface="Arial"/>
                <a:ea typeface="Arial"/>
              </a:rPr>
              <a:t>Requirements to ointment bases</a:t>
            </a:r>
            <a:r>
              <a:rPr lang="ru-RU" sz="4000" b="0" strike="noStrike" spc="-1">
                <a:solidFill>
                  <a:srgbClr val="003399"/>
                </a:solidFill>
                <a:latin typeface="Arial"/>
                <a:ea typeface="Arial"/>
              </a:rPr>
              <a:t> </a:t>
            </a:r>
            <a:endParaRPr lang="en-US" sz="4000" b="0" strike="noStrike" spc="-1">
              <a:solidFill>
                <a:srgbClr val="003399"/>
              </a:solidFill>
              <a:latin typeface="Arial"/>
              <a:ea typeface="Arial"/>
            </a:endParaRPr>
          </a:p>
        </p:txBody>
      </p:sp>
      <p:sp>
        <p:nvSpPr>
          <p:cNvPr id="126" name="TextShape 2"/>
          <p:cNvSpPr txBox="1"/>
          <p:nvPr/>
        </p:nvSpPr>
        <p:spPr>
          <a:xfrm>
            <a:off x="457200" y="1600200"/>
            <a:ext cx="8229240" cy="4525560"/>
          </a:xfrm>
          <a:prstGeom prst="rect">
            <a:avLst/>
          </a:prstGeom>
          <a:noFill/>
          <a:ln>
            <a:noFill/>
          </a:ln>
        </p:spPr>
        <p:txBody>
          <a:bodyPr lIns="0" tIns="0" rIns="0" bIns="0">
            <a:normAutofit fontScale="91000"/>
          </a:bodyPr>
          <a:lstStyle/>
          <a:p>
            <a:pPr marL="432000" indent="-324000" algn="l" rtl="0">
              <a:spcBef>
                <a:spcPts val="1417"/>
              </a:spcBef>
              <a:buClr>
                <a:srgbClr val="000000"/>
              </a:buClr>
              <a:buSzPct val="45000"/>
              <a:buFont typeface="Wingdings" charset="2"/>
              <a:buChar char=""/>
            </a:pPr>
            <a:r>
              <a:rPr lang="en-US" sz="2000" b="0" strike="noStrike" spc="-1">
                <a:solidFill>
                  <a:srgbClr val="003399"/>
                </a:solidFill>
                <a:latin typeface="Arial"/>
                <a:ea typeface="Arial"/>
              </a:rPr>
              <a:t>Ointment basis are the carrier of medicinal substance and provides volume and necessary physical properties of ointment. The basis ensuring maximal therapeutical effect should answer the following requirements:</a:t>
            </a:r>
            <a:endParaRPr lang="en-US" sz="2000" b="0" strike="noStrike" spc="-1">
              <a:solidFill>
                <a:srgbClr val="808080"/>
              </a:solidFill>
              <a:latin typeface="Arial"/>
              <a:ea typeface="Arial"/>
            </a:endParaRPr>
          </a:p>
          <a:p>
            <a:pPr marL="432000" indent="-324000" algn="l" rtl="0">
              <a:spcBef>
                <a:spcPts val="1417"/>
              </a:spcBef>
              <a:buClr>
                <a:srgbClr val="000000"/>
              </a:buClr>
              <a:buSzPct val="45000"/>
              <a:buFont typeface="Wingdings" charset="2"/>
              <a:buChar char=""/>
            </a:pPr>
            <a:r>
              <a:rPr lang="en-US" sz="2000" b="0" strike="noStrike" spc="-1">
                <a:solidFill>
                  <a:srgbClr val="003399"/>
                </a:solidFill>
                <a:latin typeface="Arial"/>
                <a:ea typeface="Arial"/>
              </a:rPr>
              <a:t>To have necessary structural - mechanical properties </a:t>
            </a:r>
            <a:endParaRPr lang="en-US" sz="2000" b="0" strike="noStrike" spc="-1">
              <a:solidFill>
                <a:srgbClr val="808080"/>
              </a:solidFill>
              <a:latin typeface="Century Gothic"/>
            </a:endParaRPr>
          </a:p>
          <a:p>
            <a:pPr marL="432000" indent="-324000" algn="l" rtl="0">
              <a:spcBef>
                <a:spcPts val="1417"/>
              </a:spcBef>
              <a:buClr>
                <a:srgbClr val="000000"/>
              </a:buClr>
              <a:buSzPct val="45000"/>
              <a:buFont typeface="Wingdings" charset="2"/>
              <a:buChar char=""/>
            </a:pPr>
            <a:r>
              <a:rPr lang="en-US" sz="2000" b="0" strike="noStrike" spc="-1">
                <a:solidFill>
                  <a:srgbClr val="003399"/>
                </a:solidFill>
                <a:latin typeface="Arial"/>
                <a:ea typeface="Arial"/>
              </a:rPr>
              <a:t>To have absorbing ability,</a:t>
            </a:r>
            <a:endParaRPr lang="en-US" sz="2000" b="0" strike="noStrike" spc="-1">
              <a:solidFill>
                <a:srgbClr val="808080"/>
              </a:solidFill>
              <a:latin typeface="Century Gothic"/>
            </a:endParaRPr>
          </a:p>
          <a:p>
            <a:pPr marL="432000" indent="-324000" algn="l" rtl="0">
              <a:spcBef>
                <a:spcPts val="1417"/>
              </a:spcBef>
              <a:buClr>
                <a:srgbClr val="000000"/>
              </a:buClr>
              <a:buSzPct val="45000"/>
              <a:buFont typeface="Wingdings" charset="2"/>
              <a:buChar char=""/>
            </a:pPr>
            <a:r>
              <a:rPr lang="en-US" sz="2000" b="0" strike="noStrike" spc="-1">
                <a:solidFill>
                  <a:srgbClr val="003399"/>
                </a:solidFill>
                <a:latin typeface="Arial"/>
                <a:ea typeface="Arial"/>
              </a:rPr>
              <a:t>To not change under action of external environment  and not react with medicinal substances, entered into it,</a:t>
            </a:r>
            <a:endParaRPr lang="en-US" sz="2000" b="0" strike="noStrike" spc="-1">
              <a:solidFill>
                <a:srgbClr val="808080"/>
              </a:solidFill>
              <a:latin typeface="Century Gothic"/>
            </a:endParaRPr>
          </a:p>
          <a:p>
            <a:pPr marL="432000" indent="-324000" algn="l" rtl="0">
              <a:spcBef>
                <a:spcPts val="1417"/>
              </a:spcBef>
              <a:buClr>
                <a:srgbClr val="000000"/>
              </a:buClr>
              <a:buSzPct val="45000"/>
              <a:buFont typeface="Wingdings" charset="2"/>
              <a:buChar char=""/>
            </a:pPr>
            <a:r>
              <a:rPr lang="en-US" sz="2000" b="0" strike="noStrike" spc="-1">
                <a:solidFill>
                  <a:srgbClr val="003399"/>
                </a:solidFill>
                <a:latin typeface="Arial"/>
                <a:ea typeface="Arial"/>
              </a:rPr>
              <a:t>To not render irritating action on a skin and to promote preservation of initial meaning of skin or mucous environment рН ,</a:t>
            </a:r>
            <a:endParaRPr lang="en-US" sz="2000" b="0" strike="noStrike" spc="-1">
              <a:solidFill>
                <a:srgbClr val="808080"/>
              </a:solidFill>
              <a:latin typeface="Century Gothic"/>
            </a:endParaRPr>
          </a:p>
          <a:p>
            <a:pPr marL="432000" indent="-324000" algn="l" rtl="0">
              <a:spcBef>
                <a:spcPts val="1417"/>
              </a:spcBef>
              <a:buClr>
                <a:srgbClr val="000000"/>
              </a:buClr>
              <a:buSzPct val="45000"/>
              <a:buFont typeface="Wingdings" charset="2"/>
              <a:buChar char=""/>
            </a:pPr>
            <a:r>
              <a:rPr lang="en-US" sz="2000" b="0" strike="noStrike" spc="-1">
                <a:solidFill>
                  <a:srgbClr val="003399"/>
                </a:solidFill>
                <a:latin typeface="Arial"/>
                <a:ea typeface="Arial"/>
              </a:rPr>
              <a:t>To not be exposed microbe contamination.</a:t>
            </a:r>
            <a:endParaRPr lang="en-US" sz="2000" b="0" strike="noStrike" spc="-1">
              <a:solidFill>
                <a:srgbClr val="808080"/>
              </a:solidFill>
              <a:latin typeface="Century Gothic"/>
            </a:endParaRPr>
          </a:p>
          <a:p>
            <a:pPr marL="432000" indent="-324000" algn="l" rtl="0">
              <a:spcBef>
                <a:spcPts val="1417"/>
              </a:spcBef>
              <a:buClr>
                <a:srgbClr val="000000"/>
              </a:buClr>
              <a:buSzPct val="45000"/>
              <a:buFont typeface="Wingdings" charset="2"/>
              <a:buChar char=""/>
            </a:pPr>
            <a:r>
              <a:rPr lang="en-US" sz="2000" b="0" strike="noStrike" spc="-1">
                <a:solidFill>
                  <a:srgbClr val="003399"/>
                </a:solidFill>
                <a:latin typeface="Arial"/>
                <a:ea typeface="Arial"/>
              </a:rPr>
              <a:t>The properties of a basis should correspond  to the purpose of   ointment assignment.</a:t>
            </a:r>
            <a:endParaRPr lang="en-US" sz="2000" b="0" strike="noStrike" spc="-1">
              <a:solidFill>
                <a:srgbClr val="808080"/>
              </a:solidFill>
              <a:latin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304920" y="-609480"/>
            <a:ext cx="8229240" cy="1599840"/>
          </a:xfrm>
          <a:prstGeom prst="rect">
            <a:avLst/>
          </a:prstGeom>
          <a:noFill/>
          <a:ln>
            <a:noFill/>
          </a:ln>
        </p:spPr>
        <p:txBody>
          <a:bodyPr anchor="b">
            <a:noAutofit/>
          </a:bodyPr>
          <a:lstStyle/>
          <a:p>
            <a:pPr algn="ctr" rtl="1">
              <a:lnSpc>
                <a:spcPts val="5800"/>
              </a:lnSpc>
            </a:pPr>
            <a:r>
              <a:rPr lang="en-US" sz="2800" b="1" strike="noStrike" spc="-1">
                <a:solidFill>
                  <a:srgbClr val="2F5897"/>
                </a:solidFill>
                <a:latin typeface="Palatino Linotype"/>
              </a:rPr>
              <a:t>Factors that affect selection of appropriate bases</a:t>
            </a:r>
            <a:endParaRPr lang="en-US" sz="2800" b="0" strike="noStrike" spc="-1">
              <a:solidFill>
                <a:srgbClr val="000000"/>
              </a:solidFill>
              <a:latin typeface="Palatino Linotype"/>
            </a:endParaRPr>
          </a:p>
        </p:txBody>
      </p:sp>
      <p:grpSp>
        <p:nvGrpSpPr>
          <p:cNvPr id="128" name="Group 2"/>
          <p:cNvGrpSpPr/>
          <p:nvPr/>
        </p:nvGrpSpPr>
        <p:grpSpPr>
          <a:xfrm>
            <a:off x="1254960" y="1219320"/>
            <a:ext cx="6710400" cy="5638320"/>
            <a:chOff x="1254960" y="1219320"/>
            <a:chExt cx="6710400" cy="5638320"/>
          </a:xfrm>
        </p:grpSpPr>
        <p:sp>
          <p:nvSpPr>
            <p:cNvPr id="129" name="CustomShape 3"/>
            <p:cNvSpPr/>
            <p:nvPr/>
          </p:nvSpPr>
          <p:spPr>
            <a:xfrm rot="10800000">
              <a:off x="1631520" y="1219680"/>
              <a:ext cx="6333840" cy="752040"/>
            </a:xfrm>
            <a:prstGeom prst="homePlate">
              <a:avLst>
                <a:gd name="adj"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a:gradFill>
            <a:ln>
              <a:noFill/>
            </a:ln>
            <a:effectLst>
              <a:outerShdw blurRad="4000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txBody>
            <a:bodyPr rot="10800000" lIns="135000" tIns="72360" rIns="331920" bIns="72360" anchor="ctr">
              <a:noAutofit/>
            </a:bodyPr>
            <a:lstStyle/>
            <a:p>
              <a:pPr algn="ctr">
                <a:lnSpc>
                  <a:spcPct val="90000"/>
                </a:lnSpc>
                <a:spcAft>
                  <a:spcPts val="666"/>
                </a:spcAft>
              </a:pPr>
              <a:r>
                <a:rPr lang="en-US" sz="1900" b="0" strike="noStrike" spc="-1">
                  <a:solidFill>
                    <a:srgbClr val="FFFFFF"/>
                  </a:solidFill>
                  <a:latin typeface="Palatino Linotype"/>
                </a:rPr>
                <a:t>Desired release rate of the drug substance from the ointment base</a:t>
              </a:r>
              <a:endParaRPr lang="en-US" sz="1900" b="0" strike="noStrike" spc="-1">
                <a:latin typeface="Arial"/>
              </a:endParaRPr>
            </a:p>
          </p:txBody>
        </p:sp>
        <p:sp>
          <p:nvSpPr>
            <p:cNvPr id="130" name="CustomShape 4"/>
            <p:cNvSpPr/>
            <p:nvPr/>
          </p:nvSpPr>
          <p:spPr>
            <a:xfrm>
              <a:off x="1254960" y="1219320"/>
              <a:ext cx="752040" cy="752040"/>
            </a:xfrm>
            <a:prstGeom prst="ellipse">
              <a:avLst/>
            </a:prstGeom>
            <a:blipFill rotWithShape="0">
              <a:blip r:embed="rId2"/>
              <a:stretch>
                <a:fillRect/>
              </a:stretch>
            </a:blipFill>
            <a:ln>
              <a:noFill/>
            </a:ln>
            <a:scene3d>
              <a:camera prst="orthographicFront"/>
              <a:lightRig rig="threePt" dir="t">
                <a:rot lat="0" lon="0" rev="7500000"/>
              </a:lightRig>
            </a:scene3d>
            <a:sp3d z="152400" extrusionH="63500" prstMaterial="matte">
              <a:bevelT w="50800" h="19050" prst="relaxedInset"/>
              <a:contourClr>
                <a:schemeClr val="bg1"/>
              </a:contourClr>
            </a:sp3d>
          </p:spPr>
          <p:style>
            <a:lnRef idx="0">
              <a:scrgbClr r="0" g="0" b="0"/>
            </a:lnRef>
            <a:fillRef idx="0">
              <a:scrgbClr r="0" g="0" b="0"/>
            </a:fillRef>
            <a:effectRef idx="0">
              <a:scrgbClr r="0" g="0" b="0"/>
            </a:effectRef>
            <a:fontRef idx="minor"/>
          </p:style>
        </p:sp>
        <p:sp>
          <p:nvSpPr>
            <p:cNvPr id="131" name="CustomShape 5"/>
            <p:cNvSpPr/>
            <p:nvPr/>
          </p:nvSpPr>
          <p:spPr>
            <a:xfrm rot="10800000">
              <a:off x="1631520" y="2196720"/>
              <a:ext cx="6333840" cy="752040"/>
            </a:xfrm>
            <a:prstGeom prst="homePlate">
              <a:avLst>
                <a:gd name="adj"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a:gradFill>
            <a:ln>
              <a:noFill/>
            </a:ln>
            <a:effectLst>
              <a:outerShdw blurRad="4000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txBody>
            <a:bodyPr rot="10800000" lIns="135000" tIns="72360" rIns="331920" bIns="72360" anchor="ctr">
              <a:noAutofit/>
            </a:bodyPr>
            <a:lstStyle/>
            <a:p>
              <a:pPr algn="ctr" rtl="1">
                <a:lnSpc>
                  <a:spcPct val="90000"/>
                </a:lnSpc>
                <a:spcAft>
                  <a:spcPts val="666"/>
                </a:spcAft>
              </a:pPr>
              <a:r>
                <a:rPr lang="en-US" sz="1900" b="0" strike="noStrike" spc="-1">
                  <a:solidFill>
                    <a:srgbClr val="FFFFFF"/>
                  </a:solidFill>
                  <a:latin typeface="Palatino Linotype"/>
                </a:rPr>
                <a:t>Desirability for topical or percutaneous drug absorption</a:t>
              </a:r>
              <a:endParaRPr lang="en-US" sz="1900" b="0" strike="noStrike" spc="-1">
                <a:latin typeface="Arial"/>
              </a:endParaRPr>
            </a:p>
          </p:txBody>
        </p:sp>
        <p:sp>
          <p:nvSpPr>
            <p:cNvPr id="132" name="CustomShape 6"/>
            <p:cNvSpPr/>
            <p:nvPr/>
          </p:nvSpPr>
          <p:spPr>
            <a:xfrm>
              <a:off x="1254960" y="2196720"/>
              <a:ext cx="752040" cy="752040"/>
            </a:xfrm>
            <a:prstGeom prst="ellipse">
              <a:avLst/>
            </a:prstGeom>
            <a:blipFill rotWithShape="0">
              <a:blip r:embed="rId3"/>
              <a:stretch>
                <a:fillRect/>
              </a:stretch>
            </a:blipFill>
            <a:ln>
              <a:noFill/>
            </a:ln>
            <a:scene3d>
              <a:camera prst="orthographicFront"/>
              <a:lightRig rig="threePt" dir="t">
                <a:rot lat="0" lon="0" rev="7500000"/>
              </a:lightRig>
            </a:scene3d>
            <a:sp3d z="152400" extrusionH="63500" prstMaterial="matte">
              <a:bevelT w="50800" h="19050" prst="relaxedInset"/>
              <a:contourClr>
                <a:schemeClr val="bg1"/>
              </a:contourClr>
            </a:sp3d>
          </p:spPr>
          <p:style>
            <a:lnRef idx="0">
              <a:scrgbClr r="0" g="0" b="0"/>
            </a:lnRef>
            <a:fillRef idx="0">
              <a:scrgbClr r="0" g="0" b="0"/>
            </a:fillRef>
            <a:effectRef idx="0">
              <a:scrgbClr r="0" g="0" b="0"/>
            </a:effectRef>
            <a:fontRef idx="minor"/>
          </p:style>
        </p:sp>
        <p:sp>
          <p:nvSpPr>
            <p:cNvPr id="133" name="CustomShape 7"/>
            <p:cNvSpPr/>
            <p:nvPr/>
          </p:nvSpPr>
          <p:spPr>
            <a:xfrm rot="10800000">
              <a:off x="1631520" y="3173760"/>
              <a:ext cx="6333840" cy="752040"/>
            </a:xfrm>
            <a:prstGeom prst="homePlate">
              <a:avLst>
                <a:gd name="adj"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a:gradFill>
            <a:ln>
              <a:noFill/>
            </a:ln>
            <a:effectLst>
              <a:outerShdw blurRad="4000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txBody>
            <a:bodyPr rot="10800000" lIns="135000" tIns="72360" rIns="331920" bIns="72360" anchor="ctr">
              <a:noAutofit/>
            </a:bodyPr>
            <a:lstStyle/>
            <a:p>
              <a:pPr algn="ctr" rtl="1">
                <a:lnSpc>
                  <a:spcPct val="90000"/>
                </a:lnSpc>
                <a:spcAft>
                  <a:spcPts val="666"/>
                </a:spcAft>
              </a:pPr>
              <a:r>
                <a:rPr lang="en-US" sz="1900" b="0" strike="noStrike" spc="-1">
                  <a:solidFill>
                    <a:srgbClr val="FFFFFF"/>
                  </a:solidFill>
                  <a:latin typeface="Palatino Linotype"/>
                </a:rPr>
                <a:t>Desirability of occlusion of moisture from the skin</a:t>
              </a:r>
              <a:endParaRPr lang="en-US" sz="1900" b="0" strike="noStrike" spc="-1">
                <a:latin typeface="Arial"/>
              </a:endParaRPr>
            </a:p>
          </p:txBody>
        </p:sp>
        <p:sp>
          <p:nvSpPr>
            <p:cNvPr id="134" name="CustomShape 8"/>
            <p:cNvSpPr/>
            <p:nvPr/>
          </p:nvSpPr>
          <p:spPr>
            <a:xfrm>
              <a:off x="1254960" y="3173760"/>
              <a:ext cx="752040" cy="752040"/>
            </a:xfrm>
            <a:prstGeom prst="ellipse">
              <a:avLst/>
            </a:prstGeom>
            <a:blipFill rotWithShape="0">
              <a:blip r:embed="rId4"/>
              <a:stretch>
                <a:fillRect/>
              </a:stretch>
            </a:blipFill>
            <a:ln>
              <a:noFill/>
            </a:ln>
            <a:scene3d>
              <a:camera prst="orthographicFront"/>
              <a:lightRig rig="threePt" dir="t">
                <a:rot lat="0" lon="0" rev="7500000"/>
              </a:lightRig>
            </a:scene3d>
            <a:sp3d z="152400" extrusionH="63500" prstMaterial="matte">
              <a:bevelT w="50800" h="19050" prst="relaxedInset"/>
              <a:contourClr>
                <a:schemeClr val="bg1"/>
              </a:contourClr>
            </a:sp3d>
          </p:spPr>
          <p:style>
            <a:lnRef idx="0">
              <a:scrgbClr r="0" g="0" b="0"/>
            </a:lnRef>
            <a:fillRef idx="0">
              <a:scrgbClr r="0" g="0" b="0"/>
            </a:fillRef>
            <a:effectRef idx="0">
              <a:scrgbClr r="0" g="0" b="0"/>
            </a:effectRef>
            <a:fontRef idx="minor"/>
          </p:style>
        </p:sp>
        <p:sp>
          <p:nvSpPr>
            <p:cNvPr id="135" name="CustomShape 9"/>
            <p:cNvSpPr/>
            <p:nvPr/>
          </p:nvSpPr>
          <p:spPr>
            <a:xfrm rot="10800000">
              <a:off x="1631520" y="4151160"/>
              <a:ext cx="6333840" cy="752040"/>
            </a:xfrm>
            <a:prstGeom prst="homePlate">
              <a:avLst>
                <a:gd name="adj"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a:gradFill>
            <a:ln>
              <a:noFill/>
            </a:ln>
            <a:effectLst>
              <a:outerShdw blurRad="4000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txBody>
            <a:bodyPr rot="10800000" lIns="135000" tIns="72360" rIns="331920" bIns="72360" anchor="ctr">
              <a:noAutofit/>
            </a:bodyPr>
            <a:lstStyle/>
            <a:p>
              <a:pPr algn="ctr" rtl="1">
                <a:lnSpc>
                  <a:spcPct val="90000"/>
                </a:lnSpc>
                <a:spcAft>
                  <a:spcPts val="666"/>
                </a:spcAft>
              </a:pPr>
              <a:r>
                <a:rPr lang="en-US" sz="1900" b="0" strike="noStrike" spc="-1">
                  <a:solidFill>
                    <a:srgbClr val="FFFFFF"/>
                  </a:solidFill>
                  <a:latin typeface="Palatino Linotype"/>
                </a:rPr>
                <a:t>Stability of the drug in the ointment base</a:t>
              </a:r>
              <a:endParaRPr lang="en-US" sz="1900" b="0" strike="noStrike" spc="-1">
                <a:latin typeface="Arial"/>
              </a:endParaRPr>
            </a:p>
          </p:txBody>
        </p:sp>
        <p:sp>
          <p:nvSpPr>
            <p:cNvPr id="136" name="CustomShape 10"/>
            <p:cNvSpPr/>
            <p:nvPr/>
          </p:nvSpPr>
          <p:spPr>
            <a:xfrm>
              <a:off x="1254960" y="4150800"/>
              <a:ext cx="752040" cy="752040"/>
            </a:xfrm>
            <a:prstGeom prst="ellipse">
              <a:avLst/>
            </a:prstGeom>
            <a:blipFill rotWithShape="0">
              <a:blip r:embed="rId5"/>
              <a:stretch>
                <a:fillRect/>
              </a:stretch>
            </a:blipFill>
            <a:ln>
              <a:noFill/>
            </a:ln>
            <a:scene3d>
              <a:camera prst="orthographicFront"/>
              <a:lightRig rig="threePt" dir="t">
                <a:rot lat="0" lon="0" rev="7500000"/>
              </a:lightRig>
            </a:scene3d>
            <a:sp3d z="152400" extrusionH="63500" prstMaterial="matte">
              <a:bevelT w="50800" h="19050" prst="relaxedInset"/>
              <a:contourClr>
                <a:schemeClr val="bg1"/>
              </a:contourClr>
            </a:sp3d>
          </p:spPr>
          <p:style>
            <a:lnRef idx="0">
              <a:scrgbClr r="0" g="0" b="0"/>
            </a:lnRef>
            <a:fillRef idx="0">
              <a:scrgbClr r="0" g="0" b="0"/>
            </a:fillRef>
            <a:effectRef idx="0">
              <a:scrgbClr r="0" g="0" b="0"/>
            </a:effectRef>
            <a:fontRef idx="minor"/>
          </p:style>
        </p:sp>
        <p:sp>
          <p:nvSpPr>
            <p:cNvPr id="137" name="CustomShape 11"/>
            <p:cNvSpPr/>
            <p:nvPr/>
          </p:nvSpPr>
          <p:spPr>
            <a:xfrm rot="10800000">
              <a:off x="1631520" y="5128200"/>
              <a:ext cx="6333840" cy="752040"/>
            </a:xfrm>
            <a:prstGeom prst="homePlate">
              <a:avLst>
                <a:gd name="adj"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a:gradFill>
            <a:ln>
              <a:noFill/>
            </a:ln>
            <a:effectLst>
              <a:outerShdw blurRad="4000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txBody>
            <a:bodyPr rot="10800000" lIns="135000" tIns="72360" rIns="331920" bIns="72360" anchor="ctr">
              <a:noAutofit/>
            </a:bodyPr>
            <a:lstStyle/>
            <a:p>
              <a:pPr algn="ctr" rtl="1">
                <a:lnSpc>
                  <a:spcPct val="90000"/>
                </a:lnSpc>
                <a:spcAft>
                  <a:spcPts val="666"/>
                </a:spcAft>
              </a:pPr>
              <a:r>
                <a:rPr lang="en-US" sz="1900" b="0" strike="noStrike" spc="-1">
                  <a:solidFill>
                    <a:srgbClr val="FFFFFF"/>
                  </a:solidFill>
                  <a:latin typeface="Palatino Linotype"/>
                </a:rPr>
                <a:t>Effect of the drug on the consistency or other features of the ointment base</a:t>
              </a:r>
              <a:endParaRPr lang="en-US" sz="1900" b="0" strike="noStrike" spc="-1">
                <a:latin typeface="Arial"/>
              </a:endParaRPr>
            </a:p>
          </p:txBody>
        </p:sp>
        <p:sp>
          <p:nvSpPr>
            <p:cNvPr id="138" name="CustomShape 12"/>
            <p:cNvSpPr/>
            <p:nvPr/>
          </p:nvSpPr>
          <p:spPr>
            <a:xfrm>
              <a:off x="1254960" y="5128200"/>
              <a:ext cx="752040" cy="752040"/>
            </a:xfrm>
            <a:prstGeom prst="ellipse">
              <a:avLst/>
            </a:prstGeom>
            <a:blipFill rotWithShape="0">
              <a:blip r:embed="rId6"/>
              <a:stretch>
                <a:fillRect/>
              </a:stretch>
            </a:blipFill>
            <a:ln>
              <a:noFill/>
            </a:ln>
            <a:scene3d>
              <a:camera prst="orthographicFront"/>
              <a:lightRig rig="threePt" dir="t">
                <a:rot lat="0" lon="0" rev="7500000"/>
              </a:lightRig>
            </a:scene3d>
            <a:sp3d z="152400" extrusionH="63500" prstMaterial="matte">
              <a:bevelT w="50800" h="19050" prst="relaxedInset"/>
              <a:contourClr>
                <a:schemeClr val="bg1"/>
              </a:contourClr>
            </a:sp3d>
          </p:spPr>
          <p:style>
            <a:lnRef idx="0">
              <a:scrgbClr r="0" g="0" b="0"/>
            </a:lnRef>
            <a:fillRef idx="0">
              <a:scrgbClr r="0" g="0" b="0"/>
            </a:fillRef>
            <a:effectRef idx="0">
              <a:scrgbClr r="0" g="0" b="0"/>
            </a:effectRef>
            <a:fontRef idx="minor"/>
          </p:style>
        </p:sp>
        <p:sp>
          <p:nvSpPr>
            <p:cNvPr id="139" name="CustomShape 13"/>
            <p:cNvSpPr/>
            <p:nvPr/>
          </p:nvSpPr>
          <p:spPr>
            <a:xfrm rot="10800000">
              <a:off x="1631520" y="6105240"/>
              <a:ext cx="6333840" cy="752040"/>
            </a:xfrm>
            <a:prstGeom prst="homePlate">
              <a:avLst>
                <a:gd name="adj"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a:gradFill>
            <a:ln>
              <a:noFill/>
            </a:ln>
            <a:effectLst>
              <a:outerShdw blurRad="4000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txBody>
            <a:bodyPr rot="10800000" lIns="135000" tIns="72360" rIns="331920" bIns="72360" anchor="ctr">
              <a:noAutofit/>
            </a:bodyPr>
            <a:lstStyle/>
            <a:p>
              <a:pPr algn="ctr" rtl="1">
                <a:lnSpc>
                  <a:spcPct val="90000"/>
                </a:lnSpc>
                <a:spcAft>
                  <a:spcPts val="666"/>
                </a:spcAft>
              </a:pPr>
              <a:r>
                <a:rPr lang="en-US" sz="1900" b="0" strike="noStrike" spc="-1">
                  <a:solidFill>
                    <a:srgbClr val="FFFFFF"/>
                  </a:solidFill>
                  <a:latin typeface="Palatino Linotype"/>
                </a:rPr>
                <a:t>The desire for a base that is easily removed by washing the water</a:t>
              </a:r>
              <a:endParaRPr lang="en-US" sz="1900" b="0" strike="noStrike" spc="-1">
                <a:latin typeface="Arial"/>
              </a:endParaRPr>
            </a:p>
          </p:txBody>
        </p:sp>
        <p:sp>
          <p:nvSpPr>
            <p:cNvPr id="140" name="CustomShape 14"/>
            <p:cNvSpPr/>
            <p:nvPr/>
          </p:nvSpPr>
          <p:spPr>
            <a:xfrm>
              <a:off x="1254960" y="6105240"/>
              <a:ext cx="752040" cy="752040"/>
            </a:xfrm>
            <a:prstGeom prst="ellipse">
              <a:avLst/>
            </a:prstGeom>
            <a:blipFill rotWithShape="0">
              <a:blip r:embed="rId7"/>
              <a:stretch>
                <a:fillRect/>
              </a:stretch>
            </a:blipFill>
            <a:ln>
              <a:noFill/>
            </a:ln>
            <a:scene3d>
              <a:camera prst="orthographicFront"/>
              <a:lightRig rig="threePt" dir="t">
                <a:rot lat="0" lon="0" rev="7500000"/>
              </a:lightRig>
            </a:scene3d>
            <a:sp3d z="152400" extrusionH="63500" prstMaterial="matte">
              <a:bevelT w="50800" h="19050" prst="relaxedInset"/>
              <a:contourClr>
                <a:schemeClr val="bg1"/>
              </a:contourClr>
            </a:sp3d>
          </p:spPr>
          <p:style>
            <a:lnRef idx="0">
              <a:scrgbClr r="0" g="0" b="0"/>
            </a:lnRef>
            <a:fillRef idx="0">
              <a:scrgbClr r="0" g="0" b="0"/>
            </a:fillRef>
            <a:effectRef idx="0">
              <a:scrgbClr r="0" g="0" b="0"/>
            </a:effectRef>
            <a:fontRef idx="minor"/>
          </p:style>
        </p:sp>
      </p:grpSp>
      <p:grpSp>
        <p:nvGrpSpPr>
          <p:cNvPr id="141" name="Group 15"/>
          <p:cNvGrpSpPr/>
          <p:nvPr/>
        </p:nvGrpSpPr>
        <p:grpSpPr>
          <a:xfrm>
            <a:off x="0" y="0"/>
            <a:ext cx="36000" cy="36000"/>
            <a:chOff x="0" y="0"/>
            <a:chExt cx="36000" cy="36000"/>
          </a:xfrm>
        </p:grpSpPr>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457200" y="0"/>
            <a:ext cx="8229240" cy="1599840"/>
          </a:xfrm>
          <a:prstGeom prst="rect">
            <a:avLst/>
          </a:prstGeom>
          <a:noFill/>
          <a:ln>
            <a:noFill/>
          </a:ln>
        </p:spPr>
        <p:txBody>
          <a:bodyPr anchor="b">
            <a:noAutofit/>
          </a:bodyPr>
          <a:lstStyle/>
          <a:p>
            <a:pPr algn="ctr" rtl="1">
              <a:lnSpc>
                <a:spcPts val="5800"/>
              </a:lnSpc>
            </a:pPr>
            <a:r>
              <a:rPr lang="en-US" sz="3200" b="1" strike="noStrike" spc="-1">
                <a:solidFill>
                  <a:srgbClr val="2F5897"/>
                </a:solidFill>
                <a:latin typeface="Palatino Linotype"/>
              </a:rPr>
              <a:t>Method of preparation of ointment:</a:t>
            </a:r>
            <a:br/>
            <a:endParaRPr lang="en-US" sz="3200" b="0" strike="noStrike" spc="-1">
              <a:solidFill>
                <a:srgbClr val="000000"/>
              </a:solidFill>
              <a:latin typeface="Palatino Linotype"/>
            </a:endParaRPr>
          </a:p>
        </p:txBody>
      </p:sp>
      <p:grpSp>
        <p:nvGrpSpPr>
          <p:cNvPr id="143" name="Group 2"/>
          <p:cNvGrpSpPr/>
          <p:nvPr/>
        </p:nvGrpSpPr>
        <p:grpSpPr>
          <a:xfrm>
            <a:off x="182880" y="1097280"/>
            <a:ext cx="8580240" cy="4022640"/>
            <a:chOff x="182880" y="1097280"/>
            <a:chExt cx="8580240" cy="4022640"/>
          </a:xfrm>
        </p:grpSpPr>
        <p:sp>
          <p:nvSpPr>
            <p:cNvPr id="144" name="CustomShape 3"/>
            <p:cNvSpPr/>
            <p:nvPr/>
          </p:nvSpPr>
          <p:spPr>
            <a:xfrm>
              <a:off x="182880" y="1097280"/>
              <a:ext cx="4318560" cy="4022640"/>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a:gradFill>
            <a:ln>
              <a:noFill/>
            </a:ln>
            <a:effectLst>
              <a:outerShdw blurRad="4000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sp>
        <p:sp>
          <p:nvSpPr>
            <p:cNvPr id="145" name="CustomShape 4"/>
            <p:cNvSpPr/>
            <p:nvPr/>
          </p:nvSpPr>
          <p:spPr>
            <a:xfrm>
              <a:off x="2291760" y="1097280"/>
              <a:ext cx="5693760" cy="4022640"/>
            </a:xfrm>
            <a:prstGeom prst="rect">
              <a:avLst/>
            </a:prstGeom>
            <a:solidFill>
              <a:schemeClr val="lt1">
                <a:alpha val="90000"/>
                <a:hueOff val="0"/>
                <a:satOff val="0"/>
                <a:lumOff val="0"/>
                <a:alphaOff val="0"/>
              </a:schemeClr>
            </a:solidFill>
            <a:ln>
              <a:solidFill>
                <a:schemeClr val="accent2">
                  <a:hueOff val="0"/>
                  <a:satOff val="0"/>
                  <a:lumOff val="0"/>
                  <a:alphaOff val="0"/>
                </a:schemeClr>
              </a:solidFill>
              <a:round/>
            </a:ln>
            <a:effectLst>
              <a:outerShdw blurRad="40000" dist="2304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p:spPr>
          <p:style>
            <a:lnRef idx="1">
              <a:scrgbClr r="0" g="0" b="0"/>
            </a:lnRef>
            <a:fillRef idx="0">
              <a:scrgbClr r="0" g="0" b="0"/>
            </a:fillRef>
            <a:effectRef idx="2">
              <a:scrgbClr r="0" g="0" b="0"/>
            </a:effectRef>
            <a:fontRef idx="minor"/>
          </p:style>
        </p:sp>
        <p:sp>
          <p:nvSpPr>
            <p:cNvPr id="146" name="CustomShape 5"/>
            <p:cNvSpPr/>
            <p:nvPr/>
          </p:nvSpPr>
          <p:spPr>
            <a:xfrm>
              <a:off x="1273680" y="3061440"/>
              <a:ext cx="2051280" cy="1910520"/>
            </a:xfrm>
            <a:prstGeom prst="pie">
              <a:avLst>
                <a:gd name="adj1" fmla="val 5400000"/>
                <a:gd name="adj2" fmla="val 16200000"/>
              </a:avLst>
            </a:prstGeom>
            <a:gradFill rotWithShape="0">
              <a:gsLst>
                <a:gs pos="0">
                  <a:schemeClr val="accent2">
                    <a:hueOff val="1799955"/>
                    <a:satOff val="48584"/>
                    <a:lumOff val="5099"/>
                    <a:alphaOff val="0"/>
                    <a:shade val="51000"/>
                    <a:satMod val="130000"/>
                  </a:schemeClr>
                </a:gs>
                <a:gs pos="80000">
                  <a:schemeClr val="accent2">
                    <a:hueOff val="1799955"/>
                    <a:satOff val="48584"/>
                    <a:lumOff val="5099"/>
                    <a:alphaOff val="0"/>
                    <a:shade val="93000"/>
                    <a:satMod val="130000"/>
                  </a:schemeClr>
                </a:gs>
                <a:gs pos="100000">
                  <a:schemeClr val="accent2">
                    <a:hueOff val="1799955"/>
                    <a:satOff val="48584"/>
                    <a:lumOff val="5099"/>
                    <a:alphaOff val="0"/>
                    <a:shade val="94000"/>
                    <a:satMod val="135000"/>
                  </a:schemeClr>
                </a:gs>
              </a:gsLst>
              <a:lin ang="16200000"/>
            </a:gradFill>
            <a:ln>
              <a:noFill/>
            </a:ln>
            <a:effectLst>
              <a:outerShdw blurRad="40000" dist="2304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0">
              <a:scrgbClr r="0" g="0" b="0"/>
            </a:fillRef>
            <a:effectRef idx="2">
              <a:scrgbClr r="0" g="0" b="0"/>
            </a:effectRef>
            <a:fontRef idx="minor"/>
          </p:style>
        </p:sp>
        <p:sp>
          <p:nvSpPr>
            <p:cNvPr id="147" name="CustomShape 6"/>
            <p:cNvSpPr/>
            <p:nvPr/>
          </p:nvSpPr>
          <p:spPr>
            <a:xfrm>
              <a:off x="2298240" y="3187080"/>
              <a:ext cx="5693760" cy="1658880"/>
            </a:xfrm>
            <a:prstGeom prst="rect">
              <a:avLst/>
            </a:prstGeom>
            <a:solidFill>
              <a:schemeClr val="lt1">
                <a:alpha val="90000"/>
                <a:hueOff val="0"/>
                <a:satOff val="0"/>
                <a:lumOff val="0"/>
                <a:alphaOff val="0"/>
              </a:schemeClr>
            </a:solidFill>
            <a:ln>
              <a:solidFill>
                <a:schemeClr val="accent2">
                  <a:hueOff val="1799955"/>
                  <a:satOff val="48584"/>
                  <a:lumOff val="5099"/>
                  <a:alphaOff val="0"/>
                </a:schemeClr>
              </a:solidFill>
              <a:round/>
            </a:ln>
            <a:effectLst>
              <a:outerShdw blurRad="40000" dist="2304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p:spPr>
          <p:style>
            <a:lnRef idx="1">
              <a:scrgbClr r="0" g="0" b="0"/>
            </a:lnRef>
            <a:fillRef idx="0">
              <a:scrgbClr r="0" g="0" b="0"/>
            </a:fillRef>
            <a:effectRef idx="2">
              <a:scrgbClr r="0" g="0" b="0"/>
            </a:effectRef>
            <a:fontRef idx="minor"/>
          </p:style>
        </p:sp>
        <p:sp>
          <p:nvSpPr>
            <p:cNvPr id="148" name="CustomShape 7"/>
            <p:cNvSpPr/>
            <p:nvPr/>
          </p:nvSpPr>
          <p:spPr>
            <a:xfrm>
              <a:off x="2831400" y="1097280"/>
              <a:ext cx="5931720" cy="1910520"/>
            </a:xfrm>
            <a:prstGeom prst="rect">
              <a:avLst/>
            </a:prstGeom>
            <a:noFill/>
            <a:ln>
              <a:noFill/>
            </a:ln>
            <a:effectLst>
              <a:outerShdw blurRad="40000" dist="23040" dir="5400000" rotWithShape="0">
                <a:srgbClr val="000000">
                  <a:alpha val="35000"/>
                </a:srgbClr>
              </a:outerShdw>
            </a:effectLst>
            <a:scene3d>
              <a:camera prst="orthographicFront"/>
              <a:lightRig rig="threePt" dir="t">
                <a:rot lat="0" lon="0" rev="7500000"/>
              </a:lightRig>
            </a:scene3d>
          </p:spPr>
          <p:style>
            <a:lnRef idx="1">
              <a:scrgbClr r="0" g="0" b="0"/>
            </a:lnRef>
            <a:fillRef idx="0">
              <a:scrgbClr r="0" g="0" b="0"/>
            </a:fillRef>
            <a:effectRef idx="2">
              <a:scrgbClr r="0" g="0" b="0"/>
            </a:effectRef>
            <a:fontRef idx="minor"/>
          </p:style>
          <p:txBody>
            <a:bodyPr lIns="209520" tIns="209520" rIns="209520" bIns="209520" anchor="ctr">
              <a:noAutofit/>
            </a:bodyPr>
            <a:lstStyle/>
            <a:p>
              <a:pPr marL="285840" lvl="1" indent="-285480" algn="l" rtl="0">
                <a:lnSpc>
                  <a:spcPct val="90000"/>
                </a:lnSpc>
                <a:spcAft>
                  <a:spcPts val="825"/>
                </a:spcAft>
                <a:buClr>
                  <a:srgbClr val="000000"/>
                </a:buClr>
                <a:buFont typeface="Symbol" charset="2"/>
                <a:buChar char=""/>
              </a:pPr>
              <a:r>
                <a:rPr lang="en-US" sz="5500" b="0" strike="noStrike" spc="-1">
                  <a:solidFill>
                    <a:srgbClr val="000000"/>
                  </a:solidFill>
                  <a:latin typeface="Palatino Linotype"/>
                </a:rPr>
                <a:t>Incorporation </a:t>
              </a:r>
              <a:endParaRPr lang="en-US" sz="5500" b="0" strike="noStrike" spc="-1">
                <a:latin typeface="Arial"/>
              </a:endParaRPr>
            </a:p>
          </p:txBody>
        </p:sp>
        <p:sp>
          <p:nvSpPr>
            <p:cNvPr id="149" name="CustomShape 8"/>
            <p:cNvSpPr/>
            <p:nvPr/>
          </p:nvSpPr>
          <p:spPr>
            <a:xfrm>
              <a:off x="3005640" y="3008160"/>
              <a:ext cx="5583240" cy="1910880"/>
            </a:xfrm>
            <a:prstGeom prst="rect">
              <a:avLst/>
            </a:prstGeom>
            <a:noFill/>
            <a:ln>
              <a:noFill/>
            </a:ln>
            <a:effectLst>
              <a:outerShdw blurRad="40000" dist="23040" dir="5400000" rotWithShape="0">
                <a:srgbClr val="000000">
                  <a:alpha val="35000"/>
                </a:srgbClr>
              </a:outerShdw>
            </a:effectLst>
            <a:scene3d>
              <a:camera prst="orthographicFront"/>
              <a:lightRig rig="threePt" dir="t">
                <a:rot lat="0" lon="0" rev="7500000"/>
              </a:lightRig>
            </a:scene3d>
          </p:spPr>
          <p:style>
            <a:lnRef idx="1">
              <a:scrgbClr r="0" g="0" b="0"/>
            </a:lnRef>
            <a:fillRef idx="0">
              <a:scrgbClr r="0" g="0" b="0"/>
            </a:fillRef>
            <a:effectRef idx="2">
              <a:scrgbClr r="0" g="0" b="0"/>
            </a:effectRef>
            <a:fontRef idx="minor"/>
          </p:style>
          <p:txBody>
            <a:bodyPr lIns="209520" tIns="209520" rIns="209520" bIns="209520" anchor="ctr">
              <a:noAutofit/>
            </a:bodyPr>
            <a:lstStyle/>
            <a:p>
              <a:pPr marL="285840" lvl="1" indent="-285480" algn="l" rtl="0">
                <a:lnSpc>
                  <a:spcPct val="90000"/>
                </a:lnSpc>
                <a:spcAft>
                  <a:spcPts val="825"/>
                </a:spcAft>
                <a:buClr>
                  <a:srgbClr val="000000"/>
                </a:buClr>
                <a:buFont typeface="Symbol" charset="2"/>
                <a:buChar char=""/>
              </a:pPr>
              <a:r>
                <a:rPr lang="en-US" sz="5500" b="0" strike="noStrike" spc="-1">
                  <a:solidFill>
                    <a:srgbClr val="000000"/>
                  </a:solidFill>
                  <a:latin typeface="Palatino Linotype"/>
                </a:rPr>
                <a:t>Fusion</a:t>
              </a:r>
              <a:endParaRPr lang="en-US" sz="5500" b="0" strike="noStrike" spc="-1">
                <a:latin typeface="Arial"/>
              </a:endParaRPr>
            </a:p>
          </p:txBody>
        </p:sp>
      </p:grpSp>
      <p:grpSp>
        <p:nvGrpSpPr>
          <p:cNvPr id="150" name="Group 9"/>
          <p:cNvGrpSpPr/>
          <p:nvPr/>
        </p:nvGrpSpPr>
        <p:grpSpPr>
          <a:xfrm>
            <a:off x="0" y="0"/>
            <a:ext cx="36000" cy="36000"/>
            <a:chOff x="0" y="0"/>
            <a:chExt cx="36000" cy="36000"/>
          </a:xfrm>
        </p:grpSpPr>
      </p:grpSp>
      <p:sp>
        <p:nvSpPr>
          <p:cNvPr id="151" name="TextShape 10"/>
          <p:cNvSpPr txBox="1"/>
          <p:nvPr/>
        </p:nvSpPr>
        <p:spPr>
          <a:xfrm>
            <a:off x="274320" y="5386320"/>
            <a:ext cx="8518680" cy="644877"/>
          </a:xfrm>
          <a:prstGeom prst="rect">
            <a:avLst/>
          </a:prstGeom>
          <a:noFill/>
          <a:ln>
            <a:noFill/>
          </a:ln>
        </p:spPr>
        <p:txBody>
          <a:bodyPr lIns="90000" tIns="45000" rIns="90000" bIns="45000">
            <a:spAutoFit/>
          </a:bodyPr>
          <a:lstStyle/>
          <a:p>
            <a:pPr algn="l" rtl="0"/>
            <a:r>
              <a:rPr lang="en-US" sz="1800" b="1" strike="noStrike" spc="-1">
                <a:solidFill>
                  <a:srgbClr val="C00000"/>
                </a:solidFill>
                <a:latin typeface="Palatino Linotype"/>
              </a:rPr>
              <a:t>Note: </a:t>
            </a:r>
            <a:br/>
            <a:r>
              <a:rPr lang="en-US" sz="1800" b="1" strike="noStrike" spc="-1">
                <a:solidFill>
                  <a:srgbClr val="C00000"/>
                </a:solidFill>
                <a:latin typeface="Palatino Linotype"/>
              </a:rPr>
              <a:t> Methods used for preparation of ointment depend on the nature of ingredients.</a:t>
            </a:r>
            <a:endParaRPr lang="en-US" sz="18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457200" y="0"/>
            <a:ext cx="8229240" cy="1599840"/>
          </a:xfrm>
          <a:prstGeom prst="rect">
            <a:avLst/>
          </a:prstGeom>
          <a:noFill/>
          <a:ln>
            <a:noFill/>
          </a:ln>
        </p:spPr>
        <p:txBody>
          <a:bodyPr anchor="b">
            <a:noAutofit/>
          </a:bodyPr>
          <a:lstStyle/>
          <a:p>
            <a:pPr algn="ctr">
              <a:lnSpc>
                <a:spcPts val="5800"/>
              </a:lnSpc>
            </a:pPr>
            <a:r>
              <a:rPr lang="en-US" sz="5400" b="1" u="sng" strike="noStrike" spc="-1">
                <a:solidFill>
                  <a:srgbClr val="2F5897"/>
                </a:solidFill>
                <a:uFillTx/>
                <a:latin typeface="Palatino Linotype"/>
              </a:rPr>
              <a:t>Incorporation:</a:t>
            </a:r>
            <a:endParaRPr lang="en-US" sz="5400" b="0" strike="noStrike" spc="-1">
              <a:solidFill>
                <a:srgbClr val="000000"/>
              </a:solidFill>
              <a:latin typeface="Palatino Linotype"/>
            </a:endParaRPr>
          </a:p>
        </p:txBody>
      </p:sp>
      <p:sp>
        <p:nvSpPr>
          <p:cNvPr id="153" name="TextShape 2"/>
          <p:cNvSpPr txBox="1"/>
          <p:nvPr/>
        </p:nvSpPr>
        <p:spPr>
          <a:xfrm>
            <a:off x="457200" y="1600200"/>
            <a:ext cx="8229240" cy="4525560"/>
          </a:xfrm>
          <a:prstGeom prst="rect">
            <a:avLst/>
          </a:prstGeom>
          <a:noFill/>
          <a:ln>
            <a:noFill/>
          </a:ln>
        </p:spPr>
        <p:txBody>
          <a:bodyPr>
            <a:noAutofit/>
          </a:bodyPr>
          <a:lstStyle/>
          <a:p>
            <a:pPr marL="343080" indent="-342720" algn="l" rtl="0">
              <a:lnSpc>
                <a:spcPct val="100000"/>
              </a:lnSpc>
              <a:spcBef>
                <a:spcPts val="479"/>
              </a:spcBef>
              <a:buClr>
                <a:srgbClr val="808080"/>
              </a:buClr>
              <a:buFont typeface="Arial"/>
              <a:buChar char="•"/>
            </a:pPr>
            <a:r>
              <a:rPr lang="en-US" sz="2400" b="0" strike="noStrike" spc="-1">
                <a:solidFill>
                  <a:srgbClr val="808080"/>
                </a:solidFill>
                <a:latin typeface="Century Gothic"/>
              </a:rPr>
              <a:t>By this method, the components are mixed until a uniform preparation is attained; this is done by using mortar and pestle or slab and spatula. We can sub divided this method into:</a:t>
            </a:r>
          </a:p>
          <a:p>
            <a:pPr marL="343080" indent="-342720" algn="l" rtl="0">
              <a:lnSpc>
                <a:spcPct val="100000"/>
              </a:lnSpc>
              <a:spcBef>
                <a:spcPts val="479"/>
              </a:spcBef>
              <a:buClr>
                <a:srgbClr val="C00000"/>
              </a:buClr>
              <a:buFont typeface="Arial"/>
              <a:buChar char="•"/>
            </a:pPr>
            <a:r>
              <a:rPr lang="en-US" sz="2400" b="1" strike="noStrike" spc="-1">
                <a:solidFill>
                  <a:srgbClr val="C00000"/>
                </a:solidFill>
                <a:latin typeface="Century Gothic"/>
              </a:rPr>
              <a:t>A) Incorporation of solids</a:t>
            </a:r>
            <a:endParaRPr lang="en-US" sz="2400" b="0" strike="noStrike" spc="-1">
              <a:solidFill>
                <a:srgbClr val="808080"/>
              </a:solidFill>
              <a:latin typeface="Century Gothic"/>
            </a:endParaRPr>
          </a:p>
          <a:p>
            <a:pPr marL="343080" indent="-342720" algn="l" rtl="0">
              <a:lnSpc>
                <a:spcPct val="100000"/>
              </a:lnSpc>
              <a:spcBef>
                <a:spcPts val="479"/>
              </a:spcBef>
              <a:buClr>
                <a:srgbClr val="C00000"/>
              </a:buClr>
              <a:buFont typeface="Arial"/>
              <a:buChar char="•"/>
            </a:pPr>
            <a:r>
              <a:rPr lang="en-US" sz="2400" b="1" strike="noStrike" spc="-1">
                <a:solidFill>
                  <a:srgbClr val="C00000"/>
                </a:solidFill>
                <a:latin typeface="Century Gothic"/>
              </a:rPr>
              <a:t>B) Incorporation of liquids:</a:t>
            </a:r>
            <a:endParaRPr lang="en-US" sz="2400" b="0" strike="noStrike" spc="-1">
              <a:solidFill>
                <a:srgbClr val="808080"/>
              </a:solidFill>
              <a:latin typeface="Century Gothic"/>
            </a:endParaRPr>
          </a:p>
          <a:p>
            <a:pPr algn="l" rtl="0">
              <a:lnSpc>
                <a:spcPct val="100000"/>
              </a:lnSpc>
              <a:spcBef>
                <a:spcPts val="479"/>
              </a:spcBef>
            </a:pPr>
            <a:endParaRPr lang="en-US" sz="2400" b="0" strike="noStrike" spc="-1">
              <a:solidFill>
                <a:srgbClr val="808080"/>
              </a:solidFill>
              <a:latin typeface="Century Gothic"/>
            </a:endParaRPr>
          </a:p>
          <a:p>
            <a:pPr algn="l" rtl="0">
              <a:lnSpc>
                <a:spcPct val="100000"/>
              </a:lnSpc>
              <a:spcBef>
                <a:spcPts val="479"/>
              </a:spcBef>
            </a:pPr>
            <a:endParaRPr lang="en-US" sz="2400" b="0" strike="noStrike" spc="-1">
              <a:solidFill>
                <a:srgbClr val="808080"/>
              </a:solidFill>
              <a:latin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457200" y="0"/>
            <a:ext cx="8229240" cy="1599840"/>
          </a:xfrm>
          <a:prstGeom prst="rect">
            <a:avLst/>
          </a:prstGeom>
          <a:noFill/>
          <a:ln>
            <a:noFill/>
          </a:ln>
        </p:spPr>
        <p:txBody>
          <a:bodyPr anchor="b">
            <a:noAutofit/>
          </a:bodyPr>
          <a:lstStyle/>
          <a:p>
            <a:pPr algn="ctr" rtl="1">
              <a:lnSpc>
                <a:spcPts val="5800"/>
              </a:lnSpc>
            </a:pPr>
            <a:r>
              <a:rPr lang="en-US" sz="4000" b="1" strike="noStrike" spc="-1">
                <a:solidFill>
                  <a:srgbClr val="2F5897"/>
                </a:solidFill>
                <a:latin typeface="Palatino Linotype"/>
              </a:rPr>
              <a:t>A) Incorporation of solids:</a:t>
            </a:r>
            <a:br/>
            <a:endParaRPr lang="en-US" sz="4000" b="0" strike="noStrike" spc="-1">
              <a:solidFill>
                <a:srgbClr val="000000"/>
              </a:solidFill>
              <a:latin typeface="Palatino Linotype"/>
            </a:endParaRPr>
          </a:p>
        </p:txBody>
      </p:sp>
      <p:sp>
        <p:nvSpPr>
          <p:cNvPr id="155" name="TextShape 2"/>
          <p:cNvSpPr txBox="1"/>
          <p:nvPr/>
        </p:nvSpPr>
        <p:spPr>
          <a:xfrm>
            <a:off x="457200" y="1600200"/>
            <a:ext cx="8229240" cy="4525560"/>
          </a:xfrm>
          <a:prstGeom prst="rect">
            <a:avLst/>
          </a:prstGeom>
          <a:noFill/>
          <a:ln>
            <a:noFill/>
          </a:ln>
        </p:spPr>
        <p:txBody>
          <a:bodyPr>
            <a:noAutofit/>
          </a:bodyPr>
          <a:lstStyle/>
          <a:p>
            <a:pPr marL="343080" indent="-342720" algn="l" rtl="0">
              <a:lnSpc>
                <a:spcPct val="100000"/>
              </a:lnSpc>
              <a:spcBef>
                <a:spcPts val="479"/>
              </a:spcBef>
              <a:buClr>
                <a:srgbClr val="C00000"/>
              </a:buClr>
              <a:buFont typeface="Arial"/>
              <a:buChar char="•"/>
            </a:pPr>
            <a:r>
              <a:rPr lang="en-US" sz="2400" b="0" strike="noStrike" spc="-1">
                <a:solidFill>
                  <a:srgbClr val="C00000"/>
                </a:solidFill>
                <a:latin typeface="Century Gothic"/>
              </a:rPr>
              <a:t>The ointment base </a:t>
            </a:r>
            <a:r>
              <a:rPr lang="en-US" sz="2400" b="0" strike="noStrike" spc="-1">
                <a:solidFill>
                  <a:srgbClr val="808080"/>
                </a:solidFill>
                <a:latin typeface="Century Gothic"/>
              </a:rPr>
              <a:t>is placed </a:t>
            </a:r>
            <a:r>
              <a:rPr lang="en-US" sz="2400" b="1" strike="noStrike" spc="-1">
                <a:solidFill>
                  <a:srgbClr val="00B050"/>
                </a:solidFill>
                <a:latin typeface="Century Gothic"/>
              </a:rPr>
              <a:t>on one side </a:t>
            </a:r>
            <a:r>
              <a:rPr lang="en-US" sz="2400" b="0" strike="noStrike" spc="-1">
                <a:solidFill>
                  <a:srgbClr val="808080"/>
                </a:solidFill>
                <a:latin typeface="Century Gothic"/>
              </a:rPr>
              <a:t>of the working surface </a:t>
            </a:r>
            <a:r>
              <a:rPr lang="en-US" sz="2400" b="0" strike="noStrike" spc="-1">
                <a:solidFill>
                  <a:srgbClr val="C00000"/>
                </a:solidFill>
                <a:latin typeface="Century Gothic"/>
              </a:rPr>
              <a:t>and the powdered components </a:t>
            </a:r>
            <a:r>
              <a:rPr lang="en-US" sz="2400" b="0" strike="noStrike" spc="-1">
                <a:solidFill>
                  <a:srgbClr val="808080"/>
                </a:solidFill>
                <a:latin typeface="Century Gothic"/>
              </a:rPr>
              <a:t>(previously reduced to fine powders and thoroughly blended in a mortar) </a:t>
            </a:r>
            <a:r>
              <a:rPr lang="en-US" sz="2400" b="0" strike="noStrike" spc="-1">
                <a:solidFill>
                  <a:srgbClr val="00B050"/>
                </a:solidFill>
                <a:latin typeface="Century Gothic"/>
              </a:rPr>
              <a:t>on the other side</a:t>
            </a:r>
            <a:endParaRPr lang="en-US" sz="2400" b="0" strike="noStrike" spc="-1">
              <a:solidFill>
                <a:srgbClr val="808080"/>
              </a:solidFill>
              <a:latin typeface="Century Gothic"/>
            </a:endParaRPr>
          </a:p>
          <a:p>
            <a:pPr marL="343080" indent="-342720" algn="l" rtl="0">
              <a:lnSpc>
                <a:spcPct val="100000"/>
              </a:lnSpc>
              <a:spcBef>
                <a:spcPts val="479"/>
              </a:spcBef>
              <a:buClr>
                <a:srgbClr val="00B050"/>
              </a:buClr>
              <a:buFont typeface="Arial"/>
              <a:buChar char="•"/>
            </a:pPr>
            <a:r>
              <a:rPr lang="en-US" sz="2400" b="0" strike="noStrike" spc="-1">
                <a:solidFill>
                  <a:srgbClr val="00B050"/>
                </a:solidFill>
                <a:latin typeface="Century Gothic"/>
              </a:rPr>
              <a:t> </a:t>
            </a:r>
            <a:r>
              <a:rPr lang="en-US" sz="2400" b="0" strike="noStrike" spc="-1">
                <a:solidFill>
                  <a:srgbClr val="808080"/>
                </a:solidFill>
                <a:latin typeface="Century Gothic"/>
              </a:rPr>
              <a:t>a small portion of the powder is mixed with a portion of the base until uniform ;the process is continued until all portions of the powder and the base are combined  and thoroughly and uniformly blended.</a:t>
            </a:r>
          </a:p>
          <a:p>
            <a:pPr algn="l" rtl="0">
              <a:lnSpc>
                <a:spcPct val="100000"/>
              </a:lnSpc>
              <a:spcBef>
                <a:spcPts val="479"/>
              </a:spcBef>
            </a:pPr>
            <a:endParaRPr lang="en-US" sz="2400" b="0" strike="noStrike" spc="-1">
              <a:solidFill>
                <a:srgbClr val="808080"/>
              </a:solidFill>
              <a:latin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380880" y="-800280"/>
            <a:ext cx="8229240" cy="1599840"/>
          </a:xfrm>
          <a:prstGeom prst="rect">
            <a:avLst/>
          </a:prstGeom>
          <a:noFill/>
          <a:ln>
            <a:noFill/>
          </a:ln>
        </p:spPr>
        <p:txBody>
          <a:bodyPr anchor="b">
            <a:noAutofit/>
          </a:bodyPr>
          <a:lstStyle/>
          <a:p>
            <a:pPr algn="ctr" rtl="1">
              <a:lnSpc>
                <a:spcPts val="5800"/>
              </a:lnSpc>
            </a:pPr>
            <a:r>
              <a:rPr lang="en-US" sz="5400" b="1" strike="noStrike" spc="-1">
                <a:solidFill>
                  <a:srgbClr val="2F5897"/>
                </a:solidFill>
                <a:latin typeface="Palatino Linotype"/>
              </a:rPr>
              <a:t>Notes</a:t>
            </a:r>
            <a:endParaRPr lang="en-US" sz="5400" b="0" strike="noStrike" spc="-1">
              <a:solidFill>
                <a:srgbClr val="000000"/>
              </a:solidFill>
              <a:latin typeface="Palatino Linotype"/>
            </a:endParaRPr>
          </a:p>
        </p:txBody>
      </p:sp>
      <p:sp>
        <p:nvSpPr>
          <p:cNvPr id="157" name="TextShape 2"/>
          <p:cNvSpPr txBox="1"/>
          <p:nvPr/>
        </p:nvSpPr>
        <p:spPr>
          <a:xfrm>
            <a:off x="457200" y="990720"/>
            <a:ext cx="8457840" cy="5135040"/>
          </a:xfrm>
          <a:prstGeom prst="rect">
            <a:avLst/>
          </a:prstGeom>
          <a:noFill/>
          <a:ln>
            <a:noFill/>
          </a:ln>
        </p:spPr>
        <p:txBody>
          <a:bodyPr>
            <a:normAutofit fontScale="86000" lnSpcReduction="20000"/>
          </a:bodyPr>
          <a:lstStyle/>
          <a:p>
            <a:pPr marL="343080" indent="-342720" algn="l" rtl="0">
              <a:lnSpc>
                <a:spcPct val="100000"/>
              </a:lnSpc>
              <a:spcBef>
                <a:spcPts val="479"/>
              </a:spcBef>
              <a:buClr>
                <a:srgbClr val="000000"/>
              </a:buClr>
              <a:buFont typeface="Arial"/>
              <a:buChar char="•"/>
            </a:pPr>
            <a:r>
              <a:rPr lang="en-US" sz="2400" b="0" strike="noStrike" spc="-1">
                <a:solidFill>
                  <a:srgbClr val="000000"/>
                </a:solidFill>
                <a:latin typeface="Century Gothic"/>
              </a:rPr>
              <a:t>When an ointment  is prepared by </a:t>
            </a:r>
            <a:r>
              <a:rPr lang="en-US" sz="2400" b="1" strike="noStrike" spc="-1">
                <a:solidFill>
                  <a:srgbClr val="C00000"/>
                </a:solidFill>
                <a:latin typeface="Century Gothic"/>
              </a:rPr>
              <a:t>spatulation</a:t>
            </a:r>
            <a:r>
              <a:rPr lang="en-US" sz="2400" b="0" strike="noStrike" spc="-1">
                <a:solidFill>
                  <a:srgbClr val="C00000"/>
                </a:solidFill>
                <a:latin typeface="Century Gothic"/>
              </a:rPr>
              <a:t> </a:t>
            </a:r>
            <a:r>
              <a:rPr lang="en-US" sz="2400" b="0" strike="noStrike" spc="-1">
                <a:solidFill>
                  <a:srgbClr val="00B050"/>
                </a:solidFill>
                <a:latin typeface="Century Gothic"/>
              </a:rPr>
              <a:t>,</a:t>
            </a:r>
            <a:r>
              <a:rPr lang="en-US" sz="2400" b="0" strike="noStrike" spc="-1">
                <a:solidFill>
                  <a:srgbClr val="000000"/>
                </a:solidFill>
                <a:latin typeface="Century Gothic"/>
              </a:rPr>
              <a:t>the pharmacist works the ointment using a </a:t>
            </a:r>
            <a:r>
              <a:rPr lang="en-US" sz="2400" b="1" strike="noStrike" spc="-1">
                <a:solidFill>
                  <a:srgbClr val="C00000"/>
                </a:solidFill>
                <a:latin typeface="Century Gothic"/>
              </a:rPr>
              <a:t>stainless</a:t>
            </a:r>
            <a:r>
              <a:rPr lang="en-US" sz="2400" b="0" strike="noStrike" spc="-1">
                <a:solidFill>
                  <a:srgbClr val="000000"/>
                </a:solidFill>
                <a:latin typeface="Century Gothic"/>
              </a:rPr>
              <a:t>  steel spatula having a long ,broad blade and periodically removes the accumulation of ointment on the </a:t>
            </a:r>
            <a:r>
              <a:rPr lang="en-US" sz="2400" b="0" u="sng" strike="noStrike" spc="-1">
                <a:solidFill>
                  <a:srgbClr val="000000"/>
                </a:solidFill>
                <a:uFillTx/>
                <a:latin typeface="Century Gothic"/>
              </a:rPr>
              <a:t>large spatula with a smaller one</a:t>
            </a:r>
            <a:r>
              <a:rPr lang="en-US" sz="2400" b="0" strike="noStrike" spc="-1">
                <a:solidFill>
                  <a:srgbClr val="000000"/>
                </a:solidFill>
                <a:latin typeface="Century Gothic"/>
              </a:rPr>
              <a:t>.</a:t>
            </a:r>
            <a:endParaRPr lang="en-US" sz="2400" b="0" strike="noStrike" spc="-1">
              <a:solidFill>
                <a:srgbClr val="808080"/>
              </a:solidFill>
              <a:latin typeface="Century Gothic"/>
            </a:endParaRPr>
          </a:p>
          <a:p>
            <a:pPr marL="343080" indent="-342720" algn="l" rtl="0">
              <a:lnSpc>
                <a:spcPct val="100000"/>
              </a:lnSpc>
              <a:spcBef>
                <a:spcPts val="479"/>
              </a:spcBef>
              <a:buClr>
                <a:srgbClr val="000000"/>
              </a:buClr>
              <a:buFont typeface="Arial"/>
              <a:buChar char="•"/>
            </a:pPr>
            <a:r>
              <a:rPr lang="en-US" sz="2400" b="0" strike="noStrike" spc="-1">
                <a:solidFill>
                  <a:srgbClr val="000000"/>
                </a:solidFill>
                <a:latin typeface="Century Gothic"/>
              </a:rPr>
              <a:t>If the components of the ointment are </a:t>
            </a:r>
            <a:r>
              <a:rPr lang="en-US" sz="2400" b="1" strike="noStrike" spc="-1">
                <a:solidFill>
                  <a:srgbClr val="000000"/>
                </a:solidFill>
                <a:latin typeface="Century Gothic"/>
              </a:rPr>
              <a:t>reactive</a:t>
            </a:r>
            <a:r>
              <a:rPr lang="en-US" sz="2400" b="0" strike="noStrike" spc="-1">
                <a:solidFill>
                  <a:srgbClr val="000000"/>
                </a:solidFill>
                <a:latin typeface="Century Gothic"/>
              </a:rPr>
              <a:t> with the metal of the spatula (as in phenol for example) , </a:t>
            </a:r>
            <a:r>
              <a:rPr lang="en-US" sz="2400" b="1" strike="noStrike" spc="-1">
                <a:solidFill>
                  <a:srgbClr val="C00000"/>
                </a:solidFill>
                <a:latin typeface="Century Gothic"/>
              </a:rPr>
              <a:t>hard rubber spatula </a:t>
            </a:r>
            <a:r>
              <a:rPr lang="en-US" sz="2400" b="0" strike="noStrike" spc="-1">
                <a:solidFill>
                  <a:srgbClr val="000000"/>
                </a:solidFill>
                <a:latin typeface="Century Gothic"/>
              </a:rPr>
              <a:t>may be used.</a:t>
            </a:r>
            <a:endParaRPr lang="en-US" sz="2400" b="0" strike="noStrike" spc="-1">
              <a:solidFill>
                <a:srgbClr val="808080"/>
              </a:solidFill>
              <a:latin typeface="Century Gothic"/>
            </a:endParaRPr>
          </a:p>
          <a:p>
            <a:pPr marL="343080" indent="-342720" algn="l" rtl="0">
              <a:lnSpc>
                <a:spcPct val="100000"/>
              </a:lnSpc>
              <a:spcBef>
                <a:spcPts val="479"/>
              </a:spcBef>
              <a:buClr>
                <a:srgbClr val="00B050"/>
              </a:buClr>
              <a:buFont typeface="Arial"/>
              <a:buChar char="•"/>
            </a:pPr>
            <a:r>
              <a:rPr lang="en-US" sz="2400" b="1" strike="noStrike" spc="-1">
                <a:solidFill>
                  <a:srgbClr val="00B050"/>
                </a:solidFill>
                <a:latin typeface="Century Gothic"/>
              </a:rPr>
              <a:t>Solids</a:t>
            </a:r>
            <a:r>
              <a:rPr lang="en-US" sz="2400" b="0" strike="noStrike" spc="-1">
                <a:solidFill>
                  <a:srgbClr val="000000"/>
                </a:solidFill>
                <a:latin typeface="Century Gothic"/>
              </a:rPr>
              <a:t> that are soluble in a </a:t>
            </a:r>
            <a:r>
              <a:rPr lang="en-US" sz="2400" b="1" strike="noStrike" spc="-1">
                <a:solidFill>
                  <a:srgbClr val="B26314"/>
                </a:solidFill>
                <a:latin typeface="Century Gothic"/>
              </a:rPr>
              <a:t>common solvent </a:t>
            </a:r>
            <a:r>
              <a:rPr lang="en-US" sz="2400" b="0" strike="noStrike" spc="-1">
                <a:solidFill>
                  <a:srgbClr val="000000"/>
                </a:solidFill>
                <a:latin typeface="Century Gothic"/>
              </a:rPr>
              <a:t>that will </a:t>
            </a:r>
            <a:r>
              <a:rPr lang="en-US" sz="2400" b="1" strike="noStrike" spc="-1">
                <a:solidFill>
                  <a:srgbClr val="000000"/>
                </a:solidFill>
                <a:latin typeface="Century Gothic"/>
              </a:rPr>
              <a:t>NOT</a:t>
            </a:r>
            <a:r>
              <a:rPr lang="en-US" sz="2400" b="0" strike="noStrike" spc="-1">
                <a:solidFill>
                  <a:srgbClr val="000000"/>
                </a:solidFill>
                <a:latin typeface="Century Gothic"/>
              </a:rPr>
              <a:t> affect the stability of the drug or the efficacy of the product may first be dissolved in the solvent and the solution added to the ointment base by </a:t>
            </a:r>
            <a:r>
              <a:rPr lang="en-US" sz="2400" b="0" strike="noStrike" spc="-1">
                <a:solidFill>
                  <a:srgbClr val="B26314"/>
                </a:solidFill>
                <a:latin typeface="Century Gothic"/>
              </a:rPr>
              <a:t>spatulation </a:t>
            </a:r>
            <a:r>
              <a:rPr lang="en-US" sz="2400" b="0" strike="noStrike" spc="-1">
                <a:solidFill>
                  <a:srgbClr val="000000"/>
                </a:solidFill>
                <a:latin typeface="Century Gothic"/>
              </a:rPr>
              <a:t>or by </a:t>
            </a:r>
            <a:r>
              <a:rPr lang="en-US" sz="2400" b="0" strike="noStrike" spc="-1">
                <a:solidFill>
                  <a:srgbClr val="B26314"/>
                </a:solidFill>
                <a:latin typeface="Century Gothic"/>
              </a:rPr>
              <a:t>using a mortar and pestle</a:t>
            </a:r>
            <a:r>
              <a:rPr lang="en-US" sz="2400" b="0" strike="noStrike" spc="-1">
                <a:solidFill>
                  <a:srgbClr val="000000"/>
                </a:solidFill>
                <a:latin typeface="Century Gothic"/>
              </a:rPr>
              <a:t>.</a:t>
            </a:r>
            <a:endParaRPr lang="en-US" sz="2400" b="0" strike="noStrike" spc="-1">
              <a:solidFill>
                <a:srgbClr val="808080"/>
              </a:solidFill>
              <a:latin typeface="Century Gothic"/>
            </a:endParaRPr>
          </a:p>
          <a:p>
            <a:pPr marL="343080" indent="-342720" algn="l" rtl="0">
              <a:lnSpc>
                <a:spcPct val="100000"/>
              </a:lnSpc>
              <a:spcBef>
                <a:spcPts val="479"/>
              </a:spcBef>
              <a:buClr>
                <a:srgbClr val="0070C0"/>
              </a:buClr>
              <a:buFont typeface="Arial"/>
              <a:buChar char="•"/>
            </a:pPr>
            <a:r>
              <a:rPr lang="en-US" sz="2400" b="1" strike="noStrike" spc="-1">
                <a:solidFill>
                  <a:srgbClr val="0070C0"/>
                </a:solidFill>
                <a:latin typeface="Century Gothic"/>
              </a:rPr>
              <a:t>It is desired to reduce the particle size of a powder or crystalline material before incorporation into the ointment base </a:t>
            </a:r>
            <a:r>
              <a:rPr lang="en-US" sz="2400" b="0" strike="noStrike" spc="-1">
                <a:solidFill>
                  <a:srgbClr val="000000"/>
                </a:solidFill>
                <a:latin typeface="Century Gothic"/>
              </a:rPr>
              <a:t>so that the final product will not be </a:t>
            </a:r>
            <a:r>
              <a:rPr lang="en-US" sz="2400" b="1" strike="noStrike" spc="-1">
                <a:solidFill>
                  <a:srgbClr val="C00000"/>
                </a:solidFill>
                <a:latin typeface="Century Gothic"/>
              </a:rPr>
              <a:t>gritty</a:t>
            </a:r>
            <a:r>
              <a:rPr lang="en-US" sz="2400" b="0" strike="noStrike" spc="-1">
                <a:solidFill>
                  <a:srgbClr val="000000"/>
                </a:solidFill>
                <a:latin typeface="Century Gothic"/>
              </a:rPr>
              <a:t>. This may be done by levigation (mixing the solid material in a vehicle which it is insoluble to make smooth dispersion).</a:t>
            </a:r>
            <a:endParaRPr lang="en-US" sz="2400" b="0" strike="noStrike" spc="-1">
              <a:solidFill>
                <a:srgbClr val="808080"/>
              </a:solidFill>
              <a:latin typeface="Century Gothic"/>
            </a:endParaRPr>
          </a:p>
          <a:p>
            <a:pPr algn="l" rtl="0">
              <a:lnSpc>
                <a:spcPct val="100000"/>
              </a:lnSpc>
              <a:spcBef>
                <a:spcPts val="479"/>
              </a:spcBef>
            </a:pPr>
            <a:endParaRPr lang="en-US" sz="2400" b="0" strike="noStrike" spc="-1">
              <a:solidFill>
                <a:srgbClr val="808080"/>
              </a:solidFill>
              <a:latin typeface="Century Gothic"/>
            </a:endParaRPr>
          </a:p>
          <a:p>
            <a:pPr algn="l" rtl="0">
              <a:lnSpc>
                <a:spcPct val="100000"/>
              </a:lnSpc>
              <a:spcBef>
                <a:spcPts val="479"/>
              </a:spcBef>
            </a:pPr>
            <a:endParaRPr lang="en-US" sz="2400" b="0" strike="noStrike" spc="-1">
              <a:solidFill>
                <a:srgbClr val="808080"/>
              </a:solidFill>
              <a:latin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103</TotalTime>
  <Words>1091</Words>
  <Application>Microsoft Office PowerPoint</Application>
  <PresentationFormat>عرض على الشاشة (4:3)</PresentationFormat>
  <Paragraphs>86</Paragraphs>
  <Slides>19</Slides>
  <Notes>0</Notes>
  <HiddenSlides>0</HiddenSlides>
  <ScaleCrop>false</ScaleCrop>
  <HeadingPairs>
    <vt:vector size="4" baseType="variant">
      <vt:variant>
        <vt:lpstr>نسق</vt:lpstr>
      </vt:variant>
      <vt:variant>
        <vt:i4>2</vt:i4>
      </vt:variant>
      <vt:variant>
        <vt:lpstr>عناوين الشرائح</vt:lpstr>
      </vt:variant>
      <vt:variant>
        <vt:i4>19</vt:i4>
      </vt:variant>
    </vt:vector>
  </HeadingPairs>
  <TitlesOfParts>
    <vt:vector size="21" baseType="lpstr">
      <vt:lpstr>Office Theme</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Ointments </dc:title>
  <dc:subject/>
  <dc:creator>Angel</dc:creator>
  <dc:description/>
  <cp:lastModifiedBy>sura_alkazzaz@yahoo.com</cp:lastModifiedBy>
  <cp:revision>11</cp:revision>
  <dcterms:created xsi:type="dcterms:W3CDTF">2006-08-16T00:00:00Z</dcterms:created>
  <dcterms:modified xsi:type="dcterms:W3CDTF">2023-03-31T12:26:38Z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عرض على الشاشة (4:3)</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ies>
</file>