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772400" cy="100584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viewProps" Target="view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tableStyles" Target="tableStyle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557880" y="211932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652720" y="211932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1463040" y="400176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3557880" y="400176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5652720" y="400176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557880" y="211932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652720" y="211932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1463040" y="400176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557880" y="400176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5652720" y="4001760"/>
            <a:ext cx="19947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2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CustomShape 4" hidden="1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15">
              <a:alphaModFix amt="20000"/>
            </a:blip>
            <a:tile/>
          </a:blip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Picture 2"/>
          <p:cNvPicPr/>
          <p:nvPr/>
        </p:nvPicPr>
        <p:blipFill>
          <a:blip r:embed="rId16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16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" name="CustomShape 8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9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CustomShape 10"/>
          <p:cNvSpPr/>
          <p:nvPr/>
        </p:nvSpPr>
        <p:spPr>
          <a:xfrm rot="10800000">
            <a:off x="892080" y="5617800"/>
            <a:ext cx="7382520" cy="53676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990000" y="1017000"/>
            <a:ext cx="7179480" cy="4831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2"/>
          <p:cNvSpPr/>
          <p:nvPr/>
        </p:nvSpPr>
        <p:spPr>
          <a:xfrm>
            <a:off x="990720" y="1009800"/>
            <a:ext cx="7179480" cy="4831200"/>
          </a:xfrm>
          <a:prstGeom prst="rect">
            <a:avLst/>
          </a:prstGeom>
          <a:blipFill rotWithShape="0">
            <a:blip r:embed="rId15">
              <a:alphaModFix amt="20000"/>
            </a:blip>
            <a:tile/>
          </a:blip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Picture 2"/>
          <p:cNvPicPr/>
          <p:nvPr/>
        </p:nvPicPr>
        <p:blipFill>
          <a:blip r:embed="rId1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/>
          <p:nvPr/>
        </p:nvPicPr>
        <p:blipFill>
          <a:blip r:embed="rId16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6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en-US" sz="4800" b="0" strike="noStrike" spc="-1">
                <a:solidFill>
                  <a:srgbClr val="000000"/>
                </a:solidFill>
                <a:latin typeface="Constantia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14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BEEFC7-A261-4D9E-A408-7AA85756A036}" type="datetime">
              <a:rPr lang="en-US" sz="1200" b="0" strike="noStrike" spc="-1">
                <a:solidFill>
                  <a:srgbClr val="465E9C"/>
                </a:solidFill>
                <a:latin typeface="Rage Italic"/>
              </a:rPr>
              <a:t>3/25/2023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" name="PlaceHolder 15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9" name="PlaceHolder 16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BE9F1251-4DBD-4C15-9700-D0A3179BA031}" type="slidenum">
              <a:rPr lang="en-US" sz="1400" b="0" strike="noStrike" spc="-1">
                <a:solidFill>
                  <a:srgbClr val="465E9C"/>
                </a:solidFill>
                <a:latin typeface="Rage Italic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0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r" rtl="1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</a:p>
          <a:p>
            <a:pPr marL="864000" lvl="1" indent="-324000" algn="r" rtl="1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Franklin Gothic Book"/>
              </a:rPr>
              <a:t>Second Outline Level</a:t>
            </a:r>
          </a:p>
          <a:p>
            <a:pPr marL="1296000" lvl="2" indent="-288000" algn="r" rtl="1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Franklin Gothic Book"/>
              </a:rPr>
              <a:t>Third Outline Level</a:t>
            </a:r>
          </a:p>
          <a:p>
            <a:pPr marL="1728000" lvl="3" indent="-216000" algn="r" rtl="1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Franklin Gothic Book"/>
              </a:rPr>
              <a:t>Fourth Outline Level</a:t>
            </a:r>
          </a:p>
          <a:p>
            <a:pPr marL="2160000" lvl="4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Franklin Gothic Book"/>
              </a:rPr>
              <a:t>Fifth Outline Level</a:t>
            </a:r>
          </a:p>
          <a:p>
            <a:pPr marL="2592000" lvl="5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Franklin Gothic Book"/>
              </a:rPr>
              <a:t>Sixth Outline Level</a:t>
            </a:r>
          </a:p>
          <a:p>
            <a:pPr marL="3024000" lvl="6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Franklin Gothic Book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8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0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15">
              <a:alphaModFix amt="20000"/>
            </a:blip>
            <a:tile/>
          </a:blip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" name="Picture 2"/>
          <p:cNvPicPr/>
          <p:nvPr/>
        </p:nvPicPr>
        <p:blipFill>
          <a:blip r:embed="rId16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64" name="Picture 2"/>
          <p:cNvPicPr/>
          <p:nvPr/>
        </p:nvPicPr>
        <p:blipFill>
          <a:blip r:embed="rId16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65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onstantia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8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3960" algn="r" rtl="1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Click to edit Master text styles</a:t>
            </a:r>
          </a:p>
          <a:p>
            <a:pPr marL="640080" lvl="1" indent="-273960" algn="r" rtl="1">
              <a:lnSpc>
                <a:spcPct val="100000"/>
              </a:lnSpc>
              <a:spcBef>
                <a:spcPts val="43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200" b="0" strike="noStrike" spc="-1">
                <a:solidFill>
                  <a:srgbClr val="000000"/>
                </a:solidFill>
                <a:latin typeface="Franklin Gothic Book"/>
              </a:rPr>
              <a:t>Second level</a:t>
            </a:r>
          </a:p>
          <a:p>
            <a:pPr marL="914400" lvl="2" indent="-228240" algn="r" rtl="1">
              <a:lnSpc>
                <a:spcPct val="100000"/>
              </a:lnSpc>
              <a:spcBef>
                <a:spcPts val="40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000" b="0" strike="noStrike" spc="-1">
                <a:solidFill>
                  <a:srgbClr val="000000"/>
                </a:solidFill>
                <a:latin typeface="Franklin Gothic Book"/>
              </a:rPr>
              <a:t>Third level</a:t>
            </a:r>
          </a:p>
          <a:p>
            <a:pPr marL="1280160" lvl="3" indent="-228240" algn="r" rtl="1">
              <a:lnSpc>
                <a:spcPct val="100000"/>
              </a:lnSpc>
              <a:spcBef>
                <a:spcPts val="36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1800" b="0" strike="noStrike" spc="-1">
                <a:solidFill>
                  <a:srgbClr val="000000"/>
                </a:solidFill>
                <a:latin typeface="Franklin Gothic Book"/>
              </a:rPr>
              <a:t>Fourth level</a:t>
            </a:r>
          </a:p>
          <a:p>
            <a:pPr marL="1645920" lvl="4" indent="-228240" algn="r" rtl="1">
              <a:lnSpc>
                <a:spcPct val="10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1600" b="0" strike="noStrike" spc="-1">
                <a:solidFill>
                  <a:srgbClr val="000000"/>
                </a:solidFill>
                <a:latin typeface="Franklin Gothic Book"/>
              </a:rPr>
              <a:t>Fifth level</a:t>
            </a:r>
          </a:p>
        </p:txBody>
      </p:sp>
      <p:sp>
        <p:nvSpPr>
          <p:cNvPr id="67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2603D1-29CD-4DF9-94FC-E041562D3487}" type="datetime">
              <a:rPr lang="en-US" sz="1200" b="0" strike="noStrike" spc="-1">
                <a:solidFill>
                  <a:srgbClr val="465E9C"/>
                </a:solidFill>
                <a:latin typeface="Rage Italic"/>
              </a:rPr>
              <a:t>3/25/2023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8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9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BA94FE9-D66E-46C4-A468-61ED61FD99A5}" type="slidenum">
              <a:rPr lang="en-US" sz="1400" b="0" strike="noStrike" spc="-1">
                <a:solidFill>
                  <a:srgbClr val="465E9C"/>
                </a:solidFill>
                <a:latin typeface="Rage Italic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727280" y="1794960"/>
            <a:ext cx="5723280" cy="1827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000000"/>
                </a:solidFill>
                <a:latin typeface="Constantia"/>
              </a:rPr>
              <a:t>Creams</a:t>
            </a:r>
            <a:br/>
            <a:endParaRPr lang="en-US" sz="4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371600" y="1239590"/>
            <a:ext cx="6400800" cy="313786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l"/>
            <a:r>
              <a:rPr lang="en-US" sz="1800" b="1" strike="noStrike" spc="-1">
                <a:latin typeface="Arial"/>
              </a:rPr>
              <a:t>Creams</a:t>
            </a:r>
            <a:r>
              <a:rPr lang="en-US" sz="1800" b="0" strike="noStrike" spc="-1">
                <a:latin typeface="Arial"/>
              </a:rPr>
              <a:t> are opaque, viscous, relatively soft, consistently spreadable, semisolid dosage form that often comprise more than 20% water &amp; volatiles and normally less than 50% hydrocarbons, waxes, or polyols as the vehicle for the drug substance, intended for external application.</a:t>
            </a:r>
          </a:p>
          <a:p>
            <a:pPr algn="l"/>
            <a:r>
              <a:rPr lang="en-US" sz="1800" b="0" strike="noStrike" spc="-1">
                <a:latin typeface="Arial"/>
              </a:rPr>
              <a:t>Generally, creams are white to off-white color but may have different colors such as yellow (Nystatin Cream USP).</a:t>
            </a:r>
          </a:p>
          <a:p>
            <a:pPr algn="l"/>
            <a:r>
              <a:rPr lang="en-US" sz="1800" b="0" strike="noStrike" spc="-1">
                <a:latin typeface="Arial"/>
              </a:rPr>
              <a:t>Pharmaceutical cream may be easily spreadable than the ointment. When a large surface area of the body needs to apply medication, creams are better as they are easy to spread.</a:t>
            </a:r>
          </a:p>
        </p:txBody>
      </p:sp>
      <p:pic>
        <p:nvPicPr>
          <p:cNvPr id="108" name="صورة 107"/>
          <p:cNvPicPr/>
          <p:nvPr/>
        </p:nvPicPr>
        <p:blipFill>
          <a:blip r:embed="rId2"/>
          <a:stretch/>
        </p:blipFill>
        <p:spPr>
          <a:xfrm>
            <a:off x="2670120" y="4424400"/>
            <a:ext cx="4825440" cy="131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onstantia"/>
              </a:rPr>
              <a:t>creams</a:t>
            </a:r>
            <a:endParaRPr lang="en-US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Creams are semisolid preparations for external use, they are either o/w or w/o emulsion, medically divided into:-</a:t>
            </a:r>
          </a:p>
          <a:p>
            <a:pPr algn="l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1. Non-medicated creams which are used as emollient.</a:t>
            </a:r>
          </a:p>
          <a:p>
            <a:pPr algn="l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2. Medicated creams which are contain one or more medicinal agents. Medicated creams find  primary application in topical skin products.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onstantia"/>
              </a:rPr>
              <a:t>Notes</a:t>
            </a:r>
            <a:endParaRPr lang="en-US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Creams that containing less than 45% of water are w/o cream and those containing more than 45% of water are o/w cream.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/>
          </a:bodyPr>
          <a:lstStyle/>
          <a:p>
            <a:pPr algn="ctr" rtl="1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onstantia"/>
              </a:rPr>
              <a:t>Cold cream USP</a:t>
            </a:r>
            <a:br/>
            <a:endParaRPr lang="en-US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4500" lnSpcReduction="10000"/>
          </a:bodyPr>
          <a:lstStyle/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R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Franklin Gothic Book"/>
              </a:rPr>
              <a:t>X</a:t>
            </a: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Spermaceti                                          125g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 White wax                                           120g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Mineral oil (liquid paraffin)                 560g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Sodium borate                                     5g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Purified water                                     190g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1" strike="noStrike" spc="-1">
                <a:solidFill>
                  <a:srgbClr val="000000"/>
                </a:solidFill>
                <a:latin typeface="Franklin Gothic Book"/>
              </a:rPr>
              <a:t>Method of preparation:</a:t>
            </a: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Reduce spermaceti and white wax to small pieces and melt them on steam bath with mineral oil (liquid paraffin) and raise temperature to 70C°.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Dissolve borax (sodium borate) in water and heat to 73C°.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Gradually add warm solution to the melted mixture and stir rapidly and continuously until congealed.</a:t>
            </a:r>
          </a:p>
          <a:p>
            <a:pPr algn="l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onstantia"/>
              </a:rPr>
              <a:t>Note:</a:t>
            </a:r>
            <a:endParaRPr lang="en-US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479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Franklin Gothic Book"/>
              </a:rPr>
              <a:t>	</a:t>
            </a: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Cold cream is emulsion of w/o type (water ˂ 45%).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It is called cold cream because of the cooling effect that produced from the evaporation of water when this cream is applied to the skin.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In cold cream the emulsifying agent is formed by reaction between the alkaline sodium borate and the free fatty acids in white wax.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Cold cream is used as emollient.</a:t>
            </a:r>
          </a:p>
          <a:p>
            <a:pPr algn="l" rtl="1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/>
          </a:bodyPr>
          <a:lstStyle/>
          <a:p>
            <a:pPr algn="ctr" rtl="1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onstantia"/>
              </a:rPr>
              <a:t>Vanishing cream</a:t>
            </a:r>
            <a:br/>
            <a:endParaRPr lang="en-US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2500" lnSpcReduction="10000"/>
          </a:bodyPr>
          <a:lstStyle/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R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Franklin Gothic Book"/>
              </a:rPr>
              <a:t>X</a:t>
            </a: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Stearic acid                                15g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White wax                                    2g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White petrolatum                        8g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Potassium hydroxide                  1.5g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Propylene glycol                           8g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Purified water                             65.5g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1" strike="noStrike" spc="-1">
                <a:solidFill>
                  <a:srgbClr val="000000"/>
                </a:solidFill>
                <a:latin typeface="Franklin Gothic Book"/>
              </a:rPr>
              <a:t>Method of preparation:	</a:t>
            </a: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Stearic acid  is melted in water bath and heated up to 85Ċ.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The oil soluble or miscible substances are added to melted stearic acid.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 Water containing the alkali or any other water soluble ingredient is also heated to 85Ċ then adds it to the oil with stirring.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 The temperature should be maintained 10-15 min.to ensure completion of reaction between stearic acid and alkali.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Cool the cream slowly with stirring.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Add perfume.</a:t>
            </a:r>
          </a:p>
          <a:p>
            <a:pPr algn="l" rtl="1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en-US" sz="4400" b="1" strike="noStrike" spc="-1">
                <a:solidFill>
                  <a:srgbClr val="000000"/>
                </a:solidFill>
                <a:latin typeface="Constantia"/>
              </a:rPr>
              <a:t>Note:</a:t>
            </a:r>
            <a:endParaRPr lang="en-US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 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Vanishing cream is o/w emulsion since: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the alkali (KOH) is monovalent.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the water contain is &gt; 45 %.</a:t>
            </a:r>
          </a:p>
          <a:p>
            <a:pPr marL="274320" indent="-273960" algn="l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Since vanishing and cold creams are soap emulsions, they are incompatible with acidic substances because it destroys the soap and breaks the emulsion.</a:t>
            </a:r>
            <a:r>
              <a:rPr lang="en-US" sz="2400" b="1" strike="noStrike" spc="-1">
                <a:solidFill>
                  <a:srgbClr val="000000"/>
                </a:solidFill>
                <a:latin typeface="Franklin Gothic Book"/>
              </a:rPr>
              <a:t>                </a:t>
            </a: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algn="l" rtl="1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 rtl="1">
              <a:spcBef>
                <a:spcPts val="1417"/>
              </a:spcBef>
            </a:pPr>
            <a:endParaRPr lang="en-U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22" name="صورة 121"/>
          <p:cNvPicPr/>
          <p:nvPr/>
        </p:nvPicPr>
        <p:blipFill>
          <a:blip r:embed="rId2"/>
          <a:stretch/>
        </p:blipFill>
        <p:spPr>
          <a:xfrm>
            <a:off x="46800" y="0"/>
            <a:ext cx="90972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156</TotalTime>
  <Words>258</Words>
  <Application>Microsoft Office PowerPoint</Application>
  <PresentationFormat>عرض على الشاشة (4:3)</PresentationFormat>
  <Paragraphs>47</Paragraphs>
  <Slides>9</Slides>
  <Notes>0</Notes>
  <HiddenSlides>0</HiddenSlide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Creams </dc:title>
  <dc:subject/>
  <dc:creator>Angel</dc:creator>
  <dc:description/>
  <cp:lastModifiedBy>sura_alkazzaz@yahoo.com</cp:lastModifiedBy>
  <cp:revision>9</cp:revision>
  <dcterms:created xsi:type="dcterms:W3CDTF">2006-08-16T00:00:00Z</dcterms:created>
  <dcterms:modified xsi:type="dcterms:W3CDTF">2023-03-24T22:52:40Z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عرض على الشاشة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