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56" y="-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_rels/drawing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4.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5.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41ACCF-46B9-4B77-969C-3DB760FB92F1}" type="doc">
      <dgm:prSet loTypeId="urn:microsoft.com/office/officeart/2005/8/layout/default" loCatId="list" qsTypeId="urn:microsoft.com/office/officeart/2005/8/quickstyle/3d4" qsCatId="3D" csTypeId="urn:microsoft.com/office/officeart/2005/8/colors/colorful4" csCatId="colorful" phldr="1"/>
      <dgm:spPr/>
      <dgm:t>
        <a:bodyPr/>
        <a:lstStyle/>
        <a:p>
          <a:pPr rtl="1"/>
          <a:endParaRPr lang="ar-IQ"/>
        </a:p>
      </dgm:t>
    </dgm:pt>
    <dgm:pt modelId="{50D85A86-3E4F-4AAE-92B8-84820E513F3B}">
      <dgm:prSet phldrT="[Text]"/>
      <dgm:spPr/>
      <dgm:t>
        <a:bodyPr/>
        <a:lstStyle/>
        <a:p>
          <a:pPr rtl="0"/>
          <a:r>
            <a:rPr lang="en-US" dirty="0" smtClean="0"/>
            <a:t>Used to exert local action on the rectum and the vagina, such as in case of hemorrhoids, constipation and infections.</a:t>
          </a:r>
          <a:endParaRPr lang="ar-IQ" dirty="0"/>
        </a:p>
      </dgm:t>
    </dgm:pt>
    <dgm:pt modelId="{704DF472-BA31-49E7-927E-1E646A42CB1E}" type="parTrans" cxnId="{D4478A77-C8B1-49AE-BFA3-6FBA3B5E9F3D}">
      <dgm:prSet/>
      <dgm:spPr/>
      <dgm:t>
        <a:bodyPr/>
        <a:lstStyle/>
        <a:p>
          <a:pPr rtl="1"/>
          <a:endParaRPr lang="ar-IQ"/>
        </a:p>
      </dgm:t>
    </dgm:pt>
    <dgm:pt modelId="{07D75354-A3E6-4BFE-AAA6-1E9CBAA7A309}" type="sibTrans" cxnId="{D4478A77-C8B1-49AE-BFA3-6FBA3B5E9F3D}">
      <dgm:prSet/>
      <dgm:spPr/>
      <dgm:t>
        <a:bodyPr/>
        <a:lstStyle/>
        <a:p>
          <a:pPr rtl="1"/>
          <a:endParaRPr lang="ar-IQ"/>
        </a:p>
      </dgm:t>
    </dgm:pt>
    <dgm:pt modelId="{10B46620-6DA0-4F88-8107-95C239A60E21}">
      <dgm:prSet phldrT="[Text]"/>
      <dgm:spPr/>
      <dgm:t>
        <a:bodyPr/>
        <a:lstStyle/>
        <a:p>
          <a:pPr rtl="0"/>
          <a:r>
            <a:rPr lang="en-US" dirty="0" smtClean="0"/>
            <a:t>Used for drugs destroyed or inactivated by the pH or enzymatic activity of the stomach or intestines.</a:t>
          </a:r>
          <a:endParaRPr lang="ar-IQ" dirty="0"/>
        </a:p>
      </dgm:t>
    </dgm:pt>
    <dgm:pt modelId="{B6D17ED0-510A-48CE-83C3-C558896A0E47}" type="parTrans" cxnId="{837E3605-5219-405F-B3BC-4F162B95AD62}">
      <dgm:prSet/>
      <dgm:spPr/>
      <dgm:t>
        <a:bodyPr/>
        <a:lstStyle/>
        <a:p>
          <a:pPr rtl="1"/>
          <a:endParaRPr lang="ar-IQ"/>
        </a:p>
      </dgm:t>
    </dgm:pt>
    <dgm:pt modelId="{F9BC1A0E-E7E8-489D-A561-B00305A7FFE6}" type="sibTrans" cxnId="{837E3605-5219-405F-B3BC-4F162B95AD62}">
      <dgm:prSet/>
      <dgm:spPr/>
      <dgm:t>
        <a:bodyPr/>
        <a:lstStyle/>
        <a:p>
          <a:pPr rtl="1"/>
          <a:endParaRPr lang="ar-IQ"/>
        </a:p>
      </dgm:t>
    </dgm:pt>
    <dgm:pt modelId="{CA2F9F10-8B0C-490A-BC61-6EBFA1C84CC6}">
      <dgm:prSet phldrT="[Text]"/>
      <dgm:spPr/>
      <dgm:t>
        <a:bodyPr/>
        <a:lstStyle/>
        <a:p>
          <a:pPr rtl="0"/>
          <a:r>
            <a:rPr lang="en-US" dirty="0" smtClean="0"/>
            <a:t>Used for drugs irritating to the stomach.</a:t>
          </a:r>
          <a:endParaRPr lang="ar-IQ" dirty="0"/>
        </a:p>
      </dgm:t>
    </dgm:pt>
    <dgm:pt modelId="{1384AE8A-ABA9-4763-8F66-3B868616866F}" type="parTrans" cxnId="{E31A8545-7DDB-4995-994A-22B7133D7486}">
      <dgm:prSet/>
      <dgm:spPr/>
      <dgm:t>
        <a:bodyPr/>
        <a:lstStyle/>
        <a:p>
          <a:pPr rtl="1"/>
          <a:endParaRPr lang="ar-IQ"/>
        </a:p>
      </dgm:t>
    </dgm:pt>
    <dgm:pt modelId="{1E4E415A-805C-474F-9FDF-38E26DF3FFEA}" type="sibTrans" cxnId="{E31A8545-7DDB-4995-994A-22B7133D7486}">
      <dgm:prSet/>
      <dgm:spPr/>
      <dgm:t>
        <a:bodyPr/>
        <a:lstStyle/>
        <a:p>
          <a:pPr rtl="1"/>
          <a:endParaRPr lang="ar-IQ"/>
        </a:p>
      </dgm:t>
    </dgm:pt>
    <dgm:pt modelId="{0D79B43D-79ED-484C-9F54-3AE110976AC4}">
      <dgm:prSet phldrT="[Text]"/>
      <dgm:spPr/>
      <dgm:t>
        <a:bodyPr/>
        <a:lstStyle/>
        <a:p>
          <a:pPr rtl="0"/>
          <a:r>
            <a:rPr lang="en-US" dirty="0" smtClean="0"/>
            <a:t>Used for drugs destroyed by portal circulation.</a:t>
          </a:r>
          <a:endParaRPr lang="ar-IQ" dirty="0"/>
        </a:p>
      </dgm:t>
    </dgm:pt>
    <dgm:pt modelId="{47B862B9-FB31-485F-BE7A-77565376F04A}" type="parTrans" cxnId="{1A620DDE-C555-4BAE-9888-F46D6AC2F9A6}">
      <dgm:prSet/>
      <dgm:spPr/>
      <dgm:t>
        <a:bodyPr/>
        <a:lstStyle/>
        <a:p>
          <a:pPr rtl="1"/>
          <a:endParaRPr lang="ar-IQ"/>
        </a:p>
      </dgm:t>
    </dgm:pt>
    <dgm:pt modelId="{3F8C5905-F221-47AC-8283-6C949B02EBF7}" type="sibTrans" cxnId="{1A620DDE-C555-4BAE-9888-F46D6AC2F9A6}">
      <dgm:prSet/>
      <dgm:spPr/>
      <dgm:t>
        <a:bodyPr/>
        <a:lstStyle/>
        <a:p>
          <a:pPr rtl="1"/>
          <a:endParaRPr lang="ar-IQ"/>
        </a:p>
      </dgm:t>
    </dgm:pt>
    <dgm:pt modelId="{1B1F96D5-B8D5-4454-BF42-7D7066AE6467}">
      <dgm:prSet phldrT="[Text]"/>
      <dgm:spPr/>
      <dgm:t>
        <a:bodyPr/>
        <a:lstStyle/>
        <a:p>
          <a:pPr rtl="0"/>
          <a:r>
            <a:rPr lang="en-US" dirty="0" smtClean="0"/>
            <a:t>Used for patients who may be unable or unwilling to swallow medication ( as in infants)</a:t>
          </a:r>
          <a:endParaRPr lang="ar-IQ" dirty="0"/>
        </a:p>
      </dgm:t>
    </dgm:pt>
    <dgm:pt modelId="{05ED7283-7797-423E-AD33-53EDA21D4A7F}" type="parTrans" cxnId="{DD24EAF0-6D68-498E-B2A6-509CA2C48F21}">
      <dgm:prSet/>
      <dgm:spPr/>
      <dgm:t>
        <a:bodyPr/>
        <a:lstStyle/>
        <a:p>
          <a:pPr rtl="1"/>
          <a:endParaRPr lang="ar-IQ"/>
        </a:p>
      </dgm:t>
    </dgm:pt>
    <dgm:pt modelId="{006DD139-45E5-4392-A443-486F5D2C0170}" type="sibTrans" cxnId="{DD24EAF0-6D68-498E-B2A6-509CA2C48F21}">
      <dgm:prSet/>
      <dgm:spPr/>
      <dgm:t>
        <a:bodyPr/>
        <a:lstStyle/>
        <a:p>
          <a:pPr rtl="1"/>
          <a:endParaRPr lang="ar-IQ"/>
        </a:p>
      </dgm:t>
    </dgm:pt>
    <dgm:pt modelId="{9B85EFFC-3E7A-4498-AA2D-C4564955C4C7}">
      <dgm:prSet/>
      <dgm:spPr/>
      <dgm:t>
        <a:bodyPr/>
        <a:lstStyle/>
        <a:p>
          <a:pPr rtl="0"/>
          <a:r>
            <a:rPr lang="en-US" dirty="0" smtClean="0"/>
            <a:t>Used as an effective route in treatment of patients with vomiting episodes.</a:t>
          </a:r>
          <a:endParaRPr lang="ar-IQ" dirty="0"/>
        </a:p>
      </dgm:t>
    </dgm:pt>
    <dgm:pt modelId="{82EFBA26-2C15-4E06-8F21-41CC63E37AD8}" type="parTrans" cxnId="{D296F8F9-E5AF-4C08-82C4-2B9D0F650135}">
      <dgm:prSet/>
      <dgm:spPr/>
      <dgm:t>
        <a:bodyPr/>
        <a:lstStyle/>
        <a:p>
          <a:pPr rtl="1"/>
          <a:endParaRPr lang="ar-IQ"/>
        </a:p>
      </dgm:t>
    </dgm:pt>
    <dgm:pt modelId="{A3DE2A77-6EE8-42F0-82C9-8D888181445F}" type="sibTrans" cxnId="{D296F8F9-E5AF-4C08-82C4-2B9D0F650135}">
      <dgm:prSet/>
      <dgm:spPr/>
      <dgm:t>
        <a:bodyPr/>
        <a:lstStyle/>
        <a:p>
          <a:pPr rtl="1"/>
          <a:endParaRPr lang="ar-IQ"/>
        </a:p>
      </dgm:t>
    </dgm:pt>
    <dgm:pt modelId="{111F5E2C-34E7-43F9-B630-D8AEEC9BD865}" type="pres">
      <dgm:prSet presAssocID="{F241ACCF-46B9-4B77-969C-3DB760FB92F1}" presName="diagram" presStyleCnt="0">
        <dgm:presLayoutVars>
          <dgm:dir/>
          <dgm:resizeHandles val="exact"/>
        </dgm:presLayoutVars>
      </dgm:prSet>
      <dgm:spPr/>
      <dgm:t>
        <a:bodyPr/>
        <a:lstStyle/>
        <a:p>
          <a:pPr rtl="1"/>
          <a:endParaRPr lang="ar-IQ"/>
        </a:p>
      </dgm:t>
    </dgm:pt>
    <dgm:pt modelId="{E1A3AF8D-2895-4255-9DA5-3DD4E87E1509}" type="pres">
      <dgm:prSet presAssocID="{50D85A86-3E4F-4AAE-92B8-84820E513F3B}" presName="node" presStyleLbl="node1" presStyleIdx="0" presStyleCnt="6">
        <dgm:presLayoutVars>
          <dgm:bulletEnabled val="1"/>
        </dgm:presLayoutVars>
      </dgm:prSet>
      <dgm:spPr/>
      <dgm:t>
        <a:bodyPr/>
        <a:lstStyle/>
        <a:p>
          <a:pPr rtl="1"/>
          <a:endParaRPr lang="ar-IQ"/>
        </a:p>
      </dgm:t>
    </dgm:pt>
    <dgm:pt modelId="{C8398D00-483E-4ED3-8E34-816C1DC64923}" type="pres">
      <dgm:prSet presAssocID="{07D75354-A3E6-4BFE-AAA6-1E9CBAA7A309}" presName="sibTrans" presStyleCnt="0"/>
      <dgm:spPr/>
    </dgm:pt>
    <dgm:pt modelId="{305F2172-8893-437F-A052-09B1F5382A20}" type="pres">
      <dgm:prSet presAssocID="{10B46620-6DA0-4F88-8107-95C239A60E21}" presName="node" presStyleLbl="node1" presStyleIdx="1" presStyleCnt="6">
        <dgm:presLayoutVars>
          <dgm:bulletEnabled val="1"/>
        </dgm:presLayoutVars>
      </dgm:prSet>
      <dgm:spPr/>
      <dgm:t>
        <a:bodyPr/>
        <a:lstStyle/>
        <a:p>
          <a:pPr rtl="1"/>
          <a:endParaRPr lang="ar-IQ"/>
        </a:p>
      </dgm:t>
    </dgm:pt>
    <dgm:pt modelId="{19693860-BF93-4829-BA19-ADE99A7AFAD4}" type="pres">
      <dgm:prSet presAssocID="{F9BC1A0E-E7E8-489D-A561-B00305A7FFE6}" presName="sibTrans" presStyleCnt="0"/>
      <dgm:spPr/>
    </dgm:pt>
    <dgm:pt modelId="{29E05DEC-8459-42AC-86E7-1D7E3B6687BC}" type="pres">
      <dgm:prSet presAssocID="{CA2F9F10-8B0C-490A-BC61-6EBFA1C84CC6}" presName="node" presStyleLbl="node1" presStyleIdx="2" presStyleCnt="6">
        <dgm:presLayoutVars>
          <dgm:bulletEnabled val="1"/>
        </dgm:presLayoutVars>
      </dgm:prSet>
      <dgm:spPr/>
      <dgm:t>
        <a:bodyPr/>
        <a:lstStyle/>
        <a:p>
          <a:pPr rtl="1"/>
          <a:endParaRPr lang="ar-IQ"/>
        </a:p>
      </dgm:t>
    </dgm:pt>
    <dgm:pt modelId="{619333CF-C05C-4DF2-B8CC-6C64F5A7B5ED}" type="pres">
      <dgm:prSet presAssocID="{1E4E415A-805C-474F-9FDF-38E26DF3FFEA}" presName="sibTrans" presStyleCnt="0"/>
      <dgm:spPr/>
    </dgm:pt>
    <dgm:pt modelId="{C8C49113-A1E0-47BD-8948-BEFE237B9DBF}" type="pres">
      <dgm:prSet presAssocID="{0D79B43D-79ED-484C-9F54-3AE110976AC4}" presName="node" presStyleLbl="node1" presStyleIdx="3" presStyleCnt="6">
        <dgm:presLayoutVars>
          <dgm:bulletEnabled val="1"/>
        </dgm:presLayoutVars>
      </dgm:prSet>
      <dgm:spPr/>
      <dgm:t>
        <a:bodyPr/>
        <a:lstStyle/>
        <a:p>
          <a:pPr rtl="1"/>
          <a:endParaRPr lang="ar-IQ"/>
        </a:p>
      </dgm:t>
    </dgm:pt>
    <dgm:pt modelId="{B63E9889-18DB-498C-A78E-6C5832AC930C}" type="pres">
      <dgm:prSet presAssocID="{3F8C5905-F221-47AC-8283-6C949B02EBF7}" presName="sibTrans" presStyleCnt="0"/>
      <dgm:spPr/>
    </dgm:pt>
    <dgm:pt modelId="{46A6C2A1-1590-4B1B-ADF8-E4FBD7B148B0}" type="pres">
      <dgm:prSet presAssocID="{1B1F96D5-B8D5-4454-BF42-7D7066AE6467}" presName="node" presStyleLbl="node1" presStyleIdx="4" presStyleCnt="6">
        <dgm:presLayoutVars>
          <dgm:bulletEnabled val="1"/>
        </dgm:presLayoutVars>
      </dgm:prSet>
      <dgm:spPr/>
      <dgm:t>
        <a:bodyPr/>
        <a:lstStyle/>
        <a:p>
          <a:pPr rtl="1"/>
          <a:endParaRPr lang="ar-IQ"/>
        </a:p>
      </dgm:t>
    </dgm:pt>
    <dgm:pt modelId="{7BDA489A-0A60-4D1A-8076-36453EF02417}" type="pres">
      <dgm:prSet presAssocID="{006DD139-45E5-4392-A443-486F5D2C0170}" presName="sibTrans" presStyleCnt="0"/>
      <dgm:spPr/>
    </dgm:pt>
    <dgm:pt modelId="{F7E11606-A403-4E73-BE2D-14D66F59AABF}" type="pres">
      <dgm:prSet presAssocID="{9B85EFFC-3E7A-4498-AA2D-C4564955C4C7}" presName="node" presStyleLbl="node1" presStyleIdx="5" presStyleCnt="6">
        <dgm:presLayoutVars>
          <dgm:bulletEnabled val="1"/>
        </dgm:presLayoutVars>
      </dgm:prSet>
      <dgm:spPr/>
      <dgm:t>
        <a:bodyPr/>
        <a:lstStyle/>
        <a:p>
          <a:pPr rtl="1"/>
          <a:endParaRPr lang="ar-IQ"/>
        </a:p>
      </dgm:t>
    </dgm:pt>
  </dgm:ptLst>
  <dgm:cxnLst>
    <dgm:cxn modelId="{D296F8F9-E5AF-4C08-82C4-2B9D0F650135}" srcId="{F241ACCF-46B9-4B77-969C-3DB760FB92F1}" destId="{9B85EFFC-3E7A-4498-AA2D-C4564955C4C7}" srcOrd="5" destOrd="0" parTransId="{82EFBA26-2C15-4E06-8F21-41CC63E37AD8}" sibTransId="{A3DE2A77-6EE8-42F0-82C9-8D888181445F}"/>
    <dgm:cxn modelId="{5BF5706F-9BA6-499F-9453-EEC513CB6C12}" type="presOf" srcId="{F241ACCF-46B9-4B77-969C-3DB760FB92F1}" destId="{111F5E2C-34E7-43F9-B630-D8AEEC9BD865}" srcOrd="0" destOrd="0" presId="urn:microsoft.com/office/officeart/2005/8/layout/default"/>
    <dgm:cxn modelId="{9B75E5D5-F8DA-41D4-9E79-1963B4AD2DE1}" type="presOf" srcId="{CA2F9F10-8B0C-490A-BC61-6EBFA1C84CC6}" destId="{29E05DEC-8459-42AC-86E7-1D7E3B6687BC}" srcOrd="0" destOrd="0" presId="urn:microsoft.com/office/officeart/2005/8/layout/default"/>
    <dgm:cxn modelId="{E00B4BC2-0C04-457D-B272-395E0C4099FB}" type="presOf" srcId="{10B46620-6DA0-4F88-8107-95C239A60E21}" destId="{305F2172-8893-437F-A052-09B1F5382A20}" srcOrd="0" destOrd="0" presId="urn:microsoft.com/office/officeart/2005/8/layout/default"/>
    <dgm:cxn modelId="{D4478A77-C8B1-49AE-BFA3-6FBA3B5E9F3D}" srcId="{F241ACCF-46B9-4B77-969C-3DB760FB92F1}" destId="{50D85A86-3E4F-4AAE-92B8-84820E513F3B}" srcOrd="0" destOrd="0" parTransId="{704DF472-BA31-49E7-927E-1E646A42CB1E}" sibTransId="{07D75354-A3E6-4BFE-AAA6-1E9CBAA7A309}"/>
    <dgm:cxn modelId="{FF5A8F0D-AD3E-4113-822B-01658D0BA76D}" type="presOf" srcId="{1B1F96D5-B8D5-4454-BF42-7D7066AE6467}" destId="{46A6C2A1-1590-4B1B-ADF8-E4FBD7B148B0}" srcOrd="0" destOrd="0" presId="urn:microsoft.com/office/officeart/2005/8/layout/default"/>
    <dgm:cxn modelId="{E31A8545-7DDB-4995-994A-22B7133D7486}" srcId="{F241ACCF-46B9-4B77-969C-3DB760FB92F1}" destId="{CA2F9F10-8B0C-490A-BC61-6EBFA1C84CC6}" srcOrd="2" destOrd="0" parTransId="{1384AE8A-ABA9-4763-8F66-3B868616866F}" sibTransId="{1E4E415A-805C-474F-9FDF-38E26DF3FFEA}"/>
    <dgm:cxn modelId="{A5C181E7-5E9B-4944-A944-66D4F93E1F17}" type="presOf" srcId="{0D79B43D-79ED-484C-9F54-3AE110976AC4}" destId="{C8C49113-A1E0-47BD-8948-BEFE237B9DBF}" srcOrd="0" destOrd="0" presId="urn:microsoft.com/office/officeart/2005/8/layout/default"/>
    <dgm:cxn modelId="{310AD980-FD8F-4583-BC11-76C041E20173}" type="presOf" srcId="{50D85A86-3E4F-4AAE-92B8-84820E513F3B}" destId="{E1A3AF8D-2895-4255-9DA5-3DD4E87E1509}" srcOrd="0" destOrd="0" presId="urn:microsoft.com/office/officeart/2005/8/layout/default"/>
    <dgm:cxn modelId="{1A620DDE-C555-4BAE-9888-F46D6AC2F9A6}" srcId="{F241ACCF-46B9-4B77-969C-3DB760FB92F1}" destId="{0D79B43D-79ED-484C-9F54-3AE110976AC4}" srcOrd="3" destOrd="0" parTransId="{47B862B9-FB31-485F-BE7A-77565376F04A}" sibTransId="{3F8C5905-F221-47AC-8283-6C949B02EBF7}"/>
    <dgm:cxn modelId="{2FCB97A3-22B7-4636-A710-A576336E27FD}" type="presOf" srcId="{9B85EFFC-3E7A-4498-AA2D-C4564955C4C7}" destId="{F7E11606-A403-4E73-BE2D-14D66F59AABF}" srcOrd="0" destOrd="0" presId="urn:microsoft.com/office/officeart/2005/8/layout/default"/>
    <dgm:cxn modelId="{DD24EAF0-6D68-498E-B2A6-509CA2C48F21}" srcId="{F241ACCF-46B9-4B77-969C-3DB760FB92F1}" destId="{1B1F96D5-B8D5-4454-BF42-7D7066AE6467}" srcOrd="4" destOrd="0" parTransId="{05ED7283-7797-423E-AD33-53EDA21D4A7F}" sibTransId="{006DD139-45E5-4392-A443-486F5D2C0170}"/>
    <dgm:cxn modelId="{837E3605-5219-405F-B3BC-4F162B95AD62}" srcId="{F241ACCF-46B9-4B77-969C-3DB760FB92F1}" destId="{10B46620-6DA0-4F88-8107-95C239A60E21}" srcOrd="1" destOrd="0" parTransId="{B6D17ED0-510A-48CE-83C3-C558896A0E47}" sibTransId="{F9BC1A0E-E7E8-489D-A561-B00305A7FFE6}"/>
    <dgm:cxn modelId="{EE847BC3-B951-4432-AD72-D06BC46A2949}" type="presParOf" srcId="{111F5E2C-34E7-43F9-B630-D8AEEC9BD865}" destId="{E1A3AF8D-2895-4255-9DA5-3DD4E87E1509}" srcOrd="0" destOrd="0" presId="urn:microsoft.com/office/officeart/2005/8/layout/default"/>
    <dgm:cxn modelId="{6F881D61-9515-4D71-A467-2A2BB66A307D}" type="presParOf" srcId="{111F5E2C-34E7-43F9-B630-D8AEEC9BD865}" destId="{C8398D00-483E-4ED3-8E34-816C1DC64923}" srcOrd="1" destOrd="0" presId="urn:microsoft.com/office/officeart/2005/8/layout/default"/>
    <dgm:cxn modelId="{BC48D1A3-4732-4EDE-BA87-7B0E3018F8FF}" type="presParOf" srcId="{111F5E2C-34E7-43F9-B630-D8AEEC9BD865}" destId="{305F2172-8893-437F-A052-09B1F5382A20}" srcOrd="2" destOrd="0" presId="urn:microsoft.com/office/officeart/2005/8/layout/default"/>
    <dgm:cxn modelId="{ED713629-9DAE-4042-B4BD-5EAA557698A4}" type="presParOf" srcId="{111F5E2C-34E7-43F9-B630-D8AEEC9BD865}" destId="{19693860-BF93-4829-BA19-ADE99A7AFAD4}" srcOrd="3" destOrd="0" presId="urn:microsoft.com/office/officeart/2005/8/layout/default"/>
    <dgm:cxn modelId="{B6A911A4-182E-4C56-94ED-BEBF9E68AA28}" type="presParOf" srcId="{111F5E2C-34E7-43F9-B630-D8AEEC9BD865}" destId="{29E05DEC-8459-42AC-86E7-1D7E3B6687BC}" srcOrd="4" destOrd="0" presId="urn:microsoft.com/office/officeart/2005/8/layout/default"/>
    <dgm:cxn modelId="{59E07F0E-F7BB-49A6-A7C2-9F17BB6E9CE7}" type="presParOf" srcId="{111F5E2C-34E7-43F9-B630-D8AEEC9BD865}" destId="{619333CF-C05C-4DF2-B8CC-6C64F5A7B5ED}" srcOrd="5" destOrd="0" presId="urn:microsoft.com/office/officeart/2005/8/layout/default"/>
    <dgm:cxn modelId="{16D1E9DF-2B21-4606-A904-4D17FA35B832}" type="presParOf" srcId="{111F5E2C-34E7-43F9-B630-D8AEEC9BD865}" destId="{C8C49113-A1E0-47BD-8948-BEFE237B9DBF}" srcOrd="6" destOrd="0" presId="urn:microsoft.com/office/officeart/2005/8/layout/default"/>
    <dgm:cxn modelId="{83CB116B-FA14-4AE4-AFF2-87013E4602AE}" type="presParOf" srcId="{111F5E2C-34E7-43F9-B630-D8AEEC9BD865}" destId="{B63E9889-18DB-498C-A78E-6C5832AC930C}" srcOrd="7" destOrd="0" presId="urn:microsoft.com/office/officeart/2005/8/layout/default"/>
    <dgm:cxn modelId="{7E28B406-7591-4DEA-874C-B69FDE1DEC42}" type="presParOf" srcId="{111F5E2C-34E7-43F9-B630-D8AEEC9BD865}" destId="{46A6C2A1-1590-4B1B-ADF8-E4FBD7B148B0}" srcOrd="8" destOrd="0" presId="urn:microsoft.com/office/officeart/2005/8/layout/default"/>
    <dgm:cxn modelId="{C2E18E68-F27F-4667-97D5-777F8D6549FB}" type="presParOf" srcId="{111F5E2C-34E7-43F9-B630-D8AEEC9BD865}" destId="{7BDA489A-0A60-4D1A-8076-36453EF02417}" srcOrd="9" destOrd="0" presId="urn:microsoft.com/office/officeart/2005/8/layout/default"/>
    <dgm:cxn modelId="{149A779F-B201-4454-BE6D-08D09B28207A}" type="presParOf" srcId="{111F5E2C-34E7-43F9-B630-D8AEEC9BD865}" destId="{F7E11606-A403-4E73-BE2D-14D66F59AABF}"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019463-D460-42F5-90DC-46F69C2E38E7}" type="doc">
      <dgm:prSet loTypeId="urn:microsoft.com/office/officeart/2008/layout/LinedList" loCatId="list" qsTypeId="urn:microsoft.com/office/officeart/2005/8/quickstyle/3d1" qsCatId="3D" csTypeId="urn:microsoft.com/office/officeart/2005/8/colors/colorful1" csCatId="colorful" phldr="1"/>
      <dgm:spPr/>
      <dgm:t>
        <a:bodyPr/>
        <a:lstStyle/>
        <a:p>
          <a:pPr rtl="1"/>
          <a:endParaRPr lang="ar-IQ"/>
        </a:p>
      </dgm:t>
    </dgm:pt>
    <dgm:pt modelId="{148EC798-30D7-489E-8146-C0DB77F9FAA9}">
      <dgm:prSet phldrT="[Text]"/>
      <dgm:spPr/>
      <dgm:t>
        <a:bodyPr/>
        <a:lstStyle/>
        <a:p>
          <a:pPr rtl="0"/>
          <a:r>
            <a:rPr lang="en-US" dirty="0" smtClean="0"/>
            <a:t>there are two main classes of suppository base:</a:t>
          </a:r>
          <a:endParaRPr lang="ar-IQ" dirty="0"/>
        </a:p>
      </dgm:t>
    </dgm:pt>
    <dgm:pt modelId="{6EDB7319-8647-4569-8928-A48BC159D6EE}" type="parTrans" cxnId="{3C887E78-A955-4590-938A-89697ED25A88}">
      <dgm:prSet/>
      <dgm:spPr/>
      <dgm:t>
        <a:bodyPr/>
        <a:lstStyle/>
        <a:p>
          <a:pPr rtl="1"/>
          <a:endParaRPr lang="ar-IQ"/>
        </a:p>
      </dgm:t>
    </dgm:pt>
    <dgm:pt modelId="{618FAE9E-104C-440A-9E7B-FA1E40F53AB2}" type="sibTrans" cxnId="{3C887E78-A955-4590-938A-89697ED25A88}">
      <dgm:prSet/>
      <dgm:spPr/>
      <dgm:t>
        <a:bodyPr/>
        <a:lstStyle/>
        <a:p>
          <a:pPr rtl="1"/>
          <a:endParaRPr lang="ar-IQ"/>
        </a:p>
      </dgm:t>
    </dgm:pt>
    <dgm:pt modelId="{E550479F-6B4F-4661-91A8-CA843E48A16C}">
      <dgm:prSet phldrT="[Text]"/>
      <dgm:spPr/>
      <dgm:t>
        <a:bodyPr/>
        <a:lstStyle/>
        <a:p>
          <a:pPr rtl="0"/>
          <a:r>
            <a:rPr lang="en-US" b="1" dirty="0" smtClean="0"/>
            <a:t>The fatty bases: </a:t>
          </a:r>
          <a:r>
            <a:rPr lang="en-US" dirty="0" smtClean="0"/>
            <a:t>These bases melt at body temperature and consist of the naturally occurring </a:t>
          </a:r>
          <a:r>
            <a:rPr lang="en-US" dirty="0" err="1" smtClean="0"/>
            <a:t>theobroma</a:t>
          </a:r>
          <a:r>
            <a:rPr lang="en-US" dirty="0" smtClean="0"/>
            <a:t> oil (cocoa butter) and synthetic hard fats. </a:t>
          </a:r>
          <a:endParaRPr lang="ar-IQ" dirty="0"/>
        </a:p>
      </dgm:t>
    </dgm:pt>
    <dgm:pt modelId="{F0F482DB-9D76-46B3-A22B-062962DFFF1F}" type="parTrans" cxnId="{E5137646-76E4-4896-B636-2627DDFBF451}">
      <dgm:prSet/>
      <dgm:spPr/>
      <dgm:t>
        <a:bodyPr/>
        <a:lstStyle/>
        <a:p>
          <a:pPr rtl="1"/>
          <a:endParaRPr lang="ar-IQ"/>
        </a:p>
      </dgm:t>
    </dgm:pt>
    <dgm:pt modelId="{0FC9323B-A4FF-426D-83EE-8C4D731AFFB2}" type="sibTrans" cxnId="{E5137646-76E4-4896-B636-2627DDFBF451}">
      <dgm:prSet/>
      <dgm:spPr/>
      <dgm:t>
        <a:bodyPr/>
        <a:lstStyle/>
        <a:p>
          <a:pPr rtl="1"/>
          <a:endParaRPr lang="ar-IQ"/>
        </a:p>
      </dgm:t>
    </dgm:pt>
    <dgm:pt modelId="{B56E4409-0057-4A4E-ABAB-1658FD823ABB}">
      <dgm:prSet phldrT="[Text]"/>
      <dgm:spPr/>
      <dgm:t>
        <a:bodyPr/>
        <a:lstStyle/>
        <a:p>
          <a:pPr rtl="0"/>
          <a:r>
            <a:rPr lang="en-US" b="1" dirty="0" smtClean="0"/>
            <a:t>Water – soluble and water – miscible bases:</a:t>
          </a:r>
          <a:endParaRPr lang="en-US" dirty="0" smtClean="0"/>
        </a:p>
        <a:p>
          <a:pPr rtl="0"/>
          <a:r>
            <a:rPr lang="en-US" dirty="0" smtClean="0"/>
            <a:t>These bases dissolve or disperse in body fluids .There are two groups of water- soluble bases:</a:t>
          </a:r>
        </a:p>
        <a:p>
          <a:pPr rtl="0"/>
          <a:r>
            <a:rPr lang="en-US" b="1" dirty="0" err="1" smtClean="0"/>
            <a:t>Glycero</a:t>
          </a:r>
          <a:r>
            <a:rPr lang="en-US" b="1" dirty="0" smtClean="0"/>
            <a:t> –gelatin bases .</a:t>
          </a:r>
          <a:endParaRPr lang="en-US" dirty="0" smtClean="0"/>
        </a:p>
        <a:p>
          <a:pPr rtl="0"/>
          <a:r>
            <a:rPr lang="en-US" b="1" dirty="0" err="1" smtClean="0"/>
            <a:t>Macrogols</a:t>
          </a:r>
          <a:r>
            <a:rPr lang="en-US" b="1" dirty="0" smtClean="0"/>
            <a:t> (PEG)</a:t>
          </a:r>
          <a:endParaRPr lang="ar-IQ" dirty="0"/>
        </a:p>
      </dgm:t>
    </dgm:pt>
    <dgm:pt modelId="{627381A7-FD2C-4499-B676-6641CE48F33C}" type="parTrans" cxnId="{E124F0D6-CA87-46B2-A76D-65CE06926F22}">
      <dgm:prSet/>
      <dgm:spPr/>
      <dgm:t>
        <a:bodyPr/>
        <a:lstStyle/>
        <a:p>
          <a:pPr rtl="1"/>
          <a:endParaRPr lang="ar-IQ"/>
        </a:p>
      </dgm:t>
    </dgm:pt>
    <dgm:pt modelId="{6AA02500-EC29-4C70-9872-3DA26CCD7783}" type="sibTrans" cxnId="{E124F0D6-CA87-46B2-A76D-65CE06926F22}">
      <dgm:prSet/>
      <dgm:spPr/>
      <dgm:t>
        <a:bodyPr/>
        <a:lstStyle/>
        <a:p>
          <a:pPr rtl="1"/>
          <a:endParaRPr lang="ar-IQ"/>
        </a:p>
      </dgm:t>
    </dgm:pt>
    <dgm:pt modelId="{0BE70D12-1587-4F5D-A78E-C1B0DF2B905F}" type="pres">
      <dgm:prSet presAssocID="{5B019463-D460-42F5-90DC-46F69C2E38E7}" presName="vert0" presStyleCnt="0">
        <dgm:presLayoutVars>
          <dgm:dir/>
          <dgm:animOne val="branch"/>
          <dgm:animLvl val="lvl"/>
        </dgm:presLayoutVars>
      </dgm:prSet>
      <dgm:spPr/>
      <dgm:t>
        <a:bodyPr/>
        <a:lstStyle/>
        <a:p>
          <a:pPr rtl="1"/>
          <a:endParaRPr lang="ar-IQ"/>
        </a:p>
      </dgm:t>
    </dgm:pt>
    <dgm:pt modelId="{2C0AC9DF-F507-4921-9B8A-80706C4C444F}" type="pres">
      <dgm:prSet presAssocID="{148EC798-30D7-489E-8146-C0DB77F9FAA9}" presName="thickLine" presStyleLbl="alignNode1" presStyleIdx="0" presStyleCnt="1"/>
      <dgm:spPr/>
    </dgm:pt>
    <dgm:pt modelId="{7F11E5B3-E48B-49B6-92F4-FEBB2602212D}" type="pres">
      <dgm:prSet presAssocID="{148EC798-30D7-489E-8146-C0DB77F9FAA9}" presName="horz1" presStyleCnt="0"/>
      <dgm:spPr/>
    </dgm:pt>
    <dgm:pt modelId="{A4CDCB2A-1D21-476C-8710-851F96111EF9}" type="pres">
      <dgm:prSet presAssocID="{148EC798-30D7-489E-8146-C0DB77F9FAA9}" presName="tx1" presStyleLbl="revTx" presStyleIdx="0" presStyleCnt="3" custScaleX="154902"/>
      <dgm:spPr/>
      <dgm:t>
        <a:bodyPr/>
        <a:lstStyle/>
        <a:p>
          <a:pPr rtl="1"/>
          <a:endParaRPr lang="ar-IQ"/>
        </a:p>
      </dgm:t>
    </dgm:pt>
    <dgm:pt modelId="{A621126F-31F3-4FE4-B8B4-C5A61FAF1B91}" type="pres">
      <dgm:prSet presAssocID="{148EC798-30D7-489E-8146-C0DB77F9FAA9}" presName="vert1" presStyleCnt="0"/>
      <dgm:spPr/>
    </dgm:pt>
    <dgm:pt modelId="{A622F3CD-975B-4038-B1B2-80801C3C1870}" type="pres">
      <dgm:prSet presAssocID="{E550479F-6B4F-4661-91A8-CA843E48A16C}" presName="vertSpace2a" presStyleCnt="0"/>
      <dgm:spPr/>
    </dgm:pt>
    <dgm:pt modelId="{F1C9D550-A81D-4C1F-8392-782338701E2B}" type="pres">
      <dgm:prSet presAssocID="{E550479F-6B4F-4661-91A8-CA843E48A16C}" presName="horz2" presStyleCnt="0"/>
      <dgm:spPr/>
    </dgm:pt>
    <dgm:pt modelId="{A988E309-9FA3-44BD-A8DE-5CEE6F20773C}" type="pres">
      <dgm:prSet presAssocID="{E550479F-6B4F-4661-91A8-CA843E48A16C}" presName="horzSpace2" presStyleCnt="0"/>
      <dgm:spPr/>
    </dgm:pt>
    <dgm:pt modelId="{61CB1CFD-DE58-4BCD-B104-8045542A6B24}" type="pres">
      <dgm:prSet presAssocID="{E550479F-6B4F-4661-91A8-CA843E48A16C}" presName="tx2" presStyleLbl="revTx" presStyleIdx="1" presStyleCnt="3"/>
      <dgm:spPr/>
      <dgm:t>
        <a:bodyPr/>
        <a:lstStyle/>
        <a:p>
          <a:pPr rtl="1"/>
          <a:endParaRPr lang="ar-IQ"/>
        </a:p>
      </dgm:t>
    </dgm:pt>
    <dgm:pt modelId="{F6A58599-73A7-4566-B0A7-F880B2CC1D12}" type="pres">
      <dgm:prSet presAssocID="{E550479F-6B4F-4661-91A8-CA843E48A16C}" presName="vert2" presStyleCnt="0"/>
      <dgm:spPr/>
    </dgm:pt>
    <dgm:pt modelId="{D6F18304-4064-45D8-A6D4-3E8246E05056}" type="pres">
      <dgm:prSet presAssocID="{E550479F-6B4F-4661-91A8-CA843E48A16C}" presName="thinLine2b" presStyleLbl="callout" presStyleIdx="0" presStyleCnt="2"/>
      <dgm:spPr/>
    </dgm:pt>
    <dgm:pt modelId="{D854B822-6191-4D6D-A474-8144F0A8DA5B}" type="pres">
      <dgm:prSet presAssocID="{E550479F-6B4F-4661-91A8-CA843E48A16C}" presName="vertSpace2b" presStyleCnt="0"/>
      <dgm:spPr/>
    </dgm:pt>
    <dgm:pt modelId="{115C8511-AC5F-4A08-B8C7-6F9A57816DB3}" type="pres">
      <dgm:prSet presAssocID="{B56E4409-0057-4A4E-ABAB-1658FD823ABB}" presName="horz2" presStyleCnt="0"/>
      <dgm:spPr/>
    </dgm:pt>
    <dgm:pt modelId="{6452294E-FBD3-4E44-8303-A1A8C0ADB51C}" type="pres">
      <dgm:prSet presAssocID="{B56E4409-0057-4A4E-ABAB-1658FD823ABB}" presName="horzSpace2" presStyleCnt="0"/>
      <dgm:spPr/>
    </dgm:pt>
    <dgm:pt modelId="{D27F54BE-B51F-4B54-BC5E-42B76E456D8D}" type="pres">
      <dgm:prSet presAssocID="{B56E4409-0057-4A4E-ABAB-1658FD823ABB}" presName="tx2" presStyleLbl="revTx" presStyleIdx="2" presStyleCnt="3"/>
      <dgm:spPr/>
      <dgm:t>
        <a:bodyPr/>
        <a:lstStyle/>
        <a:p>
          <a:pPr rtl="1"/>
          <a:endParaRPr lang="ar-IQ"/>
        </a:p>
      </dgm:t>
    </dgm:pt>
    <dgm:pt modelId="{8BF5A4C8-42A4-4D1F-BD91-510EA81F5423}" type="pres">
      <dgm:prSet presAssocID="{B56E4409-0057-4A4E-ABAB-1658FD823ABB}" presName="vert2" presStyleCnt="0"/>
      <dgm:spPr/>
    </dgm:pt>
    <dgm:pt modelId="{E5CCC7E9-B95A-4D71-A420-E38425BDE3DB}" type="pres">
      <dgm:prSet presAssocID="{B56E4409-0057-4A4E-ABAB-1658FD823ABB}" presName="thinLine2b" presStyleLbl="callout" presStyleIdx="1" presStyleCnt="2"/>
      <dgm:spPr/>
    </dgm:pt>
    <dgm:pt modelId="{ACD58CEC-BC73-4C17-993D-2852DCC9850E}" type="pres">
      <dgm:prSet presAssocID="{B56E4409-0057-4A4E-ABAB-1658FD823ABB}" presName="vertSpace2b" presStyleCnt="0"/>
      <dgm:spPr/>
    </dgm:pt>
  </dgm:ptLst>
  <dgm:cxnLst>
    <dgm:cxn modelId="{E124F0D6-CA87-46B2-A76D-65CE06926F22}" srcId="{148EC798-30D7-489E-8146-C0DB77F9FAA9}" destId="{B56E4409-0057-4A4E-ABAB-1658FD823ABB}" srcOrd="1" destOrd="0" parTransId="{627381A7-FD2C-4499-B676-6641CE48F33C}" sibTransId="{6AA02500-EC29-4C70-9872-3DA26CCD7783}"/>
    <dgm:cxn modelId="{E5137646-76E4-4896-B636-2627DDFBF451}" srcId="{148EC798-30D7-489E-8146-C0DB77F9FAA9}" destId="{E550479F-6B4F-4661-91A8-CA843E48A16C}" srcOrd="0" destOrd="0" parTransId="{F0F482DB-9D76-46B3-A22B-062962DFFF1F}" sibTransId="{0FC9323B-A4FF-426D-83EE-8C4D731AFFB2}"/>
    <dgm:cxn modelId="{3C887E78-A955-4590-938A-89697ED25A88}" srcId="{5B019463-D460-42F5-90DC-46F69C2E38E7}" destId="{148EC798-30D7-489E-8146-C0DB77F9FAA9}" srcOrd="0" destOrd="0" parTransId="{6EDB7319-8647-4569-8928-A48BC159D6EE}" sibTransId="{618FAE9E-104C-440A-9E7B-FA1E40F53AB2}"/>
    <dgm:cxn modelId="{1B13A922-F584-4176-87B5-A34FB369D46C}" type="presOf" srcId="{E550479F-6B4F-4661-91A8-CA843E48A16C}" destId="{61CB1CFD-DE58-4BCD-B104-8045542A6B24}" srcOrd="0" destOrd="0" presId="urn:microsoft.com/office/officeart/2008/layout/LinedList"/>
    <dgm:cxn modelId="{B2731936-C0DC-494C-90F8-8347F6DEB87D}" type="presOf" srcId="{148EC798-30D7-489E-8146-C0DB77F9FAA9}" destId="{A4CDCB2A-1D21-476C-8710-851F96111EF9}" srcOrd="0" destOrd="0" presId="urn:microsoft.com/office/officeart/2008/layout/LinedList"/>
    <dgm:cxn modelId="{39331313-0795-4C55-A35E-7B1A9FEE695D}" type="presOf" srcId="{B56E4409-0057-4A4E-ABAB-1658FD823ABB}" destId="{D27F54BE-B51F-4B54-BC5E-42B76E456D8D}" srcOrd="0" destOrd="0" presId="urn:microsoft.com/office/officeart/2008/layout/LinedList"/>
    <dgm:cxn modelId="{34F4D9D9-91A5-400D-86EC-3771B6E42D5D}" type="presOf" srcId="{5B019463-D460-42F5-90DC-46F69C2E38E7}" destId="{0BE70D12-1587-4F5D-A78E-C1B0DF2B905F}" srcOrd="0" destOrd="0" presId="urn:microsoft.com/office/officeart/2008/layout/LinedList"/>
    <dgm:cxn modelId="{09D65F78-9FBC-4225-8934-D8932E99C029}" type="presParOf" srcId="{0BE70D12-1587-4F5D-A78E-C1B0DF2B905F}" destId="{2C0AC9DF-F507-4921-9B8A-80706C4C444F}" srcOrd="0" destOrd="0" presId="urn:microsoft.com/office/officeart/2008/layout/LinedList"/>
    <dgm:cxn modelId="{D71B3CF2-ABF1-4265-979A-DBCB67A8D638}" type="presParOf" srcId="{0BE70D12-1587-4F5D-A78E-C1B0DF2B905F}" destId="{7F11E5B3-E48B-49B6-92F4-FEBB2602212D}" srcOrd="1" destOrd="0" presId="urn:microsoft.com/office/officeart/2008/layout/LinedList"/>
    <dgm:cxn modelId="{DAE2C0BE-C093-4BFF-8A0C-33B4B21FC63D}" type="presParOf" srcId="{7F11E5B3-E48B-49B6-92F4-FEBB2602212D}" destId="{A4CDCB2A-1D21-476C-8710-851F96111EF9}" srcOrd="0" destOrd="0" presId="urn:microsoft.com/office/officeart/2008/layout/LinedList"/>
    <dgm:cxn modelId="{88B05116-4488-4EA0-8229-FB1F2C8D0711}" type="presParOf" srcId="{7F11E5B3-E48B-49B6-92F4-FEBB2602212D}" destId="{A621126F-31F3-4FE4-B8B4-C5A61FAF1B91}" srcOrd="1" destOrd="0" presId="urn:microsoft.com/office/officeart/2008/layout/LinedList"/>
    <dgm:cxn modelId="{7D1885CB-ACFE-471C-B89C-1F91CDC318D9}" type="presParOf" srcId="{A621126F-31F3-4FE4-B8B4-C5A61FAF1B91}" destId="{A622F3CD-975B-4038-B1B2-80801C3C1870}" srcOrd="0" destOrd="0" presId="urn:microsoft.com/office/officeart/2008/layout/LinedList"/>
    <dgm:cxn modelId="{33BAECE5-E0EB-49BD-8926-786DECD0173C}" type="presParOf" srcId="{A621126F-31F3-4FE4-B8B4-C5A61FAF1B91}" destId="{F1C9D550-A81D-4C1F-8392-782338701E2B}" srcOrd="1" destOrd="0" presId="urn:microsoft.com/office/officeart/2008/layout/LinedList"/>
    <dgm:cxn modelId="{4A29156A-169C-4A3D-BC5F-92AC86B71ECF}" type="presParOf" srcId="{F1C9D550-A81D-4C1F-8392-782338701E2B}" destId="{A988E309-9FA3-44BD-A8DE-5CEE6F20773C}" srcOrd="0" destOrd="0" presId="urn:microsoft.com/office/officeart/2008/layout/LinedList"/>
    <dgm:cxn modelId="{33345BAF-A28B-4B67-9D71-47A4831C9B2A}" type="presParOf" srcId="{F1C9D550-A81D-4C1F-8392-782338701E2B}" destId="{61CB1CFD-DE58-4BCD-B104-8045542A6B24}" srcOrd="1" destOrd="0" presId="urn:microsoft.com/office/officeart/2008/layout/LinedList"/>
    <dgm:cxn modelId="{6E43AE2B-095B-436E-8BC2-D3D8990E58BA}" type="presParOf" srcId="{F1C9D550-A81D-4C1F-8392-782338701E2B}" destId="{F6A58599-73A7-4566-B0A7-F880B2CC1D12}" srcOrd="2" destOrd="0" presId="urn:microsoft.com/office/officeart/2008/layout/LinedList"/>
    <dgm:cxn modelId="{7034A332-1971-4A4B-86B1-C8861E7CE80D}" type="presParOf" srcId="{A621126F-31F3-4FE4-B8B4-C5A61FAF1B91}" destId="{D6F18304-4064-45D8-A6D4-3E8246E05056}" srcOrd="2" destOrd="0" presId="urn:microsoft.com/office/officeart/2008/layout/LinedList"/>
    <dgm:cxn modelId="{A3F56F64-3A1C-4AFF-A216-C13893A4A319}" type="presParOf" srcId="{A621126F-31F3-4FE4-B8B4-C5A61FAF1B91}" destId="{D854B822-6191-4D6D-A474-8144F0A8DA5B}" srcOrd="3" destOrd="0" presId="urn:microsoft.com/office/officeart/2008/layout/LinedList"/>
    <dgm:cxn modelId="{C0A5D696-9DDD-4B66-A241-F265EED0E093}" type="presParOf" srcId="{A621126F-31F3-4FE4-B8B4-C5A61FAF1B91}" destId="{115C8511-AC5F-4A08-B8C7-6F9A57816DB3}" srcOrd="4" destOrd="0" presId="urn:microsoft.com/office/officeart/2008/layout/LinedList"/>
    <dgm:cxn modelId="{FC7EABB0-ED25-40E9-BA22-A6652604B90D}" type="presParOf" srcId="{115C8511-AC5F-4A08-B8C7-6F9A57816DB3}" destId="{6452294E-FBD3-4E44-8303-A1A8C0ADB51C}" srcOrd="0" destOrd="0" presId="urn:microsoft.com/office/officeart/2008/layout/LinedList"/>
    <dgm:cxn modelId="{349E925C-5C1D-4D03-8FF6-3D3C060E5CE1}" type="presParOf" srcId="{115C8511-AC5F-4A08-B8C7-6F9A57816DB3}" destId="{D27F54BE-B51F-4B54-BC5E-42B76E456D8D}" srcOrd="1" destOrd="0" presId="urn:microsoft.com/office/officeart/2008/layout/LinedList"/>
    <dgm:cxn modelId="{C892C19A-23F1-47BF-B8FF-BF3C07798256}" type="presParOf" srcId="{115C8511-AC5F-4A08-B8C7-6F9A57816DB3}" destId="{8BF5A4C8-42A4-4D1F-BD91-510EA81F5423}" srcOrd="2" destOrd="0" presId="urn:microsoft.com/office/officeart/2008/layout/LinedList"/>
    <dgm:cxn modelId="{2AA419C8-EDF1-46A9-8FC6-EDDD000BD480}" type="presParOf" srcId="{A621126F-31F3-4FE4-B8B4-C5A61FAF1B91}" destId="{E5CCC7E9-B95A-4D71-A420-E38425BDE3DB}" srcOrd="5" destOrd="0" presId="urn:microsoft.com/office/officeart/2008/layout/LinedList"/>
    <dgm:cxn modelId="{D7752A1B-BCC9-4EEA-B1E8-DB083E508403}" type="presParOf" srcId="{A621126F-31F3-4FE4-B8B4-C5A61FAF1B91}" destId="{ACD58CEC-BC73-4C17-993D-2852DCC9850E}"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0435E5-F361-4F2D-BB28-E03C4340F6C8}" type="doc">
      <dgm:prSet loTypeId="urn:microsoft.com/office/officeart/2005/8/layout/vList6" loCatId="list" qsTypeId="urn:microsoft.com/office/officeart/2005/8/quickstyle/simple3" qsCatId="simple" csTypeId="urn:microsoft.com/office/officeart/2005/8/colors/colorful2" csCatId="colorful" phldr="1"/>
      <dgm:spPr/>
      <dgm:t>
        <a:bodyPr/>
        <a:lstStyle/>
        <a:p>
          <a:pPr rtl="1"/>
          <a:endParaRPr lang="ar-IQ"/>
        </a:p>
      </dgm:t>
    </dgm:pt>
    <dgm:pt modelId="{B24DA5CC-7D30-4D6A-8835-4128BEC92718}">
      <dgm:prSet phldrT="[Text]"/>
      <dgm:spPr/>
      <dgm:t>
        <a:bodyPr/>
        <a:lstStyle/>
        <a:p>
          <a:pPr rtl="1"/>
          <a:r>
            <a:rPr lang="en-US" b="1" dirty="0" smtClean="0"/>
            <a:t>Fusion method (hot process): </a:t>
          </a:r>
          <a:endParaRPr lang="ar-IQ" dirty="0"/>
        </a:p>
      </dgm:t>
    </dgm:pt>
    <dgm:pt modelId="{147BA57D-F500-4646-9AFD-C1B3C0E2DD6A}" type="parTrans" cxnId="{02F725EE-1309-40DC-B50B-770A797D4610}">
      <dgm:prSet/>
      <dgm:spPr/>
      <dgm:t>
        <a:bodyPr/>
        <a:lstStyle/>
        <a:p>
          <a:pPr rtl="1"/>
          <a:endParaRPr lang="ar-IQ"/>
        </a:p>
      </dgm:t>
    </dgm:pt>
    <dgm:pt modelId="{BA1ECCE9-A8D7-426F-8772-CBDC895108DC}" type="sibTrans" cxnId="{02F725EE-1309-40DC-B50B-770A797D4610}">
      <dgm:prSet/>
      <dgm:spPr/>
      <dgm:t>
        <a:bodyPr/>
        <a:lstStyle/>
        <a:p>
          <a:pPr rtl="1"/>
          <a:endParaRPr lang="ar-IQ"/>
        </a:p>
      </dgm:t>
    </dgm:pt>
    <dgm:pt modelId="{E01CF4CC-36C6-4C55-AD56-8C79044AF99C}">
      <dgm:prSet phldrT="[Text]"/>
      <dgm:spPr/>
      <dgm:t>
        <a:bodyPr/>
        <a:lstStyle/>
        <a:p>
          <a:pPr rtl="0"/>
          <a:r>
            <a:rPr lang="en-US" dirty="0" smtClean="0"/>
            <a:t>The drug is added to the melted base and the </a:t>
          </a:r>
          <a:r>
            <a:rPr lang="en-US" dirty="0" err="1" smtClean="0"/>
            <a:t>mixtureis</a:t>
          </a:r>
          <a:r>
            <a:rPr lang="en-US" dirty="0" smtClean="0"/>
            <a:t> allowed to cool after pouring into molds.</a:t>
          </a:r>
          <a:endParaRPr lang="ar-IQ" dirty="0"/>
        </a:p>
      </dgm:t>
    </dgm:pt>
    <dgm:pt modelId="{3099C0F9-FD69-4AA4-B5B5-0F86FE4E624B}" type="parTrans" cxnId="{DFFF656D-C838-489C-956D-C0B94216BB4B}">
      <dgm:prSet/>
      <dgm:spPr/>
      <dgm:t>
        <a:bodyPr/>
        <a:lstStyle/>
        <a:p>
          <a:pPr rtl="1"/>
          <a:endParaRPr lang="ar-IQ"/>
        </a:p>
      </dgm:t>
    </dgm:pt>
    <dgm:pt modelId="{E483F029-B9A2-4489-877B-F6ECBEA261F8}" type="sibTrans" cxnId="{DFFF656D-C838-489C-956D-C0B94216BB4B}">
      <dgm:prSet/>
      <dgm:spPr/>
      <dgm:t>
        <a:bodyPr/>
        <a:lstStyle/>
        <a:p>
          <a:pPr rtl="1"/>
          <a:endParaRPr lang="ar-IQ"/>
        </a:p>
      </dgm:t>
    </dgm:pt>
    <dgm:pt modelId="{9DA7DD90-4791-44D2-9799-14F1110F6636}">
      <dgm:prSet phldrT="[Text]"/>
      <dgm:spPr/>
      <dgm:t>
        <a:bodyPr/>
        <a:lstStyle/>
        <a:p>
          <a:pPr rtl="1"/>
          <a:r>
            <a:rPr lang="en-US" b="1" dirty="0" smtClean="0"/>
            <a:t>Compression method </a:t>
          </a:r>
        </a:p>
        <a:p>
          <a:pPr rtl="1"/>
          <a:r>
            <a:rPr lang="en-US" b="1" dirty="0" smtClean="0"/>
            <a:t>(Cold process): </a:t>
          </a:r>
          <a:endParaRPr lang="ar-IQ" dirty="0"/>
        </a:p>
      </dgm:t>
    </dgm:pt>
    <dgm:pt modelId="{EE3174BC-D2FB-472F-A53E-50DAC93FE657}" type="parTrans" cxnId="{499E4518-C0BB-4422-B291-FB95C6A08BCE}">
      <dgm:prSet/>
      <dgm:spPr/>
      <dgm:t>
        <a:bodyPr/>
        <a:lstStyle/>
        <a:p>
          <a:pPr rtl="1"/>
          <a:endParaRPr lang="ar-IQ"/>
        </a:p>
      </dgm:t>
    </dgm:pt>
    <dgm:pt modelId="{3187A679-5AB7-4F2E-9077-FD929A8F7256}" type="sibTrans" cxnId="{499E4518-C0BB-4422-B291-FB95C6A08BCE}">
      <dgm:prSet/>
      <dgm:spPr/>
      <dgm:t>
        <a:bodyPr/>
        <a:lstStyle/>
        <a:p>
          <a:pPr rtl="1"/>
          <a:endParaRPr lang="ar-IQ"/>
        </a:p>
      </dgm:t>
    </dgm:pt>
    <dgm:pt modelId="{0D8DB9D4-80A4-4FBC-8420-AFE7C688CF1D}">
      <dgm:prSet phldrT="[Text]"/>
      <dgm:spPr/>
      <dgm:t>
        <a:bodyPr/>
        <a:lstStyle/>
        <a:p>
          <a:pPr rtl="0"/>
          <a:r>
            <a:rPr lang="en-US" dirty="0" smtClean="0"/>
            <a:t>The drug is incorporated with the </a:t>
          </a:r>
          <a:r>
            <a:rPr lang="en-US" dirty="0" err="1" smtClean="0"/>
            <a:t>unmelted</a:t>
          </a:r>
          <a:r>
            <a:rPr lang="en-US" dirty="0" smtClean="0"/>
            <a:t> base and the resulting </a:t>
          </a:r>
          <a:r>
            <a:rPr lang="en-US" dirty="0" err="1" smtClean="0"/>
            <a:t>massis</a:t>
          </a:r>
          <a:r>
            <a:rPr lang="en-US" dirty="0" smtClean="0"/>
            <a:t> shaped either by hand or by compression forced in metallic mold.</a:t>
          </a:r>
          <a:endParaRPr lang="ar-IQ" dirty="0"/>
        </a:p>
      </dgm:t>
    </dgm:pt>
    <dgm:pt modelId="{E35E4E1D-A953-48A4-963F-0A9BA6590D39}" type="parTrans" cxnId="{C722A05A-7EE1-4B14-9CA3-7DD70591DE20}">
      <dgm:prSet/>
      <dgm:spPr/>
      <dgm:t>
        <a:bodyPr/>
        <a:lstStyle/>
        <a:p>
          <a:pPr rtl="1"/>
          <a:endParaRPr lang="ar-IQ"/>
        </a:p>
      </dgm:t>
    </dgm:pt>
    <dgm:pt modelId="{6AF804B4-6E3B-483F-9212-5D6F677FE34C}" type="sibTrans" cxnId="{C722A05A-7EE1-4B14-9CA3-7DD70591DE20}">
      <dgm:prSet/>
      <dgm:spPr/>
      <dgm:t>
        <a:bodyPr/>
        <a:lstStyle/>
        <a:p>
          <a:pPr rtl="1"/>
          <a:endParaRPr lang="ar-IQ"/>
        </a:p>
      </dgm:t>
    </dgm:pt>
    <dgm:pt modelId="{C70E41C7-2919-4CC9-B0F2-69833B862063}">
      <dgm:prSet phldrT="[Text]"/>
      <dgm:spPr/>
      <dgm:t>
        <a:bodyPr/>
        <a:lstStyle/>
        <a:p>
          <a:pPr rtl="0"/>
          <a:endParaRPr lang="ar-IQ" dirty="0"/>
        </a:p>
      </dgm:t>
    </dgm:pt>
    <dgm:pt modelId="{83436986-1F68-4689-BD52-974C59ADDCCD}" type="parTrans" cxnId="{42D2CB58-9F92-43BC-93F3-DA4850FAD002}">
      <dgm:prSet/>
      <dgm:spPr/>
    </dgm:pt>
    <dgm:pt modelId="{521885B8-CE41-4064-B853-4F70F92D73B4}" type="sibTrans" cxnId="{42D2CB58-9F92-43BC-93F3-DA4850FAD002}">
      <dgm:prSet/>
      <dgm:spPr/>
    </dgm:pt>
    <dgm:pt modelId="{6F548F44-195A-45D4-ACDE-7D7BE331623D}" type="pres">
      <dgm:prSet presAssocID="{830435E5-F361-4F2D-BB28-E03C4340F6C8}" presName="Name0" presStyleCnt="0">
        <dgm:presLayoutVars>
          <dgm:dir/>
          <dgm:animLvl val="lvl"/>
          <dgm:resizeHandles/>
        </dgm:presLayoutVars>
      </dgm:prSet>
      <dgm:spPr/>
      <dgm:t>
        <a:bodyPr/>
        <a:lstStyle/>
        <a:p>
          <a:pPr rtl="1"/>
          <a:endParaRPr lang="ar-IQ"/>
        </a:p>
      </dgm:t>
    </dgm:pt>
    <dgm:pt modelId="{4080858C-B55C-411D-9E0C-AB70DB43F35B}" type="pres">
      <dgm:prSet presAssocID="{B24DA5CC-7D30-4D6A-8835-4128BEC92718}" presName="linNode" presStyleCnt="0"/>
      <dgm:spPr/>
    </dgm:pt>
    <dgm:pt modelId="{365826F6-F60D-43E6-BBD1-07B6206C1705}" type="pres">
      <dgm:prSet presAssocID="{B24DA5CC-7D30-4D6A-8835-4128BEC92718}" presName="parentShp" presStyleLbl="node1" presStyleIdx="0" presStyleCnt="2">
        <dgm:presLayoutVars>
          <dgm:bulletEnabled val="1"/>
        </dgm:presLayoutVars>
      </dgm:prSet>
      <dgm:spPr/>
      <dgm:t>
        <a:bodyPr/>
        <a:lstStyle/>
        <a:p>
          <a:pPr rtl="1"/>
          <a:endParaRPr lang="ar-IQ"/>
        </a:p>
      </dgm:t>
    </dgm:pt>
    <dgm:pt modelId="{23FFAAA6-880E-4352-9825-8700411313E8}" type="pres">
      <dgm:prSet presAssocID="{B24DA5CC-7D30-4D6A-8835-4128BEC92718}" presName="childShp" presStyleLbl="bgAccFollowNode1" presStyleIdx="0" presStyleCnt="2" custLinFactNeighborX="490" custLinFactNeighborY="3475">
        <dgm:presLayoutVars>
          <dgm:bulletEnabled val="1"/>
        </dgm:presLayoutVars>
      </dgm:prSet>
      <dgm:spPr/>
      <dgm:t>
        <a:bodyPr/>
        <a:lstStyle/>
        <a:p>
          <a:pPr rtl="1"/>
          <a:endParaRPr lang="ar-IQ"/>
        </a:p>
      </dgm:t>
    </dgm:pt>
    <dgm:pt modelId="{F6D734ED-396E-43EE-ABA5-E6462AD9DC88}" type="pres">
      <dgm:prSet presAssocID="{BA1ECCE9-A8D7-426F-8772-CBDC895108DC}" presName="spacing" presStyleCnt="0"/>
      <dgm:spPr/>
    </dgm:pt>
    <dgm:pt modelId="{244E02F1-6777-487D-9557-AB2535CB974F}" type="pres">
      <dgm:prSet presAssocID="{9DA7DD90-4791-44D2-9799-14F1110F6636}" presName="linNode" presStyleCnt="0"/>
      <dgm:spPr/>
    </dgm:pt>
    <dgm:pt modelId="{B74C02A9-EC2E-4F1C-8C55-BB114F3E5214}" type="pres">
      <dgm:prSet presAssocID="{9DA7DD90-4791-44D2-9799-14F1110F6636}" presName="parentShp" presStyleLbl="node1" presStyleIdx="1" presStyleCnt="2">
        <dgm:presLayoutVars>
          <dgm:bulletEnabled val="1"/>
        </dgm:presLayoutVars>
      </dgm:prSet>
      <dgm:spPr/>
      <dgm:t>
        <a:bodyPr/>
        <a:lstStyle/>
        <a:p>
          <a:pPr rtl="1"/>
          <a:endParaRPr lang="ar-IQ"/>
        </a:p>
      </dgm:t>
    </dgm:pt>
    <dgm:pt modelId="{158D2C48-9BCD-4C61-9C97-6E5246C0829C}" type="pres">
      <dgm:prSet presAssocID="{9DA7DD90-4791-44D2-9799-14F1110F6636}" presName="childShp" presStyleLbl="bgAccFollowNode1" presStyleIdx="1" presStyleCnt="2">
        <dgm:presLayoutVars>
          <dgm:bulletEnabled val="1"/>
        </dgm:presLayoutVars>
      </dgm:prSet>
      <dgm:spPr/>
      <dgm:t>
        <a:bodyPr/>
        <a:lstStyle/>
        <a:p>
          <a:pPr rtl="1"/>
          <a:endParaRPr lang="ar-IQ"/>
        </a:p>
      </dgm:t>
    </dgm:pt>
  </dgm:ptLst>
  <dgm:cxnLst>
    <dgm:cxn modelId="{DFFF656D-C838-489C-956D-C0B94216BB4B}" srcId="{B24DA5CC-7D30-4D6A-8835-4128BEC92718}" destId="{E01CF4CC-36C6-4C55-AD56-8C79044AF99C}" srcOrd="1" destOrd="0" parTransId="{3099C0F9-FD69-4AA4-B5B5-0F86FE4E624B}" sibTransId="{E483F029-B9A2-4489-877B-F6ECBEA261F8}"/>
    <dgm:cxn modelId="{41502268-BF1A-47D1-84C6-2FB580240621}" type="presOf" srcId="{9DA7DD90-4791-44D2-9799-14F1110F6636}" destId="{B74C02A9-EC2E-4F1C-8C55-BB114F3E5214}" srcOrd="0" destOrd="0" presId="urn:microsoft.com/office/officeart/2005/8/layout/vList6"/>
    <dgm:cxn modelId="{DEF3B1B4-24F7-4FE7-9D65-17345A201186}" type="presOf" srcId="{0D8DB9D4-80A4-4FBC-8420-AFE7C688CF1D}" destId="{158D2C48-9BCD-4C61-9C97-6E5246C0829C}" srcOrd="0" destOrd="0" presId="urn:microsoft.com/office/officeart/2005/8/layout/vList6"/>
    <dgm:cxn modelId="{CC08D5EB-0B1B-4B47-ABCE-A1318E4AC7D4}" type="presOf" srcId="{C70E41C7-2919-4CC9-B0F2-69833B862063}" destId="{23FFAAA6-880E-4352-9825-8700411313E8}" srcOrd="0" destOrd="0" presId="urn:microsoft.com/office/officeart/2005/8/layout/vList6"/>
    <dgm:cxn modelId="{02F725EE-1309-40DC-B50B-770A797D4610}" srcId="{830435E5-F361-4F2D-BB28-E03C4340F6C8}" destId="{B24DA5CC-7D30-4D6A-8835-4128BEC92718}" srcOrd="0" destOrd="0" parTransId="{147BA57D-F500-4646-9AFD-C1B3C0E2DD6A}" sibTransId="{BA1ECCE9-A8D7-426F-8772-CBDC895108DC}"/>
    <dgm:cxn modelId="{BD09085C-7003-461B-9716-42C833262E1F}" type="presOf" srcId="{B24DA5CC-7D30-4D6A-8835-4128BEC92718}" destId="{365826F6-F60D-43E6-BBD1-07B6206C1705}" srcOrd="0" destOrd="0" presId="urn:microsoft.com/office/officeart/2005/8/layout/vList6"/>
    <dgm:cxn modelId="{499E4518-C0BB-4422-B291-FB95C6A08BCE}" srcId="{830435E5-F361-4F2D-BB28-E03C4340F6C8}" destId="{9DA7DD90-4791-44D2-9799-14F1110F6636}" srcOrd="1" destOrd="0" parTransId="{EE3174BC-D2FB-472F-A53E-50DAC93FE657}" sibTransId="{3187A679-5AB7-4F2E-9077-FD929A8F7256}"/>
    <dgm:cxn modelId="{40A90E42-EE45-40C1-B4C0-638C82B43E8B}" type="presOf" srcId="{830435E5-F361-4F2D-BB28-E03C4340F6C8}" destId="{6F548F44-195A-45D4-ACDE-7D7BE331623D}" srcOrd="0" destOrd="0" presId="urn:microsoft.com/office/officeart/2005/8/layout/vList6"/>
    <dgm:cxn modelId="{C722A05A-7EE1-4B14-9CA3-7DD70591DE20}" srcId="{9DA7DD90-4791-44D2-9799-14F1110F6636}" destId="{0D8DB9D4-80A4-4FBC-8420-AFE7C688CF1D}" srcOrd="0" destOrd="0" parTransId="{E35E4E1D-A953-48A4-963F-0A9BA6590D39}" sibTransId="{6AF804B4-6E3B-483F-9212-5D6F677FE34C}"/>
    <dgm:cxn modelId="{42D2CB58-9F92-43BC-93F3-DA4850FAD002}" srcId="{B24DA5CC-7D30-4D6A-8835-4128BEC92718}" destId="{C70E41C7-2919-4CC9-B0F2-69833B862063}" srcOrd="0" destOrd="0" parTransId="{83436986-1F68-4689-BD52-974C59ADDCCD}" sibTransId="{521885B8-CE41-4064-B853-4F70F92D73B4}"/>
    <dgm:cxn modelId="{39BD54A4-9161-40EE-A4AC-918ADA36A611}" type="presOf" srcId="{E01CF4CC-36C6-4C55-AD56-8C79044AF99C}" destId="{23FFAAA6-880E-4352-9825-8700411313E8}" srcOrd="0" destOrd="1" presId="urn:microsoft.com/office/officeart/2005/8/layout/vList6"/>
    <dgm:cxn modelId="{7E3119C5-A583-43BB-8D29-88B268692642}" type="presParOf" srcId="{6F548F44-195A-45D4-ACDE-7D7BE331623D}" destId="{4080858C-B55C-411D-9E0C-AB70DB43F35B}" srcOrd="0" destOrd="0" presId="urn:microsoft.com/office/officeart/2005/8/layout/vList6"/>
    <dgm:cxn modelId="{DAAFCD22-82D8-441B-AF03-3251DE77F5A2}" type="presParOf" srcId="{4080858C-B55C-411D-9E0C-AB70DB43F35B}" destId="{365826F6-F60D-43E6-BBD1-07B6206C1705}" srcOrd="0" destOrd="0" presId="urn:microsoft.com/office/officeart/2005/8/layout/vList6"/>
    <dgm:cxn modelId="{9C125B5D-DEAA-409D-AE34-C66FDA951B39}" type="presParOf" srcId="{4080858C-B55C-411D-9E0C-AB70DB43F35B}" destId="{23FFAAA6-880E-4352-9825-8700411313E8}" srcOrd="1" destOrd="0" presId="urn:microsoft.com/office/officeart/2005/8/layout/vList6"/>
    <dgm:cxn modelId="{BB49E046-C3DB-4005-8CB3-6E73ABFE595F}" type="presParOf" srcId="{6F548F44-195A-45D4-ACDE-7D7BE331623D}" destId="{F6D734ED-396E-43EE-ABA5-E6462AD9DC88}" srcOrd="1" destOrd="0" presId="urn:microsoft.com/office/officeart/2005/8/layout/vList6"/>
    <dgm:cxn modelId="{3CCCDA2F-7FEA-4AAA-80D6-470AFA2F2F86}" type="presParOf" srcId="{6F548F44-195A-45D4-ACDE-7D7BE331623D}" destId="{244E02F1-6777-487D-9557-AB2535CB974F}" srcOrd="2" destOrd="0" presId="urn:microsoft.com/office/officeart/2005/8/layout/vList6"/>
    <dgm:cxn modelId="{483AB205-724A-4ACA-B1EC-1BFC88A1A3B8}" type="presParOf" srcId="{244E02F1-6777-487D-9557-AB2535CB974F}" destId="{B74C02A9-EC2E-4F1C-8C55-BB114F3E5214}" srcOrd="0" destOrd="0" presId="urn:microsoft.com/office/officeart/2005/8/layout/vList6"/>
    <dgm:cxn modelId="{41EF1338-EE85-435F-8456-6B7C5BE521AE}" type="presParOf" srcId="{244E02F1-6777-487D-9557-AB2535CB974F}" destId="{158D2C48-9BCD-4C61-9C97-6E5246C0829C}"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FDE429-B5BD-43FB-B4B7-06ECB5AE881E}" type="doc">
      <dgm:prSet loTypeId="urn:microsoft.com/office/officeart/2005/8/layout/chevron2" loCatId="list" qsTypeId="urn:microsoft.com/office/officeart/2005/8/quickstyle/3d1" qsCatId="3D" csTypeId="urn:microsoft.com/office/officeart/2005/8/colors/colorful1" csCatId="colorful" phldr="1"/>
      <dgm:spPr/>
      <dgm:t>
        <a:bodyPr/>
        <a:lstStyle/>
        <a:p>
          <a:pPr rtl="1"/>
          <a:endParaRPr lang="ar-IQ"/>
        </a:p>
      </dgm:t>
    </dgm:pt>
    <dgm:pt modelId="{27469ABF-0E83-4800-B052-222D4B012B4A}">
      <dgm:prSet phldrT="[Text]"/>
      <dgm:spPr/>
      <dgm:t>
        <a:bodyPr/>
        <a:lstStyle/>
        <a:p>
          <a:pPr rtl="0"/>
          <a:r>
            <a:rPr lang="en-US" dirty="0" smtClean="0"/>
            <a:t>1</a:t>
          </a:r>
          <a:endParaRPr lang="ar-IQ" dirty="0"/>
        </a:p>
      </dgm:t>
    </dgm:pt>
    <dgm:pt modelId="{DFA0426A-93BC-4FCB-B668-B26E1A593518}" type="parTrans" cxnId="{C6C01E7B-6D37-48EB-B8B4-76C036743709}">
      <dgm:prSet/>
      <dgm:spPr/>
      <dgm:t>
        <a:bodyPr/>
        <a:lstStyle/>
        <a:p>
          <a:pPr rtl="1"/>
          <a:endParaRPr lang="ar-IQ"/>
        </a:p>
      </dgm:t>
    </dgm:pt>
    <dgm:pt modelId="{24AE99E5-67FF-4567-BD9D-DA7E92177394}" type="sibTrans" cxnId="{C6C01E7B-6D37-48EB-B8B4-76C036743709}">
      <dgm:prSet/>
      <dgm:spPr/>
      <dgm:t>
        <a:bodyPr/>
        <a:lstStyle/>
        <a:p>
          <a:pPr rtl="1"/>
          <a:endParaRPr lang="ar-IQ"/>
        </a:p>
      </dgm:t>
    </dgm:pt>
    <dgm:pt modelId="{ECD8C5B9-13CA-4FB9-8AFB-0B7FDD8EE450}">
      <dgm:prSet phldrT="[Text]"/>
      <dgm:spPr/>
      <dgm:t>
        <a:bodyPr/>
        <a:lstStyle/>
        <a:p>
          <a:pPr rtl="0"/>
          <a:r>
            <a:rPr lang="en-US" dirty="0" smtClean="0"/>
            <a:t>Accurately weigh the required amount of the base , place in beaker and put on water bath over gentle heat. </a:t>
          </a:r>
          <a:endParaRPr lang="ar-IQ" dirty="0"/>
        </a:p>
      </dgm:t>
    </dgm:pt>
    <dgm:pt modelId="{F66B948D-45D8-4C0C-B0FB-CB438D01EDA5}" type="parTrans" cxnId="{5F3B9D68-8511-48F6-8BCA-C31275FFB631}">
      <dgm:prSet/>
      <dgm:spPr/>
      <dgm:t>
        <a:bodyPr/>
        <a:lstStyle/>
        <a:p>
          <a:pPr rtl="1"/>
          <a:endParaRPr lang="ar-IQ"/>
        </a:p>
      </dgm:t>
    </dgm:pt>
    <dgm:pt modelId="{D2869E04-8A8B-4856-8CFF-B2959EE5DAB6}" type="sibTrans" cxnId="{5F3B9D68-8511-48F6-8BCA-C31275FFB631}">
      <dgm:prSet/>
      <dgm:spPr/>
      <dgm:t>
        <a:bodyPr/>
        <a:lstStyle/>
        <a:p>
          <a:pPr rtl="1"/>
          <a:endParaRPr lang="ar-IQ"/>
        </a:p>
      </dgm:t>
    </dgm:pt>
    <dgm:pt modelId="{86EF01AA-D5FB-451D-AA18-222937BE4BCE}">
      <dgm:prSet phldrT="[Text]"/>
      <dgm:spPr/>
      <dgm:t>
        <a:bodyPr/>
        <a:lstStyle/>
        <a:p>
          <a:pPr rtl="0"/>
          <a:r>
            <a:rPr lang="en-US" dirty="0" smtClean="0"/>
            <a:t>2</a:t>
          </a:r>
          <a:endParaRPr lang="ar-IQ" dirty="0"/>
        </a:p>
      </dgm:t>
    </dgm:pt>
    <dgm:pt modelId="{AFC7A1B7-2064-45D7-A60C-3FDDD4DB2559}" type="parTrans" cxnId="{15E6A1F8-2ADC-4326-A76D-40EEC92510AE}">
      <dgm:prSet/>
      <dgm:spPr/>
      <dgm:t>
        <a:bodyPr/>
        <a:lstStyle/>
        <a:p>
          <a:pPr rtl="1"/>
          <a:endParaRPr lang="ar-IQ"/>
        </a:p>
      </dgm:t>
    </dgm:pt>
    <dgm:pt modelId="{4786B6B3-2B71-4321-AC36-228825FE3BCE}" type="sibTrans" cxnId="{15E6A1F8-2ADC-4326-A76D-40EEC92510AE}">
      <dgm:prSet/>
      <dgm:spPr/>
      <dgm:t>
        <a:bodyPr/>
        <a:lstStyle/>
        <a:p>
          <a:pPr rtl="1"/>
          <a:endParaRPr lang="ar-IQ"/>
        </a:p>
      </dgm:t>
    </dgm:pt>
    <dgm:pt modelId="{D598E0A8-65FD-42CF-B24A-E6E689F40DDC}">
      <dgm:prSet phldrT="[Text]"/>
      <dgm:spPr/>
      <dgm:t>
        <a:bodyPr/>
        <a:lstStyle/>
        <a:p>
          <a:pPr rtl="0"/>
          <a:r>
            <a:rPr lang="en-US" dirty="0" smtClean="0"/>
            <a:t>Allow approximately two- thirds of the base to melt and remove from the </a:t>
          </a:r>
          <a:r>
            <a:rPr lang="en-US" dirty="0" err="1" smtClean="0"/>
            <a:t>heat.The</a:t>
          </a:r>
          <a:r>
            <a:rPr lang="en-US" dirty="0" smtClean="0"/>
            <a:t> residual heat will be sufficient for the rest of the base to melt.</a:t>
          </a:r>
          <a:endParaRPr lang="ar-IQ" dirty="0"/>
        </a:p>
      </dgm:t>
    </dgm:pt>
    <dgm:pt modelId="{B7987CDD-CD60-4D5E-82EC-067565ADE583}" type="parTrans" cxnId="{81B6C741-AF6D-4FCB-84A3-75246F96F966}">
      <dgm:prSet/>
      <dgm:spPr/>
      <dgm:t>
        <a:bodyPr/>
        <a:lstStyle/>
        <a:p>
          <a:pPr rtl="1"/>
          <a:endParaRPr lang="ar-IQ"/>
        </a:p>
      </dgm:t>
    </dgm:pt>
    <dgm:pt modelId="{E0460D8E-7B73-4464-A04C-3AE4F40C6229}" type="sibTrans" cxnId="{81B6C741-AF6D-4FCB-84A3-75246F96F966}">
      <dgm:prSet/>
      <dgm:spPr/>
      <dgm:t>
        <a:bodyPr/>
        <a:lstStyle/>
        <a:p>
          <a:pPr rtl="1"/>
          <a:endParaRPr lang="ar-IQ"/>
        </a:p>
      </dgm:t>
    </dgm:pt>
    <dgm:pt modelId="{2BC65D6F-F2DF-4B71-AB8A-94B46F2FB0BE}">
      <dgm:prSet phldrT="[Text]"/>
      <dgm:spPr/>
      <dgm:t>
        <a:bodyPr/>
        <a:lstStyle/>
        <a:p>
          <a:pPr rtl="0"/>
          <a:r>
            <a:rPr lang="en-US" dirty="0" smtClean="0"/>
            <a:t>3</a:t>
          </a:r>
          <a:endParaRPr lang="ar-IQ" dirty="0"/>
        </a:p>
      </dgm:t>
    </dgm:pt>
    <dgm:pt modelId="{7042BC2E-AA18-4649-9A0D-042D2B974EC5}" type="parTrans" cxnId="{20F55397-E2E6-40D6-9767-9D72FF503335}">
      <dgm:prSet/>
      <dgm:spPr/>
      <dgm:t>
        <a:bodyPr/>
        <a:lstStyle/>
        <a:p>
          <a:pPr rtl="1"/>
          <a:endParaRPr lang="ar-IQ"/>
        </a:p>
      </dgm:t>
    </dgm:pt>
    <dgm:pt modelId="{79DD1F62-E034-430A-8C41-887CFA6A9507}" type="sibTrans" cxnId="{20F55397-E2E6-40D6-9767-9D72FF503335}">
      <dgm:prSet/>
      <dgm:spPr/>
      <dgm:t>
        <a:bodyPr/>
        <a:lstStyle/>
        <a:p>
          <a:pPr rtl="1"/>
          <a:endParaRPr lang="ar-IQ"/>
        </a:p>
      </dgm:t>
    </dgm:pt>
    <dgm:pt modelId="{1CB99F34-D247-4DE6-9984-96EDC2BAD8C1}">
      <dgm:prSet phldrT="[Text]"/>
      <dgm:spPr/>
      <dgm:t>
        <a:bodyPr/>
        <a:lstStyle/>
        <a:p>
          <a:pPr rtl="0"/>
          <a:r>
            <a:rPr lang="en-US" dirty="0" smtClean="0"/>
            <a:t>Reduce the particle size of the active ingredients, if necessary. This will be done by either grinding in a mortar and pestle or by sieving .</a:t>
          </a:r>
          <a:endParaRPr lang="ar-IQ" dirty="0"/>
        </a:p>
      </dgm:t>
    </dgm:pt>
    <dgm:pt modelId="{D375EDB6-41FC-4511-8EAC-C9419E013E86}" type="parTrans" cxnId="{01F5E997-445B-4670-8308-91E8C4DB144E}">
      <dgm:prSet/>
      <dgm:spPr/>
      <dgm:t>
        <a:bodyPr/>
        <a:lstStyle/>
        <a:p>
          <a:pPr rtl="1"/>
          <a:endParaRPr lang="ar-IQ"/>
        </a:p>
      </dgm:t>
    </dgm:pt>
    <dgm:pt modelId="{AB1195DC-D348-4A7D-AC8A-DB52B4B80BA3}" type="sibTrans" cxnId="{01F5E997-445B-4670-8308-91E8C4DB144E}">
      <dgm:prSet/>
      <dgm:spPr/>
      <dgm:t>
        <a:bodyPr/>
        <a:lstStyle/>
        <a:p>
          <a:pPr rtl="1"/>
          <a:endParaRPr lang="ar-IQ"/>
        </a:p>
      </dgm:t>
    </dgm:pt>
    <dgm:pt modelId="{0909E8ED-F794-465B-AAE6-71DD903C835F}">
      <dgm:prSet/>
      <dgm:spPr/>
      <dgm:t>
        <a:bodyPr/>
        <a:lstStyle/>
        <a:p>
          <a:pPr rtl="0"/>
          <a:r>
            <a:rPr lang="en-US" smtClean="0"/>
            <a:t>4</a:t>
          </a:r>
          <a:endParaRPr lang="ar-IQ" dirty="0"/>
        </a:p>
      </dgm:t>
    </dgm:pt>
    <dgm:pt modelId="{E2D13566-CC3B-482B-A839-A4A938C5B01F}" type="parTrans" cxnId="{DEEBB98B-B8C6-4C20-AA15-DB1F568EBD94}">
      <dgm:prSet/>
      <dgm:spPr/>
      <dgm:t>
        <a:bodyPr/>
        <a:lstStyle/>
        <a:p>
          <a:pPr rtl="1"/>
          <a:endParaRPr lang="ar-IQ"/>
        </a:p>
      </dgm:t>
    </dgm:pt>
    <dgm:pt modelId="{6A2D8001-5191-4575-8A51-59F33BC24DE3}" type="sibTrans" cxnId="{DEEBB98B-B8C6-4C20-AA15-DB1F568EBD94}">
      <dgm:prSet/>
      <dgm:spPr/>
      <dgm:t>
        <a:bodyPr/>
        <a:lstStyle/>
        <a:p>
          <a:pPr rtl="1"/>
          <a:endParaRPr lang="ar-IQ"/>
        </a:p>
      </dgm:t>
    </dgm:pt>
    <dgm:pt modelId="{04F2F682-D7B9-4EFA-A131-27E3CC35A2DB}">
      <dgm:prSet/>
      <dgm:spPr/>
      <dgm:t>
        <a:bodyPr/>
        <a:lstStyle/>
        <a:p>
          <a:pPr rtl="0"/>
          <a:r>
            <a:rPr lang="en-US" dirty="0" smtClean="0"/>
            <a:t>Weigh the correct amount of medicament and place on a slab.</a:t>
          </a:r>
          <a:endParaRPr lang="ar-IQ" dirty="0"/>
        </a:p>
      </dgm:t>
    </dgm:pt>
    <dgm:pt modelId="{7C9E693D-5E89-4CE5-8AB1-4A0A16D11143}" type="parTrans" cxnId="{04C5C531-C340-4C3B-8FD9-19D8D139FE22}">
      <dgm:prSet/>
      <dgm:spPr/>
      <dgm:t>
        <a:bodyPr/>
        <a:lstStyle/>
        <a:p>
          <a:pPr rtl="1"/>
          <a:endParaRPr lang="ar-IQ"/>
        </a:p>
      </dgm:t>
    </dgm:pt>
    <dgm:pt modelId="{47E7037C-62DC-4D57-8CBB-D03CE74459F8}" type="sibTrans" cxnId="{04C5C531-C340-4C3B-8FD9-19D8D139FE22}">
      <dgm:prSet/>
      <dgm:spPr/>
      <dgm:t>
        <a:bodyPr/>
        <a:lstStyle/>
        <a:p>
          <a:pPr rtl="1"/>
          <a:endParaRPr lang="ar-IQ"/>
        </a:p>
      </dgm:t>
    </dgm:pt>
    <dgm:pt modelId="{B6E08659-94D9-4694-A407-2EAC98F9A69E}">
      <dgm:prSet/>
      <dgm:spPr/>
      <dgm:t>
        <a:bodyPr/>
        <a:lstStyle/>
        <a:p>
          <a:pPr rtl="0"/>
          <a:r>
            <a:rPr lang="en-US" dirty="0" smtClean="0"/>
            <a:t>5</a:t>
          </a:r>
          <a:endParaRPr lang="ar-IQ" dirty="0"/>
        </a:p>
      </dgm:t>
    </dgm:pt>
    <dgm:pt modelId="{11D02D27-2674-42EB-9834-19955D09BC6B}" type="parTrans" cxnId="{E70AD32C-B1D9-4524-97D3-93D4700386A0}">
      <dgm:prSet/>
      <dgm:spPr/>
      <dgm:t>
        <a:bodyPr/>
        <a:lstStyle/>
        <a:p>
          <a:pPr rtl="1"/>
          <a:endParaRPr lang="ar-IQ"/>
        </a:p>
      </dgm:t>
    </dgm:pt>
    <dgm:pt modelId="{5E45AF3B-5950-48CE-B66F-C478557C0729}" type="sibTrans" cxnId="{E70AD32C-B1D9-4524-97D3-93D4700386A0}">
      <dgm:prSet/>
      <dgm:spPr/>
      <dgm:t>
        <a:bodyPr/>
        <a:lstStyle/>
        <a:p>
          <a:pPr rtl="1"/>
          <a:endParaRPr lang="ar-IQ"/>
        </a:p>
      </dgm:t>
    </dgm:pt>
    <dgm:pt modelId="{78DED97D-FE4D-48B9-8584-DBB37CC5457F}">
      <dgm:prSet/>
      <dgm:spPr/>
      <dgm:t>
        <a:bodyPr/>
        <a:lstStyle/>
        <a:p>
          <a:pPr rtl="0"/>
          <a:r>
            <a:rPr lang="en-US" dirty="0" smtClean="0"/>
            <a:t>Add about half of the molten base to the powdered drug and rub together with a spatula.</a:t>
          </a:r>
          <a:endParaRPr lang="ar-IQ" dirty="0"/>
        </a:p>
      </dgm:t>
    </dgm:pt>
    <dgm:pt modelId="{F6AD43F6-6791-4FAB-B7DE-933C4F1767BB}" type="parTrans" cxnId="{FB6C499C-DAC6-4C33-A9DA-822C1A5C5B96}">
      <dgm:prSet/>
      <dgm:spPr/>
      <dgm:t>
        <a:bodyPr/>
        <a:lstStyle/>
        <a:p>
          <a:pPr rtl="1"/>
          <a:endParaRPr lang="ar-IQ"/>
        </a:p>
      </dgm:t>
    </dgm:pt>
    <dgm:pt modelId="{9FBE0D11-A219-429C-BD7B-4E9CDA5676D2}" type="sibTrans" cxnId="{FB6C499C-DAC6-4C33-A9DA-822C1A5C5B96}">
      <dgm:prSet/>
      <dgm:spPr/>
      <dgm:t>
        <a:bodyPr/>
        <a:lstStyle/>
        <a:p>
          <a:pPr rtl="1"/>
          <a:endParaRPr lang="ar-IQ"/>
        </a:p>
      </dgm:t>
    </dgm:pt>
    <dgm:pt modelId="{22C53329-3B67-4B86-9007-992DE5DBFD10}" type="pres">
      <dgm:prSet presAssocID="{69FDE429-B5BD-43FB-B4B7-06ECB5AE881E}" presName="linearFlow" presStyleCnt="0">
        <dgm:presLayoutVars>
          <dgm:dir/>
          <dgm:animLvl val="lvl"/>
          <dgm:resizeHandles val="exact"/>
        </dgm:presLayoutVars>
      </dgm:prSet>
      <dgm:spPr/>
      <dgm:t>
        <a:bodyPr/>
        <a:lstStyle/>
        <a:p>
          <a:pPr rtl="1"/>
          <a:endParaRPr lang="ar-IQ"/>
        </a:p>
      </dgm:t>
    </dgm:pt>
    <dgm:pt modelId="{88888FBB-2450-439B-B8EF-F54DD3527E5E}" type="pres">
      <dgm:prSet presAssocID="{27469ABF-0E83-4800-B052-222D4B012B4A}" presName="composite" presStyleCnt="0"/>
      <dgm:spPr/>
    </dgm:pt>
    <dgm:pt modelId="{029D2F0E-7D7B-4FA8-B23A-9235E8A113BF}" type="pres">
      <dgm:prSet presAssocID="{27469ABF-0E83-4800-B052-222D4B012B4A}" presName="parentText" presStyleLbl="alignNode1" presStyleIdx="0" presStyleCnt="5">
        <dgm:presLayoutVars>
          <dgm:chMax val="1"/>
          <dgm:bulletEnabled val="1"/>
        </dgm:presLayoutVars>
      </dgm:prSet>
      <dgm:spPr/>
      <dgm:t>
        <a:bodyPr/>
        <a:lstStyle/>
        <a:p>
          <a:pPr rtl="1"/>
          <a:endParaRPr lang="ar-IQ"/>
        </a:p>
      </dgm:t>
    </dgm:pt>
    <dgm:pt modelId="{24AC2180-6979-45E3-ACE8-B51E7053CD9E}" type="pres">
      <dgm:prSet presAssocID="{27469ABF-0E83-4800-B052-222D4B012B4A}" presName="descendantText" presStyleLbl="alignAcc1" presStyleIdx="0" presStyleCnt="5">
        <dgm:presLayoutVars>
          <dgm:bulletEnabled val="1"/>
        </dgm:presLayoutVars>
      </dgm:prSet>
      <dgm:spPr/>
      <dgm:t>
        <a:bodyPr/>
        <a:lstStyle/>
        <a:p>
          <a:pPr rtl="1"/>
          <a:endParaRPr lang="ar-IQ"/>
        </a:p>
      </dgm:t>
    </dgm:pt>
    <dgm:pt modelId="{F2F8EED3-C13F-4446-94F0-3FFCDFF255F4}" type="pres">
      <dgm:prSet presAssocID="{24AE99E5-67FF-4567-BD9D-DA7E92177394}" presName="sp" presStyleCnt="0"/>
      <dgm:spPr/>
    </dgm:pt>
    <dgm:pt modelId="{7A9E705D-3B09-4945-AF55-7922CC39FA2A}" type="pres">
      <dgm:prSet presAssocID="{86EF01AA-D5FB-451D-AA18-222937BE4BCE}" presName="composite" presStyleCnt="0"/>
      <dgm:spPr/>
    </dgm:pt>
    <dgm:pt modelId="{17DCCB2E-65E1-4E37-971E-0B5AAA9D7215}" type="pres">
      <dgm:prSet presAssocID="{86EF01AA-D5FB-451D-AA18-222937BE4BCE}" presName="parentText" presStyleLbl="alignNode1" presStyleIdx="1" presStyleCnt="5">
        <dgm:presLayoutVars>
          <dgm:chMax val="1"/>
          <dgm:bulletEnabled val="1"/>
        </dgm:presLayoutVars>
      </dgm:prSet>
      <dgm:spPr/>
      <dgm:t>
        <a:bodyPr/>
        <a:lstStyle/>
        <a:p>
          <a:pPr rtl="1"/>
          <a:endParaRPr lang="ar-IQ"/>
        </a:p>
      </dgm:t>
    </dgm:pt>
    <dgm:pt modelId="{76EE9CD2-C4D8-490C-BA7C-873FAD783020}" type="pres">
      <dgm:prSet presAssocID="{86EF01AA-D5FB-451D-AA18-222937BE4BCE}" presName="descendantText" presStyleLbl="alignAcc1" presStyleIdx="1" presStyleCnt="5">
        <dgm:presLayoutVars>
          <dgm:bulletEnabled val="1"/>
        </dgm:presLayoutVars>
      </dgm:prSet>
      <dgm:spPr/>
      <dgm:t>
        <a:bodyPr/>
        <a:lstStyle/>
        <a:p>
          <a:pPr rtl="1"/>
          <a:endParaRPr lang="ar-IQ"/>
        </a:p>
      </dgm:t>
    </dgm:pt>
    <dgm:pt modelId="{1187D27C-774E-4897-8460-2E1C681304E6}" type="pres">
      <dgm:prSet presAssocID="{4786B6B3-2B71-4321-AC36-228825FE3BCE}" presName="sp" presStyleCnt="0"/>
      <dgm:spPr/>
    </dgm:pt>
    <dgm:pt modelId="{38473F9A-0201-4613-B2A3-AB89A6C3C442}" type="pres">
      <dgm:prSet presAssocID="{2BC65D6F-F2DF-4B71-AB8A-94B46F2FB0BE}" presName="composite" presStyleCnt="0"/>
      <dgm:spPr/>
    </dgm:pt>
    <dgm:pt modelId="{DF147B73-5F96-42C8-8111-21E0107BA2DB}" type="pres">
      <dgm:prSet presAssocID="{2BC65D6F-F2DF-4B71-AB8A-94B46F2FB0BE}" presName="parentText" presStyleLbl="alignNode1" presStyleIdx="2" presStyleCnt="5" custLinFactNeighborX="0" custLinFactNeighborY="-2920">
        <dgm:presLayoutVars>
          <dgm:chMax val="1"/>
          <dgm:bulletEnabled val="1"/>
        </dgm:presLayoutVars>
      </dgm:prSet>
      <dgm:spPr/>
      <dgm:t>
        <a:bodyPr/>
        <a:lstStyle/>
        <a:p>
          <a:pPr rtl="1"/>
          <a:endParaRPr lang="ar-IQ"/>
        </a:p>
      </dgm:t>
    </dgm:pt>
    <dgm:pt modelId="{2DE362DE-A7A4-426B-8DD9-32704761E685}" type="pres">
      <dgm:prSet presAssocID="{2BC65D6F-F2DF-4B71-AB8A-94B46F2FB0BE}" presName="descendantText" presStyleLbl="alignAcc1" presStyleIdx="2" presStyleCnt="5">
        <dgm:presLayoutVars>
          <dgm:bulletEnabled val="1"/>
        </dgm:presLayoutVars>
      </dgm:prSet>
      <dgm:spPr/>
      <dgm:t>
        <a:bodyPr/>
        <a:lstStyle/>
        <a:p>
          <a:pPr rtl="1"/>
          <a:endParaRPr lang="ar-IQ"/>
        </a:p>
      </dgm:t>
    </dgm:pt>
    <dgm:pt modelId="{3048F0E8-3573-499F-9D51-26D0036F2579}" type="pres">
      <dgm:prSet presAssocID="{79DD1F62-E034-430A-8C41-887CFA6A9507}" presName="sp" presStyleCnt="0"/>
      <dgm:spPr/>
    </dgm:pt>
    <dgm:pt modelId="{6F53CC04-78D0-4307-9151-4A23C7070F1B}" type="pres">
      <dgm:prSet presAssocID="{0909E8ED-F794-465B-AAE6-71DD903C835F}" presName="composite" presStyleCnt="0"/>
      <dgm:spPr/>
    </dgm:pt>
    <dgm:pt modelId="{E4D8D4CA-0F62-4D29-9982-14BE60BB044E}" type="pres">
      <dgm:prSet presAssocID="{0909E8ED-F794-465B-AAE6-71DD903C835F}" presName="parentText" presStyleLbl="alignNode1" presStyleIdx="3" presStyleCnt="5">
        <dgm:presLayoutVars>
          <dgm:chMax val="1"/>
          <dgm:bulletEnabled val="1"/>
        </dgm:presLayoutVars>
      </dgm:prSet>
      <dgm:spPr/>
      <dgm:t>
        <a:bodyPr/>
        <a:lstStyle/>
        <a:p>
          <a:pPr rtl="1"/>
          <a:endParaRPr lang="ar-IQ"/>
        </a:p>
      </dgm:t>
    </dgm:pt>
    <dgm:pt modelId="{0B296E1C-6AA5-40E7-963F-5A948F070CC5}" type="pres">
      <dgm:prSet presAssocID="{0909E8ED-F794-465B-AAE6-71DD903C835F}" presName="descendantText" presStyleLbl="alignAcc1" presStyleIdx="3" presStyleCnt="5">
        <dgm:presLayoutVars>
          <dgm:bulletEnabled val="1"/>
        </dgm:presLayoutVars>
      </dgm:prSet>
      <dgm:spPr/>
      <dgm:t>
        <a:bodyPr/>
        <a:lstStyle/>
        <a:p>
          <a:pPr rtl="1"/>
          <a:endParaRPr lang="ar-IQ"/>
        </a:p>
      </dgm:t>
    </dgm:pt>
    <dgm:pt modelId="{95B2EB9E-BF05-4CA4-B01C-224374F25C08}" type="pres">
      <dgm:prSet presAssocID="{6A2D8001-5191-4575-8A51-59F33BC24DE3}" presName="sp" presStyleCnt="0"/>
      <dgm:spPr/>
    </dgm:pt>
    <dgm:pt modelId="{99FBEE77-649B-4760-B229-44811163830E}" type="pres">
      <dgm:prSet presAssocID="{B6E08659-94D9-4694-A407-2EAC98F9A69E}" presName="composite" presStyleCnt="0"/>
      <dgm:spPr/>
    </dgm:pt>
    <dgm:pt modelId="{5B34E07B-9275-4535-A53A-322471CBCEEE}" type="pres">
      <dgm:prSet presAssocID="{B6E08659-94D9-4694-A407-2EAC98F9A69E}" presName="parentText" presStyleLbl="alignNode1" presStyleIdx="4" presStyleCnt="5">
        <dgm:presLayoutVars>
          <dgm:chMax val="1"/>
          <dgm:bulletEnabled val="1"/>
        </dgm:presLayoutVars>
      </dgm:prSet>
      <dgm:spPr/>
      <dgm:t>
        <a:bodyPr/>
        <a:lstStyle/>
        <a:p>
          <a:pPr rtl="1"/>
          <a:endParaRPr lang="ar-IQ"/>
        </a:p>
      </dgm:t>
    </dgm:pt>
    <dgm:pt modelId="{6DA2154A-4FCA-4500-B3E7-90F455AF924D}" type="pres">
      <dgm:prSet presAssocID="{B6E08659-94D9-4694-A407-2EAC98F9A69E}" presName="descendantText" presStyleLbl="alignAcc1" presStyleIdx="4" presStyleCnt="5">
        <dgm:presLayoutVars>
          <dgm:bulletEnabled val="1"/>
        </dgm:presLayoutVars>
      </dgm:prSet>
      <dgm:spPr/>
      <dgm:t>
        <a:bodyPr/>
        <a:lstStyle/>
        <a:p>
          <a:pPr rtl="1"/>
          <a:endParaRPr lang="ar-IQ"/>
        </a:p>
      </dgm:t>
    </dgm:pt>
  </dgm:ptLst>
  <dgm:cxnLst>
    <dgm:cxn modelId="{C6C01E7B-6D37-48EB-B8B4-76C036743709}" srcId="{69FDE429-B5BD-43FB-B4B7-06ECB5AE881E}" destId="{27469ABF-0E83-4800-B052-222D4B012B4A}" srcOrd="0" destOrd="0" parTransId="{DFA0426A-93BC-4FCB-B668-B26E1A593518}" sibTransId="{24AE99E5-67FF-4567-BD9D-DA7E92177394}"/>
    <dgm:cxn modelId="{E70AD32C-B1D9-4524-97D3-93D4700386A0}" srcId="{69FDE429-B5BD-43FB-B4B7-06ECB5AE881E}" destId="{B6E08659-94D9-4694-A407-2EAC98F9A69E}" srcOrd="4" destOrd="0" parTransId="{11D02D27-2674-42EB-9834-19955D09BC6B}" sibTransId="{5E45AF3B-5950-48CE-B66F-C478557C0729}"/>
    <dgm:cxn modelId="{15E6A1F8-2ADC-4326-A76D-40EEC92510AE}" srcId="{69FDE429-B5BD-43FB-B4B7-06ECB5AE881E}" destId="{86EF01AA-D5FB-451D-AA18-222937BE4BCE}" srcOrd="1" destOrd="0" parTransId="{AFC7A1B7-2064-45D7-A60C-3FDDD4DB2559}" sibTransId="{4786B6B3-2B71-4321-AC36-228825FE3BCE}"/>
    <dgm:cxn modelId="{0FE06812-9936-47C1-B598-DEF5BB350764}" type="presOf" srcId="{0909E8ED-F794-465B-AAE6-71DD903C835F}" destId="{E4D8D4CA-0F62-4D29-9982-14BE60BB044E}" srcOrd="0" destOrd="0" presId="urn:microsoft.com/office/officeart/2005/8/layout/chevron2"/>
    <dgm:cxn modelId="{4F20F016-EB1F-458B-AE8C-41056E02618A}" type="presOf" srcId="{2BC65D6F-F2DF-4B71-AB8A-94B46F2FB0BE}" destId="{DF147B73-5F96-42C8-8111-21E0107BA2DB}" srcOrd="0" destOrd="0" presId="urn:microsoft.com/office/officeart/2005/8/layout/chevron2"/>
    <dgm:cxn modelId="{01F5E997-445B-4670-8308-91E8C4DB144E}" srcId="{2BC65D6F-F2DF-4B71-AB8A-94B46F2FB0BE}" destId="{1CB99F34-D247-4DE6-9984-96EDC2BAD8C1}" srcOrd="0" destOrd="0" parTransId="{D375EDB6-41FC-4511-8EAC-C9419E013E86}" sibTransId="{AB1195DC-D348-4A7D-AC8A-DB52B4B80BA3}"/>
    <dgm:cxn modelId="{81B6C741-AF6D-4FCB-84A3-75246F96F966}" srcId="{86EF01AA-D5FB-451D-AA18-222937BE4BCE}" destId="{D598E0A8-65FD-42CF-B24A-E6E689F40DDC}" srcOrd="0" destOrd="0" parTransId="{B7987CDD-CD60-4D5E-82EC-067565ADE583}" sibTransId="{E0460D8E-7B73-4464-A04C-3AE4F40C6229}"/>
    <dgm:cxn modelId="{AC28146E-57A7-44F4-8DE0-51324AE18A07}" type="presOf" srcId="{69FDE429-B5BD-43FB-B4B7-06ECB5AE881E}" destId="{22C53329-3B67-4B86-9007-992DE5DBFD10}" srcOrd="0" destOrd="0" presId="urn:microsoft.com/office/officeart/2005/8/layout/chevron2"/>
    <dgm:cxn modelId="{3E5CAB9B-65A6-47DC-BBE4-A67C49E033A6}" type="presOf" srcId="{04F2F682-D7B9-4EFA-A131-27E3CC35A2DB}" destId="{0B296E1C-6AA5-40E7-963F-5A948F070CC5}" srcOrd="0" destOrd="0" presId="urn:microsoft.com/office/officeart/2005/8/layout/chevron2"/>
    <dgm:cxn modelId="{04C5C531-C340-4C3B-8FD9-19D8D139FE22}" srcId="{0909E8ED-F794-465B-AAE6-71DD903C835F}" destId="{04F2F682-D7B9-4EFA-A131-27E3CC35A2DB}" srcOrd="0" destOrd="0" parTransId="{7C9E693D-5E89-4CE5-8AB1-4A0A16D11143}" sibTransId="{47E7037C-62DC-4D57-8CBB-D03CE74459F8}"/>
    <dgm:cxn modelId="{C8D21B46-EB02-4456-A3F9-A9A00C38A3CA}" type="presOf" srcId="{B6E08659-94D9-4694-A407-2EAC98F9A69E}" destId="{5B34E07B-9275-4535-A53A-322471CBCEEE}" srcOrd="0" destOrd="0" presId="urn:microsoft.com/office/officeart/2005/8/layout/chevron2"/>
    <dgm:cxn modelId="{FB6C499C-DAC6-4C33-A9DA-822C1A5C5B96}" srcId="{B6E08659-94D9-4694-A407-2EAC98F9A69E}" destId="{78DED97D-FE4D-48B9-8584-DBB37CC5457F}" srcOrd="0" destOrd="0" parTransId="{F6AD43F6-6791-4FAB-B7DE-933C4F1767BB}" sibTransId="{9FBE0D11-A219-429C-BD7B-4E9CDA5676D2}"/>
    <dgm:cxn modelId="{477EC8BC-71D8-4DD2-80FE-49F47E29DD08}" type="presOf" srcId="{27469ABF-0E83-4800-B052-222D4B012B4A}" destId="{029D2F0E-7D7B-4FA8-B23A-9235E8A113BF}" srcOrd="0" destOrd="0" presId="urn:microsoft.com/office/officeart/2005/8/layout/chevron2"/>
    <dgm:cxn modelId="{C06E4120-AD60-475E-A46C-50862A4F58D8}" type="presOf" srcId="{86EF01AA-D5FB-451D-AA18-222937BE4BCE}" destId="{17DCCB2E-65E1-4E37-971E-0B5AAA9D7215}" srcOrd="0" destOrd="0" presId="urn:microsoft.com/office/officeart/2005/8/layout/chevron2"/>
    <dgm:cxn modelId="{CA4FB00B-CF51-4003-B094-6149959F8FAE}" type="presOf" srcId="{D598E0A8-65FD-42CF-B24A-E6E689F40DDC}" destId="{76EE9CD2-C4D8-490C-BA7C-873FAD783020}" srcOrd="0" destOrd="0" presId="urn:microsoft.com/office/officeart/2005/8/layout/chevron2"/>
    <dgm:cxn modelId="{20F55397-E2E6-40D6-9767-9D72FF503335}" srcId="{69FDE429-B5BD-43FB-B4B7-06ECB5AE881E}" destId="{2BC65D6F-F2DF-4B71-AB8A-94B46F2FB0BE}" srcOrd="2" destOrd="0" parTransId="{7042BC2E-AA18-4649-9A0D-042D2B974EC5}" sibTransId="{79DD1F62-E034-430A-8C41-887CFA6A9507}"/>
    <dgm:cxn modelId="{DEEBB98B-B8C6-4C20-AA15-DB1F568EBD94}" srcId="{69FDE429-B5BD-43FB-B4B7-06ECB5AE881E}" destId="{0909E8ED-F794-465B-AAE6-71DD903C835F}" srcOrd="3" destOrd="0" parTransId="{E2D13566-CC3B-482B-A839-A4A938C5B01F}" sibTransId="{6A2D8001-5191-4575-8A51-59F33BC24DE3}"/>
    <dgm:cxn modelId="{5F3B9D68-8511-48F6-8BCA-C31275FFB631}" srcId="{27469ABF-0E83-4800-B052-222D4B012B4A}" destId="{ECD8C5B9-13CA-4FB9-8AFB-0B7FDD8EE450}" srcOrd="0" destOrd="0" parTransId="{F66B948D-45D8-4C0C-B0FB-CB438D01EDA5}" sibTransId="{D2869E04-8A8B-4856-8CFF-B2959EE5DAB6}"/>
    <dgm:cxn modelId="{9BAA9D3B-8C1A-4B81-AF74-CD57B2C83764}" type="presOf" srcId="{78DED97D-FE4D-48B9-8584-DBB37CC5457F}" destId="{6DA2154A-4FCA-4500-B3E7-90F455AF924D}" srcOrd="0" destOrd="0" presId="urn:microsoft.com/office/officeart/2005/8/layout/chevron2"/>
    <dgm:cxn modelId="{A5CDDE9F-FB1E-4E10-A37A-8DC60894D344}" type="presOf" srcId="{ECD8C5B9-13CA-4FB9-8AFB-0B7FDD8EE450}" destId="{24AC2180-6979-45E3-ACE8-B51E7053CD9E}" srcOrd="0" destOrd="0" presId="urn:microsoft.com/office/officeart/2005/8/layout/chevron2"/>
    <dgm:cxn modelId="{9EE6FF7F-00C2-469B-AAB8-5C34147015A3}" type="presOf" srcId="{1CB99F34-D247-4DE6-9984-96EDC2BAD8C1}" destId="{2DE362DE-A7A4-426B-8DD9-32704761E685}" srcOrd="0" destOrd="0" presId="urn:microsoft.com/office/officeart/2005/8/layout/chevron2"/>
    <dgm:cxn modelId="{98833693-44EF-4DBC-BDC5-8D34C472B06D}" type="presParOf" srcId="{22C53329-3B67-4B86-9007-992DE5DBFD10}" destId="{88888FBB-2450-439B-B8EF-F54DD3527E5E}" srcOrd="0" destOrd="0" presId="urn:microsoft.com/office/officeart/2005/8/layout/chevron2"/>
    <dgm:cxn modelId="{301664C3-1AE8-4C76-8CD2-93AC7BE117B4}" type="presParOf" srcId="{88888FBB-2450-439B-B8EF-F54DD3527E5E}" destId="{029D2F0E-7D7B-4FA8-B23A-9235E8A113BF}" srcOrd="0" destOrd="0" presId="urn:microsoft.com/office/officeart/2005/8/layout/chevron2"/>
    <dgm:cxn modelId="{B822020F-6B0B-4330-8A85-791AAB776CC5}" type="presParOf" srcId="{88888FBB-2450-439B-B8EF-F54DD3527E5E}" destId="{24AC2180-6979-45E3-ACE8-B51E7053CD9E}" srcOrd="1" destOrd="0" presId="urn:microsoft.com/office/officeart/2005/8/layout/chevron2"/>
    <dgm:cxn modelId="{BD3AD9D2-925D-46C1-92CB-4E53BCEB9BBC}" type="presParOf" srcId="{22C53329-3B67-4B86-9007-992DE5DBFD10}" destId="{F2F8EED3-C13F-4446-94F0-3FFCDFF255F4}" srcOrd="1" destOrd="0" presId="urn:microsoft.com/office/officeart/2005/8/layout/chevron2"/>
    <dgm:cxn modelId="{7B90C862-F815-4598-BEF5-34AA2B7BAFFD}" type="presParOf" srcId="{22C53329-3B67-4B86-9007-992DE5DBFD10}" destId="{7A9E705D-3B09-4945-AF55-7922CC39FA2A}" srcOrd="2" destOrd="0" presId="urn:microsoft.com/office/officeart/2005/8/layout/chevron2"/>
    <dgm:cxn modelId="{81E85750-203E-48B3-A9F1-207BDBA46FE4}" type="presParOf" srcId="{7A9E705D-3B09-4945-AF55-7922CC39FA2A}" destId="{17DCCB2E-65E1-4E37-971E-0B5AAA9D7215}" srcOrd="0" destOrd="0" presId="urn:microsoft.com/office/officeart/2005/8/layout/chevron2"/>
    <dgm:cxn modelId="{0A08B4C4-8F5F-4B06-B824-478C646D5C8C}" type="presParOf" srcId="{7A9E705D-3B09-4945-AF55-7922CC39FA2A}" destId="{76EE9CD2-C4D8-490C-BA7C-873FAD783020}" srcOrd="1" destOrd="0" presId="urn:microsoft.com/office/officeart/2005/8/layout/chevron2"/>
    <dgm:cxn modelId="{99567245-AE67-4348-9F7A-E54DAFE5B618}" type="presParOf" srcId="{22C53329-3B67-4B86-9007-992DE5DBFD10}" destId="{1187D27C-774E-4897-8460-2E1C681304E6}" srcOrd="3" destOrd="0" presId="urn:microsoft.com/office/officeart/2005/8/layout/chevron2"/>
    <dgm:cxn modelId="{0FA0DC70-11AE-47ED-B42F-6F2487320C7F}" type="presParOf" srcId="{22C53329-3B67-4B86-9007-992DE5DBFD10}" destId="{38473F9A-0201-4613-B2A3-AB89A6C3C442}" srcOrd="4" destOrd="0" presId="urn:microsoft.com/office/officeart/2005/8/layout/chevron2"/>
    <dgm:cxn modelId="{909A0837-F7BF-4F47-9B73-8FF9475E2D5F}" type="presParOf" srcId="{38473F9A-0201-4613-B2A3-AB89A6C3C442}" destId="{DF147B73-5F96-42C8-8111-21E0107BA2DB}" srcOrd="0" destOrd="0" presId="urn:microsoft.com/office/officeart/2005/8/layout/chevron2"/>
    <dgm:cxn modelId="{F3C26CF0-4525-4099-A78F-6920C0B9C365}" type="presParOf" srcId="{38473F9A-0201-4613-B2A3-AB89A6C3C442}" destId="{2DE362DE-A7A4-426B-8DD9-32704761E685}" srcOrd="1" destOrd="0" presId="urn:microsoft.com/office/officeart/2005/8/layout/chevron2"/>
    <dgm:cxn modelId="{D4215DC7-0831-40D8-9D6E-3568E8F110D6}" type="presParOf" srcId="{22C53329-3B67-4B86-9007-992DE5DBFD10}" destId="{3048F0E8-3573-499F-9D51-26D0036F2579}" srcOrd="5" destOrd="0" presId="urn:microsoft.com/office/officeart/2005/8/layout/chevron2"/>
    <dgm:cxn modelId="{EA01889D-83FC-41E5-BFC3-CE63E8C76C33}" type="presParOf" srcId="{22C53329-3B67-4B86-9007-992DE5DBFD10}" destId="{6F53CC04-78D0-4307-9151-4A23C7070F1B}" srcOrd="6" destOrd="0" presId="urn:microsoft.com/office/officeart/2005/8/layout/chevron2"/>
    <dgm:cxn modelId="{7F5B9530-D778-4322-8EE4-9B75B1AC033E}" type="presParOf" srcId="{6F53CC04-78D0-4307-9151-4A23C7070F1B}" destId="{E4D8D4CA-0F62-4D29-9982-14BE60BB044E}" srcOrd="0" destOrd="0" presId="urn:microsoft.com/office/officeart/2005/8/layout/chevron2"/>
    <dgm:cxn modelId="{5682590F-DAAD-4558-B300-1D0996107A1B}" type="presParOf" srcId="{6F53CC04-78D0-4307-9151-4A23C7070F1B}" destId="{0B296E1C-6AA5-40E7-963F-5A948F070CC5}" srcOrd="1" destOrd="0" presId="urn:microsoft.com/office/officeart/2005/8/layout/chevron2"/>
    <dgm:cxn modelId="{15CC099F-5DE0-49EF-BF2B-59B767A35C38}" type="presParOf" srcId="{22C53329-3B67-4B86-9007-992DE5DBFD10}" destId="{95B2EB9E-BF05-4CA4-B01C-224374F25C08}" srcOrd="7" destOrd="0" presId="urn:microsoft.com/office/officeart/2005/8/layout/chevron2"/>
    <dgm:cxn modelId="{00692F6C-FE9A-41E2-98D3-71BAAE6F90E9}" type="presParOf" srcId="{22C53329-3B67-4B86-9007-992DE5DBFD10}" destId="{99FBEE77-649B-4760-B229-44811163830E}" srcOrd="8" destOrd="0" presId="urn:microsoft.com/office/officeart/2005/8/layout/chevron2"/>
    <dgm:cxn modelId="{BA7C18D6-B07C-420E-B2AC-7E1B908A9828}" type="presParOf" srcId="{99FBEE77-649B-4760-B229-44811163830E}" destId="{5B34E07B-9275-4535-A53A-322471CBCEEE}" srcOrd="0" destOrd="0" presId="urn:microsoft.com/office/officeart/2005/8/layout/chevron2"/>
    <dgm:cxn modelId="{5FC8A40D-BC1F-4DBB-80AD-D1FD11349FFE}" type="presParOf" srcId="{99FBEE77-649B-4760-B229-44811163830E}" destId="{6DA2154A-4FCA-4500-B3E7-90F455AF924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9FDE429-B5BD-43FB-B4B7-06ECB5AE881E}" type="doc">
      <dgm:prSet loTypeId="urn:microsoft.com/office/officeart/2005/8/layout/chevron2" loCatId="list" qsTypeId="urn:microsoft.com/office/officeart/2005/8/quickstyle/3d1" qsCatId="3D" csTypeId="urn:microsoft.com/office/officeart/2005/8/colors/colorful1" csCatId="colorful" phldr="1"/>
      <dgm:spPr/>
      <dgm:t>
        <a:bodyPr/>
        <a:lstStyle/>
        <a:p>
          <a:pPr rtl="1"/>
          <a:endParaRPr lang="ar-IQ"/>
        </a:p>
      </dgm:t>
    </dgm:pt>
    <dgm:pt modelId="{27469ABF-0E83-4800-B052-222D4B012B4A}">
      <dgm:prSet phldrT="[Text]"/>
      <dgm:spPr/>
      <dgm:t>
        <a:bodyPr/>
        <a:lstStyle/>
        <a:p>
          <a:pPr rtl="0"/>
          <a:r>
            <a:rPr lang="en-US" dirty="0" smtClean="0"/>
            <a:t>6</a:t>
          </a:r>
          <a:endParaRPr lang="ar-IQ" dirty="0"/>
        </a:p>
      </dgm:t>
    </dgm:pt>
    <dgm:pt modelId="{DFA0426A-93BC-4FCB-B668-B26E1A593518}" type="parTrans" cxnId="{C6C01E7B-6D37-48EB-B8B4-76C036743709}">
      <dgm:prSet/>
      <dgm:spPr/>
      <dgm:t>
        <a:bodyPr/>
        <a:lstStyle/>
        <a:p>
          <a:pPr rtl="1"/>
          <a:endParaRPr lang="ar-IQ"/>
        </a:p>
      </dgm:t>
    </dgm:pt>
    <dgm:pt modelId="{24AE99E5-67FF-4567-BD9D-DA7E92177394}" type="sibTrans" cxnId="{C6C01E7B-6D37-48EB-B8B4-76C036743709}">
      <dgm:prSet/>
      <dgm:spPr/>
      <dgm:t>
        <a:bodyPr/>
        <a:lstStyle/>
        <a:p>
          <a:pPr rtl="1"/>
          <a:endParaRPr lang="ar-IQ"/>
        </a:p>
      </dgm:t>
    </dgm:pt>
    <dgm:pt modelId="{ECD8C5B9-13CA-4FB9-8AFB-0B7FDD8EE450}">
      <dgm:prSet phldrT="[Text]"/>
      <dgm:spPr/>
      <dgm:t>
        <a:bodyPr/>
        <a:lstStyle/>
        <a:p>
          <a:pPr rtl="0"/>
          <a:r>
            <a:rPr lang="en-US" dirty="0" smtClean="0"/>
            <a:t>Scrap this mixture off the slab, using the spatula and place back into the beaker.</a:t>
          </a:r>
          <a:endParaRPr lang="ar-IQ" dirty="0"/>
        </a:p>
      </dgm:t>
    </dgm:pt>
    <dgm:pt modelId="{F66B948D-45D8-4C0C-B0FB-CB438D01EDA5}" type="parTrans" cxnId="{5F3B9D68-8511-48F6-8BCA-C31275FFB631}">
      <dgm:prSet/>
      <dgm:spPr/>
      <dgm:t>
        <a:bodyPr/>
        <a:lstStyle/>
        <a:p>
          <a:pPr rtl="1"/>
          <a:endParaRPr lang="ar-IQ"/>
        </a:p>
      </dgm:t>
    </dgm:pt>
    <dgm:pt modelId="{D2869E04-8A8B-4856-8CFF-B2959EE5DAB6}" type="sibTrans" cxnId="{5F3B9D68-8511-48F6-8BCA-C31275FFB631}">
      <dgm:prSet/>
      <dgm:spPr/>
      <dgm:t>
        <a:bodyPr/>
        <a:lstStyle/>
        <a:p>
          <a:pPr rtl="1"/>
          <a:endParaRPr lang="ar-IQ"/>
        </a:p>
      </dgm:t>
    </dgm:pt>
    <dgm:pt modelId="{86EF01AA-D5FB-451D-AA18-222937BE4BCE}">
      <dgm:prSet phldrT="[Text]"/>
      <dgm:spPr/>
      <dgm:t>
        <a:bodyPr/>
        <a:lstStyle/>
        <a:p>
          <a:pPr rtl="0"/>
          <a:r>
            <a:rPr lang="en-US" dirty="0" smtClean="0"/>
            <a:t>7</a:t>
          </a:r>
          <a:endParaRPr lang="ar-IQ" dirty="0"/>
        </a:p>
      </dgm:t>
    </dgm:pt>
    <dgm:pt modelId="{AFC7A1B7-2064-45D7-A60C-3FDDD4DB2559}" type="parTrans" cxnId="{15E6A1F8-2ADC-4326-A76D-40EEC92510AE}">
      <dgm:prSet/>
      <dgm:spPr/>
      <dgm:t>
        <a:bodyPr/>
        <a:lstStyle/>
        <a:p>
          <a:pPr rtl="1"/>
          <a:endParaRPr lang="ar-IQ"/>
        </a:p>
      </dgm:t>
    </dgm:pt>
    <dgm:pt modelId="{4786B6B3-2B71-4321-AC36-228825FE3BCE}" type="sibTrans" cxnId="{15E6A1F8-2ADC-4326-A76D-40EEC92510AE}">
      <dgm:prSet/>
      <dgm:spPr/>
      <dgm:t>
        <a:bodyPr/>
        <a:lstStyle/>
        <a:p>
          <a:pPr rtl="1"/>
          <a:endParaRPr lang="ar-IQ"/>
        </a:p>
      </dgm:t>
    </dgm:pt>
    <dgm:pt modelId="{D598E0A8-65FD-42CF-B24A-E6E689F40DDC}">
      <dgm:prSet phldrT="[Text]"/>
      <dgm:spPr/>
      <dgm:t>
        <a:bodyPr/>
        <a:lstStyle/>
        <a:p>
          <a:pPr rtl="0"/>
          <a:r>
            <a:rPr lang="en-US" dirty="0" smtClean="0"/>
            <a:t>If necessary, put the beaker back over the water bath to re-melt the ingredients</a:t>
          </a:r>
          <a:endParaRPr lang="ar-IQ" dirty="0"/>
        </a:p>
      </dgm:t>
    </dgm:pt>
    <dgm:pt modelId="{B7987CDD-CD60-4D5E-82EC-067565ADE583}" type="parTrans" cxnId="{81B6C741-AF6D-4FCB-84A3-75246F96F966}">
      <dgm:prSet/>
      <dgm:spPr/>
      <dgm:t>
        <a:bodyPr/>
        <a:lstStyle/>
        <a:p>
          <a:pPr rtl="1"/>
          <a:endParaRPr lang="ar-IQ"/>
        </a:p>
      </dgm:t>
    </dgm:pt>
    <dgm:pt modelId="{E0460D8E-7B73-4464-A04C-3AE4F40C6229}" type="sibTrans" cxnId="{81B6C741-AF6D-4FCB-84A3-75246F96F966}">
      <dgm:prSet/>
      <dgm:spPr/>
      <dgm:t>
        <a:bodyPr/>
        <a:lstStyle/>
        <a:p>
          <a:pPr rtl="1"/>
          <a:endParaRPr lang="ar-IQ"/>
        </a:p>
      </dgm:t>
    </dgm:pt>
    <dgm:pt modelId="{2BC65D6F-F2DF-4B71-AB8A-94B46F2FB0BE}">
      <dgm:prSet phldrT="[Text]"/>
      <dgm:spPr/>
      <dgm:t>
        <a:bodyPr/>
        <a:lstStyle/>
        <a:p>
          <a:pPr rtl="0"/>
          <a:r>
            <a:rPr lang="en-US" dirty="0" smtClean="0"/>
            <a:t>8</a:t>
          </a:r>
          <a:endParaRPr lang="ar-IQ" dirty="0"/>
        </a:p>
      </dgm:t>
    </dgm:pt>
    <dgm:pt modelId="{7042BC2E-AA18-4649-9A0D-042D2B974EC5}" type="parTrans" cxnId="{20F55397-E2E6-40D6-9767-9D72FF503335}">
      <dgm:prSet/>
      <dgm:spPr/>
      <dgm:t>
        <a:bodyPr/>
        <a:lstStyle/>
        <a:p>
          <a:pPr rtl="1"/>
          <a:endParaRPr lang="ar-IQ"/>
        </a:p>
      </dgm:t>
    </dgm:pt>
    <dgm:pt modelId="{79DD1F62-E034-430A-8C41-887CFA6A9507}" type="sibTrans" cxnId="{20F55397-E2E6-40D6-9767-9D72FF503335}">
      <dgm:prSet/>
      <dgm:spPr/>
      <dgm:t>
        <a:bodyPr/>
        <a:lstStyle/>
        <a:p>
          <a:pPr rtl="1"/>
          <a:endParaRPr lang="ar-IQ"/>
        </a:p>
      </dgm:t>
    </dgm:pt>
    <dgm:pt modelId="{1CB99F34-D247-4DE6-9984-96EDC2BAD8C1}">
      <dgm:prSet phldrT="[Text]"/>
      <dgm:spPr/>
      <dgm:t>
        <a:bodyPr/>
        <a:lstStyle/>
        <a:p>
          <a:pPr rtl="0"/>
          <a:r>
            <a:rPr lang="en-US" dirty="0" smtClean="0"/>
            <a:t>Remove from the heat and stir constantly until almost on the point of setting </a:t>
          </a:r>
          <a:endParaRPr lang="ar-IQ" dirty="0"/>
        </a:p>
      </dgm:t>
    </dgm:pt>
    <dgm:pt modelId="{D375EDB6-41FC-4511-8EAC-C9419E013E86}" type="parTrans" cxnId="{01F5E997-445B-4670-8308-91E8C4DB144E}">
      <dgm:prSet/>
      <dgm:spPr/>
      <dgm:t>
        <a:bodyPr/>
        <a:lstStyle/>
        <a:p>
          <a:pPr rtl="1"/>
          <a:endParaRPr lang="ar-IQ"/>
        </a:p>
      </dgm:t>
    </dgm:pt>
    <dgm:pt modelId="{AB1195DC-D348-4A7D-AC8A-DB52B4B80BA3}" type="sibTrans" cxnId="{01F5E997-445B-4670-8308-91E8C4DB144E}">
      <dgm:prSet/>
      <dgm:spPr/>
      <dgm:t>
        <a:bodyPr/>
        <a:lstStyle/>
        <a:p>
          <a:pPr rtl="1"/>
          <a:endParaRPr lang="ar-IQ"/>
        </a:p>
      </dgm:t>
    </dgm:pt>
    <dgm:pt modelId="{0909E8ED-F794-465B-AAE6-71DD903C835F}">
      <dgm:prSet/>
      <dgm:spPr/>
      <dgm:t>
        <a:bodyPr/>
        <a:lstStyle/>
        <a:p>
          <a:pPr rtl="0"/>
          <a:r>
            <a:rPr lang="en-US" dirty="0" smtClean="0"/>
            <a:t>9</a:t>
          </a:r>
          <a:endParaRPr lang="ar-IQ" dirty="0"/>
        </a:p>
      </dgm:t>
    </dgm:pt>
    <dgm:pt modelId="{E2D13566-CC3B-482B-A839-A4A938C5B01F}" type="parTrans" cxnId="{DEEBB98B-B8C6-4C20-AA15-DB1F568EBD94}">
      <dgm:prSet/>
      <dgm:spPr/>
      <dgm:t>
        <a:bodyPr/>
        <a:lstStyle/>
        <a:p>
          <a:pPr rtl="1"/>
          <a:endParaRPr lang="ar-IQ"/>
        </a:p>
      </dgm:t>
    </dgm:pt>
    <dgm:pt modelId="{6A2D8001-5191-4575-8A51-59F33BC24DE3}" type="sibTrans" cxnId="{DEEBB98B-B8C6-4C20-AA15-DB1F568EBD94}">
      <dgm:prSet/>
      <dgm:spPr/>
      <dgm:t>
        <a:bodyPr/>
        <a:lstStyle/>
        <a:p>
          <a:pPr rtl="1"/>
          <a:endParaRPr lang="ar-IQ"/>
        </a:p>
      </dgm:t>
    </dgm:pt>
    <dgm:pt modelId="{04F2F682-D7B9-4EFA-A131-27E3CC35A2DB}">
      <dgm:prSet/>
      <dgm:spPr/>
      <dgm:t>
        <a:bodyPr/>
        <a:lstStyle/>
        <a:p>
          <a:pPr rtl="0"/>
          <a:r>
            <a:rPr lang="en-US" dirty="0" smtClean="0"/>
            <a:t>Quickly pour into the mold, slightly overfill each cavity. This is done to allow for contraction on cooling.</a:t>
          </a:r>
          <a:endParaRPr lang="ar-IQ" dirty="0"/>
        </a:p>
      </dgm:t>
    </dgm:pt>
    <dgm:pt modelId="{7C9E693D-5E89-4CE5-8AB1-4A0A16D11143}" type="parTrans" cxnId="{04C5C531-C340-4C3B-8FD9-19D8D139FE22}">
      <dgm:prSet/>
      <dgm:spPr/>
      <dgm:t>
        <a:bodyPr/>
        <a:lstStyle/>
        <a:p>
          <a:pPr rtl="1"/>
          <a:endParaRPr lang="ar-IQ"/>
        </a:p>
      </dgm:t>
    </dgm:pt>
    <dgm:pt modelId="{47E7037C-62DC-4D57-8CBB-D03CE74459F8}" type="sibTrans" cxnId="{04C5C531-C340-4C3B-8FD9-19D8D139FE22}">
      <dgm:prSet/>
      <dgm:spPr/>
      <dgm:t>
        <a:bodyPr/>
        <a:lstStyle/>
        <a:p>
          <a:pPr rtl="1"/>
          <a:endParaRPr lang="ar-IQ"/>
        </a:p>
      </dgm:t>
    </dgm:pt>
    <dgm:pt modelId="{B6E08659-94D9-4694-A407-2EAC98F9A69E}">
      <dgm:prSet/>
      <dgm:spPr/>
      <dgm:t>
        <a:bodyPr/>
        <a:lstStyle/>
        <a:p>
          <a:pPr rtl="0"/>
          <a:r>
            <a:rPr lang="en-US" dirty="0" smtClean="0"/>
            <a:t>10</a:t>
          </a:r>
          <a:endParaRPr lang="ar-IQ" dirty="0"/>
        </a:p>
      </dgm:t>
    </dgm:pt>
    <dgm:pt modelId="{11D02D27-2674-42EB-9834-19955D09BC6B}" type="parTrans" cxnId="{E70AD32C-B1D9-4524-97D3-93D4700386A0}">
      <dgm:prSet/>
      <dgm:spPr/>
      <dgm:t>
        <a:bodyPr/>
        <a:lstStyle/>
        <a:p>
          <a:pPr rtl="1"/>
          <a:endParaRPr lang="ar-IQ"/>
        </a:p>
      </dgm:t>
    </dgm:pt>
    <dgm:pt modelId="{5E45AF3B-5950-48CE-B66F-C478557C0729}" type="sibTrans" cxnId="{E70AD32C-B1D9-4524-97D3-93D4700386A0}">
      <dgm:prSet/>
      <dgm:spPr/>
      <dgm:t>
        <a:bodyPr/>
        <a:lstStyle/>
        <a:p>
          <a:pPr rtl="1"/>
          <a:endParaRPr lang="ar-IQ"/>
        </a:p>
      </dgm:t>
    </dgm:pt>
    <dgm:pt modelId="{78DED97D-FE4D-48B9-8584-DBB37CC5457F}">
      <dgm:prSet/>
      <dgm:spPr/>
      <dgm:t>
        <a:bodyPr/>
        <a:lstStyle/>
        <a:p>
          <a:pPr rtl="0"/>
          <a:r>
            <a:rPr lang="en-US" dirty="0" smtClean="0"/>
            <a:t>Leave the mold and its contents to cool for about 5 minutes and then, using a spatula, trim the tops of the suppositories.</a:t>
          </a:r>
          <a:endParaRPr lang="ar-IQ" dirty="0"/>
        </a:p>
      </dgm:t>
    </dgm:pt>
    <dgm:pt modelId="{F6AD43F6-6791-4FAB-B7DE-933C4F1767BB}" type="parTrans" cxnId="{FB6C499C-DAC6-4C33-A9DA-822C1A5C5B96}">
      <dgm:prSet/>
      <dgm:spPr/>
      <dgm:t>
        <a:bodyPr/>
        <a:lstStyle/>
        <a:p>
          <a:pPr rtl="1"/>
          <a:endParaRPr lang="ar-IQ"/>
        </a:p>
      </dgm:t>
    </dgm:pt>
    <dgm:pt modelId="{9FBE0D11-A219-429C-BD7B-4E9CDA5676D2}" type="sibTrans" cxnId="{FB6C499C-DAC6-4C33-A9DA-822C1A5C5B96}">
      <dgm:prSet/>
      <dgm:spPr/>
      <dgm:t>
        <a:bodyPr/>
        <a:lstStyle/>
        <a:p>
          <a:pPr rtl="1"/>
          <a:endParaRPr lang="ar-IQ"/>
        </a:p>
      </dgm:t>
    </dgm:pt>
    <dgm:pt modelId="{9461FF7E-FC2F-499C-BE7F-E940FA351048}">
      <dgm:prSet/>
      <dgm:spPr/>
      <dgm:t>
        <a:bodyPr/>
        <a:lstStyle/>
        <a:p>
          <a:pPr rtl="1"/>
          <a:r>
            <a:rPr lang="en-US" dirty="0" smtClean="0"/>
            <a:t>11</a:t>
          </a:r>
          <a:endParaRPr lang="ar-IQ" dirty="0"/>
        </a:p>
      </dgm:t>
    </dgm:pt>
    <dgm:pt modelId="{825C0860-04DD-478F-ABF4-3B0455F90D91}" type="parTrans" cxnId="{85A16B22-05EF-4659-8F9A-80558ACE646F}">
      <dgm:prSet/>
      <dgm:spPr/>
      <dgm:t>
        <a:bodyPr/>
        <a:lstStyle/>
        <a:p>
          <a:pPr rtl="1"/>
          <a:endParaRPr lang="ar-IQ"/>
        </a:p>
      </dgm:t>
    </dgm:pt>
    <dgm:pt modelId="{BE00BF5E-8A4F-47EF-87ED-C251FD8A1D9A}" type="sibTrans" cxnId="{85A16B22-05EF-4659-8F9A-80558ACE646F}">
      <dgm:prSet/>
      <dgm:spPr/>
      <dgm:t>
        <a:bodyPr/>
        <a:lstStyle/>
        <a:p>
          <a:pPr rtl="1"/>
          <a:endParaRPr lang="ar-IQ"/>
        </a:p>
      </dgm:t>
    </dgm:pt>
    <dgm:pt modelId="{F354497B-BBB4-4CA3-AF30-0711E6936C76}">
      <dgm:prSet/>
      <dgm:spPr/>
      <dgm:t>
        <a:bodyPr/>
        <a:lstStyle/>
        <a:p>
          <a:pPr rtl="0"/>
          <a:r>
            <a:rPr lang="en-US" dirty="0" smtClean="0"/>
            <a:t>Allow to cool for another 10-15 minutes until the suppositories are firm and set.</a:t>
          </a:r>
          <a:endParaRPr lang="ar-IQ" dirty="0"/>
        </a:p>
      </dgm:t>
    </dgm:pt>
    <dgm:pt modelId="{D8355864-C087-4D3F-A88A-82075A18CF38}" type="parTrans" cxnId="{DB443890-0430-41A8-BADD-997DDC420CE0}">
      <dgm:prSet/>
      <dgm:spPr/>
      <dgm:t>
        <a:bodyPr/>
        <a:lstStyle/>
        <a:p>
          <a:pPr rtl="1"/>
          <a:endParaRPr lang="ar-IQ"/>
        </a:p>
      </dgm:t>
    </dgm:pt>
    <dgm:pt modelId="{392413D2-8F40-46E3-AD0C-2931A83108EE}" type="sibTrans" cxnId="{DB443890-0430-41A8-BADD-997DDC420CE0}">
      <dgm:prSet/>
      <dgm:spPr/>
      <dgm:t>
        <a:bodyPr/>
        <a:lstStyle/>
        <a:p>
          <a:pPr rtl="1"/>
          <a:endParaRPr lang="ar-IQ"/>
        </a:p>
      </dgm:t>
    </dgm:pt>
    <dgm:pt modelId="{22C53329-3B67-4B86-9007-992DE5DBFD10}" type="pres">
      <dgm:prSet presAssocID="{69FDE429-B5BD-43FB-B4B7-06ECB5AE881E}" presName="linearFlow" presStyleCnt="0">
        <dgm:presLayoutVars>
          <dgm:dir/>
          <dgm:animLvl val="lvl"/>
          <dgm:resizeHandles val="exact"/>
        </dgm:presLayoutVars>
      </dgm:prSet>
      <dgm:spPr/>
      <dgm:t>
        <a:bodyPr/>
        <a:lstStyle/>
        <a:p>
          <a:pPr rtl="1"/>
          <a:endParaRPr lang="ar-IQ"/>
        </a:p>
      </dgm:t>
    </dgm:pt>
    <dgm:pt modelId="{88888FBB-2450-439B-B8EF-F54DD3527E5E}" type="pres">
      <dgm:prSet presAssocID="{27469ABF-0E83-4800-B052-222D4B012B4A}" presName="composite" presStyleCnt="0"/>
      <dgm:spPr/>
    </dgm:pt>
    <dgm:pt modelId="{029D2F0E-7D7B-4FA8-B23A-9235E8A113BF}" type="pres">
      <dgm:prSet presAssocID="{27469ABF-0E83-4800-B052-222D4B012B4A}" presName="parentText" presStyleLbl="alignNode1" presStyleIdx="0" presStyleCnt="6">
        <dgm:presLayoutVars>
          <dgm:chMax val="1"/>
          <dgm:bulletEnabled val="1"/>
        </dgm:presLayoutVars>
      </dgm:prSet>
      <dgm:spPr/>
      <dgm:t>
        <a:bodyPr/>
        <a:lstStyle/>
        <a:p>
          <a:pPr rtl="1"/>
          <a:endParaRPr lang="ar-IQ"/>
        </a:p>
      </dgm:t>
    </dgm:pt>
    <dgm:pt modelId="{24AC2180-6979-45E3-ACE8-B51E7053CD9E}" type="pres">
      <dgm:prSet presAssocID="{27469ABF-0E83-4800-B052-222D4B012B4A}" presName="descendantText" presStyleLbl="alignAcc1" presStyleIdx="0" presStyleCnt="6">
        <dgm:presLayoutVars>
          <dgm:bulletEnabled val="1"/>
        </dgm:presLayoutVars>
      </dgm:prSet>
      <dgm:spPr/>
      <dgm:t>
        <a:bodyPr/>
        <a:lstStyle/>
        <a:p>
          <a:pPr rtl="1"/>
          <a:endParaRPr lang="ar-IQ"/>
        </a:p>
      </dgm:t>
    </dgm:pt>
    <dgm:pt modelId="{F2F8EED3-C13F-4446-94F0-3FFCDFF255F4}" type="pres">
      <dgm:prSet presAssocID="{24AE99E5-67FF-4567-BD9D-DA7E92177394}" presName="sp" presStyleCnt="0"/>
      <dgm:spPr/>
    </dgm:pt>
    <dgm:pt modelId="{7A9E705D-3B09-4945-AF55-7922CC39FA2A}" type="pres">
      <dgm:prSet presAssocID="{86EF01AA-D5FB-451D-AA18-222937BE4BCE}" presName="composite" presStyleCnt="0"/>
      <dgm:spPr/>
    </dgm:pt>
    <dgm:pt modelId="{17DCCB2E-65E1-4E37-971E-0B5AAA9D7215}" type="pres">
      <dgm:prSet presAssocID="{86EF01AA-D5FB-451D-AA18-222937BE4BCE}" presName="parentText" presStyleLbl="alignNode1" presStyleIdx="1" presStyleCnt="6">
        <dgm:presLayoutVars>
          <dgm:chMax val="1"/>
          <dgm:bulletEnabled val="1"/>
        </dgm:presLayoutVars>
      </dgm:prSet>
      <dgm:spPr/>
      <dgm:t>
        <a:bodyPr/>
        <a:lstStyle/>
        <a:p>
          <a:pPr rtl="1"/>
          <a:endParaRPr lang="ar-IQ"/>
        </a:p>
      </dgm:t>
    </dgm:pt>
    <dgm:pt modelId="{76EE9CD2-C4D8-490C-BA7C-873FAD783020}" type="pres">
      <dgm:prSet presAssocID="{86EF01AA-D5FB-451D-AA18-222937BE4BCE}" presName="descendantText" presStyleLbl="alignAcc1" presStyleIdx="1" presStyleCnt="6">
        <dgm:presLayoutVars>
          <dgm:bulletEnabled val="1"/>
        </dgm:presLayoutVars>
      </dgm:prSet>
      <dgm:spPr/>
      <dgm:t>
        <a:bodyPr/>
        <a:lstStyle/>
        <a:p>
          <a:pPr rtl="1"/>
          <a:endParaRPr lang="ar-IQ"/>
        </a:p>
      </dgm:t>
    </dgm:pt>
    <dgm:pt modelId="{1187D27C-774E-4897-8460-2E1C681304E6}" type="pres">
      <dgm:prSet presAssocID="{4786B6B3-2B71-4321-AC36-228825FE3BCE}" presName="sp" presStyleCnt="0"/>
      <dgm:spPr/>
    </dgm:pt>
    <dgm:pt modelId="{38473F9A-0201-4613-B2A3-AB89A6C3C442}" type="pres">
      <dgm:prSet presAssocID="{2BC65D6F-F2DF-4B71-AB8A-94B46F2FB0BE}" presName="composite" presStyleCnt="0"/>
      <dgm:spPr/>
    </dgm:pt>
    <dgm:pt modelId="{DF147B73-5F96-42C8-8111-21E0107BA2DB}" type="pres">
      <dgm:prSet presAssocID="{2BC65D6F-F2DF-4B71-AB8A-94B46F2FB0BE}" presName="parentText" presStyleLbl="alignNode1" presStyleIdx="2" presStyleCnt="6" custLinFactNeighborX="0" custLinFactNeighborY="-2920">
        <dgm:presLayoutVars>
          <dgm:chMax val="1"/>
          <dgm:bulletEnabled val="1"/>
        </dgm:presLayoutVars>
      </dgm:prSet>
      <dgm:spPr/>
      <dgm:t>
        <a:bodyPr/>
        <a:lstStyle/>
        <a:p>
          <a:pPr rtl="1"/>
          <a:endParaRPr lang="ar-IQ"/>
        </a:p>
      </dgm:t>
    </dgm:pt>
    <dgm:pt modelId="{2DE362DE-A7A4-426B-8DD9-32704761E685}" type="pres">
      <dgm:prSet presAssocID="{2BC65D6F-F2DF-4B71-AB8A-94B46F2FB0BE}" presName="descendantText" presStyleLbl="alignAcc1" presStyleIdx="2" presStyleCnt="6">
        <dgm:presLayoutVars>
          <dgm:bulletEnabled val="1"/>
        </dgm:presLayoutVars>
      </dgm:prSet>
      <dgm:spPr/>
      <dgm:t>
        <a:bodyPr/>
        <a:lstStyle/>
        <a:p>
          <a:pPr rtl="1"/>
          <a:endParaRPr lang="ar-IQ"/>
        </a:p>
      </dgm:t>
    </dgm:pt>
    <dgm:pt modelId="{3048F0E8-3573-499F-9D51-26D0036F2579}" type="pres">
      <dgm:prSet presAssocID="{79DD1F62-E034-430A-8C41-887CFA6A9507}" presName="sp" presStyleCnt="0"/>
      <dgm:spPr/>
    </dgm:pt>
    <dgm:pt modelId="{6F53CC04-78D0-4307-9151-4A23C7070F1B}" type="pres">
      <dgm:prSet presAssocID="{0909E8ED-F794-465B-AAE6-71DD903C835F}" presName="composite" presStyleCnt="0"/>
      <dgm:spPr/>
    </dgm:pt>
    <dgm:pt modelId="{E4D8D4CA-0F62-4D29-9982-14BE60BB044E}" type="pres">
      <dgm:prSet presAssocID="{0909E8ED-F794-465B-AAE6-71DD903C835F}" presName="parentText" presStyleLbl="alignNode1" presStyleIdx="3" presStyleCnt="6">
        <dgm:presLayoutVars>
          <dgm:chMax val="1"/>
          <dgm:bulletEnabled val="1"/>
        </dgm:presLayoutVars>
      </dgm:prSet>
      <dgm:spPr/>
      <dgm:t>
        <a:bodyPr/>
        <a:lstStyle/>
        <a:p>
          <a:pPr rtl="1"/>
          <a:endParaRPr lang="ar-IQ"/>
        </a:p>
      </dgm:t>
    </dgm:pt>
    <dgm:pt modelId="{0B296E1C-6AA5-40E7-963F-5A948F070CC5}" type="pres">
      <dgm:prSet presAssocID="{0909E8ED-F794-465B-AAE6-71DD903C835F}" presName="descendantText" presStyleLbl="alignAcc1" presStyleIdx="3" presStyleCnt="6">
        <dgm:presLayoutVars>
          <dgm:bulletEnabled val="1"/>
        </dgm:presLayoutVars>
      </dgm:prSet>
      <dgm:spPr/>
      <dgm:t>
        <a:bodyPr/>
        <a:lstStyle/>
        <a:p>
          <a:pPr rtl="1"/>
          <a:endParaRPr lang="ar-IQ"/>
        </a:p>
      </dgm:t>
    </dgm:pt>
    <dgm:pt modelId="{95B2EB9E-BF05-4CA4-B01C-224374F25C08}" type="pres">
      <dgm:prSet presAssocID="{6A2D8001-5191-4575-8A51-59F33BC24DE3}" presName="sp" presStyleCnt="0"/>
      <dgm:spPr/>
    </dgm:pt>
    <dgm:pt modelId="{99FBEE77-649B-4760-B229-44811163830E}" type="pres">
      <dgm:prSet presAssocID="{B6E08659-94D9-4694-A407-2EAC98F9A69E}" presName="composite" presStyleCnt="0"/>
      <dgm:spPr/>
    </dgm:pt>
    <dgm:pt modelId="{5B34E07B-9275-4535-A53A-322471CBCEEE}" type="pres">
      <dgm:prSet presAssocID="{B6E08659-94D9-4694-A407-2EAC98F9A69E}" presName="parentText" presStyleLbl="alignNode1" presStyleIdx="4" presStyleCnt="6">
        <dgm:presLayoutVars>
          <dgm:chMax val="1"/>
          <dgm:bulletEnabled val="1"/>
        </dgm:presLayoutVars>
      </dgm:prSet>
      <dgm:spPr/>
      <dgm:t>
        <a:bodyPr/>
        <a:lstStyle/>
        <a:p>
          <a:pPr rtl="1"/>
          <a:endParaRPr lang="ar-IQ"/>
        </a:p>
      </dgm:t>
    </dgm:pt>
    <dgm:pt modelId="{6DA2154A-4FCA-4500-B3E7-90F455AF924D}" type="pres">
      <dgm:prSet presAssocID="{B6E08659-94D9-4694-A407-2EAC98F9A69E}" presName="descendantText" presStyleLbl="alignAcc1" presStyleIdx="4" presStyleCnt="6">
        <dgm:presLayoutVars>
          <dgm:bulletEnabled val="1"/>
        </dgm:presLayoutVars>
      </dgm:prSet>
      <dgm:spPr/>
      <dgm:t>
        <a:bodyPr/>
        <a:lstStyle/>
        <a:p>
          <a:pPr rtl="1"/>
          <a:endParaRPr lang="ar-IQ"/>
        </a:p>
      </dgm:t>
    </dgm:pt>
    <dgm:pt modelId="{788AEC33-DB2F-4494-A9E6-01A69E7F7CAB}" type="pres">
      <dgm:prSet presAssocID="{5E45AF3B-5950-48CE-B66F-C478557C0729}" presName="sp" presStyleCnt="0"/>
      <dgm:spPr/>
    </dgm:pt>
    <dgm:pt modelId="{4BFD0F2B-93DD-43C9-B1B4-9D832EBF072C}" type="pres">
      <dgm:prSet presAssocID="{9461FF7E-FC2F-499C-BE7F-E940FA351048}" presName="composite" presStyleCnt="0"/>
      <dgm:spPr/>
    </dgm:pt>
    <dgm:pt modelId="{F4520A63-B9D4-4611-B3E7-2F1EC399168D}" type="pres">
      <dgm:prSet presAssocID="{9461FF7E-FC2F-499C-BE7F-E940FA351048}" presName="parentText" presStyleLbl="alignNode1" presStyleIdx="5" presStyleCnt="6">
        <dgm:presLayoutVars>
          <dgm:chMax val="1"/>
          <dgm:bulletEnabled val="1"/>
        </dgm:presLayoutVars>
      </dgm:prSet>
      <dgm:spPr/>
      <dgm:t>
        <a:bodyPr/>
        <a:lstStyle/>
        <a:p>
          <a:pPr rtl="1"/>
          <a:endParaRPr lang="ar-IQ"/>
        </a:p>
      </dgm:t>
    </dgm:pt>
    <dgm:pt modelId="{2B3DB65D-FC3A-44AA-9908-392BB0BA680C}" type="pres">
      <dgm:prSet presAssocID="{9461FF7E-FC2F-499C-BE7F-E940FA351048}" presName="descendantText" presStyleLbl="alignAcc1" presStyleIdx="5" presStyleCnt="6">
        <dgm:presLayoutVars>
          <dgm:bulletEnabled val="1"/>
        </dgm:presLayoutVars>
      </dgm:prSet>
      <dgm:spPr/>
      <dgm:t>
        <a:bodyPr/>
        <a:lstStyle/>
        <a:p>
          <a:pPr rtl="1"/>
          <a:endParaRPr lang="ar-IQ"/>
        </a:p>
      </dgm:t>
    </dgm:pt>
  </dgm:ptLst>
  <dgm:cxnLst>
    <dgm:cxn modelId="{32DDA252-BBCF-425D-998D-6E0432AE32CF}" type="presOf" srcId="{ECD8C5B9-13CA-4FB9-8AFB-0B7FDD8EE450}" destId="{24AC2180-6979-45E3-ACE8-B51E7053CD9E}" srcOrd="0" destOrd="0" presId="urn:microsoft.com/office/officeart/2005/8/layout/chevron2"/>
    <dgm:cxn modelId="{C6C01E7B-6D37-48EB-B8B4-76C036743709}" srcId="{69FDE429-B5BD-43FB-B4B7-06ECB5AE881E}" destId="{27469ABF-0E83-4800-B052-222D4B012B4A}" srcOrd="0" destOrd="0" parTransId="{DFA0426A-93BC-4FCB-B668-B26E1A593518}" sibTransId="{24AE99E5-67FF-4567-BD9D-DA7E92177394}"/>
    <dgm:cxn modelId="{4882BA51-183B-4BE3-B9A5-0670F6B701FC}" type="presOf" srcId="{9461FF7E-FC2F-499C-BE7F-E940FA351048}" destId="{F4520A63-B9D4-4611-B3E7-2F1EC399168D}" srcOrd="0" destOrd="0" presId="urn:microsoft.com/office/officeart/2005/8/layout/chevron2"/>
    <dgm:cxn modelId="{E70AD32C-B1D9-4524-97D3-93D4700386A0}" srcId="{69FDE429-B5BD-43FB-B4B7-06ECB5AE881E}" destId="{B6E08659-94D9-4694-A407-2EAC98F9A69E}" srcOrd="4" destOrd="0" parTransId="{11D02D27-2674-42EB-9834-19955D09BC6B}" sibTransId="{5E45AF3B-5950-48CE-B66F-C478557C0729}"/>
    <dgm:cxn modelId="{C4556330-13C8-4B70-968D-E3A8E62CA641}" type="presOf" srcId="{69FDE429-B5BD-43FB-B4B7-06ECB5AE881E}" destId="{22C53329-3B67-4B86-9007-992DE5DBFD10}" srcOrd="0" destOrd="0" presId="urn:microsoft.com/office/officeart/2005/8/layout/chevron2"/>
    <dgm:cxn modelId="{15E6A1F8-2ADC-4326-A76D-40EEC92510AE}" srcId="{69FDE429-B5BD-43FB-B4B7-06ECB5AE881E}" destId="{86EF01AA-D5FB-451D-AA18-222937BE4BCE}" srcOrd="1" destOrd="0" parTransId="{AFC7A1B7-2064-45D7-A60C-3FDDD4DB2559}" sibTransId="{4786B6B3-2B71-4321-AC36-228825FE3BCE}"/>
    <dgm:cxn modelId="{DB443890-0430-41A8-BADD-997DDC420CE0}" srcId="{9461FF7E-FC2F-499C-BE7F-E940FA351048}" destId="{F354497B-BBB4-4CA3-AF30-0711E6936C76}" srcOrd="0" destOrd="0" parTransId="{D8355864-C087-4D3F-A88A-82075A18CF38}" sibTransId="{392413D2-8F40-46E3-AD0C-2931A83108EE}"/>
    <dgm:cxn modelId="{85A16B22-05EF-4659-8F9A-80558ACE646F}" srcId="{69FDE429-B5BD-43FB-B4B7-06ECB5AE881E}" destId="{9461FF7E-FC2F-499C-BE7F-E940FA351048}" srcOrd="5" destOrd="0" parTransId="{825C0860-04DD-478F-ABF4-3B0455F90D91}" sibTransId="{BE00BF5E-8A4F-47EF-87ED-C251FD8A1D9A}"/>
    <dgm:cxn modelId="{AB739B92-7C89-4EA6-A676-62C7759E0AF0}" type="presOf" srcId="{1CB99F34-D247-4DE6-9984-96EDC2BAD8C1}" destId="{2DE362DE-A7A4-426B-8DD9-32704761E685}" srcOrd="0" destOrd="0" presId="urn:microsoft.com/office/officeart/2005/8/layout/chevron2"/>
    <dgm:cxn modelId="{01F5E997-445B-4670-8308-91E8C4DB144E}" srcId="{2BC65D6F-F2DF-4B71-AB8A-94B46F2FB0BE}" destId="{1CB99F34-D247-4DE6-9984-96EDC2BAD8C1}" srcOrd="0" destOrd="0" parTransId="{D375EDB6-41FC-4511-8EAC-C9419E013E86}" sibTransId="{AB1195DC-D348-4A7D-AC8A-DB52B4B80BA3}"/>
    <dgm:cxn modelId="{A94CB83C-5F61-4B7D-8A14-C3AEC114AD5F}" type="presOf" srcId="{D598E0A8-65FD-42CF-B24A-E6E689F40DDC}" destId="{76EE9CD2-C4D8-490C-BA7C-873FAD783020}" srcOrd="0" destOrd="0" presId="urn:microsoft.com/office/officeart/2005/8/layout/chevron2"/>
    <dgm:cxn modelId="{423B440B-1B5F-4244-A53A-1E49616DF05F}" type="presOf" srcId="{2BC65D6F-F2DF-4B71-AB8A-94B46F2FB0BE}" destId="{DF147B73-5F96-42C8-8111-21E0107BA2DB}" srcOrd="0" destOrd="0" presId="urn:microsoft.com/office/officeart/2005/8/layout/chevron2"/>
    <dgm:cxn modelId="{81B6C741-AF6D-4FCB-84A3-75246F96F966}" srcId="{86EF01AA-D5FB-451D-AA18-222937BE4BCE}" destId="{D598E0A8-65FD-42CF-B24A-E6E689F40DDC}" srcOrd="0" destOrd="0" parTransId="{B7987CDD-CD60-4D5E-82EC-067565ADE583}" sibTransId="{E0460D8E-7B73-4464-A04C-3AE4F40C6229}"/>
    <dgm:cxn modelId="{337809EE-9049-4BE2-8FDA-1E87226D49A4}" type="presOf" srcId="{27469ABF-0E83-4800-B052-222D4B012B4A}" destId="{029D2F0E-7D7B-4FA8-B23A-9235E8A113BF}" srcOrd="0" destOrd="0" presId="urn:microsoft.com/office/officeart/2005/8/layout/chevron2"/>
    <dgm:cxn modelId="{04C5C531-C340-4C3B-8FD9-19D8D139FE22}" srcId="{0909E8ED-F794-465B-AAE6-71DD903C835F}" destId="{04F2F682-D7B9-4EFA-A131-27E3CC35A2DB}" srcOrd="0" destOrd="0" parTransId="{7C9E693D-5E89-4CE5-8AB1-4A0A16D11143}" sibTransId="{47E7037C-62DC-4D57-8CBB-D03CE74459F8}"/>
    <dgm:cxn modelId="{36E28658-C036-4C99-82B1-BE0EA2404366}" type="presOf" srcId="{0909E8ED-F794-465B-AAE6-71DD903C835F}" destId="{E4D8D4CA-0F62-4D29-9982-14BE60BB044E}" srcOrd="0" destOrd="0" presId="urn:microsoft.com/office/officeart/2005/8/layout/chevron2"/>
    <dgm:cxn modelId="{FB6C499C-DAC6-4C33-A9DA-822C1A5C5B96}" srcId="{B6E08659-94D9-4694-A407-2EAC98F9A69E}" destId="{78DED97D-FE4D-48B9-8584-DBB37CC5457F}" srcOrd="0" destOrd="0" parTransId="{F6AD43F6-6791-4FAB-B7DE-933C4F1767BB}" sibTransId="{9FBE0D11-A219-429C-BD7B-4E9CDA5676D2}"/>
    <dgm:cxn modelId="{106FF29D-22F5-4883-B5DD-31E5713C1BB9}" type="presOf" srcId="{B6E08659-94D9-4694-A407-2EAC98F9A69E}" destId="{5B34E07B-9275-4535-A53A-322471CBCEEE}" srcOrd="0" destOrd="0" presId="urn:microsoft.com/office/officeart/2005/8/layout/chevron2"/>
    <dgm:cxn modelId="{FAF519C2-7DE2-4320-BD73-FC3F4313C8C8}" type="presOf" srcId="{86EF01AA-D5FB-451D-AA18-222937BE4BCE}" destId="{17DCCB2E-65E1-4E37-971E-0B5AAA9D7215}" srcOrd="0" destOrd="0" presId="urn:microsoft.com/office/officeart/2005/8/layout/chevron2"/>
    <dgm:cxn modelId="{20F55397-E2E6-40D6-9767-9D72FF503335}" srcId="{69FDE429-B5BD-43FB-B4B7-06ECB5AE881E}" destId="{2BC65D6F-F2DF-4B71-AB8A-94B46F2FB0BE}" srcOrd="2" destOrd="0" parTransId="{7042BC2E-AA18-4649-9A0D-042D2B974EC5}" sibTransId="{79DD1F62-E034-430A-8C41-887CFA6A9507}"/>
    <dgm:cxn modelId="{DEEBB98B-B8C6-4C20-AA15-DB1F568EBD94}" srcId="{69FDE429-B5BD-43FB-B4B7-06ECB5AE881E}" destId="{0909E8ED-F794-465B-AAE6-71DD903C835F}" srcOrd="3" destOrd="0" parTransId="{E2D13566-CC3B-482B-A839-A4A938C5B01F}" sibTransId="{6A2D8001-5191-4575-8A51-59F33BC24DE3}"/>
    <dgm:cxn modelId="{C0393355-384E-4B48-8440-6B9FD5ED4A85}" type="presOf" srcId="{F354497B-BBB4-4CA3-AF30-0711E6936C76}" destId="{2B3DB65D-FC3A-44AA-9908-392BB0BA680C}" srcOrd="0" destOrd="0" presId="urn:microsoft.com/office/officeart/2005/8/layout/chevron2"/>
    <dgm:cxn modelId="{5F3B9D68-8511-48F6-8BCA-C31275FFB631}" srcId="{27469ABF-0E83-4800-B052-222D4B012B4A}" destId="{ECD8C5B9-13CA-4FB9-8AFB-0B7FDD8EE450}" srcOrd="0" destOrd="0" parTransId="{F66B948D-45D8-4C0C-B0FB-CB438D01EDA5}" sibTransId="{D2869E04-8A8B-4856-8CFF-B2959EE5DAB6}"/>
    <dgm:cxn modelId="{02868DEB-86CC-4D23-8E4C-C5C1165A8173}" type="presOf" srcId="{04F2F682-D7B9-4EFA-A131-27E3CC35A2DB}" destId="{0B296E1C-6AA5-40E7-963F-5A948F070CC5}" srcOrd="0" destOrd="0" presId="urn:microsoft.com/office/officeart/2005/8/layout/chevron2"/>
    <dgm:cxn modelId="{0477EFBC-8769-4170-B13E-50EF2A4D8B5E}" type="presOf" srcId="{78DED97D-FE4D-48B9-8584-DBB37CC5457F}" destId="{6DA2154A-4FCA-4500-B3E7-90F455AF924D}" srcOrd="0" destOrd="0" presId="urn:microsoft.com/office/officeart/2005/8/layout/chevron2"/>
    <dgm:cxn modelId="{85FEEF5F-96AA-410E-93B3-0FD6FC9833C7}" type="presParOf" srcId="{22C53329-3B67-4B86-9007-992DE5DBFD10}" destId="{88888FBB-2450-439B-B8EF-F54DD3527E5E}" srcOrd="0" destOrd="0" presId="urn:microsoft.com/office/officeart/2005/8/layout/chevron2"/>
    <dgm:cxn modelId="{6921E052-6C26-42D0-AD21-15C7DBD17316}" type="presParOf" srcId="{88888FBB-2450-439B-B8EF-F54DD3527E5E}" destId="{029D2F0E-7D7B-4FA8-B23A-9235E8A113BF}" srcOrd="0" destOrd="0" presId="urn:microsoft.com/office/officeart/2005/8/layout/chevron2"/>
    <dgm:cxn modelId="{4A6386F8-58A3-40E8-B1CA-6E8E8123569D}" type="presParOf" srcId="{88888FBB-2450-439B-B8EF-F54DD3527E5E}" destId="{24AC2180-6979-45E3-ACE8-B51E7053CD9E}" srcOrd="1" destOrd="0" presId="urn:microsoft.com/office/officeart/2005/8/layout/chevron2"/>
    <dgm:cxn modelId="{DF982922-22D8-45DC-9214-D04767F5CA8D}" type="presParOf" srcId="{22C53329-3B67-4B86-9007-992DE5DBFD10}" destId="{F2F8EED3-C13F-4446-94F0-3FFCDFF255F4}" srcOrd="1" destOrd="0" presId="urn:microsoft.com/office/officeart/2005/8/layout/chevron2"/>
    <dgm:cxn modelId="{924AEC04-4DB7-4DB2-9B9B-5E33CAC33C9E}" type="presParOf" srcId="{22C53329-3B67-4B86-9007-992DE5DBFD10}" destId="{7A9E705D-3B09-4945-AF55-7922CC39FA2A}" srcOrd="2" destOrd="0" presId="urn:microsoft.com/office/officeart/2005/8/layout/chevron2"/>
    <dgm:cxn modelId="{0E2252C7-FA31-454F-935F-090E83EA44A5}" type="presParOf" srcId="{7A9E705D-3B09-4945-AF55-7922CC39FA2A}" destId="{17DCCB2E-65E1-4E37-971E-0B5AAA9D7215}" srcOrd="0" destOrd="0" presId="urn:microsoft.com/office/officeart/2005/8/layout/chevron2"/>
    <dgm:cxn modelId="{0E4064BD-9CE2-4D03-98B8-E4242CDFB2D2}" type="presParOf" srcId="{7A9E705D-3B09-4945-AF55-7922CC39FA2A}" destId="{76EE9CD2-C4D8-490C-BA7C-873FAD783020}" srcOrd="1" destOrd="0" presId="urn:microsoft.com/office/officeart/2005/8/layout/chevron2"/>
    <dgm:cxn modelId="{26CEE2E0-18F3-4E16-861F-A5F9F805E27E}" type="presParOf" srcId="{22C53329-3B67-4B86-9007-992DE5DBFD10}" destId="{1187D27C-774E-4897-8460-2E1C681304E6}" srcOrd="3" destOrd="0" presId="urn:microsoft.com/office/officeart/2005/8/layout/chevron2"/>
    <dgm:cxn modelId="{F3745205-A744-4E57-9E68-A8668E9119E5}" type="presParOf" srcId="{22C53329-3B67-4B86-9007-992DE5DBFD10}" destId="{38473F9A-0201-4613-B2A3-AB89A6C3C442}" srcOrd="4" destOrd="0" presId="urn:microsoft.com/office/officeart/2005/8/layout/chevron2"/>
    <dgm:cxn modelId="{52E4C00C-3775-4670-B7B0-557B090FD3D4}" type="presParOf" srcId="{38473F9A-0201-4613-B2A3-AB89A6C3C442}" destId="{DF147B73-5F96-42C8-8111-21E0107BA2DB}" srcOrd="0" destOrd="0" presId="urn:microsoft.com/office/officeart/2005/8/layout/chevron2"/>
    <dgm:cxn modelId="{81136330-3284-48F0-A0C0-8C15F4E3A8C4}" type="presParOf" srcId="{38473F9A-0201-4613-B2A3-AB89A6C3C442}" destId="{2DE362DE-A7A4-426B-8DD9-32704761E685}" srcOrd="1" destOrd="0" presId="urn:microsoft.com/office/officeart/2005/8/layout/chevron2"/>
    <dgm:cxn modelId="{7B94FF9E-7DDB-4B25-8CD1-50DD3BB76FF6}" type="presParOf" srcId="{22C53329-3B67-4B86-9007-992DE5DBFD10}" destId="{3048F0E8-3573-499F-9D51-26D0036F2579}" srcOrd="5" destOrd="0" presId="urn:microsoft.com/office/officeart/2005/8/layout/chevron2"/>
    <dgm:cxn modelId="{FEC8184A-2F21-4624-A9A6-7FE6020986C6}" type="presParOf" srcId="{22C53329-3B67-4B86-9007-992DE5DBFD10}" destId="{6F53CC04-78D0-4307-9151-4A23C7070F1B}" srcOrd="6" destOrd="0" presId="urn:microsoft.com/office/officeart/2005/8/layout/chevron2"/>
    <dgm:cxn modelId="{3FD18E60-546A-4BFC-A691-FDB9683A1921}" type="presParOf" srcId="{6F53CC04-78D0-4307-9151-4A23C7070F1B}" destId="{E4D8D4CA-0F62-4D29-9982-14BE60BB044E}" srcOrd="0" destOrd="0" presId="urn:microsoft.com/office/officeart/2005/8/layout/chevron2"/>
    <dgm:cxn modelId="{CC8839E1-DA07-4348-87FD-01645FA730A5}" type="presParOf" srcId="{6F53CC04-78D0-4307-9151-4A23C7070F1B}" destId="{0B296E1C-6AA5-40E7-963F-5A948F070CC5}" srcOrd="1" destOrd="0" presId="urn:microsoft.com/office/officeart/2005/8/layout/chevron2"/>
    <dgm:cxn modelId="{80F83E5E-55E2-4DEE-98EA-47A0AA279202}" type="presParOf" srcId="{22C53329-3B67-4B86-9007-992DE5DBFD10}" destId="{95B2EB9E-BF05-4CA4-B01C-224374F25C08}" srcOrd="7" destOrd="0" presId="urn:microsoft.com/office/officeart/2005/8/layout/chevron2"/>
    <dgm:cxn modelId="{F392FD51-1B3C-4F33-8101-851EA009D580}" type="presParOf" srcId="{22C53329-3B67-4B86-9007-992DE5DBFD10}" destId="{99FBEE77-649B-4760-B229-44811163830E}" srcOrd="8" destOrd="0" presId="urn:microsoft.com/office/officeart/2005/8/layout/chevron2"/>
    <dgm:cxn modelId="{D4DD17A0-0325-4578-9ECD-4AAC485FBE41}" type="presParOf" srcId="{99FBEE77-649B-4760-B229-44811163830E}" destId="{5B34E07B-9275-4535-A53A-322471CBCEEE}" srcOrd="0" destOrd="0" presId="urn:microsoft.com/office/officeart/2005/8/layout/chevron2"/>
    <dgm:cxn modelId="{F57A4880-5412-48E8-A1EF-73990E527B7F}" type="presParOf" srcId="{99FBEE77-649B-4760-B229-44811163830E}" destId="{6DA2154A-4FCA-4500-B3E7-90F455AF924D}" srcOrd="1" destOrd="0" presId="urn:microsoft.com/office/officeart/2005/8/layout/chevron2"/>
    <dgm:cxn modelId="{85B7BEA3-6FB5-4476-9C90-E11A256365B0}" type="presParOf" srcId="{22C53329-3B67-4B86-9007-992DE5DBFD10}" destId="{788AEC33-DB2F-4494-A9E6-01A69E7F7CAB}" srcOrd="9" destOrd="0" presId="urn:microsoft.com/office/officeart/2005/8/layout/chevron2"/>
    <dgm:cxn modelId="{BFB37404-F18F-4186-8132-4135F15AAB38}" type="presParOf" srcId="{22C53329-3B67-4B86-9007-992DE5DBFD10}" destId="{4BFD0F2B-93DD-43C9-B1B4-9D832EBF072C}" srcOrd="10" destOrd="0" presId="urn:microsoft.com/office/officeart/2005/8/layout/chevron2"/>
    <dgm:cxn modelId="{B95ECDE7-568C-47E8-A4F8-D4840C7F3D38}" type="presParOf" srcId="{4BFD0F2B-93DD-43C9-B1B4-9D832EBF072C}" destId="{F4520A63-B9D4-4611-B3E7-2F1EC399168D}" srcOrd="0" destOrd="0" presId="urn:microsoft.com/office/officeart/2005/8/layout/chevron2"/>
    <dgm:cxn modelId="{5EBFD553-3C7C-4A55-A495-51465E4563FA}" type="presParOf" srcId="{4BFD0F2B-93DD-43C9-B1B4-9D832EBF072C}" destId="{2B3DB65D-FC3A-44AA-9908-392BB0BA680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A3AF8D-2895-4255-9DA5-3DD4E87E1509}">
      <dsp:nvSpPr>
        <dsp:cNvPr id="0" name=""/>
        <dsp:cNvSpPr/>
      </dsp:nvSpPr>
      <dsp:spPr>
        <a:xfrm>
          <a:off x="0" y="926444"/>
          <a:ext cx="2853623" cy="1712174"/>
        </a:xfrm>
        <a:prstGeom prst="rect">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smtClean="0"/>
            <a:t>Used to exert local action on the rectum and the vagina, such as in case of hemorrhoids, constipation and infections.</a:t>
          </a:r>
          <a:endParaRPr lang="ar-IQ" sz="2200" kern="1200" dirty="0"/>
        </a:p>
      </dsp:txBody>
      <dsp:txXfrm>
        <a:off x="0" y="926444"/>
        <a:ext cx="2853623" cy="1712174"/>
      </dsp:txXfrm>
    </dsp:sp>
    <dsp:sp modelId="{305F2172-8893-437F-A052-09B1F5382A20}">
      <dsp:nvSpPr>
        <dsp:cNvPr id="0" name=""/>
        <dsp:cNvSpPr/>
      </dsp:nvSpPr>
      <dsp:spPr>
        <a:xfrm>
          <a:off x="3138985" y="926444"/>
          <a:ext cx="2853623" cy="1712174"/>
        </a:xfrm>
        <a:prstGeom prst="rect">
          <a:avLst/>
        </a:prstGeom>
        <a:solidFill>
          <a:schemeClr val="accent4">
            <a:hueOff val="4084606"/>
            <a:satOff val="-4797"/>
            <a:lumOff val="184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smtClean="0"/>
            <a:t>Used for drugs destroyed or inactivated by the pH or enzymatic activity of the stomach or intestines.</a:t>
          </a:r>
          <a:endParaRPr lang="ar-IQ" sz="2200" kern="1200" dirty="0"/>
        </a:p>
      </dsp:txBody>
      <dsp:txXfrm>
        <a:off x="3138985" y="926444"/>
        <a:ext cx="2853623" cy="1712174"/>
      </dsp:txXfrm>
    </dsp:sp>
    <dsp:sp modelId="{29E05DEC-8459-42AC-86E7-1D7E3B6687BC}">
      <dsp:nvSpPr>
        <dsp:cNvPr id="0" name=""/>
        <dsp:cNvSpPr/>
      </dsp:nvSpPr>
      <dsp:spPr>
        <a:xfrm>
          <a:off x="6277971" y="926444"/>
          <a:ext cx="2853623" cy="1712174"/>
        </a:xfrm>
        <a:prstGeom prst="rect">
          <a:avLst/>
        </a:prstGeom>
        <a:solidFill>
          <a:schemeClr val="accent4">
            <a:hueOff val="8169213"/>
            <a:satOff val="-9594"/>
            <a:lumOff val="368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smtClean="0"/>
            <a:t>Used for drugs irritating to the stomach.</a:t>
          </a:r>
          <a:endParaRPr lang="ar-IQ" sz="2200" kern="1200" dirty="0"/>
        </a:p>
      </dsp:txBody>
      <dsp:txXfrm>
        <a:off x="6277971" y="926444"/>
        <a:ext cx="2853623" cy="1712174"/>
      </dsp:txXfrm>
    </dsp:sp>
    <dsp:sp modelId="{C8C49113-A1E0-47BD-8948-BEFE237B9DBF}">
      <dsp:nvSpPr>
        <dsp:cNvPr id="0" name=""/>
        <dsp:cNvSpPr/>
      </dsp:nvSpPr>
      <dsp:spPr>
        <a:xfrm>
          <a:off x="0" y="2923981"/>
          <a:ext cx="2853623" cy="1712174"/>
        </a:xfrm>
        <a:prstGeom prst="rect">
          <a:avLst/>
        </a:prstGeom>
        <a:solidFill>
          <a:schemeClr val="accent4">
            <a:hueOff val="12253820"/>
            <a:satOff val="-14392"/>
            <a:lumOff val="553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smtClean="0"/>
            <a:t>Used for drugs destroyed by portal circulation.</a:t>
          </a:r>
          <a:endParaRPr lang="ar-IQ" sz="2200" kern="1200" dirty="0"/>
        </a:p>
      </dsp:txBody>
      <dsp:txXfrm>
        <a:off x="0" y="2923981"/>
        <a:ext cx="2853623" cy="1712174"/>
      </dsp:txXfrm>
    </dsp:sp>
    <dsp:sp modelId="{46A6C2A1-1590-4B1B-ADF8-E4FBD7B148B0}">
      <dsp:nvSpPr>
        <dsp:cNvPr id="0" name=""/>
        <dsp:cNvSpPr/>
      </dsp:nvSpPr>
      <dsp:spPr>
        <a:xfrm>
          <a:off x="3138985" y="2923981"/>
          <a:ext cx="2853623" cy="1712174"/>
        </a:xfrm>
        <a:prstGeom prst="rect">
          <a:avLst/>
        </a:prstGeom>
        <a:solidFill>
          <a:schemeClr val="accent4">
            <a:hueOff val="16338426"/>
            <a:satOff val="-19189"/>
            <a:lumOff val="737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smtClean="0"/>
            <a:t>Used for patients who may be unable or unwilling to swallow medication ( as in infants)</a:t>
          </a:r>
          <a:endParaRPr lang="ar-IQ" sz="2200" kern="1200" dirty="0"/>
        </a:p>
      </dsp:txBody>
      <dsp:txXfrm>
        <a:off x="3138985" y="2923981"/>
        <a:ext cx="2853623" cy="1712174"/>
      </dsp:txXfrm>
    </dsp:sp>
    <dsp:sp modelId="{F7E11606-A403-4E73-BE2D-14D66F59AABF}">
      <dsp:nvSpPr>
        <dsp:cNvPr id="0" name=""/>
        <dsp:cNvSpPr/>
      </dsp:nvSpPr>
      <dsp:spPr>
        <a:xfrm>
          <a:off x="6277971" y="2923981"/>
          <a:ext cx="2853623" cy="1712174"/>
        </a:xfrm>
        <a:prstGeom prst="rect">
          <a:avLst/>
        </a:prstGeom>
        <a:solidFill>
          <a:schemeClr val="accent4">
            <a:hueOff val="20423033"/>
            <a:satOff val="-23986"/>
            <a:lumOff val="921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smtClean="0"/>
            <a:t>Used as an effective route in treatment of patients with vomiting episodes.</a:t>
          </a:r>
          <a:endParaRPr lang="ar-IQ" sz="2200" kern="1200" dirty="0"/>
        </a:p>
      </dsp:txBody>
      <dsp:txXfrm>
        <a:off x="6277971" y="2923981"/>
        <a:ext cx="2853623" cy="17121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0AC9DF-F507-4921-9B8A-80706C4C444F}">
      <dsp:nvSpPr>
        <dsp:cNvPr id="0" name=""/>
        <dsp:cNvSpPr/>
      </dsp:nvSpPr>
      <dsp:spPr>
        <a:xfrm>
          <a:off x="0" y="0"/>
          <a:ext cx="7772400" cy="0"/>
        </a:xfrm>
        <a:prstGeom prst="line">
          <a:avLst/>
        </a:prstGeom>
        <a:blipFill rotWithShape="0">
          <a:blip xmlns:r="http://schemas.openxmlformats.org/officeDocument/2006/relationships" r:embed="rId1">
            <a:duotone>
              <a:schemeClr val="accent2">
                <a:hueOff val="0"/>
                <a:satOff val="0"/>
                <a:lumOff val="0"/>
                <a:alphaOff val="0"/>
                <a:shade val="22000"/>
                <a:satMod val="160000"/>
              </a:schemeClr>
              <a:schemeClr val="accent2">
                <a:hueOff val="0"/>
                <a:satOff val="0"/>
                <a:lumOff val="0"/>
                <a:alphaOff val="0"/>
                <a:shade val="45000"/>
                <a:satMod val="100000"/>
              </a:schemeClr>
            </a:duotone>
          </a:blip>
          <a:tile tx="0" ty="0" sx="65000" sy="65000" flip="none" algn="ctr"/>
        </a:blipFill>
        <a:ln w="9525" cap="flat" cmpd="sng" algn="ctr">
          <a:solidFill>
            <a:schemeClr val="accent2">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4CDCB2A-1D21-476C-8710-851F96111EF9}">
      <dsp:nvSpPr>
        <dsp:cNvPr id="0" name=""/>
        <dsp:cNvSpPr/>
      </dsp:nvSpPr>
      <dsp:spPr>
        <a:xfrm>
          <a:off x="0" y="0"/>
          <a:ext cx="2168069" cy="457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lvl="0" algn="l" defTabSz="1555750" rtl="0">
            <a:lnSpc>
              <a:spcPct val="90000"/>
            </a:lnSpc>
            <a:spcBef>
              <a:spcPct val="0"/>
            </a:spcBef>
            <a:spcAft>
              <a:spcPct val="35000"/>
            </a:spcAft>
          </a:pPr>
          <a:r>
            <a:rPr lang="en-US" sz="3500" kern="1200" dirty="0" smtClean="0"/>
            <a:t>there are two main classes of suppository base:</a:t>
          </a:r>
          <a:endParaRPr lang="ar-IQ" sz="3500" kern="1200" dirty="0"/>
        </a:p>
      </dsp:txBody>
      <dsp:txXfrm>
        <a:off x="0" y="0"/>
        <a:ext cx="2168069" cy="4572000"/>
      </dsp:txXfrm>
    </dsp:sp>
    <dsp:sp modelId="{61CB1CFD-DE58-4BCD-B104-8045542A6B24}">
      <dsp:nvSpPr>
        <dsp:cNvPr id="0" name=""/>
        <dsp:cNvSpPr/>
      </dsp:nvSpPr>
      <dsp:spPr>
        <a:xfrm>
          <a:off x="2273042" y="106263"/>
          <a:ext cx="5493583" cy="2125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b="1" kern="1200" dirty="0" smtClean="0"/>
            <a:t>The fatty bases: </a:t>
          </a:r>
          <a:r>
            <a:rPr lang="en-US" sz="2300" kern="1200" dirty="0" smtClean="0"/>
            <a:t>These bases melt at body temperature and consist of the naturally occurring </a:t>
          </a:r>
          <a:r>
            <a:rPr lang="en-US" sz="2300" kern="1200" dirty="0" err="1" smtClean="0"/>
            <a:t>theobroma</a:t>
          </a:r>
          <a:r>
            <a:rPr lang="en-US" sz="2300" kern="1200" dirty="0" smtClean="0"/>
            <a:t> oil (cocoa butter) and synthetic hard fats. </a:t>
          </a:r>
          <a:endParaRPr lang="ar-IQ" sz="2300" kern="1200" dirty="0"/>
        </a:p>
      </dsp:txBody>
      <dsp:txXfrm>
        <a:off x="2273042" y="106263"/>
        <a:ext cx="5493583" cy="2125265"/>
      </dsp:txXfrm>
    </dsp:sp>
    <dsp:sp modelId="{D6F18304-4064-45D8-A6D4-3E8246E05056}">
      <dsp:nvSpPr>
        <dsp:cNvPr id="0" name=""/>
        <dsp:cNvSpPr/>
      </dsp:nvSpPr>
      <dsp:spPr>
        <a:xfrm>
          <a:off x="2168069" y="2231528"/>
          <a:ext cx="5598556"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ln>
        <a:effectLst/>
        <a:sp3d z="127000" prstMaterial="matte"/>
      </dsp:spPr>
      <dsp:style>
        <a:lnRef idx="2">
          <a:scrgbClr r="0" g="0" b="0"/>
        </a:lnRef>
        <a:fillRef idx="1">
          <a:scrgbClr r="0" g="0" b="0"/>
        </a:fillRef>
        <a:effectRef idx="0">
          <a:scrgbClr r="0" g="0" b="0"/>
        </a:effectRef>
        <a:fontRef idx="minor"/>
      </dsp:style>
    </dsp:sp>
    <dsp:sp modelId="{D27F54BE-B51F-4B54-BC5E-42B76E456D8D}">
      <dsp:nvSpPr>
        <dsp:cNvPr id="0" name=""/>
        <dsp:cNvSpPr/>
      </dsp:nvSpPr>
      <dsp:spPr>
        <a:xfrm>
          <a:off x="2273042" y="2337792"/>
          <a:ext cx="5493583" cy="2125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b="1" kern="1200" dirty="0" smtClean="0"/>
            <a:t>Water – soluble and water – miscible bases:</a:t>
          </a:r>
          <a:endParaRPr lang="en-US" sz="2300" kern="1200" dirty="0" smtClean="0"/>
        </a:p>
        <a:p>
          <a:pPr lvl="0" algn="l" defTabSz="1022350" rtl="0">
            <a:lnSpc>
              <a:spcPct val="90000"/>
            </a:lnSpc>
            <a:spcBef>
              <a:spcPct val="0"/>
            </a:spcBef>
            <a:spcAft>
              <a:spcPct val="35000"/>
            </a:spcAft>
          </a:pPr>
          <a:r>
            <a:rPr lang="en-US" sz="2300" kern="1200" dirty="0" smtClean="0"/>
            <a:t>These bases dissolve or disperse in body fluids .There are two groups of water- soluble bases:</a:t>
          </a:r>
        </a:p>
        <a:p>
          <a:pPr lvl="0" algn="l" defTabSz="1022350" rtl="0">
            <a:lnSpc>
              <a:spcPct val="90000"/>
            </a:lnSpc>
            <a:spcBef>
              <a:spcPct val="0"/>
            </a:spcBef>
            <a:spcAft>
              <a:spcPct val="35000"/>
            </a:spcAft>
          </a:pPr>
          <a:r>
            <a:rPr lang="en-US" sz="2300" b="1" kern="1200" dirty="0" err="1" smtClean="0"/>
            <a:t>Glycero</a:t>
          </a:r>
          <a:r>
            <a:rPr lang="en-US" sz="2300" b="1" kern="1200" dirty="0" smtClean="0"/>
            <a:t> –gelatin bases .</a:t>
          </a:r>
          <a:endParaRPr lang="en-US" sz="2300" kern="1200" dirty="0" smtClean="0"/>
        </a:p>
        <a:p>
          <a:pPr lvl="0" algn="l" defTabSz="1022350" rtl="0">
            <a:lnSpc>
              <a:spcPct val="90000"/>
            </a:lnSpc>
            <a:spcBef>
              <a:spcPct val="0"/>
            </a:spcBef>
            <a:spcAft>
              <a:spcPct val="35000"/>
            </a:spcAft>
          </a:pPr>
          <a:r>
            <a:rPr lang="en-US" sz="2300" b="1" kern="1200" dirty="0" err="1" smtClean="0"/>
            <a:t>Macrogols</a:t>
          </a:r>
          <a:r>
            <a:rPr lang="en-US" sz="2300" b="1" kern="1200" dirty="0" smtClean="0"/>
            <a:t> (PEG)</a:t>
          </a:r>
          <a:endParaRPr lang="ar-IQ" sz="2300" kern="1200" dirty="0"/>
        </a:p>
      </dsp:txBody>
      <dsp:txXfrm>
        <a:off x="2273042" y="2337792"/>
        <a:ext cx="5493583" cy="2125265"/>
      </dsp:txXfrm>
    </dsp:sp>
    <dsp:sp modelId="{E5CCC7E9-B95A-4D71-A420-E38425BDE3DB}">
      <dsp:nvSpPr>
        <dsp:cNvPr id="0" name=""/>
        <dsp:cNvSpPr/>
      </dsp:nvSpPr>
      <dsp:spPr>
        <a:xfrm>
          <a:off x="2168069" y="4463057"/>
          <a:ext cx="5598556"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ln>
        <a:effectLst/>
        <a:sp3d z="127000" prstMaterial="matte"/>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FFAAA6-880E-4352-9825-8700411313E8}">
      <dsp:nvSpPr>
        <dsp:cNvPr id="0" name=""/>
        <dsp:cNvSpPr/>
      </dsp:nvSpPr>
      <dsp:spPr>
        <a:xfrm>
          <a:off x="3108959" y="76195"/>
          <a:ext cx="4663440" cy="2176611"/>
        </a:xfrm>
        <a:prstGeom prst="rightArrow">
          <a:avLst>
            <a:gd name="adj1" fmla="val 75000"/>
            <a:gd name="adj2" fmla="val 50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rtl="0">
            <a:lnSpc>
              <a:spcPct val="90000"/>
            </a:lnSpc>
            <a:spcBef>
              <a:spcPct val="0"/>
            </a:spcBef>
            <a:spcAft>
              <a:spcPct val="15000"/>
            </a:spcAft>
            <a:buChar char="••"/>
          </a:pPr>
          <a:endParaRPr lang="ar-IQ" sz="2300" kern="1200" dirty="0"/>
        </a:p>
        <a:p>
          <a:pPr marL="228600" lvl="1" indent="-228600" algn="l" defTabSz="1022350" rtl="0">
            <a:lnSpc>
              <a:spcPct val="90000"/>
            </a:lnSpc>
            <a:spcBef>
              <a:spcPct val="0"/>
            </a:spcBef>
            <a:spcAft>
              <a:spcPct val="15000"/>
            </a:spcAft>
            <a:buChar char="••"/>
          </a:pPr>
          <a:r>
            <a:rPr lang="en-US" sz="2300" kern="1200" dirty="0" smtClean="0"/>
            <a:t>The drug is added to the melted base and the </a:t>
          </a:r>
          <a:r>
            <a:rPr lang="en-US" sz="2300" kern="1200" dirty="0" err="1" smtClean="0"/>
            <a:t>mixtureis</a:t>
          </a:r>
          <a:r>
            <a:rPr lang="en-US" sz="2300" kern="1200" dirty="0" smtClean="0"/>
            <a:t> allowed to cool after pouring into molds.</a:t>
          </a:r>
          <a:endParaRPr lang="ar-IQ" sz="2300" kern="1200" dirty="0"/>
        </a:p>
      </dsp:txBody>
      <dsp:txXfrm>
        <a:off x="3108959" y="348271"/>
        <a:ext cx="3847211" cy="1632459"/>
      </dsp:txXfrm>
    </dsp:sp>
    <dsp:sp modelId="{365826F6-F60D-43E6-BBD1-07B6206C1705}">
      <dsp:nvSpPr>
        <dsp:cNvPr id="0" name=""/>
        <dsp:cNvSpPr/>
      </dsp:nvSpPr>
      <dsp:spPr>
        <a:xfrm>
          <a:off x="0" y="558"/>
          <a:ext cx="3108960" cy="2176611"/>
        </a:xfrm>
        <a:prstGeom prst="roundRect">
          <a:avLst/>
        </a:prstGeom>
        <a:blipFill rotWithShape="0">
          <a:blip xmlns:r="http://schemas.openxmlformats.org/officeDocument/2006/relationships" r:embed="rId1">
            <a:duotone>
              <a:schemeClr val="accent2">
                <a:hueOff val="0"/>
                <a:satOff val="0"/>
                <a:lumOff val="0"/>
                <a:alphaOff val="0"/>
                <a:tint val="30000"/>
                <a:satMod val="300000"/>
              </a:schemeClr>
              <a:schemeClr val="accent2">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en-US" sz="3200" b="1" kern="1200" dirty="0" smtClean="0"/>
            <a:t>Fusion method (hot process): </a:t>
          </a:r>
          <a:endParaRPr lang="ar-IQ" sz="3200" kern="1200" dirty="0"/>
        </a:p>
      </dsp:txBody>
      <dsp:txXfrm>
        <a:off x="106253" y="106811"/>
        <a:ext cx="2896454" cy="1964105"/>
      </dsp:txXfrm>
    </dsp:sp>
    <dsp:sp modelId="{158D2C48-9BCD-4C61-9C97-6E5246C0829C}">
      <dsp:nvSpPr>
        <dsp:cNvPr id="0" name=""/>
        <dsp:cNvSpPr/>
      </dsp:nvSpPr>
      <dsp:spPr>
        <a:xfrm>
          <a:off x="3108960" y="2394830"/>
          <a:ext cx="4663440" cy="2176611"/>
        </a:xfrm>
        <a:prstGeom prst="rightArrow">
          <a:avLst>
            <a:gd name="adj1" fmla="val 75000"/>
            <a:gd name="adj2" fmla="val 50000"/>
          </a:avLst>
        </a:prstGeom>
        <a:solidFill>
          <a:schemeClr val="accent2">
            <a:tint val="40000"/>
            <a:alpha val="90000"/>
            <a:hueOff val="1974564"/>
            <a:satOff val="-5173"/>
            <a:lumOff val="1852"/>
            <a:alphaOff val="0"/>
          </a:schemeClr>
        </a:solidFill>
        <a:ln w="9525" cap="flat" cmpd="sng" algn="ctr">
          <a:solidFill>
            <a:schemeClr val="accent2">
              <a:tint val="40000"/>
              <a:alpha val="90000"/>
              <a:hueOff val="1974564"/>
              <a:satOff val="-5173"/>
              <a:lumOff val="185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rtl="0">
            <a:lnSpc>
              <a:spcPct val="90000"/>
            </a:lnSpc>
            <a:spcBef>
              <a:spcPct val="0"/>
            </a:spcBef>
            <a:spcAft>
              <a:spcPct val="15000"/>
            </a:spcAft>
            <a:buChar char="••"/>
          </a:pPr>
          <a:r>
            <a:rPr lang="en-US" sz="2300" kern="1200" dirty="0" smtClean="0"/>
            <a:t>The drug is incorporated with the </a:t>
          </a:r>
          <a:r>
            <a:rPr lang="en-US" sz="2300" kern="1200" dirty="0" err="1" smtClean="0"/>
            <a:t>unmelted</a:t>
          </a:r>
          <a:r>
            <a:rPr lang="en-US" sz="2300" kern="1200" dirty="0" smtClean="0"/>
            <a:t> base and the resulting </a:t>
          </a:r>
          <a:r>
            <a:rPr lang="en-US" sz="2300" kern="1200" dirty="0" err="1" smtClean="0"/>
            <a:t>massis</a:t>
          </a:r>
          <a:r>
            <a:rPr lang="en-US" sz="2300" kern="1200" dirty="0" smtClean="0"/>
            <a:t> shaped either by hand or by compression forced in metallic mold.</a:t>
          </a:r>
          <a:endParaRPr lang="ar-IQ" sz="2300" kern="1200" dirty="0"/>
        </a:p>
      </dsp:txBody>
      <dsp:txXfrm>
        <a:off x="3108960" y="2666906"/>
        <a:ext cx="3847211" cy="1632459"/>
      </dsp:txXfrm>
    </dsp:sp>
    <dsp:sp modelId="{B74C02A9-EC2E-4F1C-8C55-BB114F3E5214}">
      <dsp:nvSpPr>
        <dsp:cNvPr id="0" name=""/>
        <dsp:cNvSpPr/>
      </dsp:nvSpPr>
      <dsp:spPr>
        <a:xfrm>
          <a:off x="0" y="2394830"/>
          <a:ext cx="3108960" cy="2176611"/>
        </a:xfrm>
        <a:prstGeom prst="roundRect">
          <a:avLst/>
        </a:prstGeom>
        <a:blipFill rotWithShape="0">
          <a:blip xmlns:r="http://schemas.openxmlformats.org/officeDocument/2006/relationships" r:embed="rId1">
            <a:duotone>
              <a:schemeClr val="accent2">
                <a:hueOff val="1907789"/>
                <a:satOff val="-43528"/>
                <a:lumOff val="16079"/>
                <a:alphaOff val="0"/>
                <a:tint val="30000"/>
                <a:satMod val="300000"/>
              </a:schemeClr>
              <a:schemeClr val="accent2">
                <a:hueOff val="1907789"/>
                <a:satOff val="-43528"/>
                <a:lumOff val="16079"/>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en-US" sz="3200" b="1" kern="1200" dirty="0" smtClean="0"/>
            <a:t>Compression method </a:t>
          </a:r>
        </a:p>
        <a:p>
          <a:pPr lvl="0" algn="ctr" defTabSz="1422400" rtl="1">
            <a:lnSpc>
              <a:spcPct val="90000"/>
            </a:lnSpc>
            <a:spcBef>
              <a:spcPct val="0"/>
            </a:spcBef>
            <a:spcAft>
              <a:spcPct val="35000"/>
            </a:spcAft>
          </a:pPr>
          <a:r>
            <a:rPr lang="en-US" sz="3200" b="1" kern="1200" dirty="0" smtClean="0"/>
            <a:t>(Cold process): </a:t>
          </a:r>
          <a:endParaRPr lang="ar-IQ" sz="3200" kern="1200" dirty="0"/>
        </a:p>
      </dsp:txBody>
      <dsp:txXfrm>
        <a:off x="106253" y="2501083"/>
        <a:ext cx="2896454" cy="19641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9D2F0E-7D7B-4FA8-B23A-9235E8A113BF}">
      <dsp:nvSpPr>
        <dsp:cNvPr id="0" name=""/>
        <dsp:cNvSpPr/>
      </dsp:nvSpPr>
      <dsp:spPr>
        <a:xfrm rot="5400000">
          <a:off x="-160377" y="160707"/>
          <a:ext cx="1069181" cy="748426"/>
        </a:xfrm>
        <a:prstGeom prst="chevron">
          <a:avLst/>
        </a:prstGeom>
        <a:blipFill rotWithShape="0">
          <a:blip xmlns:r="http://schemas.openxmlformats.org/officeDocument/2006/relationships" r:embed="rId1">
            <a:duotone>
              <a:schemeClr val="accent2">
                <a:hueOff val="0"/>
                <a:satOff val="0"/>
                <a:lumOff val="0"/>
                <a:alphaOff val="0"/>
                <a:shade val="22000"/>
                <a:satMod val="160000"/>
              </a:schemeClr>
              <a:schemeClr val="accent2">
                <a:hueOff val="0"/>
                <a:satOff val="0"/>
                <a:lumOff val="0"/>
                <a:alphaOff val="0"/>
                <a:shade val="45000"/>
                <a:satMod val="100000"/>
              </a:schemeClr>
            </a:duotone>
          </a:blip>
          <a:tile tx="0" ty="0" sx="65000" sy="65000" flip="none" algn="ctr"/>
        </a:blipFill>
        <a:ln w="9525" cap="flat" cmpd="sng" algn="ctr">
          <a:solidFill>
            <a:schemeClr val="accent2">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en-US" sz="1900" kern="1200" dirty="0" smtClean="0"/>
            <a:t>1</a:t>
          </a:r>
          <a:endParaRPr lang="ar-IQ" sz="1900" kern="1200" dirty="0"/>
        </a:p>
      </dsp:txBody>
      <dsp:txXfrm rot="-5400000">
        <a:off x="1" y="374542"/>
        <a:ext cx="748426" cy="320755"/>
      </dsp:txXfrm>
    </dsp:sp>
    <dsp:sp modelId="{24AC2180-6979-45E3-ACE8-B51E7053CD9E}">
      <dsp:nvSpPr>
        <dsp:cNvPr id="0" name=""/>
        <dsp:cNvSpPr/>
      </dsp:nvSpPr>
      <dsp:spPr>
        <a:xfrm rot="5400000">
          <a:off x="4179629" y="-3430872"/>
          <a:ext cx="694967" cy="7557373"/>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en-US" sz="2100" kern="1200" dirty="0" smtClean="0"/>
            <a:t>Accurately weigh the required amount of the base , place in beaker and put on water bath over gentle heat. </a:t>
          </a:r>
          <a:endParaRPr lang="ar-IQ" sz="2100" kern="1200" dirty="0"/>
        </a:p>
      </dsp:txBody>
      <dsp:txXfrm rot="-5400000">
        <a:off x="748427" y="34255"/>
        <a:ext cx="7523448" cy="627117"/>
      </dsp:txXfrm>
    </dsp:sp>
    <dsp:sp modelId="{17DCCB2E-65E1-4E37-971E-0B5AAA9D7215}">
      <dsp:nvSpPr>
        <dsp:cNvPr id="0" name=""/>
        <dsp:cNvSpPr/>
      </dsp:nvSpPr>
      <dsp:spPr>
        <a:xfrm rot="5400000">
          <a:off x="-160377" y="1112446"/>
          <a:ext cx="1069181" cy="748426"/>
        </a:xfrm>
        <a:prstGeom prst="chevron">
          <a:avLst/>
        </a:prstGeom>
        <a:blipFill rotWithShape="0">
          <a:blip xmlns:r="http://schemas.openxmlformats.org/officeDocument/2006/relationships" r:embed="rId1">
            <a:duotone>
              <a:schemeClr val="accent3">
                <a:hueOff val="0"/>
                <a:satOff val="0"/>
                <a:lumOff val="0"/>
                <a:alphaOff val="0"/>
                <a:shade val="22000"/>
                <a:satMod val="160000"/>
              </a:schemeClr>
              <a:schemeClr val="accent3">
                <a:hueOff val="0"/>
                <a:satOff val="0"/>
                <a:lumOff val="0"/>
                <a:alphaOff val="0"/>
                <a:shade val="45000"/>
                <a:satMod val="100000"/>
              </a:schemeClr>
            </a:duotone>
          </a:blip>
          <a:tile tx="0" ty="0" sx="65000" sy="65000" flip="none" algn="ctr"/>
        </a:blipFill>
        <a:ln w="9525" cap="flat" cmpd="sng" algn="ctr">
          <a:solidFill>
            <a:schemeClr val="accent3">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en-US" sz="1900" kern="1200" dirty="0" smtClean="0"/>
            <a:t>2</a:t>
          </a:r>
          <a:endParaRPr lang="ar-IQ" sz="1900" kern="1200" dirty="0"/>
        </a:p>
      </dsp:txBody>
      <dsp:txXfrm rot="-5400000">
        <a:off x="1" y="1326281"/>
        <a:ext cx="748426" cy="320755"/>
      </dsp:txXfrm>
    </dsp:sp>
    <dsp:sp modelId="{76EE9CD2-C4D8-490C-BA7C-873FAD783020}">
      <dsp:nvSpPr>
        <dsp:cNvPr id="0" name=""/>
        <dsp:cNvSpPr/>
      </dsp:nvSpPr>
      <dsp:spPr>
        <a:xfrm rot="5400000">
          <a:off x="4179629" y="-2479132"/>
          <a:ext cx="694967" cy="7557373"/>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en-US" sz="2100" kern="1200" dirty="0" smtClean="0"/>
            <a:t>Allow approximately two- thirds of the base to melt and remove from the </a:t>
          </a:r>
          <a:r>
            <a:rPr lang="en-US" sz="2100" kern="1200" dirty="0" err="1" smtClean="0"/>
            <a:t>heat.The</a:t>
          </a:r>
          <a:r>
            <a:rPr lang="en-US" sz="2100" kern="1200" dirty="0" smtClean="0"/>
            <a:t> residual heat will be sufficient for the rest of the base to melt.</a:t>
          </a:r>
          <a:endParaRPr lang="ar-IQ" sz="2100" kern="1200" dirty="0"/>
        </a:p>
      </dsp:txBody>
      <dsp:txXfrm rot="-5400000">
        <a:off x="748427" y="985995"/>
        <a:ext cx="7523448" cy="627117"/>
      </dsp:txXfrm>
    </dsp:sp>
    <dsp:sp modelId="{DF147B73-5F96-42C8-8111-21E0107BA2DB}">
      <dsp:nvSpPr>
        <dsp:cNvPr id="0" name=""/>
        <dsp:cNvSpPr/>
      </dsp:nvSpPr>
      <dsp:spPr>
        <a:xfrm rot="5400000">
          <a:off x="-160377" y="2032966"/>
          <a:ext cx="1069181" cy="748426"/>
        </a:xfrm>
        <a:prstGeom prst="chevron">
          <a:avLst/>
        </a:prstGeom>
        <a:blipFill rotWithShape="0">
          <a:blip xmlns:r="http://schemas.openxmlformats.org/officeDocument/2006/relationships" r:embed="rId1">
            <a:duotone>
              <a:schemeClr val="accent4">
                <a:hueOff val="0"/>
                <a:satOff val="0"/>
                <a:lumOff val="0"/>
                <a:alphaOff val="0"/>
                <a:shade val="22000"/>
                <a:satMod val="160000"/>
              </a:schemeClr>
              <a:schemeClr val="accent4">
                <a:hueOff val="0"/>
                <a:satOff val="0"/>
                <a:lumOff val="0"/>
                <a:alphaOff val="0"/>
                <a:shade val="45000"/>
                <a:satMod val="100000"/>
              </a:schemeClr>
            </a:duotone>
          </a:blip>
          <a:tile tx="0" ty="0" sx="65000" sy="65000" flip="none" algn="ctr"/>
        </a:blipFill>
        <a:ln w="9525" cap="flat" cmpd="sng" algn="ctr">
          <a:solidFill>
            <a:schemeClr val="accent4">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en-US" sz="1900" kern="1200" dirty="0" smtClean="0"/>
            <a:t>3</a:t>
          </a:r>
          <a:endParaRPr lang="ar-IQ" sz="1900" kern="1200" dirty="0"/>
        </a:p>
      </dsp:txBody>
      <dsp:txXfrm rot="-5400000">
        <a:off x="1" y="2246801"/>
        <a:ext cx="748426" cy="320755"/>
      </dsp:txXfrm>
    </dsp:sp>
    <dsp:sp modelId="{2DE362DE-A7A4-426B-8DD9-32704761E685}">
      <dsp:nvSpPr>
        <dsp:cNvPr id="0" name=""/>
        <dsp:cNvSpPr/>
      </dsp:nvSpPr>
      <dsp:spPr>
        <a:xfrm rot="5400000">
          <a:off x="4179629" y="-1527393"/>
          <a:ext cx="694967" cy="7557373"/>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en-US" sz="2100" kern="1200" dirty="0" smtClean="0"/>
            <a:t>Reduce the particle size of the active ingredients, if necessary. This will be done by either grinding in a mortar and pestle or by sieving .</a:t>
          </a:r>
          <a:endParaRPr lang="ar-IQ" sz="2100" kern="1200" dirty="0"/>
        </a:p>
      </dsp:txBody>
      <dsp:txXfrm rot="-5400000">
        <a:off x="748427" y="1937734"/>
        <a:ext cx="7523448" cy="627117"/>
      </dsp:txXfrm>
    </dsp:sp>
    <dsp:sp modelId="{E4D8D4CA-0F62-4D29-9982-14BE60BB044E}">
      <dsp:nvSpPr>
        <dsp:cNvPr id="0" name=""/>
        <dsp:cNvSpPr/>
      </dsp:nvSpPr>
      <dsp:spPr>
        <a:xfrm rot="5400000">
          <a:off x="-160377" y="3015926"/>
          <a:ext cx="1069181" cy="748426"/>
        </a:xfrm>
        <a:prstGeom prst="chevron">
          <a:avLst/>
        </a:prstGeom>
        <a:blipFill rotWithShape="0">
          <a:blip xmlns:r="http://schemas.openxmlformats.org/officeDocument/2006/relationships" r:embed="rId1">
            <a:duotone>
              <a:schemeClr val="accent5">
                <a:hueOff val="0"/>
                <a:satOff val="0"/>
                <a:lumOff val="0"/>
                <a:alphaOff val="0"/>
                <a:shade val="22000"/>
                <a:satMod val="160000"/>
              </a:schemeClr>
              <a:schemeClr val="accent5">
                <a:hueOff val="0"/>
                <a:satOff val="0"/>
                <a:lumOff val="0"/>
                <a:alphaOff val="0"/>
                <a:shade val="45000"/>
                <a:satMod val="100000"/>
              </a:schemeClr>
            </a:duotone>
          </a:blip>
          <a:tile tx="0" ty="0" sx="65000" sy="65000" flip="none" algn="ctr"/>
        </a:blipFill>
        <a:ln w="9525" cap="flat" cmpd="sng" algn="ctr">
          <a:solidFill>
            <a:schemeClr val="accent5">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en-US" sz="1900" kern="1200" smtClean="0"/>
            <a:t>4</a:t>
          </a:r>
          <a:endParaRPr lang="ar-IQ" sz="1900" kern="1200" dirty="0"/>
        </a:p>
      </dsp:txBody>
      <dsp:txXfrm rot="-5400000">
        <a:off x="1" y="3229761"/>
        <a:ext cx="748426" cy="320755"/>
      </dsp:txXfrm>
    </dsp:sp>
    <dsp:sp modelId="{0B296E1C-6AA5-40E7-963F-5A948F070CC5}">
      <dsp:nvSpPr>
        <dsp:cNvPr id="0" name=""/>
        <dsp:cNvSpPr/>
      </dsp:nvSpPr>
      <dsp:spPr>
        <a:xfrm rot="5400000">
          <a:off x="4179629" y="-575653"/>
          <a:ext cx="694967" cy="7557373"/>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en-US" sz="2100" kern="1200" dirty="0" smtClean="0"/>
            <a:t>Weigh the correct amount of medicament and place on a slab.</a:t>
          </a:r>
          <a:endParaRPr lang="ar-IQ" sz="2100" kern="1200" dirty="0"/>
        </a:p>
      </dsp:txBody>
      <dsp:txXfrm rot="-5400000">
        <a:off x="748427" y="2889474"/>
        <a:ext cx="7523448" cy="627117"/>
      </dsp:txXfrm>
    </dsp:sp>
    <dsp:sp modelId="{5B34E07B-9275-4535-A53A-322471CBCEEE}">
      <dsp:nvSpPr>
        <dsp:cNvPr id="0" name=""/>
        <dsp:cNvSpPr/>
      </dsp:nvSpPr>
      <dsp:spPr>
        <a:xfrm rot="5400000">
          <a:off x="-160377" y="3967665"/>
          <a:ext cx="1069181" cy="748426"/>
        </a:xfrm>
        <a:prstGeom prst="chevron">
          <a:avLst/>
        </a:prstGeom>
        <a:blipFill rotWithShape="0">
          <a:blip xmlns:r="http://schemas.openxmlformats.org/officeDocument/2006/relationships" r:embed="rId1">
            <a:duotone>
              <a:schemeClr val="accent6">
                <a:hueOff val="0"/>
                <a:satOff val="0"/>
                <a:lumOff val="0"/>
                <a:alphaOff val="0"/>
                <a:shade val="22000"/>
                <a:satMod val="160000"/>
              </a:schemeClr>
              <a:schemeClr val="accent6">
                <a:hueOff val="0"/>
                <a:satOff val="0"/>
                <a:lumOff val="0"/>
                <a:alphaOff val="0"/>
                <a:shade val="45000"/>
                <a:satMod val="100000"/>
              </a:schemeClr>
            </a:duotone>
          </a:blip>
          <a:tile tx="0" ty="0" sx="65000" sy="65000" flip="none" algn="ctr"/>
        </a:blipFill>
        <a:ln w="9525" cap="flat" cmpd="sng" algn="ctr">
          <a:solidFill>
            <a:schemeClr val="accent6">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en-US" sz="1900" kern="1200" dirty="0" smtClean="0"/>
            <a:t>5</a:t>
          </a:r>
          <a:endParaRPr lang="ar-IQ" sz="1900" kern="1200" dirty="0"/>
        </a:p>
      </dsp:txBody>
      <dsp:txXfrm rot="-5400000">
        <a:off x="1" y="4181500"/>
        <a:ext cx="748426" cy="320755"/>
      </dsp:txXfrm>
    </dsp:sp>
    <dsp:sp modelId="{6DA2154A-4FCA-4500-B3E7-90F455AF924D}">
      <dsp:nvSpPr>
        <dsp:cNvPr id="0" name=""/>
        <dsp:cNvSpPr/>
      </dsp:nvSpPr>
      <dsp:spPr>
        <a:xfrm rot="5400000">
          <a:off x="4179629" y="376086"/>
          <a:ext cx="694967" cy="7557373"/>
        </a:xfrm>
        <a:prstGeom prst="round2Same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en-US" sz="2100" kern="1200" dirty="0" smtClean="0"/>
            <a:t>Add about half of the molten base to the powdered drug and rub together with a spatula.</a:t>
          </a:r>
          <a:endParaRPr lang="ar-IQ" sz="2100" kern="1200" dirty="0"/>
        </a:p>
      </dsp:txBody>
      <dsp:txXfrm rot="-5400000">
        <a:off x="748427" y="3841214"/>
        <a:ext cx="7523448" cy="62711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9D2F0E-7D7B-4FA8-B23A-9235E8A113BF}">
      <dsp:nvSpPr>
        <dsp:cNvPr id="0" name=""/>
        <dsp:cNvSpPr/>
      </dsp:nvSpPr>
      <dsp:spPr>
        <a:xfrm rot="5400000">
          <a:off x="-141747" y="141829"/>
          <a:ext cx="944984" cy="661488"/>
        </a:xfrm>
        <a:prstGeom prst="chevron">
          <a:avLst/>
        </a:prstGeom>
        <a:blipFill rotWithShape="0">
          <a:blip xmlns:r="http://schemas.openxmlformats.org/officeDocument/2006/relationships" r:embed="rId1">
            <a:duotone>
              <a:schemeClr val="accent2">
                <a:hueOff val="0"/>
                <a:satOff val="0"/>
                <a:lumOff val="0"/>
                <a:alphaOff val="0"/>
                <a:shade val="22000"/>
                <a:satMod val="160000"/>
              </a:schemeClr>
              <a:schemeClr val="accent2">
                <a:hueOff val="0"/>
                <a:satOff val="0"/>
                <a:lumOff val="0"/>
                <a:alphaOff val="0"/>
                <a:shade val="45000"/>
                <a:satMod val="100000"/>
              </a:schemeClr>
            </a:duotone>
          </a:blip>
          <a:tile tx="0" ty="0" sx="65000" sy="65000" flip="none" algn="ctr"/>
        </a:blipFill>
        <a:ln w="9525" cap="flat" cmpd="sng" algn="ctr">
          <a:solidFill>
            <a:schemeClr val="accent2">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en-US" sz="1700" kern="1200" dirty="0" smtClean="0"/>
            <a:t>6</a:t>
          </a:r>
          <a:endParaRPr lang="ar-IQ" sz="1700" kern="1200" dirty="0"/>
        </a:p>
      </dsp:txBody>
      <dsp:txXfrm rot="-5400000">
        <a:off x="1" y="330825"/>
        <a:ext cx="661488" cy="283496"/>
      </dsp:txXfrm>
    </dsp:sp>
    <dsp:sp modelId="{24AC2180-6979-45E3-ACE8-B51E7053CD9E}">
      <dsp:nvSpPr>
        <dsp:cNvPr id="0" name=""/>
        <dsp:cNvSpPr/>
      </dsp:nvSpPr>
      <dsp:spPr>
        <a:xfrm rot="5400000">
          <a:off x="4176524" y="-3514954"/>
          <a:ext cx="614239" cy="7644311"/>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smtClean="0"/>
            <a:t>Scrap this mixture off the slab, using the spatula and place back into the beaker.</a:t>
          </a:r>
          <a:endParaRPr lang="ar-IQ" sz="1900" kern="1200" dirty="0"/>
        </a:p>
      </dsp:txBody>
      <dsp:txXfrm rot="-5400000">
        <a:off x="661489" y="30066"/>
        <a:ext cx="7614326" cy="554269"/>
      </dsp:txXfrm>
    </dsp:sp>
    <dsp:sp modelId="{17DCCB2E-65E1-4E37-971E-0B5AAA9D7215}">
      <dsp:nvSpPr>
        <dsp:cNvPr id="0" name=""/>
        <dsp:cNvSpPr/>
      </dsp:nvSpPr>
      <dsp:spPr>
        <a:xfrm rot="5400000">
          <a:off x="-141747" y="989119"/>
          <a:ext cx="944984" cy="661488"/>
        </a:xfrm>
        <a:prstGeom prst="chevron">
          <a:avLst/>
        </a:prstGeom>
        <a:blipFill rotWithShape="0">
          <a:blip xmlns:r="http://schemas.openxmlformats.org/officeDocument/2006/relationships" r:embed="rId1">
            <a:duotone>
              <a:schemeClr val="accent3">
                <a:hueOff val="0"/>
                <a:satOff val="0"/>
                <a:lumOff val="0"/>
                <a:alphaOff val="0"/>
                <a:shade val="22000"/>
                <a:satMod val="160000"/>
              </a:schemeClr>
              <a:schemeClr val="accent3">
                <a:hueOff val="0"/>
                <a:satOff val="0"/>
                <a:lumOff val="0"/>
                <a:alphaOff val="0"/>
                <a:shade val="45000"/>
                <a:satMod val="100000"/>
              </a:schemeClr>
            </a:duotone>
          </a:blip>
          <a:tile tx="0" ty="0" sx="65000" sy="65000" flip="none" algn="ctr"/>
        </a:blipFill>
        <a:ln w="9525" cap="flat" cmpd="sng" algn="ctr">
          <a:solidFill>
            <a:schemeClr val="accent3">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en-US" sz="1700" kern="1200" dirty="0" smtClean="0"/>
            <a:t>7</a:t>
          </a:r>
          <a:endParaRPr lang="ar-IQ" sz="1700" kern="1200" dirty="0"/>
        </a:p>
      </dsp:txBody>
      <dsp:txXfrm rot="-5400000">
        <a:off x="1" y="1178115"/>
        <a:ext cx="661488" cy="283496"/>
      </dsp:txXfrm>
    </dsp:sp>
    <dsp:sp modelId="{76EE9CD2-C4D8-490C-BA7C-873FAD783020}">
      <dsp:nvSpPr>
        <dsp:cNvPr id="0" name=""/>
        <dsp:cNvSpPr/>
      </dsp:nvSpPr>
      <dsp:spPr>
        <a:xfrm rot="5400000">
          <a:off x="4176524" y="-2667663"/>
          <a:ext cx="614239" cy="7644311"/>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smtClean="0"/>
            <a:t>If necessary, put the beaker back over the water bath to re-melt the ingredients</a:t>
          </a:r>
          <a:endParaRPr lang="ar-IQ" sz="1900" kern="1200" dirty="0"/>
        </a:p>
      </dsp:txBody>
      <dsp:txXfrm rot="-5400000">
        <a:off x="661489" y="877357"/>
        <a:ext cx="7614326" cy="554269"/>
      </dsp:txXfrm>
    </dsp:sp>
    <dsp:sp modelId="{DF147B73-5F96-42C8-8111-21E0107BA2DB}">
      <dsp:nvSpPr>
        <dsp:cNvPr id="0" name=""/>
        <dsp:cNvSpPr/>
      </dsp:nvSpPr>
      <dsp:spPr>
        <a:xfrm rot="5400000">
          <a:off x="-141747" y="1808816"/>
          <a:ext cx="944984" cy="661488"/>
        </a:xfrm>
        <a:prstGeom prst="chevron">
          <a:avLst/>
        </a:prstGeom>
        <a:blipFill rotWithShape="0">
          <a:blip xmlns:r="http://schemas.openxmlformats.org/officeDocument/2006/relationships" r:embed="rId1">
            <a:duotone>
              <a:schemeClr val="accent4">
                <a:hueOff val="0"/>
                <a:satOff val="0"/>
                <a:lumOff val="0"/>
                <a:alphaOff val="0"/>
                <a:shade val="22000"/>
                <a:satMod val="160000"/>
              </a:schemeClr>
              <a:schemeClr val="accent4">
                <a:hueOff val="0"/>
                <a:satOff val="0"/>
                <a:lumOff val="0"/>
                <a:alphaOff val="0"/>
                <a:shade val="45000"/>
                <a:satMod val="100000"/>
              </a:schemeClr>
            </a:duotone>
          </a:blip>
          <a:tile tx="0" ty="0" sx="65000" sy="65000" flip="none" algn="ctr"/>
        </a:blipFill>
        <a:ln w="9525" cap="flat" cmpd="sng" algn="ctr">
          <a:solidFill>
            <a:schemeClr val="accent4">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en-US" sz="1700" kern="1200" dirty="0" smtClean="0"/>
            <a:t>8</a:t>
          </a:r>
          <a:endParaRPr lang="ar-IQ" sz="1700" kern="1200" dirty="0"/>
        </a:p>
      </dsp:txBody>
      <dsp:txXfrm rot="-5400000">
        <a:off x="1" y="1997812"/>
        <a:ext cx="661488" cy="283496"/>
      </dsp:txXfrm>
    </dsp:sp>
    <dsp:sp modelId="{2DE362DE-A7A4-426B-8DD9-32704761E685}">
      <dsp:nvSpPr>
        <dsp:cNvPr id="0" name=""/>
        <dsp:cNvSpPr/>
      </dsp:nvSpPr>
      <dsp:spPr>
        <a:xfrm rot="5400000">
          <a:off x="4176524" y="-1820373"/>
          <a:ext cx="614239" cy="7644311"/>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smtClean="0"/>
            <a:t>Remove from the heat and stir constantly until almost on the point of setting </a:t>
          </a:r>
          <a:endParaRPr lang="ar-IQ" sz="1900" kern="1200" dirty="0"/>
        </a:p>
      </dsp:txBody>
      <dsp:txXfrm rot="-5400000">
        <a:off x="661489" y="1724647"/>
        <a:ext cx="7614326" cy="554269"/>
      </dsp:txXfrm>
    </dsp:sp>
    <dsp:sp modelId="{E4D8D4CA-0F62-4D29-9982-14BE60BB044E}">
      <dsp:nvSpPr>
        <dsp:cNvPr id="0" name=""/>
        <dsp:cNvSpPr/>
      </dsp:nvSpPr>
      <dsp:spPr>
        <a:xfrm rot="5400000">
          <a:off x="-141747" y="2683700"/>
          <a:ext cx="944984" cy="661488"/>
        </a:xfrm>
        <a:prstGeom prst="chevron">
          <a:avLst/>
        </a:prstGeom>
        <a:blipFill rotWithShape="0">
          <a:blip xmlns:r="http://schemas.openxmlformats.org/officeDocument/2006/relationships" r:embed="rId1">
            <a:duotone>
              <a:schemeClr val="accent5">
                <a:hueOff val="0"/>
                <a:satOff val="0"/>
                <a:lumOff val="0"/>
                <a:alphaOff val="0"/>
                <a:shade val="22000"/>
                <a:satMod val="160000"/>
              </a:schemeClr>
              <a:schemeClr val="accent5">
                <a:hueOff val="0"/>
                <a:satOff val="0"/>
                <a:lumOff val="0"/>
                <a:alphaOff val="0"/>
                <a:shade val="45000"/>
                <a:satMod val="100000"/>
              </a:schemeClr>
            </a:duotone>
          </a:blip>
          <a:tile tx="0" ty="0" sx="65000" sy="65000" flip="none" algn="ctr"/>
        </a:blipFill>
        <a:ln w="9525" cap="flat" cmpd="sng" algn="ctr">
          <a:solidFill>
            <a:schemeClr val="accent5">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en-US" sz="1700" kern="1200" dirty="0" smtClean="0"/>
            <a:t>9</a:t>
          </a:r>
          <a:endParaRPr lang="ar-IQ" sz="1700" kern="1200" dirty="0"/>
        </a:p>
      </dsp:txBody>
      <dsp:txXfrm rot="-5400000">
        <a:off x="1" y="2872696"/>
        <a:ext cx="661488" cy="283496"/>
      </dsp:txXfrm>
    </dsp:sp>
    <dsp:sp modelId="{0B296E1C-6AA5-40E7-963F-5A948F070CC5}">
      <dsp:nvSpPr>
        <dsp:cNvPr id="0" name=""/>
        <dsp:cNvSpPr/>
      </dsp:nvSpPr>
      <dsp:spPr>
        <a:xfrm rot="5400000">
          <a:off x="4176524" y="-973082"/>
          <a:ext cx="614239" cy="7644311"/>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smtClean="0"/>
            <a:t>Quickly pour into the mold, slightly overfill each cavity. This is done to allow for contraction on cooling.</a:t>
          </a:r>
          <a:endParaRPr lang="ar-IQ" sz="1900" kern="1200" dirty="0"/>
        </a:p>
      </dsp:txBody>
      <dsp:txXfrm rot="-5400000">
        <a:off x="661489" y="2571938"/>
        <a:ext cx="7614326" cy="554269"/>
      </dsp:txXfrm>
    </dsp:sp>
    <dsp:sp modelId="{5B34E07B-9275-4535-A53A-322471CBCEEE}">
      <dsp:nvSpPr>
        <dsp:cNvPr id="0" name=""/>
        <dsp:cNvSpPr/>
      </dsp:nvSpPr>
      <dsp:spPr>
        <a:xfrm rot="5400000">
          <a:off x="-141747" y="3530991"/>
          <a:ext cx="944984" cy="661488"/>
        </a:xfrm>
        <a:prstGeom prst="chevron">
          <a:avLst/>
        </a:prstGeom>
        <a:blipFill rotWithShape="0">
          <a:blip xmlns:r="http://schemas.openxmlformats.org/officeDocument/2006/relationships" r:embed="rId1">
            <a:duotone>
              <a:schemeClr val="accent6">
                <a:hueOff val="0"/>
                <a:satOff val="0"/>
                <a:lumOff val="0"/>
                <a:alphaOff val="0"/>
                <a:shade val="22000"/>
                <a:satMod val="160000"/>
              </a:schemeClr>
              <a:schemeClr val="accent6">
                <a:hueOff val="0"/>
                <a:satOff val="0"/>
                <a:lumOff val="0"/>
                <a:alphaOff val="0"/>
                <a:shade val="45000"/>
                <a:satMod val="100000"/>
              </a:schemeClr>
            </a:duotone>
          </a:blip>
          <a:tile tx="0" ty="0" sx="65000" sy="65000" flip="none" algn="ctr"/>
        </a:blipFill>
        <a:ln w="9525" cap="flat" cmpd="sng" algn="ctr">
          <a:solidFill>
            <a:schemeClr val="accent6">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en-US" sz="1700" kern="1200" dirty="0" smtClean="0"/>
            <a:t>10</a:t>
          </a:r>
          <a:endParaRPr lang="ar-IQ" sz="1700" kern="1200" dirty="0"/>
        </a:p>
      </dsp:txBody>
      <dsp:txXfrm rot="-5400000">
        <a:off x="1" y="3719987"/>
        <a:ext cx="661488" cy="283496"/>
      </dsp:txXfrm>
    </dsp:sp>
    <dsp:sp modelId="{6DA2154A-4FCA-4500-B3E7-90F455AF924D}">
      <dsp:nvSpPr>
        <dsp:cNvPr id="0" name=""/>
        <dsp:cNvSpPr/>
      </dsp:nvSpPr>
      <dsp:spPr>
        <a:xfrm rot="5400000">
          <a:off x="4176524" y="-125791"/>
          <a:ext cx="614239" cy="7644311"/>
        </a:xfrm>
        <a:prstGeom prst="round2Same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smtClean="0"/>
            <a:t>Leave the mold and its contents to cool for about 5 minutes and then, using a spatula, trim the tops of the suppositories.</a:t>
          </a:r>
          <a:endParaRPr lang="ar-IQ" sz="1900" kern="1200" dirty="0"/>
        </a:p>
      </dsp:txBody>
      <dsp:txXfrm rot="-5400000">
        <a:off x="661489" y="3419229"/>
        <a:ext cx="7614326" cy="554269"/>
      </dsp:txXfrm>
    </dsp:sp>
    <dsp:sp modelId="{F4520A63-B9D4-4611-B3E7-2F1EC399168D}">
      <dsp:nvSpPr>
        <dsp:cNvPr id="0" name=""/>
        <dsp:cNvSpPr/>
      </dsp:nvSpPr>
      <dsp:spPr>
        <a:xfrm rot="5400000">
          <a:off x="-141747" y="4378282"/>
          <a:ext cx="944984" cy="661488"/>
        </a:xfrm>
        <a:prstGeom prst="chevron">
          <a:avLst/>
        </a:prstGeom>
        <a:blipFill rotWithShape="0">
          <a:blip xmlns:r="http://schemas.openxmlformats.org/officeDocument/2006/relationships" r:embed="rId1">
            <a:duotone>
              <a:schemeClr val="accent2">
                <a:hueOff val="0"/>
                <a:satOff val="0"/>
                <a:lumOff val="0"/>
                <a:alphaOff val="0"/>
                <a:shade val="22000"/>
                <a:satMod val="160000"/>
              </a:schemeClr>
              <a:schemeClr val="accent2">
                <a:hueOff val="0"/>
                <a:satOff val="0"/>
                <a:lumOff val="0"/>
                <a:alphaOff val="0"/>
                <a:shade val="45000"/>
                <a:satMod val="100000"/>
              </a:schemeClr>
            </a:duotone>
          </a:blip>
          <a:tile tx="0" ty="0" sx="65000" sy="65000" flip="none" algn="ctr"/>
        </a:blipFill>
        <a:ln w="9525" cap="flat" cmpd="sng" algn="ctr">
          <a:solidFill>
            <a:schemeClr val="accent2">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1">
            <a:lnSpc>
              <a:spcPct val="90000"/>
            </a:lnSpc>
            <a:spcBef>
              <a:spcPct val="0"/>
            </a:spcBef>
            <a:spcAft>
              <a:spcPct val="35000"/>
            </a:spcAft>
          </a:pPr>
          <a:r>
            <a:rPr lang="en-US" sz="1700" kern="1200" dirty="0" smtClean="0"/>
            <a:t>11</a:t>
          </a:r>
          <a:endParaRPr lang="ar-IQ" sz="1700" kern="1200" dirty="0"/>
        </a:p>
      </dsp:txBody>
      <dsp:txXfrm rot="-5400000">
        <a:off x="1" y="4567278"/>
        <a:ext cx="661488" cy="283496"/>
      </dsp:txXfrm>
    </dsp:sp>
    <dsp:sp modelId="{2B3DB65D-FC3A-44AA-9908-392BB0BA680C}">
      <dsp:nvSpPr>
        <dsp:cNvPr id="0" name=""/>
        <dsp:cNvSpPr/>
      </dsp:nvSpPr>
      <dsp:spPr>
        <a:xfrm rot="5400000">
          <a:off x="4176524" y="721498"/>
          <a:ext cx="614239" cy="7644311"/>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smtClean="0"/>
            <a:t>Allow to cool for another 10-15 minutes until the suppositories are firm and set.</a:t>
          </a:r>
          <a:endParaRPr lang="ar-IQ" sz="1900" kern="1200" dirty="0"/>
        </a:p>
      </dsp:txBody>
      <dsp:txXfrm rot="-5400000">
        <a:off x="661489" y="4266519"/>
        <a:ext cx="7614326" cy="55426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8080AF1-FD0A-4557-850C-0CB8934F44FA}" type="datetimeFigureOut">
              <a:rPr lang="ar-IQ" smtClean="0"/>
              <a:t>05/10/1441</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8FE369A-8498-499E-A8C7-4BF7FA19D80E}" type="slidenum">
              <a:rPr lang="ar-IQ" smtClean="0"/>
              <a:t>‹#›</a:t>
            </a:fld>
            <a:endParaRPr lang="ar-IQ"/>
          </a:p>
        </p:txBody>
      </p:sp>
    </p:spTree>
    <p:extLst>
      <p:ext uri="{BB962C8B-B14F-4D97-AF65-F5344CB8AC3E}">
        <p14:creationId xmlns:p14="http://schemas.microsoft.com/office/powerpoint/2010/main" val="139155560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C8FE369A-8498-499E-A8C7-4BF7FA19D80E}" type="slidenum">
              <a:rPr lang="ar-IQ" smtClean="0"/>
              <a:t>5</a:t>
            </a:fld>
            <a:endParaRPr lang="ar-IQ"/>
          </a:p>
        </p:txBody>
      </p:sp>
    </p:spTree>
    <p:extLst>
      <p:ext uri="{BB962C8B-B14F-4D97-AF65-F5344CB8AC3E}">
        <p14:creationId xmlns:p14="http://schemas.microsoft.com/office/powerpoint/2010/main" val="3048512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5/27/2020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5/27/2020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5/27/2020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5/27/2020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5/27/2020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886200"/>
            <a:ext cx="6400800" cy="1600200"/>
          </a:xfrm>
        </p:spPr>
        <p:txBody>
          <a:bodyPr/>
          <a:lstStyle/>
          <a:p>
            <a:r>
              <a:rPr lang="en-US" dirty="0" smtClean="0"/>
              <a:t>By</a:t>
            </a:r>
          </a:p>
          <a:p>
            <a:r>
              <a:rPr lang="en-US" dirty="0" smtClean="0"/>
              <a:t>Lect. </a:t>
            </a:r>
            <a:r>
              <a:rPr lang="en-US" dirty="0" err="1" smtClean="0"/>
              <a:t>Ebtihal</a:t>
            </a:r>
            <a:r>
              <a:rPr lang="en-US" dirty="0" smtClean="0"/>
              <a:t> Abdul </a:t>
            </a:r>
            <a:r>
              <a:rPr lang="en-US" dirty="0" err="1" smtClean="0"/>
              <a:t>Kadhim</a:t>
            </a:r>
            <a:r>
              <a:rPr lang="en-US" dirty="0" smtClean="0"/>
              <a:t>	</a:t>
            </a:r>
          </a:p>
          <a:p>
            <a:r>
              <a:rPr lang="en-US" dirty="0" smtClean="0"/>
              <a:t>Assist. Lect. </a:t>
            </a:r>
            <a:r>
              <a:rPr lang="en-US" dirty="0" err="1" smtClean="0"/>
              <a:t>Zahraa</a:t>
            </a:r>
            <a:r>
              <a:rPr lang="en-US" dirty="0" smtClean="0"/>
              <a:t> </a:t>
            </a:r>
            <a:r>
              <a:rPr lang="en-US" dirty="0" err="1" smtClean="0"/>
              <a:t>Amer</a:t>
            </a:r>
            <a:endParaRPr lang="ar-IQ" dirty="0"/>
          </a:p>
        </p:txBody>
      </p:sp>
      <p:sp>
        <p:nvSpPr>
          <p:cNvPr id="2" name="Title 1"/>
          <p:cNvSpPr>
            <a:spLocks noGrp="1"/>
          </p:cNvSpPr>
          <p:nvPr>
            <p:ph type="ctrTitle"/>
          </p:nvPr>
        </p:nvSpPr>
        <p:spPr/>
        <p:txBody>
          <a:bodyPr/>
          <a:lstStyle/>
          <a:p>
            <a:r>
              <a:rPr lang="en-US" b="1" dirty="0"/>
              <a:t>Suppositories</a:t>
            </a:r>
            <a:r>
              <a:rPr lang="en-US" dirty="0"/>
              <a:t/>
            </a:r>
            <a:br>
              <a:rPr lang="en-US" dirty="0"/>
            </a:br>
            <a:endParaRPr lang="ar-IQ" dirty="0"/>
          </a:p>
        </p:txBody>
      </p:sp>
    </p:spTree>
    <p:extLst>
      <p:ext uri="{BB962C8B-B14F-4D97-AF65-F5344CB8AC3E}">
        <p14:creationId xmlns:p14="http://schemas.microsoft.com/office/powerpoint/2010/main" val="14426630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Example Rx1</a:t>
            </a:r>
            <a:r>
              <a:rPr lang="en-US" b="1" dirty="0"/>
              <a:t>:</a:t>
            </a:r>
            <a:endParaRPr lang="en-US" dirty="0"/>
          </a:p>
        </p:txBody>
      </p:sp>
      <p:sp>
        <p:nvSpPr>
          <p:cNvPr id="3" name="Content Placeholder 2"/>
          <p:cNvSpPr>
            <a:spLocks noGrp="1"/>
          </p:cNvSpPr>
          <p:nvPr>
            <p:ph sz="quarter" idx="1"/>
          </p:nvPr>
        </p:nvSpPr>
        <p:spPr/>
        <p:txBody>
          <a:bodyPr>
            <a:normAutofit fontScale="85000" lnSpcReduction="20000"/>
          </a:bodyPr>
          <a:lstStyle/>
          <a:p>
            <a:pPr algn="l" rtl="0"/>
            <a:r>
              <a:rPr lang="en-US" dirty="0"/>
              <a:t>Bismuth </a:t>
            </a:r>
            <a:r>
              <a:rPr lang="en-US" dirty="0" err="1"/>
              <a:t>subgallate</a:t>
            </a:r>
            <a:r>
              <a:rPr lang="en-US" dirty="0"/>
              <a:t>        300 mg</a:t>
            </a:r>
          </a:p>
          <a:p>
            <a:pPr algn="l" rtl="0"/>
            <a:r>
              <a:rPr lang="en-US" dirty="0"/>
              <a:t>Cocoa butter    </a:t>
            </a:r>
            <a:r>
              <a:rPr lang="en-US" dirty="0" smtClean="0"/>
              <a:t>               </a:t>
            </a:r>
            <a:r>
              <a:rPr lang="en-US" dirty="0" err="1"/>
              <a:t>q.s</a:t>
            </a:r>
            <a:r>
              <a:rPr lang="en-US" dirty="0"/>
              <a:t>.</a:t>
            </a:r>
          </a:p>
          <a:p>
            <a:pPr algn="l" rtl="0"/>
            <a:r>
              <a:rPr lang="en-US" dirty="0"/>
              <a:t>Ft. supp.</a:t>
            </a:r>
          </a:p>
          <a:p>
            <a:pPr algn="l" rtl="0"/>
            <a:r>
              <a:rPr lang="en-US" b="1" dirty="0" err="1">
                <a:solidFill>
                  <a:srgbClr val="FF0000"/>
                </a:solidFill>
              </a:rPr>
              <a:t>M.ft</a:t>
            </a:r>
            <a:r>
              <a:rPr lang="en-US" b="1" dirty="0">
                <a:solidFill>
                  <a:srgbClr val="FF0000"/>
                </a:solidFill>
              </a:rPr>
              <a:t>.  6 supp. using 1 g mold </a:t>
            </a:r>
          </a:p>
          <a:p>
            <a:pPr algn="l" rtl="0"/>
            <a:r>
              <a:rPr lang="en-US" b="1" u="sng" dirty="0">
                <a:solidFill>
                  <a:srgbClr val="00B050"/>
                </a:solidFill>
              </a:rPr>
              <a:t>Calculations :</a:t>
            </a:r>
          </a:p>
          <a:p>
            <a:pPr algn="l" rtl="0"/>
            <a:r>
              <a:rPr lang="en-US" dirty="0"/>
              <a:t>To allow for unavoidable wastage , we calculate for eight suppositories.</a:t>
            </a:r>
          </a:p>
          <a:p>
            <a:pPr algn="l" rtl="0"/>
            <a:r>
              <a:rPr lang="en-US" dirty="0"/>
              <a:t>DV of bismuth </a:t>
            </a:r>
            <a:r>
              <a:rPr lang="en-US" dirty="0" err="1"/>
              <a:t>subgalallate</a:t>
            </a:r>
            <a:r>
              <a:rPr lang="en-US" dirty="0"/>
              <a:t> = 2.7 (i.e. 2.7 g )</a:t>
            </a:r>
          </a:p>
          <a:p>
            <a:pPr algn="l" rtl="0"/>
            <a:r>
              <a:rPr lang="en-US" dirty="0"/>
              <a:t>bismuth </a:t>
            </a:r>
            <a:r>
              <a:rPr lang="en-US" dirty="0" err="1"/>
              <a:t>subgallate</a:t>
            </a:r>
            <a:r>
              <a:rPr lang="en-US" dirty="0"/>
              <a:t> = 8*300 mg = 2.4 g </a:t>
            </a:r>
          </a:p>
          <a:p>
            <a:pPr algn="l" rtl="0"/>
            <a:r>
              <a:rPr lang="en-US" dirty="0"/>
              <a:t>2.4/2.7 = 0.89 g displaced base </a:t>
            </a:r>
          </a:p>
          <a:p>
            <a:pPr algn="l" rtl="0"/>
            <a:r>
              <a:rPr lang="en-US" dirty="0"/>
              <a:t>The weight of base required to prepare eight </a:t>
            </a:r>
            <a:r>
              <a:rPr lang="en-US" dirty="0" err="1"/>
              <a:t>unmedicated</a:t>
            </a:r>
            <a:r>
              <a:rPr lang="en-US" dirty="0"/>
              <a:t> suppositories= 1*8 = 8 g</a:t>
            </a:r>
          </a:p>
          <a:p>
            <a:pPr algn="l" rtl="0"/>
            <a:r>
              <a:rPr lang="en-US" dirty="0"/>
              <a:t>Therefore , the weight of base required for medicated suppositories  =       8 – 0.89 = 7.21 g</a:t>
            </a:r>
          </a:p>
          <a:p>
            <a:pPr algn="l" rtl="0"/>
            <a:endParaRPr lang="ar-IQ" dirty="0"/>
          </a:p>
        </p:txBody>
      </p:sp>
    </p:spTree>
    <p:extLst>
      <p:ext uri="{BB962C8B-B14F-4D97-AF65-F5344CB8AC3E}">
        <p14:creationId xmlns:p14="http://schemas.microsoft.com/office/powerpoint/2010/main" val="587274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Example 2</a:t>
            </a:r>
            <a:r>
              <a:rPr lang="en-US" b="1" dirty="0" smtClean="0"/>
              <a:t>:</a:t>
            </a:r>
            <a:endParaRPr lang="ar-IQ" dirty="0"/>
          </a:p>
        </p:txBody>
      </p:sp>
      <p:sp>
        <p:nvSpPr>
          <p:cNvPr id="3" name="Content Placeholder 2"/>
          <p:cNvSpPr>
            <a:spLocks noGrp="1"/>
          </p:cNvSpPr>
          <p:nvPr>
            <p:ph sz="quarter" idx="1"/>
          </p:nvPr>
        </p:nvSpPr>
        <p:spPr>
          <a:xfrm>
            <a:off x="533400" y="1447800"/>
            <a:ext cx="8458200" cy="5181600"/>
          </a:xfrm>
        </p:spPr>
        <p:txBody>
          <a:bodyPr>
            <a:normAutofit/>
          </a:bodyPr>
          <a:lstStyle/>
          <a:p>
            <a:pPr algn="l" rtl="0"/>
            <a:r>
              <a:rPr lang="en-US" b="1" dirty="0" smtClean="0">
                <a:solidFill>
                  <a:srgbClr val="00B050"/>
                </a:solidFill>
              </a:rPr>
              <a:t>calculate </a:t>
            </a:r>
            <a:r>
              <a:rPr lang="en-US" b="1" dirty="0">
                <a:solidFill>
                  <a:srgbClr val="00B050"/>
                </a:solidFill>
              </a:rPr>
              <a:t>the DV of the drug </a:t>
            </a:r>
            <a:r>
              <a:rPr lang="en-US" b="1" dirty="0" smtClean="0">
                <a:solidFill>
                  <a:srgbClr val="00B050"/>
                </a:solidFill>
              </a:rPr>
              <a:t>in cocoa butter ( base) containing 40% of drug and prepared in 1 g </a:t>
            </a:r>
            <a:r>
              <a:rPr lang="en-US" b="1" dirty="0" smtClean="0">
                <a:solidFill>
                  <a:srgbClr val="00B050"/>
                </a:solidFill>
              </a:rPr>
              <a:t>mold </a:t>
            </a:r>
          </a:p>
          <a:p>
            <a:pPr algn="l" rtl="0"/>
            <a:r>
              <a:rPr lang="en-US" b="1" dirty="0" smtClean="0">
                <a:solidFill>
                  <a:srgbClr val="00B050"/>
                </a:solidFill>
              </a:rPr>
              <a:t>( </a:t>
            </a:r>
            <a:r>
              <a:rPr lang="en-US" b="1" dirty="0" err="1" smtClean="0">
                <a:solidFill>
                  <a:srgbClr val="00B050"/>
                </a:solidFill>
              </a:rPr>
              <a:t>wight</a:t>
            </a:r>
            <a:r>
              <a:rPr lang="en-US" b="1" dirty="0" smtClean="0">
                <a:solidFill>
                  <a:srgbClr val="00B050"/>
                </a:solidFill>
              </a:rPr>
              <a:t> of  6 </a:t>
            </a:r>
            <a:r>
              <a:rPr lang="en-US" b="1" dirty="0" err="1" smtClean="0">
                <a:solidFill>
                  <a:srgbClr val="00B050"/>
                </a:solidFill>
              </a:rPr>
              <a:t>supp</a:t>
            </a:r>
            <a:r>
              <a:rPr lang="en-US" b="1" dirty="0" smtClean="0">
                <a:solidFill>
                  <a:srgbClr val="00B050"/>
                </a:solidFill>
              </a:rPr>
              <a:t> is  8.8 ) :</a:t>
            </a:r>
          </a:p>
          <a:p>
            <a:pPr algn="l" rtl="0"/>
            <a:endParaRPr lang="en-US" b="1" dirty="0">
              <a:solidFill>
                <a:srgbClr val="00B050"/>
              </a:solidFill>
            </a:endParaRPr>
          </a:p>
          <a:p>
            <a:pPr algn="l" rtl="0"/>
            <a:r>
              <a:rPr lang="en-US" dirty="0"/>
              <a:t>A </a:t>
            </a:r>
            <a:r>
              <a:rPr lang="en-US" b="1" dirty="0">
                <a:solidFill>
                  <a:schemeClr val="accent2"/>
                </a:solidFill>
              </a:rPr>
              <a:t>batch of </a:t>
            </a:r>
            <a:r>
              <a:rPr lang="en-US" b="1" dirty="0" err="1">
                <a:solidFill>
                  <a:schemeClr val="accent2"/>
                </a:solidFill>
              </a:rPr>
              <a:t>unmedicated</a:t>
            </a:r>
            <a:r>
              <a:rPr lang="en-US" b="1" dirty="0">
                <a:solidFill>
                  <a:schemeClr val="accent2"/>
                </a:solidFill>
              </a:rPr>
              <a:t> suppositories is prepared and the products  are weighed.</a:t>
            </a:r>
          </a:p>
          <a:p>
            <a:pPr algn="l" rtl="0"/>
            <a:r>
              <a:rPr lang="en-US" b="1" dirty="0">
                <a:solidFill>
                  <a:schemeClr val="accent2"/>
                </a:solidFill>
              </a:rPr>
              <a:t>A batch of medicated suppositories containing a known concentration of the required drug is prepared and the products are weighed .</a:t>
            </a:r>
          </a:p>
          <a:p>
            <a:pPr marL="0" indent="0" algn="l" rtl="0">
              <a:buNone/>
            </a:pPr>
            <a:endParaRPr lang="ar-IQ" dirty="0"/>
          </a:p>
        </p:txBody>
      </p:sp>
    </p:spTree>
    <p:extLst>
      <p:ext uri="{BB962C8B-B14F-4D97-AF65-F5344CB8AC3E}">
        <p14:creationId xmlns:p14="http://schemas.microsoft.com/office/powerpoint/2010/main" val="21586400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a:t>
            </a:r>
            <a:endParaRPr lang="ar-IQ" dirty="0"/>
          </a:p>
        </p:txBody>
      </p:sp>
      <p:sp>
        <p:nvSpPr>
          <p:cNvPr id="3" name="Content Placeholder 2"/>
          <p:cNvSpPr>
            <a:spLocks noGrp="1"/>
          </p:cNvSpPr>
          <p:nvPr>
            <p:ph sz="quarter" idx="1"/>
          </p:nvPr>
        </p:nvSpPr>
        <p:spPr/>
        <p:txBody>
          <a:bodyPr>
            <a:normAutofit fontScale="85000" lnSpcReduction="10000"/>
          </a:bodyPr>
          <a:lstStyle/>
          <a:p>
            <a:pPr algn="l" rtl="0"/>
            <a:r>
              <a:rPr lang="en-US" dirty="0"/>
              <a:t>Weight of six </a:t>
            </a:r>
            <a:r>
              <a:rPr lang="en-US" dirty="0" err="1"/>
              <a:t>unmedicated</a:t>
            </a:r>
            <a:r>
              <a:rPr lang="en-US" dirty="0"/>
              <a:t> suppositories = 6 </a:t>
            </a:r>
            <a:r>
              <a:rPr lang="en-US" dirty="0" smtClean="0"/>
              <a:t>g ( since the </a:t>
            </a:r>
            <a:r>
              <a:rPr lang="en-US" dirty="0" err="1" smtClean="0"/>
              <a:t>mould</a:t>
            </a:r>
            <a:r>
              <a:rPr lang="en-US" dirty="0" smtClean="0"/>
              <a:t> is fixed (1gm each ) </a:t>
            </a:r>
          </a:p>
          <a:p>
            <a:pPr algn="l" rtl="0"/>
            <a:r>
              <a:rPr lang="en-US" dirty="0" smtClean="0"/>
              <a:t>Weight </a:t>
            </a:r>
            <a:r>
              <a:rPr lang="en-US" dirty="0"/>
              <a:t>of six medicated suppositories containing 40% drug = 8.8 </a:t>
            </a:r>
            <a:r>
              <a:rPr lang="en-US" dirty="0" smtClean="0"/>
              <a:t>g </a:t>
            </a:r>
          </a:p>
          <a:p>
            <a:pPr marL="0" indent="0" algn="l" rtl="0">
              <a:buNone/>
            </a:pPr>
            <a:r>
              <a:rPr lang="en-US" b="1" dirty="0" smtClean="0"/>
              <a:t>( from the question)  </a:t>
            </a:r>
            <a:endParaRPr lang="en-US" b="1" dirty="0"/>
          </a:p>
          <a:p>
            <a:pPr algn="l" rtl="0"/>
            <a:r>
              <a:rPr lang="en-US" dirty="0"/>
              <a:t>Weight of the </a:t>
            </a:r>
            <a:r>
              <a:rPr lang="en-US" b="1" dirty="0">
                <a:solidFill>
                  <a:srgbClr val="0070C0"/>
                </a:solidFill>
              </a:rPr>
              <a:t>base</a:t>
            </a:r>
            <a:r>
              <a:rPr lang="en-US" dirty="0"/>
              <a:t> in the suppositories = 60% </a:t>
            </a:r>
            <a:endParaRPr lang="en-US" dirty="0" smtClean="0"/>
          </a:p>
          <a:p>
            <a:pPr marL="0" indent="0" algn="ctr" rtl="0">
              <a:buNone/>
            </a:pPr>
            <a:r>
              <a:rPr lang="en-US" dirty="0" smtClean="0"/>
              <a:t> </a:t>
            </a:r>
            <a:r>
              <a:rPr lang="en-US" dirty="0"/>
              <a:t>(60/100)*8.8 = 5.28 g </a:t>
            </a:r>
          </a:p>
          <a:p>
            <a:pPr algn="l" rtl="0"/>
            <a:r>
              <a:rPr lang="en-US" dirty="0"/>
              <a:t>Weight of the </a:t>
            </a:r>
            <a:r>
              <a:rPr lang="en-US" b="1" dirty="0">
                <a:solidFill>
                  <a:schemeClr val="accent2"/>
                </a:solidFill>
              </a:rPr>
              <a:t>drug</a:t>
            </a:r>
            <a:r>
              <a:rPr lang="en-US" dirty="0"/>
              <a:t> in the suppositories = 40 % </a:t>
            </a:r>
            <a:endParaRPr lang="en-US" dirty="0" smtClean="0"/>
          </a:p>
          <a:p>
            <a:pPr marL="0" indent="0" algn="ctr" rtl="0">
              <a:buNone/>
            </a:pPr>
            <a:r>
              <a:rPr lang="en-US" dirty="0" smtClean="0"/>
              <a:t> </a:t>
            </a:r>
            <a:r>
              <a:rPr lang="en-US" dirty="0"/>
              <a:t>(40/100)*8.8 </a:t>
            </a:r>
            <a:r>
              <a:rPr lang="en-US" b="1" dirty="0">
                <a:solidFill>
                  <a:srgbClr val="FFC000"/>
                </a:solidFill>
              </a:rPr>
              <a:t>= 3.52 g</a:t>
            </a:r>
          </a:p>
          <a:p>
            <a:pPr algn="l" rtl="0"/>
            <a:r>
              <a:rPr lang="en-US" b="1" dirty="0"/>
              <a:t>Weight of the base displaced by the drug = 6 -5.28 = </a:t>
            </a:r>
            <a:r>
              <a:rPr lang="en-US" b="1" dirty="0">
                <a:solidFill>
                  <a:srgbClr val="0070C0"/>
                </a:solidFill>
              </a:rPr>
              <a:t>0.72</a:t>
            </a:r>
            <a:r>
              <a:rPr lang="en-US" b="1" dirty="0"/>
              <a:t> g </a:t>
            </a:r>
          </a:p>
          <a:p>
            <a:pPr algn="l" rtl="0"/>
            <a:r>
              <a:rPr lang="en-US" dirty="0"/>
              <a:t>If the </a:t>
            </a:r>
            <a:r>
              <a:rPr lang="en-US" b="1" dirty="0"/>
              <a:t>0.72</a:t>
            </a:r>
            <a:r>
              <a:rPr lang="en-US" dirty="0"/>
              <a:t> g of the base is displaced by </a:t>
            </a:r>
            <a:r>
              <a:rPr lang="en-US" b="1" dirty="0">
                <a:solidFill>
                  <a:srgbClr val="FFC000"/>
                </a:solidFill>
              </a:rPr>
              <a:t>3.52g</a:t>
            </a:r>
            <a:r>
              <a:rPr lang="en-US" dirty="0"/>
              <a:t> of the drug then 1 g of the base is displaced by 3.52/0.72 = 4.88 g</a:t>
            </a:r>
          </a:p>
          <a:p>
            <a:pPr algn="l" rtl="0"/>
            <a:r>
              <a:rPr lang="en-US" b="1" dirty="0">
                <a:solidFill>
                  <a:schemeClr val="accent2"/>
                </a:solidFill>
              </a:rPr>
              <a:t>Therefore displacement value of the drug is 4.9</a:t>
            </a:r>
          </a:p>
          <a:p>
            <a:pPr algn="l" rtl="0"/>
            <a:endParaRPr lang="ar-IQ" dirty="0"/>
          </a:p>
        </p:txBody>
      </p:sp>
    </p:spTree>
    <p:extLst>
      <p:ext uri="{BB962C8B-B14F-4D97-AF65-F5344CB8AC3E}">
        <p14:creationId xmlns:p14="http://schemas.microsoft.com/office/powerpoint/2010/main" val="13010129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Preparation of Suppositories Using </a:t>
            </a:r>
            <a:r>
              <a:rPr lang="en-US" b="1" dirty="0" err="1"/>
              <a:t>theobroma</a:t>
            </a:r>
            <a:r>
              <a:rPr lang="en-US" b="1" dirty="0"/>
              <a:t> oil base:	</a:t>
            </a:r>
            <a:endParaRPr lang="ar-IQ"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589547609"/>
              </p:ext>
            </p:extLst>
          </p:nvPr>
        </p:nvGraphicFramePr>
        <p:xfrm>
          <a:off x="381000" y="14478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36830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Preparation of Suppositories </a:t>
            </a:r>
            <a:r>
              <a:rPr lang="en-US" b="1" dirty="0" smtClean="0"/>
              <a:t>(continued ):</a:t>
            </a:r>
            <a:r>
              <a:rPr lang="en-US" b="1" dirty="0"/>
              <a:t>	</a:t>
            </a:r>
            <a:endParaRPr lang="ar-IQ"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056257860"/>
              </p:ext>
            </p:extLst>
          </p:nvPr>
        </p:nvGraphicFramePr>
        <p:xfrm>
          <a:off x="381000" y="1447800"/>
          <a:ext cx="83058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5738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Experimental Work:</a:t>
            </a:r>
            <a:r>
              <a:rPr lang="en-US" dirty="0"/>
              <a:t/>
            </a:r>
            <a:br>
              <a:rPr lang="en-US" dirty="0"/>
            </a:br>
            <a:endParaRPr lang="ar-IQ" dirty="0"/>
          </a:p>
        </p:txBody>
      </p:sp>
      <p:sp>
        <p:nvSpPr>
          <p:cNvPr id="3" name="Content Placeholder 2"/>
          <p:cNvSpPr>
            <a:spLocks noGrp="1"/>
          </p:cNvSpPr>
          <p:nvPr>
            <p:ph sz="quarter" idx="1"/>
          </p:nvPr>
        </p:nvSpPr>
        <p:spPr>
          <a:xfrm>
            <a:off x="381000" y="1447800"/>
            <a:ext cx="8305800" cy="5410200"/>
          </a:xfrm>
        </p:spPr>
        <p:txBody>
          <a:bodyPr>
            <a:normAutofit fontScale="77500" lnSpcReduction="20000"/>
          </a:bodyPr>
          <a:lstStyle/>
          <a:p>
            <a:pPr algn="l" rtl="0"/>
            <a:r>
              <a:rPr lang="en-US" b="1" dirty="0" smtClean="0"/>
              <a:t>Rx </a:t>
            </a:r>
            <a:r>
              <a:rPr lang="en-US" b="1" dirty="0"/>
              <a:t>1                           </a:t>
            </a:r>
            <a:r>
              <a:rPr lang="en-US" b="1" dirty="0" smtClean="0"/>
              <a:t>                               </a:t>
            </a:r>
            <a:r>
              <a:rPr lang="en-US" dirty="0"/>
              <a:t>DV</a:t>
            </a:r>
          </a:p>
          <a:p>
            <a:pPr algn="l" rtl="0"/>
            <a:r>
              <a:rPr lang="en-US" dirty="0"/>
              <a:t>Tannic acid     </a:t>
            </a:r>
            <a:r>
              <a:rPr lang="en-US" dirty="0" smtClean="0"/>
              <a:t>                       </a:t>
            </a:r>
            <a:r>
              <a:rPr lang="en-US" dirty="0"/>
              <a:t>gr v       </a:t>
            </a:r>
            <a:r>
              <a:rPr lang="en-US" dirty="0" smtClean="0"/>
              <a:t>        </a:t>
            </a:r>
            <a:r>
              <a:rPr lang="en-US" dirty="0"/>
              <a:t>0.9</a:t>
            </a:r>
          </a:p>
          <a:p>
            <a:pPr algn="l" rtl="0"/>
            <a:r>
              <a:rPr lang="en-US" dirty="0"/>
              <a:t>Oil of </a:t>
            </a:r>
            <a:r>
              <a:rPr lang="en-US" dirty="0" err="1" smtClean="0"/>
              <a:t>theobroma</a:t>
            </a:r>
            <a:r>
              <a:rPr lang="en-US" dirty="0" smtClean="0"/>
              <a:t>                  </a:t>
            </a:r>
            <a:r>
              <a:rPr lang="en-US" dirty="0" err="1" smtClean="0"/>
              <a:t>q.s</a:t>
            </a:r>
            <a:r>
              <a:rPr lang="en-US" dirty="0"/>
              <a:t>.</a:t>
            </a:r>
          </a:p>
          <a:p>
            <a:pPr algn="l" rtl="0"/>
            <a:r>
              <a:rPr lang="en-US" dirty="0"/>
              <a:t>Ft. sup.</a:t>
            </a:r>
          </a:p>
          <a:p>
            <a:pPr algn="l" rtl="0"/>
            <a:r>
              <a:rPr lang="en-US" dirty="0"/>
              <a:t> M. ft. iii supp. using 2 g mold</a:t>
            </a:r>
          </a:p>
          <a:p>
            <a:pPr algn="l" rtl="0"/>
            <a:r>
              <a:rPr lang="en-US" dirty="0"/>
              <a:t>Sig. insert one as directed</a:t>
            </a:r>
          </a:p>
          <a:p>
            <a:pPr algn="l" rtl="0"/>
            <a:r>
              <a:rPr lang="en-US" sz="3100" b="1" u="sng" dirty="0">
                <a:solidFill>
                  <a:schemeClr val="accent2"/>
                </a:solidFill>
              </a:rPr>
              <a:t>Calculations:</a:t>
            </a:r>
          </a:p>
          <a:p>
            <a:pPr algn="l" rtl="0"/>
            <a:r>
              <a:rPr lang="en-US" dirty="0"/>
              <a:t>5 gr= 5* 0.065g =0.325 g</a:t>
            </a:r>
          </a:p>
          <a:p>
            <a:pPr algn="l" rtl="0"/>
            <a:r>
              <a:rPr lang="en-US" dirty="0"/>
              <a:t>Let no. of supp. formulated  = 3+2= 5</a:t>
            </a:r>
          </a:p>
          <a:p>
            <a:pPr algn="l" rtl="0"/>
            <a:r>
              <a:rPr lang="en-US" dirty="0"/>
              <a:t>0.325 *5 = 1.65 g  of tannic acid </a:t>
            </a:r>
          </a:p>
          <a:p>
            <a:pPr algn="l" rtl="0"/>
            <a:r>
              <a:rPr lang="en-US" dirty="0"/>
              <a:t>The weight of base required to prepare five </a:t>
            </a:r>
            <a:r>
              <a:rPr lang="en-US" dirty="0" err="1"/>
              <a:t>unmedicated</a:t>
            </a:r>
            <a:r>
              <a:rPr lang="en-US" dirty="0"/>
              <a:t> suppositories= 5*2 = 10 g</a:t>
            </a:r>
          </a:p>
          <a:p>
            <a:pPr algn="l" rtl="0"/>
            <a:r>
              <a:rPr lang="en-US" dirty="0"/>
              <a:t>1.65 g/ 0.9 = 1.83g the base displaced by tannic acid .</a:t>
            </a:r>
          </a:p>
          <a:p>
            <a:pPr algn="l" rtl="0"/>
            <a:r>
              <a:rPr lang="en-US" dirty="0"/>
              <a:t>Therefore the weight of the base required to prepare the medicated suppositories = 10 g – 1.83 g = 8.17g</a:t>
            </a:r>
          </a:p>
          <a:p>
            <a:pPr algn="l" rtl="0"/>
            <a:r>
              <a:rPr lang="en-US" dirty="0"/>
              <a:t>The total weight = 8.17g + 1.65 g = 9.82 g </a:t>
            </a:r>
          </a:p>
          <a:p>
            <a:pPr algn="l" rtl="0"/>
            <a:r>
              <a:rPr lang="en-US" dirty="0"/>
              <a:t>The weight of each supp. = 9.82g /5 = 1.96 g</a:t>
            </a:r>
          </a:p>
          <a:p>
            <a:pPr algn="l" rtl="0"/>
            <a:endParaRPr lang="ar-IQ" dirty="0"/>
          </a:p>
        </p:txBody>
      </p:sp>
    </p:spTree>
    <p:extLst>
      <p:ext uri="{BB962C8B-B14F-4D97-AF65-F5344CB8AC3E}">
        <p14:creationId xmlns:p14="http://schemas.microsoft.com/office/powerpoint/2010/main" val="1564386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81000"/>
            <a:ext cx="8458200" cy="6248400"/>
          </a:xfrm>
        </p:spPr>
        <p:txBody>
          <a:bodyPr>
            <a:normAutofit fontScale="62500" lnSpcReduction="20000"/>
          </a:bodyPr>
          <a:lstStyle/>
          <a:p>
            <a:pPr algn="l" rtl="0"/>
            <a:r>
              <a:rPr lang="en-US" b="1" dirty="0" smtClean="0"/>
              <a:t>Rx 2                                                        </a:t>
            </a:r>
            <a:r>
              <a:rPr lang="en-US" b="1" dirty="0" smtClean="0">
                <a:solidFill>
                  <a:schemeClr val="accent2"/>
                </a:solidFill>
              </a:rPr>
              <a:t>D.V</a:t>
            </a:r>
            <a:endParaRPr lang="en-US" b="1" dirty="0">
              <a:solidFill>
                <a:schemeClr val="accent2"/>
              </a:solidFill>
            </a:endParaRPr>
          </a:p>
          <a:p>
            <a:pPr algn="l" rtl="0"/>
            <a:r>
              <a:rPr lang="en-US" dirty="0"/>
              <a:t>Bismuth </a:t>
            </a:r>
            <a:r>
              <a:rPr lang="en-US" dirty="0" err="1"/>
              <a:t>subgallate</a:t>
            </a:r>
            <a:r>
              <a:rPr lang="en-US" dirty="0"/>
              <a:t>                 0.2 g   </a:t>
            </a:r>
            <a:r>
              <a:rPr lang="en-US" dirty="0" smtClean="0"/>
              <a:t>       </a:t>
            </a:r>
            <a:r>
              <a:rPr lang="en-US" dirty="0">
                <a:solidFill>
                  <a:schemeClr val="accent2"/>
                </a:solidFill>
              </a:rPr>
              <a:t>2.6 </a:t>
            </a:r>
          </a:p>
          <a:p>
            <a:pPr algn="l" rtl="0"/>
            <a:r>
              <a:rPr lang="en-US" dirty="0"/>
              <a:t>Resorcinol                               0.3 g         </a:t>
            </a:r>
            <a:r>
              <a:rPr lang="en-US" dirty="0">
                <a:solidFill>
                  <a:schemeClr val="accent2"/>
                </a:solidFill>
              </a:rPr>
              <a:t>1.3</a:t>
            </a:r>
          </a:p>
          <a:p>
            <a:pPr algn="l" rtl="0"/>
            <a:r>
              <a:rPr lang="en-US" dirty="0"/>
              <a:t>Zinc oxide                               0.13          </a:t>
            </a:r>
            <a:r>
              <a:rPr lang="en-US" dirty="0">
                <a:solidFill>
                  <a:schemeClr val="accent2"/>
                </a:solidFill>
              </a:rPr>
              <a:t>4.8</a:t>
            </a:r>
          </a:p>
          <a:p>
            <a:pPr algn="l" rtl="0"/>
            <a:r>
              <a:rPr lang="en-US" dirty="0"/>
              <a:t>Oil of </a:t>
            </a:r>
            <a:r>
              <a:rPr lang="en-US" dirty="0" err="1"/>
              <a:t>theobromaq.s</a:t>
            </a:r>
            <a:r>
              <a:rPr lang="en-US" dirty="0"/>
              <a:t>.</a:t>
            </a:r>
          </a:p>
          <a:p>
            <a:pPr algn="l" rtl="0"/>
            <a:r>
              <a:rPr lang="en-US" dirty="0" err="1"/>
              <a:t>Ft.supp</a:t>
            </a:r>
            <a:r>
              <a:rPr lang="en-US" dirty="0"/>
              <a:t>.</a:t>
            </a:r>
          </a:p>
          <a:p>
            <a:pPr algn="l" rtl="0"/>
            <a:r>
              <a:rPr lang="en-US" dirty="0" err="1"/>
              <a:t>M.Ft</a:t>
            </a:r>
            <a:r>
              <a:rPr lang="en-US" dirty="0"/>
              <a:t>. 3 supp. using 2 g mold </a:t>
            </a:r>
          </a:p>
          <a:p>
            <a:pPr algn="l" rtl="0"/>
            <a:r>
              <a:rPr lang="en-US" dirty="0"/>
              <a:t>Sig. insert one at night.</a:t>
            </a:r>
          </a:p>
          <a:p>
            <a:pPr algn="l" rtl="0"/>
            <a:r>
              <a:rPr lang="en-US" sz="2900" b="1" u="sng" dirty="0">
                <a:solidFill>
                  <a:schemeClr val="accent2"/>
                </a:solidFill>
              </a:rPr>
              <a:t>Calculations</a:t>
            </a:r>
            <a:r>
              <a:rPr lang="en-US" dirty="0"/>
              <a:t>:</a:t>
            </a:r>
          </a:p>
          <a:p>
            <a:pPr algn="l" rtl="0"/>
            <a:r>
              <a:rPr lang="en-US" dirty="0"/>
              <a:t>Let no. of supp. formulated = 3+2= 5</a:t>
            </a:r>
          </a:p>
          <a:p>
            <a:pPr algn="l" rtl="0"/>
            <a:r>
              <a:rPr lang="en-US" dirty="0"/>
              <a:t>0.2 g *5 = 1 g Bismuth </a:t>
            </a:r>
            <a:r>
              <a:rPr lang="en-US" dirty="0" err="1"/>
              <a:t>subgallate</a:t>
            </a:r>
            <a:endParaRPr lang="en-US" dirty="0"/>
          </a:p>
          <a:p>
            <a:pPr algn="l" rtl="0"/>
            <a:r>
              <a:rPr lang="en-US" dirty="0"/>
              <a:t>1g /2.6 =0.38 g the base displaced by Bismuth </a:t>
            </a:r>
            <a:r>
              <a:rPr lang="en-US" dirty="0" err="1"/>
              <a:t>subgallate</a:t>
            </a:r>
            <a:r>
              <a:rPr lang="en-US" dirty="0"/>
              <a:t>.</a:t>
            </a:r>
          </a:p>
          <a:p>
            <a:pPr algn="l" rtl="0"/>
            <a:r>
              <a:rPr lang="en-US" dirty="0"/>
              <a:t>0.3 g *5 = 1.5 g Resorcinol</a:t>
            </a:r>
          </a:p>
          <a:p>
            <a:pPr algn="l" rtl="0"/>
            <a:r>
              <a:rPr lang="en-US" dirty="0"/>
              <a:t>1.5 g / 1.3 = 1.15 g the base displaced by Resorcinol</a:t>
            </a:r>
          </a:p>
          <a:p>
            <a:pPr algn="l" rtl="0"/>
            <a:r>
              <a:rPr lang="en-US" dirty="0"/>
              <a:t>0.13 g *5 = 0.65 g Zinc oxide </a:t>
            </a:r>
          </a:p>
          <a:p>
            <a:pPr algn="l" rtl="0"/>
            <a:r>
              <a:rPr lang="en-US" dirty="0"/>
              <a:t>0.65 g /4.8 = 0.135 the base displaced by Zinc oxide</a:t>
            </a:r>
          </a:p>
          <a:p>
            <a:pPr algn="l" rtl="0"/>
            <a:r>
              <a:rPr lang="en-US" b="1" dirty="0"/>
              <a:t>The total amount of the base displaced = 0.38 + 1.15 + 0.135 = 1.665 ≈ 1.67 g</a:t>
            </a:r>
          </a:p>
          <a:p>
            <a:pPr algn="l" rtl="0"/>
            <a:r>
              <a:rPr lang="en-US" b="1" dirty="0"/>
              <a:t>The weight of the base required to prepare five </a:t>
            </a:r>
            <a:r>
              <a:rPr lang="en-US" b="1" dirty="0" err="1"/>
              <a:t>unmedicated</a:t>
            </a:r>
            <a:r>
              <a:rPr lang="en-US" b="1" dirty="0"/>
              <a:t> suppositories =5*2 = 10 g</a:t>
            </a:r>
          </a:p>
          <a:p>
            <a:pPr algn="l" rtl="0"/>
            <a:r>
              <a:rPr lang="en-US" b="1" dirty="0"/>
              <a:t>The weight of the base required to prepare five medicated </a:t>
            </a:r>
            <a:r>
              <a:rPr lang="en-US" b="1" dirty="0" smtClean="0"/>
              <a:t>suppositories=10 </a:t>
            </a:r>
            <a:r>
              <a:rPr lang="en-US" b="1" dirty="0"/>
              <a:t>g – 1.67g = </a:t>
            </a:r>
            <a:r>
              <a:rPr lang="en-US" b="1" dirty="0" smtClean="0"/>
              <a:t>8.33g </a:t>
            </a:r>
            <a:endParaRPr lang="en-US" b="1" dirty="0"/>
          </a:p>
          <a:p>
            <a:pPr algn="l" rtl="0"/>
            <a:r>
              <a:rPr lang="en-US" b="1" dirty="0"/>
              <a:t>The total weight of the three drugs = 1+ 1.5 +0.65 =3.15 g </a:t>
            </a:r>
          </a:p>
          <a:p>
            <a:pPr algn="l" rtl="0"/>
            <a:r>
              <a:rPr lang="en-US" dirty="0"/>
              <a:t>8.33 g + 3.15 g = 11.48 g </a:t>
            </a:r>
          </a:p>
          <a:p>
            <a:pPr algn="l" rtl="0"/>
            <a:r>
              <a:rPr lang="en-US" b="1" dirty="0"/>
              <a:t>The weight of each suppository = 11.48 /5 = 2.296 g</a:t>
            </a:r>
          </a:p>
          <a:p>
            <a:pPr algn="l" rtl="0"/>
            <a:endParaRPr lang="ar-IQ" dirty="0"/>
          </a:p>
        </p:txBody>
      </p:sp>
    </p:spTree>
    <p:extLst>
      <p:ext uri="{BB962C8B-B14F-4D97-AF65-F5344CB8AC3E}">
        <p14:creationId xmlns:p14="http://schemas.microsoft.com/office/powerpoint/2010/main" val="8831687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Water Soluble Bases :</a:t>
            </a:r>
            <a:r>
              <a:rPr lang="en-US" dirty="0"/>
              <a:t/>
            </a:r>
            <a:br>
              <a:rPr lang="en-US" dirty="0"/>
            </a:br>
            <a:endParaRPr lang="ar-IQ" dirty="0"/>
          </a:p>
        </p:txBody>
      </p:sp>
      <p:sp>
        <p:nvSpPr>
          <p:cNvPr id="3" name="Content Placeholder 2"/>
          <p:cNvSpPr>
            <a:spLocks noGrp="1"/>
          </p:cNvSpPr>
          <p:nvPr>
            <p:ph sz="quarter" idx="1"/>
          </p:nvPr>
        </p:nvSpPr>
        <p:spPr/>
        <p:txBody>
          <a:bodyPr/>
          <a:lstStyle/>
          <a:p>
            <a:pPr lvl="0" algn="l" rtl="0"/>
            <a:r>
              <a:rPr lang="en-US" b="1" dirty="0" err="1"/>
              <a:t>Glycerogelatin</a:t>
            </a:r>
            <a:r>
              <a:rPr lang="en-US" b="1" dirty="0"/>
              <a:t> bases</a:t>
            </a:r>
            <a:r>
              <a:rPr lang="en-US" b="1" dirty="0" smtClean="0"/>
              <a:t>: </a:t>
            </a:r>
            <a:r>
              <a:rPr lang="en-US" dirty="0" smtClean="0"/>
              <a:t>These </a:t>
            </a:r>
            <a:r>
              <a:rPr lang="en-US" dirty="0"/>
              <a:t>comprise a mixture of glycerol and water, which is stiffened with gelatin. The commonest in use is glycerol suppositories BP which has 14% w/w gelatin and 70% w/w glycerol. In hot climates, the gelatin content can be increased to 18 % w/w.</a:t>
            </a:r>
          </a:p>
          <a:p>
            <a:pPr algn="l" rtl="0"/>
            <a:r>
              <a:rPr lang="en-US" dirty="0"/>
              <a:t>Stiffer masses containing a higher proportion of gelatin are also used when the product contain more than about 20% of semi-liquid  or liquid because such additives make the previous mass too soft. </a:t>
            </a:r>
          </a:p>
          <a:p>
            <a:pPr algn="l" rtl="0"/>
            <a:endParaRPr lang="ar-IQ" dirty="0"/>
          </a:p>
        </p:txBody>
      </p:sp>
    </p:spTree>
    <p:extLst>
      <p:ext uri="{BB962C8B-B14F-4D97-AF65-F5344CB8AC3E}">
        <p14:creationId xmlns:p14="http://schemas.microsoft.com/office/powerpoint/2010/main" val="14019872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Preparation of Suppositories using Glycerol- gelatin Base</a:t>
            </a:r>
            <a:r>
              <a:rPr lang="en-US" b="1" dirty="0" smtClean="0"/>
              <a:t>:</a:t>
            </a:r>
            <a:endParaRPr lang="ar-IQ" dirty="0"/>
          </a:p>
        </p:txBody>
      </p:sp>
      <p:sp>
        <p:nvSpPr>
          <p:cNvPr id="3" name="Content Placeholder 2"/>
          <p:cNvSpPr>
            <a:spLocks noGrp="1"/>
          </p:cNvSpPr>
          <p:nvPr>
            <p:ph sz="quarter" idx="1"/>
          </p:nvPr>
        </p:nvSpPr>
        <p:spPr>
          <a:xfrm>
            <a:off x="533400" y="1447800"/>
            <a:ext cx="8153400" cy="5105400"/>
          </a:xfrm>
        </p:spPr>
        <p:txBody>
          <a:bodyPr>
            <a:normAutofit fontScale="77500" lnSpcReduction="20000"/>
          </a:bodyPr>
          <a:lstStyle/>
          <a:p>
            <a:pPr lvl="0" algn="l" rtl="0"/>
            <a:r>
              <a:rPr lang="en-US" b="1" dirty="0">
                <a:solidFill>
                  <a:schemeClr val="accent2"/>
                </a:solidFill>
              </a:rPr>
              <a:t>The correct amount of gelatin is weighed out and placed in </a:t>
            </a:r>
            <a:r>
              <a:rPr lang="en-US" b="1" dirty="0" smtClean="0">
                <a:solidFill>
                  <a:schemeClr val="accent2"/>
                </a:solidFill>
              </a:rPr>
              <a:t>a previously </a:t>
            </a:r>
            <a:r>
              <a:rPr lang="en-US" b="1" dirty="0">
                <a:solidFill>
                  <a:schemeClr val="accent2"/>
                </a:solidFill>
              </a:rPr>
              <a:t>weighed beaker.</a:t>
            </a:r>
          </a:p>
          <a:p>
            <a:pPr lvl="0" algn="l" rtl="0"/>
            <a:r>
              <a:rPr lang="en-US" b="1" dirty="0">
                <a:solidFill>
                  <a:srgbClr val="0070C0"/>
                </a:solidFill>
              </a:rPr>
              <a:t>Sufficient water to just cover the gelatin is added and the contents left for about five minutes.</a:t>
            </a:r>
          </a:p>
          <a:p>
            <a:pPr lvl="0" algn="l" rtl="0"/>
            <a:r>
              <a:rPr lang="en-US" b="1" dirty="0">
                <a:solidFill>
                  <a:srgbClr val="00B050"/>
                </a:solidFill>
              </a:rPr>
              <a:t>When the gelatin has softened, any excess water is drained off. This step is not necessary if powdered gelatin is being used.</a:t>
            </a:r>
          </a:p>
          <a:p>
            <a:pPr lvl="0" algn="l" rtl="0"/>
            <a:r>
              <a:rPr lang="en-US" b="1" dirty="0"/>
              <a:t>The exact amount of glycerol is then weighed into the beaker.</a:t>
            </a:r>
          </a:p>
          <a:p>
            <a:pPr lvl="0" algn="l" rtl="0"/>
            <a:r>
              <a:rPr lang="en-US" b="1" dirty="0">
                <a:solidFill>
                  <a:schemeClr val="accent2"/>
                </a:solidFill>
              </a:rPr>
              <a:t>The beaker is placed on a water-bath, over gentle heat and the mixture is gently stirred until the gelatin is melted.</a:t>
            </a:r>
          </a:p>
          <a:p>
            <a:pPr lvl="0" algn="l" rtl="0"/>
            <a:r>
              <a:rPr lang="en-US" b="1" dirty="0"/>
              <a:t>When gelatin is melted, the beaker is removed from the heat and weighed. If the weight is less than the required total, water is added, to the perfect weight. If the contents of the beaker are too heavy it must be put back on the heat and the excess water is evaporated off.</a:t>
            </a:r>
          </a:p>
          <a:p>
            <a:pPr lvl="0" algn="l" rtl="0"/>
            <a:r>
              <a:rPr lang="en-US" b="1" dirty="0">
                <a:solidFill>
                  <a:srgbClr val="0070C0"/>
                </a:solidFill>
              </a:rPr>
              <a:t>The mixture is then poured into the prepared mold, lubricated with either </a:t>
            </a:r>
            <a:r>
              <a:rPr lang="en-US" b="1" dirty="0" err="1">
                <a:solidFill>
                  <a:srgbClr val="0070C0"/>
                </a:solidFill>
              </a:rPr>
              <a:t>arachis</a:t>
            </a:r>
            <a:r>
              <a:rPr lang="en-US" b="1" dirty="0">
                <a:solidFill>
                  <a:srgbClr val="0070C0"/>
                </a:solidFill>
              </a:rPr>
              <a:t> oil or almond oil.</a:t>
            </a:r>
          </a:p>
          <a:p>
            <a:pPr lvl="0" algn="l" rtl="0"/>
            <a:r>
              <a:rPr lang="en-US" b="1" dirty="0">
                <a:solidFill>
                  <a:srgbClr val="00B050"/>
                </a:solidFill>
              </a:rPr>
              <a:t>It is not necessary to overfill the mold and this type of the </a:t>
            </a:r>
            <a:r>
              <a:rPr lang="en-US" b="1" dirty="0" smtClean="0">
                <a:solidFill>
                  <a:srgbClr val="00B050"/>
                </a:solidFill>
              </a:rPr>
              <a:t>product does </a:t>
            </a:r>
            <a:r>
              <a:rPr lang="en-US" b="1" dirty="0">
                <a:solidFill>
                  <a:srgbClr val="00B050"/>
                </a:solidFill>
              </a:rPr>
              <a:t>not require to be trimmed.</a:t>
            </a:r>
          </a:p>
          <a:p>
            <a:pPr algn="l" rtl="0"/>
            <a:endParaRPr lang="ar-IQ" dirty="0"/>
          </a:p>
        </p:txBody>
      </p:sp>
    </p:spTree>
    <p:extLst>
      <p:ext uri="{BB962C8B-B14F-4D97-AF65-F5344CB8AC3E}">
        <p14:creationId xmlns:p14="http://schemas.microsoft.com/office/powerpoint/2010/main" val="42867935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Experimental Work</a:t>
            </a:r>
            <a:r>
              <a:rPr lang="en-US" b="1" dirty="0" smtClean="0"/>
              <a:t>:</a:t>
            </a:r>
            <a:endParaRPr lang="ar-IQ" dirty="0"/>
          </a:p>
        </p:txBody>
      </p:sp>
      <p:sp>
        <p:nvSpPr>
          <p:cNvPr id="3" name="Content Placeholder 2"/>
          <p:cNvSpPr>
            <a:spLocks noGrp="1"/>
          </p:cNvSpPr>
          <p:nvPr>
            <p:ph sz="quarter" idx="1"/>
          </p:nvPr>
        </p:nvSpPr>
        <p:spPr/>
        <p:txBody>
          <a:bodyPr>
            <a:normAutofit/>
          </a:bodyPr>
          <a:lstStyle/>
          <a:p>
            <a:pPr algn="l" rtl="0"/>
            <a:r>
              <a:rPr lang="en-US" b="1" dirty="0" smtClean="0"/>
              <a:t>Rx1 </a:t>
            </a:r>
            <a:endParaRPr lang="en-US" dirty="0"/>
          </a:p>
          <a:p>
            <a:pPr algn="l" rtl="0"/>
            <a:r>
              <a:rPr lang="en-US" dirty="0"/>
              <a:t>Glycerinated gelatin suppositories (B.P.)</a:t>
            </a:r>
          </a:p>
          <a:p>
            <a:pPr algn="l" rtl="0"/>
            <a:r>
              <a:rPr lang="en-US" dirty="0"/>
              <a:t>Gelatin                                                 14 g</a:t>
            </a:r>
          </a:p>
          <a:p>
            <a:pPr algn="l" rtl="0"/>
            <a:r>
              <a:rPr lang="en-US" dirty="0"/>
              <a:t>Glycerol                                               70 g</a:t>
            </a:r>
          </a:p>
          <a:p>
            <a:pPr algn="l" rtl="0"/>
            <a:r>
              <a:rPr lang="en-US" dirty="0"/>
              <a:t>Purified water </a:t>
            </a:r>
            <a:r>
              <a:rPr lang="en-US" dirty="0" err="1"/>
              <a:t>q.s</a:t>
            </a:r>
            <a:r>
              <a:rPr lang="en-US" dirty="0"/>
              <a:t>.                              100 g </a:t>
            </a:r>
          </a:p>
          <a:p>
            <a:pPr algn="l" rtl="0"/>
            <a:r>
              <a:rPr lang="en-US" dirty="0"/>
              <a:t>Ft. sup.</a:t>
            </a:r>
          </a:p>
          <a:p>
            <a:pPr algn="l" rtl="0"/>
            <a:r>
              <a:rPr lang="en-US" dirty="0" err="1"/>
              <a:t>M.Ft</a:t>
            </a:r>
            <a:r>
              <a:rPr lang="en-US" dirty="0"/>
              <a:t>. 5 supp. using 1 g mold </a:t>
            </a:r>
          </a:p>
          <a:p>
            <a:pPr algn="l" rtl="0"/>
            <a:r>
              <a:rPr lang="en-US" dirty="0"/>
              <a:t>sig. one sup. to be used when required</a:t>
            </a:r>
            <a:r>
              <a:rPr lang="en-US" dirty="0" smtClean="0"/>
              <a:t>.</a:t>
            </a:r>
            <a:endParaRPr lang="en-US" dirty="0"/>
          </a:p>
          <a:p>
            <a:pPr algn="l" rtl="0"/>
            <a:endParaRPr lang="ar-IQ" dirty="0"/>
          </a:p>
        </p:txBody>
      </p:sp>
    </p:spTree>
    <p:extLst>
      <p:ext uri="{BB962C8B-B14F-4D97-AF65-F5344CB8AC3E}">
        <p14:creationId xmlns:p14="http://schemas.microsoft.com/office/powerpoint/2010/main" val="11575483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SUPPOSITORIES</a:t>
            </a:r>
            <a:r>
              <a:rPr lang="en-US" dirty="0"/>
              <a:t> </a:t>
            </a:r>
            <a:r>
              <a:rPr lang="ar-IQ" dirty="0"/>
              <a:t/>
            </a:r>
            <a:br>
              <a:rPr lang="ar-IQ" dirty="0"/>
            </a:br>
            <a:endParaRPr lang="ar-IQ" dirty="0"/>
          </a:p>
        </p:txBody>
      </p:sp>
      <p:sp>
        <p:nvSpPr>
          <p:cNvPr id="3" name="Content Placeholder 2"/>
          <p:cNvSpPr>
            <a:spLocks noGrp="1"/>
          </p:cNvSpPr>
          <p:nvPr>
            <p:ph sz="quarter" idx="1"/>
          </p:nvPr>
        </p:nvSpPr>
        <p:spPr/>
        <p:txBody>
          <a:bodyPr/>
          <a:lstStyle/>
          <a:p>
            <a:pPr algn="l" rtl="0"/>
            <a:r>
              <a:rPr lang="en-US" dirty="0" smtClean="0"/>
              <a:t>Are </a:t>
            </a:r>
            <a:r>
              <a:rPr lang="en-US" dirty="0"/>
              <a:t>solid dosage forms intended for insertion into body orifices (such as vaginal or rectal cavity) where they melt, soften or dissolve and exert localized or systemic effects</a:t>
            </a:r>
            <a:r>
              <a:rPr lang="en-US" dirty="0" smtClean="0"/>
              <a:t>.</a:t>
            </a:r>
          </a:p>
          <a:p>
            <a:pPr algn="l" rtl="0"/>
            <a:r>
              <a:rPr lang="en-US" dirty="0"/>
              <a:t>The shape and size of a suppository must be such that it is capable of being easily inserted into the intended body orifice without causing undue distention, and once inserted, it must be retained for appropriate period .</a:t>
            </a:r>
          </a:p>
          <a:p>
            <a:pPr marL="0" indent="0" algn="l" rtl="0">
              <a:buNone/>
            </a:pPr>
            <a:endParaRPr lang="en-US" dirty="0"/>
          </a:p>
          <a:p>
            <a:pPr algn="l" rtl="0"/>
            <a:endParaRPr lang="en-US" dirty="0"/>
          </a:p>
        </p:txBody>
      </p:sp>
    </p:spTree>
    <p:extLst>
      <p:ext uri="{BB962C8B-B14F-4D97-AF65-F5344CB8AC3E}">
        <p14:creationId xmlns:p14="http://schemas.microsoft.com/office/powerpoint/2010/main" val="12589915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rtl="0"/>
            <a:r>
              <a:rPr lang="en-US" b="1" dirty="0"/>
              <a:t>Rx2</a:t>
            </a:r>
            <a:endParaRPr lang="en-US" dirty="0"/>
          </a:p>
          <a:p>
            <a:pPr algn="l" rtl="0"/>
            <a:r>
              <a:rPr lang="en-US" dirty="0"/>
              <a:t>Glycerin suppositories (USP)</a:t>
            </a:r>
          </a:p>
          <a:p>
            <a:pPr algn="l" rtl="0"/>
            <a:r>
              <a:rPr lang="en-US" dirty="0"/>
              <a:t>Glycerol                                         91 g</a:t>
            </a:r>
          </a:p>
          <a:p>
            <a:pPr algn="l" rtl="0"/>
            <a:r>
              <a:rPr lang="en-US" dirty="0"/>
              <a:t>Sodium stearate                              9 g</a:t>
            </a:r>
          </a:p>
          <a:p>
            <a:pPr algn="l" rtl="0"/>
            <a:r>
              <a:rPr lang="en-US" dirty="0"/>
              <a:t>Purified water                                 5 g</a:t>
            </a:r>
          </a:p>
          <a:p>
            <a:pPr algn="l" rtl="0"/>
            <a:r>
              <a:rPr lang="en-US" dirty="0"/>
              <a:t>To make about                               100 g</a:t>
            </a:r>
          </a:p>
          <a:p>
            <a:pPr algn="l" rtl="0"/>
            <a:r>
              <a:rPr lang="en-US" dirty="0"/>
              <a:t>Ft. sup.</a:t>
            </a:r>
          </a:p>
          <a:p>
            <a:pPr algn="l" rtl="0"/>
            <a:r>
              <a:rPr lang="en-US" dirty="0" err="1"/>
              <a:t>M.ft</a:t>
            </a:r>
            <a:r>
              <a:rPr lang="en-US" dirty="0"/>
              <a:t>. 5 supp. using 2 g mold</a:t>
            </a:r>
          </a:p>
          <a:p>
            <a:pPr algn="l" rtl="0"/>
            <a:r>
              <a:rPr lang="en-US" dirty="0"/>
              <a:t>sig. one sup. at </a:t>
            </a:r>
            <a:r>
              <a:rPr lang="en-US" dirty="0" smtClean="0"/>
              <a:t>night</a:t>
            </a:r>
            <a:endParaRPr lang="en-US" dirty="0"/>
          </a:p>
        </p:txBody>
      </p:sp>
    </p:spTree>
    <p:extLst>
      <p:ext uri="{BB962C8B-B14F-4D97-AF65-F5344CB8AC3E}">
        <p14:creationId xmlns:p14="http://schemas.microsoft.com/office/powerpoint/2010/main" val="25412312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rtl="0"/>
            <a:r>
              <a:rPr lang="en-US" b="1" dirty="0"/>
              <a:t>Rx3</a:t>
            </a:r>
            <a:endParaRPr lang="en-US" dirty="0"/>
          </a:p>
          <a:p>
            <a:pPr algn="l" rtl="0"/>
            <a:r>
              <a:rPr lang="en-US" dirty="0"/>
              <a:t>Soap glycerin suppositories (B.P.C)</a:t>
            </a:r>
          </a:p>
          <a:p>
            <a:pPr algn="l" rtl="0"/>
            <a:r>
              <a:rPr lang="en-US" dirty="0"/>
              <a:t>Glycerol                                         90 g</a:t>
            </a:r>
          </a:p>
          <a:p>
            <a:pPr algn="l" rtl="0"/>
            <a:r>
              <a:rPr lang="en-US" dirty="0"/>
              <a:t>Sodium carbonate                          9 g</a:t>
            </a:r>
          </a:p>
          <a:p>
            <a:pPr algn="l" rtl="0"/>
            <a:r>
              <a:rPr lang="en-US" dirty="0"/>
              <a:t>Stearic acid                                     5 g</a:t>
            </a:r>
          </a:p>
          <a:p>
            <a:pPr algn="l" rtl="0"/>
            <a:r>
              <a:rPr lang="en-US" dirty="0"/>
              <a:t>Ft. sup.</a:t>
            </a:r>
          </a:p>
          <a:p>
            <a:pPr algn="l" rtl="0"/>
            <a:r>
              <a:rPr lang="en-US" dirty="0" err="1"/>
              <a:t>M.ft</a:t>
            </a:r>
            <a:r>
              <a:rPr lang="en-US" dirty="0"/>
              <a:t>. 5 supp. using 1g mold</a:t>
            </a:r>
          </a:p>
          <a:p>
            <a:pPr algn="l" rtl="0"/>
            <a:r>
              <a:rPr lang="en-US" dirty="0"/>
              <a:t>sig. supp. used as directed.</a:t>
            </a:r>
          </a:p>
          <a:p>
            <a:pPr algn="l" rtl="0"/>
            <a:r>
              <a:rPr lang="en-US" dirty="0"/>
              <a:t> </a:t>
            </a:r>
            <a:endParaRPr lang="ar-IQ" dirty="0"/>
          </a:p>
          <a:p>
            <a:endParaRPr lang="ar-IQ" dirty="0"/>
          </a:p>
        </p:txBody>
      </p:sp>
    </p:spTree>
    <p:extLst>
      <p:ext uri="{BB962C8B-B14F-4D97-AF65-F5344CB8AC3E}">
        <p14:creationId xmlns:p14="http://schemas.microsoft.com/office/powerpoint/2010/main" val="32924236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err="1"/>
              <a:t>Macrogols</a:t>
            </a:r>
            <a:r>
              <a:rPr lang="en-US" b="1" dirty="0"/>
              <a:t> (PEG</a:t>
            </a:r>
            <a:r>
              <a:rPr lang="en-US" b="1" dirty="0" smtClean="0"/>
              <a:t>)</a:t>
            </a:r>
            <a:endParaRPr lang="ar-IQ" dirty="0"/>
          </a:p>
        </p:txBody>
      </p:sp>
      <p:sp>
        <p:nvSpPr>
          <p:cNvPr id="3" name="Content Placeholder 2"/>
          <p:cNvSpPr>
            <a:spLocks noGrp="1"/>
          </p:cNvSpPr>
          <p:nvPr>
            <p:ph sz="quarter" idx="1"/>
          </p:nvPr>
        </p:nvSpPr>
        <p:spPr>
          <a:xfrm>
            <a:off x="685800" y="1447800"/>
            <a:ext cx="8001000" cy="5029200"/>
          </a:xfrm>
        </p:spPr>
        <p:txBody>
          <a:bodyPr>
            <a:normAutofit/>
          </a:bodyPr>
          <a:lstStyle/>
          <a:p>
            <a:pPr algn="l" rtl="0"/>
            <a:r>
              <a:rPr lang="en-US" dirty="0"/>
              <a:t>These polyethylene glycols can be blended together to produce suppository bases with varying: melting points, dissolution rates and physical characteristics.</a:t>
            </a:r>
          </a:p>
          <a:p>
            <a:pPr algn="l" rtl="0"/>
            <a:r>
              <a:rPr lang="en-US" dirty="0" smtClean="0"/>
              <a:t>Drug </a:t>
            </a:r>
            <a:r>
              <a:rPr lang="en-US" dirty="0"/>
              <a:t>release depends on the base dissolving rather than </a:t>
            </a:r>
            <a:r>
              <a:rPr lang="en-US" dirty="0" smtClean="0"/>
              <a:t>melting. The </a:t>
            </a:r>
            <a:r>
              <a:rPr lang="en-US" dirty="0"/>
              <a:t>melting point is often around 50°C.</a:t>
            </a:r>
          </a:p>
          <a:p>
            <a:pPr algn="l" rtl="0"/>
            <a:r>
              <a:rPr lang="en-US" dirty="0" smtClean="0"/>
              <a:t>Higher </a:t>
            </a:r>
            <a:r>
              <a:rPr lang="en-US" dirty="0"/>
              <a:t>proportions of high molecular weight polymers produce </a:t>
            </a:r>
            <a:r>
              <a:rPr lang="en-US" dirty="0" smtClean="0"/>
              <a:t>Preparations </a:t>
            </a:r>
            <a:r>
              <a:rPr lang="en-US" dirty="0"/>
              <a:t>which release the drug slowly and are also brittle.</a:t>
            </a:r>
          </a:p>
          <a:p>
            <a:pPr algn="l" rtl="0"/>
            <a:r>
              <a:rPr lang="en-US" dirty="0" smtClean="0"/>
              <a:t>less </a:t>
            </a:r>
            <a:r>
              <a:rPr lang="en-US" dirty="0"/>
              <a:t>brittle products which release the drug more readily can be </a:t>
            </a:r>
            <a:r>
              <a:rPr lang="en-US" dirty="0" smtClean="0"/>
              <a:t>prepared </a:t>
            </a:r>
            <a:r>
              <a:rPr lang="en-US" dirty="0"/>
              <a:t>by mixing high polymers with medium and low polymers.</a:t>
            </a:r>
          </a:p>
          <a:p>
            <a:pPr marL="0" indent="0" algn="l" rtl="0">
              <a:buNone/>
            </a:pPr>
            <a:endParaRPr lang="en-US" dirty="0"/>
          </a:p>
          <a:p>
            <a:pPr algn="l" rtl="0"/>
            <a:endParaRPr lang="ar-IQ" dirty="0"/>
          </a:p>
        </p:txBody>
      </p:sp>
    </p:spTree>
    <p:extLst>
      <p:ext uri="{BB962C8B-B14F-4D97-AF65-F5344CB8AC3E}">
        <p14:creationId xmlns:p14="http://schemas.microsoft.com/office/powerpoint/2010/main" val="2040849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Experimental Work</a:t>
            </a:r>
            <a:r>
              <a:rPr lang="en-US" dirty="0"/>
              <a:t/>
            </a:r>
            <a:br>
              <a:rPr lang="en-US" dirty="0"/>
            </a:br>
            <a:endParaRPr lang="ar-IQ" dirty="0"/>
          </a:p>
        </p:txBody>
      </p:sp>
      <p:sp>
        <p:nvSpPr>
          <p:cNvPr id="3" name="Content Placeholder 2"/>
          <p:cNvSpPr>
            <a:spLocks noGrp="1"/>
          </p:cNvSpPr>
          <p:nvPr>
            <p:ph sz="quarter" idx="1"/>
          </p:nvPr>
        </p:nvSpPr>
        <p:spPr/>
        <p:txBody>
          <a:bodyPr>
            <a:normAutofit/>
          </a:bodyPr>
          <a:lstStyle/>
          <a:p>
            <a:pPr algn="l" rtl="0"/>
            <a:r>
              <a:rPr lang="en-US" b="1" dirty="0" smtClean="0"/>
              <a:t>Rx </a:t>
            </a:r>
            <a:r>
              <a:rPr lang="en-US" b="1" dirty="0"/>
              <a:t>1</a:t>
            </a:r>
            <a:endParaRPr lang="en-US" dirty="0"/>
          </a:p>
          <a:p>
            <a:pPr algn="l" rtl="0"/>
            <a:r>
              <a:rPr lang="en-US" dirty="0"/>
              <a:t>PEG 1000                                                    35%</a:t>
            </a:r>
          </a:p>
          <a:p>
            <a:pPr algn="l" rtl="0"/>
            <a:r>
              <a:rPr lang="en-US" dirty="0"/>
              <a:t>PEG 400                                                      40%</a:t>
            </a:r>
          </a:p>
          <a:p>
            <a:pPr algn="l" rtl="0"/>
            <a:r>
              <a:rPr lang="en-US" dirty="0"/>
              <a:t>PEG 4000                                                     25%</a:t>
            </a:r>
          </a:p>
          <a:p>
            <a:pPr algn="l" rtl="0"/>
            <a:r>
              <a:rPr lang="en-US" dirty="0"/>
              <a:t>  Ft. supp.</a:t>
            </a:r>
          </a:p>
          <a:p>
            <a:pPr algn="l" rtl="0"/>
            <a:r>
              <a:rPr lang="en-US" dirty="0" err="1"/>
              <a:t>M.Ft</a:t>
            </a:r>
            <a:r>
              <a:rPr lang="en-US" dirty="0"/>
              <a:t>. 5 supp. using 2 g mold </a:t>
            </a:r>
          </a:p>
          <a:p>
            <a:pPr algn="l" rtl="0"/>
            <a:endParaRPr lang="ar-IQ" dirty="0"/>
          </a:p>
        </p:txBody>
      </p:sp>
    </p:spTree>
    <p:extLst>
      <p:ext uri="{BB962C8B-B14F-4D97-AF65-F5344CB8AC3E}">
        <p14:creationId xmlns:p14="http://schemas.microsoft.com/office/powerpoint/2010/main" val="32009670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a:bodyPr>
          <a:lstStyle/>
          <a:p>
            <a:pPr algn="l" rtl="0"/>
            <a:r>
              <a:rPr lang="en-US" b="1" dirty="0"/>
              <a:t>Rx2 </a:t>
            </a:r>
            <a:endParaRPr lang="en-US" dirty="0"/>
          </a:p>
          <a:p>
            <a:pPr algn="l" rtl="0"/>
            <a:r>
              <a:rPr lang="en-US" dirty="0"/>
              <a:t>PEG 400                                                   20%</a:t>
            </a:r>
          </a:p>
          <a:p>
            <a:pPr algn="l" rtl="0"/>
            <a:r>
              <a:rPr lang="en-US" dirty="0"/>
              <a:t>PEG 6000                                                 33%</a:t>
            </a:r>
          </a:p>
          <a:p>
            <a:pPr algn="l" rtl="0"/>
            <a:r>
              <a:rPr lang="en-US" dirty="0"/>
              <a:t> PEG 600                                                  47%</a:t>
            </a:r>
          </a:p>
          <a:p>
            <a:pPr algn="l" rtl="0"/>
            <a:r>
              <a:rPr lang="en-US" dirty="0" err="1"/>
              <a:t>Ft.supp</a:t>
            </a:r>
            <a:r>
              <a:rPr lang="en-US" dirty="0"/>
              <a:t>.</a:t>
            </a:r>
          </a:p>
          <a:p>
            <a:pPr algn="l" rtl="0"/>
            <a:r>
              <a:rPr lang="en-US" dirty="0" err="1"/>
              <a:t>M.Ft</a:t>
            </a:r>
            <a:r>
              <a:rPr lang="en-US" dirty="0"/>
              <a:t>. 5 supp. using 2 g </a:t>
            </a:r>
            <a:r>
              <a:rPr lang="en-US" dirty="0" smtClean="0"/>
              <a:t>mold</a:t>
            </a:r>
            <a:endParaRPr lang="en-US" dirty="0"/>
          </a:p>
        </p:txBody>
      </p:sp>
    </p:spTree>
    <p:extLst>
      <p:ext uri="{BB962C8B-B14F-4D97-AF65-F5344CB8AC3E}">
        <p14:creationId xmlns:p14="http://schemas.microsoft.com/office/powerpoint/2010/main" val="10071680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rtl="0"/>
            <a:r>
              <a:rPr lang="en-US" b="1" dirty="0"/>
              <a:t>Rx3 </a:t>
            </a:r>
            <a:endParaRPr lang="en-US" dirty="0"/>
          </a:p>
          <a:p>
            <a:pPr algn="l" rtl="0"/>
            <a:r>
              <a:rPr lang="en-US" dirty="0"/>
              <a:t>   PEG 4000                                                   20%</a:t>
            </a:r>
          </a:p>
          <a:p>
            <a:pPr algn="l" rtl="0"/>
            <a:r>
              <a:rPr lang="en-US" dirty="0"/>
              <a:t>   PEG 1540                                                   33%</a:t>
            </a:r>
          </a:p>
          <a:p>
            <a:pPr algn="l" rtl="0"/>
            <a:r>
              <a:rPr lang="en-US" dirty="0"/>
              <a:t>   Water                                                           47%</a:t>
            </a:r>
          </a:p>
          <a:p>
            <a:pPr algn="l" rtl="0"/>
            <a:r>
              <a:rPr lang="en-US" dirty="0"/>
              <a:t>Ft. supp.</a:t>
            </a:r>
          </a:p>
          <a:p>
            <a:pPr algn="l" rtl="0"/>
            <a:r>
              <a:rPr lang="en-US" dirty="0" err="1"/>
              <a:t>M.ft</a:t>
            </a:r>
            <a:r>
              <a:rPr lang="en-US" dirty="0"/>
              <a:t>. 5 supp. using 1 g </a:t>
            </a:r>
            <a:r>
              <a:rPr lang="en-US" dirty="0" smtClean="0"/>
              <a:t>mold</a:t>
            </a:r>
            <a:endParaRPr lang="en-US" dirty="0"/>
          </a:p>
        </p:txBody>
      </p:sp>
    </p:spTree>
    <p:extLst>
      <p:ext uri="{BB962C8B-B14F-4D97-AF65-F5344CB8AC3E}">
        <p14:creationId xmlns:p14="http://schemas.microsoft.com/office/powerpoint/2010/main" val="2650915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 of Suppository</a:t>
            </a:r>
            <a:endParaRPr lang="ar-IQ"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828959829"/>
              </p:ext>
            </p:extLst>
          </p:nvPr>
        </p:nvGraphicFramePr>
        <p:xfrm>
          <a:off x="12404" y="1295400"/>
          <a:ext cx="9131595"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45372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Types of Suppository Base:</a:t>
            </a:r>
            <a:r>
              <a:rPr lang="en-US" dirty="0"/>
              <a:t/>
            </a:r>
            <a:br>
              <a:rPr lang="en-US" dirty="0"/>
            </a:br>
            <a:endParaRPr lang="ar-IQ"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058035718"/>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092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Preparation of Suppository:</a:t>
            </a:r>
            <a:r>
              <a:rPr lang="en-US" dirty="0"/>
              <a:t/>
            </a:r>
            <a:br>
              <a:rPr lang="en-US" dirty="0"/>
            </a:br>
            <a:endParaRPr lang="ar-IQ" dirty="0"/>
          </a:p>
        </p:txBody>
      </p:sp>
      <p:sp>
        <p:nvSpPr>
          <p:cNvPr id="3" name="Content Placeholder 2"/>
          <p:cNvSpPr>
            <a:spLocks noGrp="1"/>
          </p:cNvSpPr>
          <p:nvPr>
            <p:ph sz="quarter" idx="1"/>
          </p:nvPr>
        </p:nvSpPr>
        <p:spPr/>
        <p:txBody>
          <a:bodyPr/>
          <a:lstStyle/>
          <a:p>
            <a:pPr algn="l" rtl="0"/>
            <a:r>
              <a:rPr lang="en-US" dirty="0"/>
              <a:t>Suppositories are formulated in different shapes and sizes  (usually   1- 4g) . The suppository consists of a vehicle in which the drug is incorporated  and in some cases , additives are co-formulated</a:t>
            </a:r>
            <a:endParaRPr lang="ar-IQ"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a:off x="4252088" y="3962400"/>
            <a:ext cx="4415996" cy="18411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A suppository is a medicated solid dosage form generally intended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5486" y="3733800"/>
            <a:ext cx="3810000" cy="2853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96641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Suppositories are manufactured by two </a:t>
            </a:r>
            <a:r>
              <a:rPr lang="en-US" b="1" dirty="0" smtClean="0"/>
              <a:t>general </a:t>
            </a:r>
            <a:r>
              <a:rPr lang="en-US" b="1" dirty="0"/>
              <a:t>methods</a:t>
            </a:r>
            <a:r>
              <a:rPr lang="en-US" b="1" dirty="0" smtClean="0"/>
              <a:t>:</a:t>
            </a:r>
            <a:endParaRPr lang="ar-IQ"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74303586"/>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3651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Calibration of the Mold:</a:t>
            </a:r>
            <a:endParaRPr lang="en-US" dirty="0"/>
          </a:p>
        </p:txBody>
      </p:sp>
      <p:sp>
        <p:nvSpPr>
          <p:cNvPr id="3" name="Content Placeholder 2"/>
          <p:cNvSpPr>
            <a:spLocks noGrp="1"/>
          </p:cNvSpPr>
          <p:nvPr>
            <p:ph sz="quarter" idx="1"/>
          </p:nvPr>
        </p:nvSpPr>
        <p:spPr/>
        <p:txBody>
          <a:bodyPr/>
          <a:lstStyle/>
          <a:p>
            <a:pPr algn="l" rtl="0"/>
            <a:r>
              <a:rPr lang="en-US" dirty="0" smtClean="0"/>
              <a:t>Molds in </a:t>
            </a:r>
            <a:r>
              <a:rPr lang="en-US" dirty="0"/>
              <a:t>common </a:t>
            </a:r>
            <a:r>
              <a:rPr lang="en-US" dirty="0" smtClean="0"/>
              <a:t>use today </a:t>
            </a:r>
            <a:r>
              <a:rPr lang="en-US" dirty="0"/>
              <a:t>are made from stainless steel</a:t>
            </a:r>
            <a:r>
              <a:rPr lang="en-US" dirty="0" smtClean="0"/>
              <a:t>, </a:t>
            </a:r>
            <a:r>
              <a:rPr lang="en-US" dirty="0" err="1" smtClean="0"/>
              <a:t>aluminium</a:t>
            </a:r>
            <a:r>
              <a:rPr lang="en-US" dirty="0" smtClean="0"/>
              <a:t> </a:t>
            </a:r>
            <a:r>
              <a:rPr lang="en-US" dirty="0"/>
              <a:t>, brass or plastic. The molds, which separate into </a:t>
            </a:r>
            <a:r>
              <a:rPr lang="en-US" dirty="0" err="1"/>
              <a:t>sections,generally</a:t>
            </a:r>
            <a:r>
              <a:rPr lang="en-US" dirty="0"/>
              <a:t> longitudinally.</a:t>
            </a:r>
          </a:p>
          <a:p>
            <a:pPr algn="l" rtl="0"/>
            <a:r>
              <a:rPr lang="en-US" dirty="0"/>
              <a:t>The capacity of the mold is confirmed by filling the mold with the chosen base. The weight of the perfect products is taken and the mean weight is calculated .This value is the calibration value of the mold for that particular base.</a:t>
            </a:r>
          </a:p>
          <a:p>
            <a:pPr marL="0" indent="0" algn="l" rtl="0">
              <a:buNone/>
            </a:pPr>
            <a:endParaRPr lang="en-US" dirty="0"/>
          </a:p>
          <a:p>
            <a:pPr algn="l" rtl="0"/>
            <a:endParaRPr lang="ar-IQ" dirty="0"/>
          </a:p>
        </p:txBody>
      </p:sp>
    </p:spTree>
    <p:extLst>
      <p:ext uri="{BB962C8B-B14F-4D97-AF65-F5344CB8AC3E}">
        <p14:creationId xmlns:p14="http://schemas.microsoft.com/office/powerpoint/2010/main" val="3931225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Displacement Value (DVs</a:t>
            </a:r>
            <a:r>
              <a:rPr lang="en-US" b="1" dirty="0" smtClean="0"/>
              <a:t>):</a:t>
            </a:r>
            <a:endParaRPr lang="ar-IQ" dirty="0"/>
          </a:p>
        </p:txBody>
      </p:sp>
      <p:sp>
        <p:nvSpPr>
          <p:cNvPr id="3" name="Content Placeholder 2"/>
          <p:cNvSpPr>
            <a:spLocks noGrp="1"/>
          </p:cNvSpPr>
          <p:nvPr>
            <p:ph sz="quarter" idx="1"/>
          </p:nvPr>
        </p:nvSpPr>
        <p:spPr/>
        <p:txBody>
          <a:bodyPr/>
          <a:lstStyle/>
          <a:p>
            <a:pPr algn="l" rtl="0"/>
            <a:r>
              <a:rPr lang="en-US" dirty="0"/>
              <a:t>The volume of a suppository from a particular mold is uniform but its weight will vary because the density of the medicaments usually differs from the density of the base.</a:t>
            </a:r>
          </a:p>
          <a:p>
            <a:pPr algn="l" rtl="0"/>
            <a:r>
              <a:rPr lang="en-US" dirty="0"/>
              <a:t>The displacement value of a drug is the number of parts by weight of drug which displaces one part weight of the base.</a:t>
            </a:r>
            <a:endParaRPr lang="ar-IQ" dirty="0"/>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4047" b="27459"/>
          <a:stretch/>
        </p:blipFill>
        <p:spPr bwMode="auto">
          <a:xfrm>
            <a:off x="1371600" y="4340888"/>
            <a:ext cx="7086600" cy="2210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376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819400" y="1295400"/>
            <a:ext cx="4114800" cy="419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 name="Diamond 4"/>
          <p:cNvSpPr/>
          <p:nvPr/>
        </p:nvSpPr>
        <p:spPr>
          <a:xfrm>
            <a:off x="3886200" y="2667000"/>
            <a:ext cx="1981200" cy="1828800"/>
          </a:xfrm>
          <a:prstGeom prst="diamond">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6" name="Diamond 5"/>
          <p:cNvSpPr/>
          <p:nvPr/>
        </p:nvSpPr>
        <p:spPr>
          <a:xfrm>
            <a:off x="533400" y="3200400"/>
            <a:ext cx="1905000" cy="1676400"/>
          </a:xfrm>
          <a:prstGeom prst="diamond">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smtClean="0">
                <a:solidFill>
                  <a:srgbClr val="002060"/>
                </a:solidFill>
              </a:rPr>
              <a:t>Drug</a:t>
            </a:r>
          </a:p>
          <a:p>
            <a:pPr algn="ctr"/>
            <a:r>
              <a:rPr lang="en-US" sz="2000" b="1" dirty="0" smtClean="0">
                <a:solidFill>
                  <a:srgbClr val="002060"/>
                </a:solidFill>
              </a:rPr>
              <a:t>5 gm</a:t>
            </a:r>
          </a:p>
          <a:p>
            <a:pPr algn="ctr"/>
            <a:endParaRPr lang="ar-IQ" b="1" dirty="0">
              <a:solidFill>
                <a:srgbClr val="002060"/>
              </a:solidFill>
            </a:endParaRPr>
          </a:p>
        </p:txBody>
      </p:sp>
      <p:sp>
        <p:nvSpPr>
          <p:cNvPr id="7" name="Oval 6"/>
          <p:cNvSpPr/>
          <p:nvPr/>
        </p:nvSpPr>
        <p:spPr>
          <a:xfrm>
            <a:off x="3569677" y="2655277"/>
            <a:ext cx="2286000" cy="19812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
        <p:nvSpPr>
          <p:cNvPr id="8" name="TextBox 7"/>
          <p:cNvSpPr txBox="1"/>
          <p:nvPr/>
        </p:nvSpPr>
        <p:spPr>
          <a:xfrm>
            <a:off x="4248150" y="4495800"/>
            <a:ext cx="1257300" cy="830997"/>
          </a:xfrm>
          <a:prstGeom prst="rect">
            <a:avLst/>
          </a:prstGeom>
          <a:noFill/>
        </p:spPr>
        <p:txBody>
          <a:bodyPr wrap="square" rtlCol="1">
            <a:spAutoFit/>
          </a:bodyPr>
          <a:lstStyle/>
          <a:p>
            <a:pPr algn="ctr"/>
            <a:r>
              <a:rPr lang="en-US" sz="2400" dirty="0" smtClean="0"/>
              <a:t>BASE </a:t>
            </a:r>
          </a:p>
          <a:p>
            <a:pPr algn="ctr"/>
            <a:r>
              <a:rPr lang="en-US" sz="2400" dirty="0" smtClean="0"/>
              <a:t>10 gm</a:t>
            </a:r>
            <a:endParaRPr lang="ar-IQ" sz="2400" dirty="0"/>
          </a:p>
        </p:txBody>
      </p:sp>
      <p:sp>
        <p:nvSpPr>
          <p:cNvPr id="10" name="TextBox 9"/>
          <p:cNvSpPr txBox="1"/>
          <p:nvPr/>
        </p:nvSpPr>
        <p:spPr>
          <a:xfrm>
            <a:off x="7620000" y="4038600"/>
            <a:ext cx="1371600" cy="369332"/>
          </a:xfrm>
          <a:prstGeom prst="rect">
            <a:avLst/>
          </a:prstGeom>
          <a:noFill/>
        </p:spPr>
        <p:txBody>
          <a:bodyPr wrap="square" rtlCol="1">
            <a:spAutoFit/>
          </a:bodyPr>
          <a:lstStyle/>
          <a:p>
            <a:r>
              <a:rPr lang="en-US" dirty="0" smtClean="0"/>
              <a:t>1 gm of base</a:t>
            </a:r>
            <a:endParaRPr lang="ar-IQ" dirty="0"/>
          </a:p>
        </p:txBody>
      </p:sp>
      <p:sp>
        <p:nvSpPr>
          <p:cNvPr id="12" name="TextBox 11"/>
          <p:cNvSpPr txBox="1"/>
          <p:nvPr/>
        </p:nvSpPr>
        <p:spPr>
          <a:xfrm>
            <a:off x="2667000" y="5943600"/>
            <a:ext cx="4800600" cy="646331"/>
          </a:xfrm>
          <a:prstGeom prst="rect">
            <a:avLst/>
          </a:prstGeom>
          <a:noFill/>
        </p:spPr>
        <p:txBody>
          <a:bodyPr wrap="square" rtlCol="1">
            <a:spAutoFit/>
          </a:bodyPr>
          <a:lstStyle/>
          <a:p>
            <a:pPr algn="ctr"/>
            <a:r>
              <a:rPr lang="en-US" dirty="0" smtClean="0"/>
              <a:t>Therefore DV is (5) </a:t>
            </a:r>
          </a:p>
          <a:p>
            <a:pPr algn="ctr"/>
            <a:r>
              <a:rPr lang="en-US" dirty="0" smtClean="0"/>
              <a:t>As the displacement equal in volume not the mass ! </a:t>
            </a:r>
            <a:endParaRPr lang="ar-IQ" dirty="0"/>
          </a:p>
        </p:txBody>
      </p:sp>
    </p:spTree>
    <p:extLst>
      <p:ext uri="{BB962C8B-B14F-4D97-AF65-F5344CB8AC3E}">
        <p14:creationId xmlns:p14="http://schemas.microsoft.com/office/powerpoint/2010/main" val="1035277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01701 0.03609 L 0.35382 -0.05274 " pathEditMode="relative" rAng="0" ptsTypes="AA">
                                      <p:cBhvr>
                                        <p:cTn id="6" dur="2000" fill="hold"/>
                                        <p:tgtEl>
                                          <p:spTgt spid="6"/>
                                        </p:tgtEl>
                                        <p:attrNameLst>
                                          <p:attrName>ppt_x</p:attrName>
                                          <p:attrName>ppt_y</p:attrName>
                                        </p:attrNameLst>
                                      </p:cBhvr>
                                      <p:rCtr x="18542" y="-4441"/>
                                    </p:animMotion>
                                  </p:childTnLst>
                                </p:cTn>
                              </p:par>
                            </p:childTnLst>
                          </p:cTn>
                        </p:par>
                      </p:childTnLst>
                    </p:cTn>
                  </p:par>
                  <p:par>
                    <p:cTn id="7" fill="hold">
                      <p:stCondLst>
                        <p:cond delay="indefinite"/>
                      </p:stCondLst>
                      <p:childTnLst>
                        <p:par>
                          <p:cTn id="8" fill="hold">
                            <p:stCondLst>
                              <p:cond delay="0"/>
                            </p:stCondLst>
                            <p:childTnLst>
                              <p:par>
                                <p:cTn id="9" presetID="37" presetClass="path" presetSubtype="0" accel="50000" decel="50000" fill="hold" grpId="0" nodeType="clickEffect">
                                  <p:stCondLst>
                                    <p:cond delay="0"/>
                                  </p:stCondLst>
                                  <p:childTnLst>
                                    <p:animMotion origin="layout" path="M 0.00087 0.0044 L 0.11424 -0.00647 C 0.13872 -0.00832 0.17344 -0.01665 0.20903 -0.02868 C 0.24965 -0.04256 0.28125 -0.05713 0.30313 -0.07032 L 0.40729 -0.1337 " pathEditMode="relative" rAng="-856350" ptsTypes="FffFF">
                                      <p:cBhvr>
                                        <p:cTn id="10" dur="2000" fill="hold"/>
                                        <p:tgtEl>
                                          <p:spTgt spid="7"/>
                                        </p:tgtEl>
                                        <p:attrNameLst>
                                          <p:attrName>ppt_x</p:attrName>
                                          <p:attrName>ppt_y</p:attrName>
                                        </p:attrNameLst>
                                      </p:cBhvr>
                                      <p:rCtr x="20660" y="-5135"/>
                                    </p:animMotion>
                                  </p:childTnLst>
                                </p:cTn>
                              </p:par>
                            </p:childTnLst>
                          </p:cTn>
                        </p:par>
                        <p:par>
                          <p:cTn id="11" fill="hold">
                            <p:stCondLst>
                              <p:cond delay="2000"/>
                            </p:stCondLst>
                            <p:childTnLst>
                              <p:par>
                                <p:cTn id="12" presetID="1" presetClass="entr" presetSubtype="0"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childTnLst>
                                </p:cTn>
                              </p:par>
                            </p:childTnLst>
                          </p:cTn>
                        </p:par>
                        <p:par>
                          <p:cTn id="14" fill="hold">
                            <p:stCondLst>
                              <p:cond delay="2000"/>
                            </p:stCondLst>
                            <p:childTnLst>
                              <p:par>
                                <p:cTn id="15" presetID="1" presetClass="entr" presetSubtype="0"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p:bldP spid="1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306</TotalTime>
  <Words>1967</Words>
  <Application>Microsoft Office PowerPoint</Application>
  <PresentationFormat>On-screen Show (4:3)</PresentationFormat>
  <Paragraphs>197</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Equity</vt:lpstr>
      <vt:lpstr>Suppositories </vt:lpstr>
      <vt:lpstr>SUPPOSITORIES  </vt:lpstr>
      <vt:lpstr>Advantages of Suppository</vt:lpstr>
      <vt:lpstr>Types of Suppository Base: </vt:lpstr>
      <vt:lpstr>Preparation of Suppository: </vt:lpstr>
      <vt:lpstr>Suppositories are manufactured by two general methods:</vt:lpstr>
      <vt:lpstr>Calibration of the Mold:</vt:lpstr>
      <vt:lpstr>Displacement Value (DVs):</vt:lpstr>
      <vt:lpstr>PowerPoint Presentation</vt:lpstr>
      <vt:lpstr>Example Rx1:</vt:lpstr>
      <vt:lpstr>Example 2:</vt:lpstr>
      <vt:lpstr>Answer </vt:lpstr>
      <vt:lpstr>Preparation of Suppositories Using theobroma oil base: </vt:lpstr>
      <vt:lpstr>Preparation of Suppositories (continued ): </vt:lpstr>
      <vt:lpstr>Experimental Work: </vt:lpstr>
      <vt:lpstr>PowerPoint Presentation</vt:lpstr>
      <vt:lpstr>Water Soluble Bases : </vt:lpstr>
      <vt:lpstr>Preparation of Suppositories using Glycerol- gelatin Base:</vt:lpstr>
      <vt:lpstr>Experimental Work:</vt:lpstr>
      <vt:lpstr>PowerPoint Presentation</vt:lpstr>
      <vt:lpstr>PowerPoint Presentation</vt:lpstr>
      <vt:lpstr>Macrogols (PEG)</vt:lpstr>
      <vt:lpstr>Experimental Work </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Suppositories </dc:title>
  <dc:creator>Angel</dc:creator>
  <cp:lastModifiedBy>First Processor</cp:lastModifiedBy>
  <cp:revision>23</cp:revision>
  <dcterms:created xsi:type="dcterms:W3CDTF">2006-08-16T00:00:00Z</dcterms:created>
  <dcterms:modified xsi:type="dcterms:W3CDTF">2020-05-27T15:17:30Z</dcterms:modified>
</cp:coreProperties>
</file>