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wav"/>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57" r:id="rId3"/>
    <p:sldId id="258" r:id="rId4"/>
    <p:sldId id="259" r:id="rId5"/>
    <p:sldId id="260" r:id="rId6"/>
    <p:sldId id="261" r:id="rId7"/>
    <p:sldId id="262" r:id="rId8"/>
    <p:sldId id="263" r:id="rId9"/>
    <p:sldId id="276" r:id="rId10"/>
    <p:sldId id="277" r:id="rId11"/>
    <p:sldId id="278" r:id="rId12"/>
    <p:sldId id="264" r:id="rId13"/>
    <p:sldId id="273" r:id="rId14"/>
    <p:sldId id="274"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94660"/>
  </p:normalViewPr>
  <p:slideViewPr>
    <p:cSldViewPr>
      <p:cViewPr varScale="1">
        <p:scale>
          <a:sx n="78" d="100"/>
          <a:sy n="78" d="100"/>
        </p:scale>
        <p:origin x="165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9ADE67-41BB-420B-AB30-374D53C6BC95}" type="doc">
      <dgm:prSet loTypeId="urn:microsoft.com/office/officeart/2005/8/layout/target3" loCatId="relationship" qsTypeId="urn:microsoft.com/office/officeart/2005/8/quickstyle/3d1" qsCatId="3D" csTypeId="urn:microsoft.com/office/officeart/2005/8/colors/colorful2" csCatId="colorful" phldr="1"/>
      <dgm:spPr/>
      <dgm:t>
        <a:bodyPr/>
        <a:lstStyle/>
        <a:p>
          <a:endParaRPr lang="en-US"/>
        </a:p>
      </dgm:t>
    </dgm:pt>
    <dgm:pt modelId="{ECF84584-6DFD-4EAC-8B05-E8D065267739}">
      <dgm:prSet/>
      <dgm:spPr/>
      <dgm:t>
        <a:bodyPr/>
        <a:lstStyle/>
        <a:p>
          <a:pPr rtl="0"/>
          <a:endParaRPr lang="en-US" dirty="0"/>
        </a:p>
      </dgm:t>
    </dgm:pt>
    <dgm:pt modelId="{CAFEF27D-B1F4-45DD-8CCB-4CE21A705906}" type="parTrans" cxnId="{1817F431-463A-49CD-9D54-91EDB2FE15C9}">
      <dgm:prSet/>
      <dgm:spPr/>
      <dgm:t>
        <a:bodyPr/>
        <a:lstStyle/>
        <a:p>
          <a:endParaRPr lang="en-US"/>
        </a:p>
      </dgm:t>
    </dgm:pt>
    <dgm:pt modelId="{6147CFCC-D7B4-4130-A280-4D738B63E542}" type="sibTrans" cxnId="{1817F431-463A-49CD-9D54-91EDB2FE15C9}">
      <dgm:prSet/>
      <dgm:spPr/>
      <dgm:t>
        <a:bodyPr/>
        <a:lstStyle/>
        <a:p>
          <a:endParaRPr lang="en-US"/>
        </a:p>
      </dgm:t>
    </dgm:pt>
    <dgm:pt modelId="{44BCDC15-EA8C-4CC1-905C-80430C3F41C0}">
      <dgm:prSet>
        <dgm:style>
          <a:lnRef idx="2">
            <a:schemeClr val="accent3"/>
          </a:lnRef>
          <a:fillRef idx="1">
            <a:schemeClr val="lt1"/>
          </a:fillRef>
          <a:effectRef idx="0">
            <a:schemeClr val="accent3"/>
          </a:effectRef>
          <a:fontRef idx="minor">
            <a:schemeClr val="dk1"/>
          </a:fontRef>
        </dgm:style>
      </dgm:prSet>
      <dgm:spPr/>
      <dgm:t>
        <a:bodyPr/>
        <a:lstStyle/>
        <a:p>
          <a:pPr algn="l" rtl="0"/>
          <a:r>
            <a:rPr lang="en-US" dirty="0">
              <a:latin typeface="Arial" panose="020B0604020202020204" pitchFamily="34" charset="0"/>
              <a:cs typeface="Arial" panose="020B0604020202020204" pitchFamily="34" charset="0"/>
            </a:rPr>
            <a:t>Therapeutic spirits: which contain therapeutic volatile substances.</a:t>
          </a:r>
        </a:p>
      </dgm:t>
    </dgm:pt>
    <dgm:pt modelId="{D1E05C92-AB18-432D-98F3-908075017247}" type="parTrans" cxnId="{130896A6-1E31-4DA0-AAB7-55F784FD8024}">
      <dgm:prSet/>
      <dgm:spPr/>
      <dgm:t>
        <a:bodyPr/>
        <a:lstStyle/>
        <a:p>
          <a:endParaRPr lang="en-US"/>
        </a:p>
      </dgm:t>
    </dgm:pt>
    <dgm:pt modelId="{2F3658C8-0FA5-40B0-A79D-5108FA509D21}" type="sibTrans" cxnId="{130896A6-1E31-4DA0-AAB7-55F784FD8024}">
      <dgm:prSet/>
      <dgm:spPr/>
      <dgm:t>
        <a:bodyPr/>
        <a:lstStyle/>
        <a:p>
          <a:endParaRPr lang="en-US"/>
        </a:p>
      </dgm:t>
    </dgm:pt>
    <dgm:pt modelId="{C8F5A06D-8D98-46CC-94F3-50D9F8D9B382}">
      <dgm:prSet/>
      <dgm:spPr/>
      <dgm:t>
        <a:bodyPr/>
        <a:lstStyle/>
        <a:p>
          <a:endParaRPr lang="en-US" dirty="0" err="1"/>
        </a:p>
      </dgm:t>
    </dgm:pt>
    <dgm:pt modelId="{442A45AF-8B42-4ED2-A223-B8A3CFA8E6AA}" type="parTrans" cxnId="{807A9088-BCDA-4546-9560-3736C1EEE710}">
      <dgm:prSet/>
      <dgm:spPr/>
      <dgm:t>
        <a:bodyPr/>
        <a:lstStyle/>
        <a:p>
          <a:endParaRPr lang="en-US"/>
        </a:p>
      </dgm:t>
    </dgm:pt>
    <dgm:pt modelId="{2F239F7B-AB4B-4CFE-9DBC-664FD4B3EABA}" type="sibTrans" cxnId="{807A9088-BCDA-4546-9560-3736C1EEE710}">
      <dgm:prSet/>
      <dgm:spPr/>
      <dgm:t>
        <a:bodyPr/>
        <a:lstStyle/>
        <a:p>
          <a:endParaRPr lang="en-US"/>
        </a:p>
      </dgm:t>
    </dgm:pt>
    <dgm:pt modelId="{FE202496-8FD8-405A-AD05-D2C8B0D6AE29}">
      <dgm:prSet/>
      <dgm:spPr/>
      <dgm:t>
        <a:bodyPr/>
        <a:lstStyle/>
        <a:p>
          <a:r>
            <a:rPr lang="en-US" dirty="0">
              <a:latin typeface="Arial" panose="020B0604020202020204" pitchFamily="34" charset="0"/>
              <a:cs typeface="Arial" panose="020B0604020202020204" pitchFamily="34" charset="0"/>
            </a:rPr>
            <a:t>Flavoring spirits : which contain flavoring volatile substances</a:t>
          </a:r>
          <a:r>
            <a:rPr lang="en-US" dirty="0"/>
            <a:t>.</a:t>
          </a:r>
        </a:p>
      </dgm:t>
    </dgm:pt>
    <dgm:pt modelId="{ED6A47B0-C0D2-40A0-909A-EBFD4DD6BE7C}" type="parTrans" cxnId="{337BD8AC-8736-42EF-9AE4-63AD989B9752}">
      <dgm:prSet/>
      <dgm:spPr/>
      <dgm:t>
        <a:bodyPr/>
        <a:lstStyle/>
        <a:p>
          <a:endParaRPr lang="en-US"/>
        </a:p>
      </dgm:t>
    </dgm:pt>
    <dgm:pt modelId="{BC76A8DD-D17C-4511-9B9D-CB60214B48E1}" type="sibTrans" cxnId="{337BD8AC-8736-42EF-9AE4-63AD989B9752}">
      <dgm:prSet/>
      <dgm:spPr/>
      <dgm:t>
        <a:bodyPr/>
        <a:lstStyle/>
        <a:p>
          <a:endParaRPr lang="en-US"/>
        </a:p>
      </dgm:t>
    </dgm:pt>
    <dgm:pt modelId="{ED8FAF3F-ED72-4896-8557-9A5979DDBA9B}" type="pres">
      <dgm:prSet presAssocID="{6D9ADE67-41BB-420B-AB30-374D53C6BC95}" presName="Name0" presStyleCnt="0">
        <dgm:presLayoutVars>
          <dgm:chMax val="7"/>
          <dgm:dir/>
          <dgm:animLvl val="lvl"/>
          <dgm:resizeHandles val="exact"/>
        </dgm:presLayoutVars>
      </dgm:prSet>
      <dgm:spPr/>
    </dgm:pt>
    <dgm:pt modelId="{48C7101E-C2FE-4AEC-9C73-7BC95FD0E859}" type="pres">
      <dgm:prSet presAssocID="{ECF84584-6DFD-4EAC-8B05-E8D065267739}" presName="circle1" presStyleLbl="node1" presStyleIdx="0" presStyleCnt="2"/>
      <dgm:spPr/>
    </dgm:pt>
    <dgm:pt modelId="{1EC60CA1-514F-40ED-8DA4-9BE395DC64DE}" type="pres">
      <dgm:prSet presAssocID="{ECF84584-6DFD-4EAC-8B05-E8D065267739}" presName="space" presStyleCnt="0"/>
      <dgm:spPr/>
    </dgm:pt>
    <dgm:pt modelId="{E35F0093-E00A-43C6-96BA-997C1C75FDFD}" type="pres">
      <dgm:prSet presAssocID="{ECF84584-6DFD-4EAC-8B05-E8D065267739}" presName="rect1" presStyleLbl="alignAcc1" presStyleIdx="0" presStyleCnt="2" custScaleX="100000" custScaleY="100000"/>
      <dgm:spPr/>
    </dgm:pt>
    <dgm:pt modelId="{2C50E934-DD33-4303-9357-2206F1B3EB82}" type="pres">
      <dgm:prSet presAssocID="{C8F5A06D-8D98-46CC-94F3-50D9F8D9B382}" presName="vertSpace2" presStyleLbl="node1" presStyleIdx="0" presStyleCnt="2"/>
      <dgm:spPr/>
    </dgm:pt>
    <dgm:pt modelId="{C9B00196-8D13-480D-A392-6AD3AC38B5E0}" type="pres">
      <dgm:prSet presAssocID="{C8F5A06D-8D98-46CC-94F3-50D9F8D9B382}" presName="circle2" presStyleLbl="node1" presStyleIdx="1" presStyleCnt="2"/>
      <dgm:spPr/>
    </dgm:pt>
    <dgm:pt modelId="{AC65095C-2CEC-4EC4-9BF7-B4858C706851}" type="pres">
      <dgm:prSet presAssocID="{C8F5A06D-8D98-46CC-94F3-50D9F8D9B382}" presName="rect2" presStyleLbl="alignAcc1" presStyleIdx="1" presStyleCnt="2" custLinFactNeighborX="862" custLinFactNeighborY="1365"/>
      <dgm:spPr/>
    </dgm:pt>
    <dgm:pt modelId="{C2492D5D-7D2A-4A65-8A10-9FFD880C7497}" type="pres">
      <dgm:prSet presAssocID="{ECF84584-6DFD-4EAC-8B05-E8D065267739}" presName="rect1ParTx" presStyleLbl="alignAcc1" presStyleIdx="1" presStyleCnt="2">
        <dgm:presLayoutVars>
          <dgm:chMax val="1"/>
          <dgm:bulletEnabled val="1"/>
        </dgm:presLayoutVars>
      </dgm:prSet>
      <dgm:spPr/>
    </dgm:pt>
    <dgm:pt modelId="{867DF2DF-7F1D-40C1-8D0F-FD9D3C7133C6}" type="pres">
      <dgm:prSet presAssocID="{ECF84584-6DFD-4EAC-8B05-E8D065267739}" presName="rect1ChTx" presStyleLbl="alignAcc1" presStyleIdx="1" presStyleCnt="2" custScaleX="116092">
        <dgm:presLayoutVars>
          <dgm:bulletEnabled val="1"/>
        </dgm:presLayoutVars>
      </dgm:prSet>
      <dgm:spPr/>
    </dgm:pt>
    <dgm:pt modelId="{475B48E6-32B1-46F4-B220-159A2FC517EB}" type="pres">
      <dgm:prSet presAssocID="{C8F5A06D-8D98-46CC-94F3-50D9F8D9B382}" presName="rect2ParTx" presStyleLbl="alignAcc1" presStyleIdx="1" presStyleCnt="2">
        <dgm:presLayoutVars>
          <dgm:chMax val="1"/>
          <dgm:bulletEnabled val="1"/>
        </dgm:presLayoutVars>
      </dgm:prSet>
      <dgm:spPr/>
    </dgm:pt>
    <dgm:pt modelId="{7109CC9C-D8FC-4895-AE2F-BFEEBEB98596}" type="pres">
      <dgm:prSet presAssocID="{C8F5A06D-8D98-46CC-94F3-50D9F8D9B382}" presName="rect2ChTx" presStyleLbl="alignAcc1" presStyleIdx="1" presStyleCnt="2">
        <dgm:presLayoutVars>
          <dgm:bulletEnabled val="1"/>
        </dgm:presLayoutVars>
      </dgm:prSet>
      <dgm:spPr/>
    </dgm:pt>
  </dgm:ptLst>
  <dgm:cxnLst>
    <dgm:cxn modelId="{DC2CDB05-B43E-422A-838C-4FF8B16A201B}" type="presOf" srcId="{44BCDC15-EA8C-4CC1-905C-80430C3F41C0}" destId="{867DF2DF-7F1D-40C1-8D0F-FD9D3C7133C6}" srcOrd="0" destOrd="0" presId="urn:microsoft.com/office/officeart/2005/8/layout/target3"/>
    <dgm:cxn modelId="{1817F431-463A-49CD-9D54-91EDB2FE15C9}" srcId="{6D9ADE67-41BB-420B-AB30-374D53C6BC95}" destId="{ECF84584-6DFD-4EAC-8B05-E8D065267739}" srcOrd="0" destOrd="0" parTransId="{CAFEF27D-B1F4-45DD-8CCB-4CE21A705906}" sibTransId="{6147CFCC-D7B4-4130-A280-4D738B63E542}"/>
    <dgm:cxn modelId="{87BA8239-C958-4237-99CD-D3303CC8B9AB}" type="presOf" srcId="{6D9ADE67-41BB-420B-AB30-374D53C6BC95}" destId="{ED8FAF3F-ED72-4896-8557-9A5979DDBA9B}" srcOrd="0" destOrd="0" presId="urn:microsoft.com/office/officeart/2005/8/layout/target3"/>
    <dgm:cxn modelId="{D181AD62-A965-41E8-927F-625904313655}" type="presOf" srcId="{ECF84584-6DFD-4EAC-8B05-E8D065267739}" destId="{C2492D5D-7D2A-4A65-8A10-9FFD880C7497}" srcOrd="1" destOrd="0" presId="urn:microsoft.com/office/officeart/2005/8/layout/target3"/>
    <dgm:cxn modelId="{CE9BAB58-E7AC-4C5C-900B-F88E423B61AB}" type="presOf" srcId="{ECF84584-6DFD-4EAC-8B05-E8D065267739}" destId="{E35F0093-E00A-43C6-96BA-997C1C75FDFD}" srcOrd="0" destOrd="0" presId="urn:microsoft.com/office/officeart/2005/8/layout/target3"/>
    <dgm:cxn modelId="{807A9088-BCDA-4546-9560-3736C1EEE710}" srcId="{6D9ADE67-41BB-420B-AB30-374D53C6BC95}" destId="{C8F5A06D-8D98-46CC-94F3-50D9F8D9B382}" srcOrd="1" destOrd="0" parTransId="{442A45AF-8B42-4ED2-A223-B8A3CFA8E6AA}" sibTransId="{2F239F7B-AB4B-4CFE-9DBC-664FD4B3EABA}"/>
    <dgm:cxn modelId="{130896A6-1E31-4DA0-AAB7-55F784FD8024}" srcId="{ECF84584-6DFD-4EAC-8B05-E8D065267739}" destId="{44BCDC15-EA8C-4CC1-905C-80430C3F41C0}" srcOrd="0" destOrd="0" parTransId="{D1E05C92-AB18-432D-98F3-908075017247}" sibTransId="{2F3658C8-0FA5-40B0-A79D-5108FA509D21}"/>
    <dgm:cxn modelId="{337BD8AC-8736-42EF-9AE4-63AD989B9752}" srcId="{C8F5A06D-8D98-46CC-94F3-50D9F8D9B382}" destId="{FE202496-8FD8-405A-AD05-D2C8B0D6AE29}" srcOrd="0" destOrd="0" parTransId="{ED6A47B0-C0D2-40A0-909A-EBFD4DD6BE7C}" sibTransId="{BC76A8DD-D17C-4511-9B9D-CB60214B48E1}"/>
    <dgm:cxn modelId="{E4B11ACD-F6B1-4E69-A45A-A36F0C9CA658}" type="presOf" srcId="{C8F5A06D-8D98-46CC-94F3-50D9F8D9B382}" destId="{475B48E6-32B1-46F4-B220-159A2FC517EB}" srcOrd="1" destOrd="0" presId="urn:microsoft.com/office/officeart/2005/8/layout/target3"/>
    <dgm:cxn modelId="{C777A9DE-8D3A-494F-83D8-6279EACD509E}" type="presOf" srcId="{C8F5A06D-8D98-46CC-94F3-50D9F8D9B382}" destId="{AC65095C-2CEC-4EC4-9BF7-B4858C706851}" srcOrd="0" destOrd="0" presId="urn:microsoft.com/office/officeart/2005/8/layout/target3"/>
    <dgm:cxn modelId="{87EA20DF-4EA2-4175-B9A3-80A3D12E63C2}" type="presOf" srcId="{FE202496-8FD8-405A-AD05-D2C8B0D6AE29}" destId="{7109CC9C-D8FC-4895-AE2F-BFEEBEB98596}" srcOrd="0" destOrd="0" presId="urn:microsoft.com/office/officeart/2005/8/layout/target3"/>
    <dgm:cxn modelId="{B77CC817-6AB6-43FD-BA32-70E00BAFB3F8}" type="presParOf" srcId="{ED8FAF3F-ED72-4896-8557-9A5979DDBA9B}" destId="{48C7101E-C2FE-4AEC-9C73-7BC95FD0E859}" srcOrd="0" destOrd="0" presId="urn:microsoft.com/office/officeart/2005/8/layout/target3"/>
    <dgm:cxn modelId="{81DD9FB0-D166-4883-9608-5C00758B4C60}" type="presParOf" srcId="{ED8FAF3F-ED72-4896-8557-9A5979DDBA9B}" destId="{1EC60CA1-514F-40ED-8DA4-9BE395DC64DE}" srcOrd="1" destOrd="0" presId="urn:microsoft.com/office/officeart/2005/8/layout/target3"/>
    <dgm:cxn modelId="{5B65F43C-5174-4CB2-A115-9A9AFAE778EC}" type="presParOf" srcId="{ED8FAF3F-ED72-4896-8557-9A5979DDBA9B}" destId="{E35F0093-E00A-43C6-96BA-997C1C75FDFD}" srcOrd="2" destOrd="0" presId="urn:microsoft.com/office/officeart/2005/8/layout/target3"/>
    <dgm:cxn modelId="{E42BF918-2DAF-4DDD-AC08-5E1A16196CEC}" type="presParOf" srcId="{ED8FAF3F-ED72-4896-8557-9A5979DDBA9B}" destId="{2C50E934-DD33-4303-9357-2206F1B3EB82}" srcOrd="3" destOrd="0" presId="urn:microsoft.com/office/officeart/2005/8/layout/target3"/>
    <dgm:cxn modelId="{B77F3E80-496E-4417-BA3F-A92B2EB5A524}" type="presParOf" srcId="{ED8FAF3F-ED72-4896-8557-9A5979DDBA9B}" destId="{C9B00196-8D13-480D-A392-6AD3AC38B5E0}" srcOrd="4" destOrd="0" presId="urn:microsoft.com/office/officeart/2005/8/layout/target3"/>
    <dgm:cxn modelId="{C881C563-3A23-4174-AB80-29528A633BE0}" type="presParOf" srcId="{ED8FAF3F-ED72-4896-8557-9A5979DDBA9B}" destId="{AC65095C-2CEC-4EC4-9BF7-B4858C706851}" srcOrd="5" destOrd="0" presId="urn:microsoft.com/office/officeart/2005/8/layout/target3"/>
    <dgm:cxn modelId="{4226066B-8DCD-43D7-93E1-4CB8F2579B37}" type="presParOf" srcId="{ED8FAF3F-ED72-4896-8557-9A5979DDBA9B}" destId="{C2492D5D-7D2A-4A65-8A10-9FFD880C7497}" srcOrd="6" destOrd="0" presId="urn:microsoft.com/office/officeart/2005/8/layout/target3"/>
    <dgm:cxn modelId="{7282EBCE-C6A5-45FA-BE98-7562091C1217}" type="presParOf" srcId="{ED8FAF3F-ED72-4896-8557-9A5979DDBA9B}" destId="{867DF2DF-7F1D-40C1-8D0F-FD9D3C7133C6}" srcOrd="7" destOrd="0" presId="urn:microsoft.com/office/officeart/2005/8/layout/target3"/>
    <dgm:cxn modelId="{8BCFAE5E-6087-401F-B484-B3506FD96592}" type="presParOf" srcId="{ED8FAF3F-ED72-4896-8557-9A5979DDBA9B}" destId="{475B48E6-32B1-46F4-B220-159A2FC517EB}" srcOrd="8" destOrd="0" presId="urn:microsoft.com/office/officeart/2005/8/layout/target3"/>
    <dgm:cxn modelId="{8DC5CC89-A436-4D92-AC56-E633C0B9D827}" type="presParOf" srcId="{ED8FAF3F-ED72-4896-8557-9A5979DDBA9B}" destId="{7109CC9C-D8FC-4895-AE2F-BFEEBEB98596}"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D53BB1-316F-471C-9D84-6F643FD9EEFD}" type="doc">
      <dgm:prSet loTypeId="urn:microsoft.com/office/officeart/2005/8/layout/vList2" loCatId="list" qsTypeId="urn:microsoft.com/office/officeart/2009/2/quickstyle/3d8" qsCatId="3D" csTypeId="urn:microsoft.com/office/officeart/2005/8/colors/colorful5" csCatId="colorful"/>
      <dgm:spPr/>
      <dgm:t>
        <a:bodyPr/>
        <a:lstStyle/>
        <a:p>
          <a:endParaRPr lang="en-US"/>
        </a:p>
      </dgm:t>
    </dgm:pt>
    <dgm:pt modelId="{CA0B6AD9-CF41-4509-85EA-31F0FDC50ABB}">
      <dgm:prSet/>
      <dgm:spPr/>
      <dgm:t>
        <a:bodyPr/>
        <a:lstStyle/>
        <a:p>
          <a:pPr rtl="0"/>
          <a:r>
            <a:rPr lang="en-US" dirty="0"/>
            <a:t>Methods of preparation of spirits </a:t>
          </a:r>
        </a:p>
      </dgm:t>
    </dgm:pt>
    <dgm:pt modelId="{C592C8AD-DA1E-4655-B5BC-1DF02E67E1F8}" type="parTrans" cxnId="{7A797D7D-B1C4-43F7-8479-2A1940C5C6D8}">
      <dgm:prSet/>
      <dgm:spPr/>
      <dgm:t>
        <a:bodyPr/>
        <a:lstStyle/>
        <a:p>
          <a:endParaRPr lang="en-US"/>
        </a:p>
      </dgm:t>
    </dgm:pt>
    <dgm:pt modelId="{41F3CE25-9481-4B03-8DB9-56C09F6911AA}" type="sibTrans" cxnId="{7A797D7D-B1C4-43F7-8479-2A1940C5C6D8}">
      <dgm:prSet/>
      <dgm:spPr/>
      <dgm:t>
        <a:bodyPr/>
        <a:lstStyle/>
        <a:p>
          <a:endParaRPr lang="en-US"/>
        </a:p>
      </dgm:t>
    </dgm:pt>
    <dgm:pt modelId="{73FBFA1C-5557-4C26-9849-AB5AC2B1D636}" type="pres">
      <dgm:prSet presAssocID="{77D53BB1-316F-471C-9D84-6F643FD9EEFD}" presName="linear" presStyleCnt="0">
        <dgm:presLayoutVars>
          <dgm:animLvl val="lvl"/>
          <dgm:resizeHandles val="exact"/>
        </dgm:presLayoutVars>
      </dgm:prSet>
      <dgm:spPr/>
    </dgm:pt>
    <dgm:pt modelId="{41D48D53-108F-4647-B83F-3399F730B56F}" type="pres">
      <dgm:prSet presAssocID="{CA0B6AD9-CF41-4509-85EA-31F0FDC50ABB}" presName="parentText" presStyleLbl="node1" presStyleIdx="0" presStyleCnt="1">
        <dgm:presLayoutVars>
          <dgm:chMax val="0"/>
          <dgm:bulletEnabled val="1"/>
        </dgm:presLayoutVars>
      </dgm:prSet>
      <dgm:spPr/>
    </dgm:pt>
  </dgm:ptLst>
  <dgm:cxnLst>
    <dgm:cxn modelId="{04834C4D-477D-402A-880E-D74D70ADD436}" type="presOf" srcId="{77D53BB1-316F-471C-9D84-6F643FD9EEFD}" destId="{73FBFA1C-5557-4C26-9849-AB5AC2B1D636}" srcOrd="0" destOrd="0" presId="urn:microsoft.com/office/officeart/2005/8/layout/vList2"/>
    <dgm:cxn modelId="{7A797D7D-B1C4-43F7-8479-2A1940C5C6D8}" srcId="{77D53BB1-316F-471C-9D84-6F643FD9EEFD}" destId="{CA0B6AD9-CF41-4509-85EA-31F0FDC50ABB}" srcOrd="0" destOrd="0" parTransId="{C592C8AD-DA1E-4655-B5BC-1DF02E67E1F8}" sibTransId="{41F3CE25-9481-4B03-8DB9-56C09F6911AA}"/>
    <dgm:cxn modelId="{F856CAB3-111B-479B-AA51-EBCD2B363275}" type="presOf" srcId="{CA0B6AD9-CF41-4509-85EA-31F0FDC50ABB}" destId="{41D48D53-108F-4647-B83F-3399F730B56F}" srcOrd="0" destOrd="0" presId="urn:microsoft.com/office/officeart/2005/8/layout/vList2"/>
    <dgm:cxn modelId="{D74035C7-63D9-4CEB-861D-E0F1E1AFB4F7}" type="presParOf" srcId="{73FBFA1C-5557-4C26-9849-AB5AC2B1D636}" destId="{41D48D53-108F-4647-B83F-3399F730B56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E88A3F-828F-40ED-AA83-5B210AF9CB0A}" type="doc">
      <dgm:prSet loTypeId="urn:microsoft.com/office/officeart/2005/8/layout/vList2" loCatId="list" qsTypeId="urn:microsoft.com/office/officeart/2009/2/quickstyle/3d8" qsCatId="3D" csTypeId="urn:microsoft.com/office/officeart/2005/8/colors/colorful2" csCatId="colorful" phldr="1"/>
      <dgm:spPr/>
      <dgm:t>
        <a:bodyPr/>
        <a:lstStyle/>
        <a:p>
          <a:endParaRPr lang="en-US"/>
        </a:p>
      </dgm:t>
    </dgm:pt>
    <dgm:pt modelId="{0FFCDCE6-740D-47B8-AB50-A3AEA40D2F01}">
      <dgm:prSet/>
      <dgm:spPr/>
      <dgm:t>
        <a:bodyPr/>
        <a:lstStyle/>
        <a:p>
          <a:pPr rtl="0"/>
          <a:r>
            <a:rPr lang="en-US" dirty="0"/>
            <a:t>-Simple solution method</a:t>
          </a:r>
        </a:p>
      </dgm:t>
    </dgm:pt>
    <dgm:pt modelId="{283D6AB1-5FDD-49D0-83B8-50E1763C1811}" type="parTrans" cxnId="{B2AC4C7F-451D-4863-AF05-41D2AFE5C36D}">
      <dgm:prSet/>
      <dgm:spPr/>
      <dgm:t>
        <a:bodyPr/>
        <a:lstStyle/>
        <a:p>
          <a:endParaRPr lang="en-US"/>
        </a:p>
      </dgm:t>
    </dgm:pt>
    <dgm:pt modelId="{250BF428-B99E-495D-81B0-330C5D78DFAE}" type="sibTrans" cxnId="{B2AC4C7F-451D-4863-AF05-41D2AFE5C36D}">
      <dgm:prSet/>
      <dgm:spPr/>
      <dgm:t>
        <a:bodyPr/>
        <a:lstStyle/>
        <a:p>
          <a:endParaRPr lang="en-US"/>
        </a:p>
      </dgm:t>
    </dgm:pt>
    <dgm:pt modelId="{D2377F87-1B93-4361-B9E0-5B0B9FBE4125}">
      <dgm:prSet/>
      <dgm:spPr/>
      <dgm:t>
        <a:bodyPr/>
        <a:lstStyle/>
        <a:p>
          <a:pPr rtl="0"/>
          <a:r>
            <a:rPr lang="en-US" dirty="0"/>
            <a:t>-Maceration </a:t>
          </a:r>
        </a:p>
      </dgm:t>
    </dgm:pt>
    <dgm:pt modelId="{AEECE6ED-1494-49F3-930C-7B2EDE138FA2}" type="parTrans" cxnId="{D38284EC-8BDE-436C-B771-1C5FE88DA5A0}">
      <dgm:prSet/>
      <dgm:spPr/>
      <dgm:t>
        <a:bodyPr/>
        <a:lstStyle/>
        <a:p>
          <a:endParaRPr lang="en-US"/>
        </a:p>
      </dgm:t>
    </dgm:pt>
    <dgm:pt modelId="{0CDA17B2-42D7-4C10-B61B-505734665DF1}" type="sibTrans" cxnId="{D38284EC-8BDE-436C-B771-1C5FE88DA5A0}">
      <dgm:prSet/>
      <dgm:spPr/>
      <dgm:t>
        <a:bodyPr/>
        <a:lstStyle/>
        <a:p>
          <a:endParaRPr lang="en-US"/>
        </a:p>
      </dgm:t>
    </dgm:pt>
    <dgm:pt modelId="{B46A214C-9883-4106-85DA-01862E9219F6}">
      <dgm:prSet/>
      <dgm:spPr/>
      <dgm:t>
        <a:bodyPr/>
        <a:lstStyle/>
        <a:p>
          <a:pPr rtl="0"/>
          <a:r>
            <a:rPr lang="en-US" dirty="0"/>
            <a:t>-Chemical reaction</a:t>
          </a:r>
        </a:p>
      </dgm:t>
    </dgm:pt>
    <dgm:pt modelId="{057EBC67-6BD6-4050-A7DD-A0B6CBCABC0F}" type="parTrans" cxnId="{14AEA445-6529-46A7-867C-3425F23F0324}">
      <dgm:prSet/>
      <dgm:spPr/>
      <dgm:t>
        <a:bodyPr/>
        <a:lstStyle/>
        <a:p>
          <a:endParaRPr lang="en-US"/>
        </a:p>
      </dgm:t>
    </dgm:pt>
    <dgm:pt modelId="{1F0A5B62-3C6E-4B4A-BEF9-4F39F98351CB}" type="sibTrans" cxnId="{14AEA445-6529-46A7-867C-3425F23F0324}">
      <dgm:prSet/>
      <dgm:spPr/>
      <dgm:t>
        <a:bodyPr/>
        <a:lstStyle/>
        <a:p>
          <a:endParaRPr lang="en-US"/>
        </a:p>
      </dgm:t>
    </dgm:pt>
    <dgm:pt modelId="{4754DC46-DA1E-4652-AE78-63AB18D3A3BC}">
      <dgm:prSet/>
      <dgm:spPr/>
      <dgm:t>
        <a:bodyPr/>
        <a:lstStyle/>
        <a:p>
          <a:pPr rtl="0"/>
          <a:r>
            <a:rPr lang="en-US" dirty="0"/>
            <a:t>-Distillation </a:t>
          </a:r>
        </a:p>
      </dgm:t>
    </dgm:pt>
    <dgm:pt modelId="{2537B5B1-266A-4951-BBEF-92BB7DDFE9A3}" type="parTrans" cxnId="{F4247A2E-900D-4428-8E9B-F174E2A7B31D}">
      <dgm:prSet/>
      <dgm:spPr/>
      <dgm:t>
        <a:bodyPr/>
        <a:lstStyle/>
        <a:p>
          <a:endParaRPr lang="en-US"/>
        </a:p>
      </dgm:t>
    </dgm:pt>
    <dgm:pt modelId="{E944EB76-EEB2-4083-A2F3-B4A531458F06}" type="sibTrans" cxnId="{F4247A2E-900D-4428-8E9B-F174E2A7B31D}">
      <dgm:prSet/>
      <dgm:spPr/>
      <dgm:t>
        <a:bodyPr/>
        <a:lstStyle/>
        <a:p>
          <a:endParaRPr lang="en-US"/>
        </a:p>
      </dgm:t>
    </dgm:pt>
    <dgm:pt modelId="{C7B4060F-1B3B-4B61-BEBB-897C2FB7ACF9}" type="pres">
      <dgm:prSet presAssocID="{38E88A3F-828F-40ED-AA83-5B210AF9CB0A}" presName="linear" presStyleCnt="0">
        <dgm:presLayoutVars>
          <dgm:animLvl val="lvl"/>
          <dgm:resizeHandles val="exact"/>
        </dgm:presLayoutVars>
      </dgm:prSet>
      <dgm:spPr/>
    </dgm:pt>
    <dgm:pt modelId="{005D04F1-0F80-4541-89FF-70A2524277FA}" type="pres">
      <dgm:prSet presAssocID="{0FFCDCE6-740D-47B8-AB50-A3AEA40D2F01}" presName="parentText" presStyleLbl="node1" presStyleIdx="0" presStyleCnt="4">
        <dgm:presLayoutVars>
          <dgm:chMax val="0"/>
          <dgm:bulletEnabled val="1"/>
        </dgm:presLayoutVars>
      </dgm:prSet>
      <dgm:spPr/>
    </dgm:pt>
    <dgm:pt modelId="{B3F676B2-8E6D-4931-BAAB-D92408C75F0E}" type="pres">
      <dgm:prSet presAssocID="{250BF428-B99E-495D-81B0-330C5D78DFAE}" presName="spacer" presStyleCnt="0"/>
      <dgm:spPr/>
    </dgm:pt>
    <dgm:pt modelId="{1E7A0B93-C638-48B6-830F-484E877392D0}" type="pres">
      <dgm:prSet presAssocID="{D2377F87-1B93-4361-B9E0-5B0B9FBE4125}" presName="parentText" presStyleLbl="node1" presStyleIdx="1" presStyleCnt="4">
        <dgm:presLayoutVars>
          <dgm:chMax val="0"/>
          <dgm:bulletEnabled val="1"/>
        </dgm:presLayoutVars>
      </dgm:prSet>
      <dgm:spPr/>
    </dgm:pt>
    <dgm:pt modelId="{AC6DEF33-905C-41C6-B733-95D3379EE29D}" type="pres">
      <dgm:prSet presAssocID="{0CDA17B2-42D7-4C10-B61B-505734665DF1}" presName="spacer" presStyleCnt="0"/>
      <dgm:spPr/>
    </dgm:pt>
    <dgm:pt modelId="{A81C1275-2E38-4FC3-80E2-973758D1FBE7}" type="pres">
      <dgm:prSet presAssocID="{B46A214C-9883-4106-85DA-01862E9219F6}" presName="parentText" presStyleLbl="node1" presStyleIdx="2" presStyleCnt="4">
        <dgm:presLayoutVars>
          <dgm:chMax val="0"/>
          <dgm:bulletEnabled val="1"/>
        </dgm:presLayoutVars>
      </dgm:prSet>
      <dgm:spPr/>
    </dgm:pt>
    <dgm:pt modelId="{FF841C48-8F42-4260-9FE2-DABDBAF59BA2}" type="pres">
      <dgm:prSet presAssocID="{1F0A5B62-3C6E-4B4A-BEF9-4F39F98351CB}" presName="spacer" presStyleCnt="0"/>
      <dgm:spPr/>
    </dgm:pt>
    <dgm:pt modelId="{AFBB5085-E511-4522-8D20-8F6BC32FB657}" type="pres">
      <dgm:prSet presAssocID="{4754DC46-DA1E-4652-AE78-63AB18D3A3BC}" presName="parentText" presStyleLbl="node1" presStyleIdx="3" presStyleCnt="4">
        <dgm:presLayoutVars>
          <dgm:chMax val="0"/>
          <dgm:bulletEnabled val="1"/>
        </dgm:presLayoutVars>
      </dgm:prSet>
      <dgm:spPr/>
    </dgm:pt>
  </dgm:ptLst>
  <dgm:cxnLst>
    <dgm:cxn modelId="{E0F03A09-7606-4278-A6C1-AE3063BD2BBE}" type="presOf" srcId="{D2377F87-1B93-4361-B9E0-5B0B9FBE4125}" destId="{1E7A0B93-C638-48B6-830F-484E877392D0}" srcOrd="0" destOrd="0" presId="urn:microsoft.com/office/officeart/2005/8/layout/vList2"/>
    <dgm:cxn modelId="{F4247A2E-900D-4428-8E9B-F174E2A7B31D}" srcId="{38E88A3F-828F-40ED-AA83-5B210AF9CB0A}" destId="{4754DC46-DA1E-4652-AE78-63AB18D3A3BC}" srcOrd="3" destOrd="0" parTransId="{2537B5B1-266A-4951-BBEF-92BB7DDFE9A3}" sibTransId="{E944EB76-EEB2-4083-A2F3-B4A531458F06}"/>
    <dgm:cxn modelId="{14AEA445-6529-46A7-867C-3425F23F0324}" srcId="{38E88A3F-828F-40ED-AA83-5B210AF9CB0A}" destId="{B46A214C-9883-4106-85DA-01862E9219F6}" srcOrd="2" destOrd="0" parTransId="{057EBC67-6BD6-4050-A7DD-A0B6CBCABC0F}" sibTransId="{1F0A5B62-3C6E-4B4A-BEF9-4F39F98351CB}"/>
    <dgm:cxn modelId="{28500652-99DB-43DF-B2A9-C433078E49D0}" type="presOf" srcId="{0FFCDCE6-740D-47B8-AB50-A3AEA40D2F01}" destId="{005D04F1-0F80-4541-89FF-70A2524277FA}" srcOrd="0" destOrd="0" presId="urn:microsoft.com/office/officeart/2005/8/layout/vList2"/>
    <dgm:cxn modelId="{BBB76B59-C4B7-4CAD-B288-635114337EF0}" type="presOf" srcId="{4754DC46-DA1E-4652-AE78-63AB18D3A3BC}" destId="{AFBB5085-E511-4522-8D20-8F6BC32FB657}" srcOrd="0" destOrd="0" presId="urn:microsoft.com/office/officeart/2005/8/layout/vList2"/>
    <dgm:cxn modelId="{B2AC4C7F-451D-4863-AF05-41D2AFE5C36D}" srcId="{38E88A3F-828F-40ED-AA83-5B210AF9CB0A}" destId="{0FFCDCE6-740D-47B8-AB50-A3AEA40D2F01}" srcOrd="0" destOrd="0" parTransId="{283D6AB1-5FDD-49D0-83B8-50E1763C1811}" sibTransId="{250BF428-B99E-495D-81B0-330C5D78DFAE}"/>
    <dgm:cxn modelId="{9AF4A2AD-C53C-4839-AB71-BAA40544E566}" type="presOf" srcId="{38E88A3F-828F-40ED-AA83-5B210AF9CB0A}" destId="{C7B4060F-1B3B-4B61-BEBB-897C2FB7ACF9}" srcOrd="0" destOrd="0" presId="urn:microsoft.com/office/officeart/2005/8/layout/vList2"/>
    <dgm:cxn modelId="{911650B2-7E35-4853-AF9B-D6C4F7E82B33}" type="presOf" srcId="{B46A214C-9883-4106-85DA-01862E9219F6}" destId="{A81C1275-2E38-4FC3-80E2-973758D1FBE7}" srcOrd="0" destOrd="0" presId="urn:microsoft.com/office/officeart/2005/8/layout/vList2"/>
    <dgm:cxn modelId="{D38284EC-8BDE-436C-B771-1C5FE88DA5A0}" srcId="{38E88A3F-828F-40ED-AA83-5B210AF9CB0A}" destId="{D2377F87-1B93-4361-B9E0-5B0B9FBE4125}" srcOrd="1" destOrd="0" parTransId="{AEECE6ED-1494-49F3-930C-7B2EDE138FA2}" sibTransId="{0CDA17B2-42D7-4C10-B61B-505734665DF1}"/>
    <dgm:cxn modelId="{7B3F5C68-B51F-42AA-A31C-33837460C83D}" type="presParOf" srcId="{C7B4060F-1B3B-4B61-BEBB-897C2FB7ACF9}" destId="{005D04F1-0F80-4541-89FF-70A2524277FA}" srcOrd="0" destOrd="0" presId="urn:microsoft.com/office/officeart/2005/8/layout/vList2"/>
    <dgm:cxn modelId="{132055A4-7359-45BA-976A-7ED8D1514627}" type="presParOf" srcId="{C7B4060F-1B3B-4B61-BEBB-897C2FB7ACF9}" destId="{B3F676B2-8E6D-4931-BAAB-D92408C75F0E}" srcOrd="1" destOrd="0" presId="urn:microsoft.com/office/officeart/2005/8/layout/vList2"/>
    <dgm:cxn modelId="{7A359F9C-CD71-4637-B5CD-64B0B82BDE7A}" type="presParOf" srcId="{C7B4060F-1B3B-4B61-BEBB-897C2FB7ACF9}" destId="{1E7A0B93-C638-48B6-830F-484E877392D0}" srcOrd="2" destOrd="0" presId="urn:microsoft.com/office/officeart/2005/8/layout/vList2"/>
    <dgm:cxn modelId="{B502FADB-2978-41BB-BC81-9E5F4B45EF0C}" type="presParOf" srcId="{C7B4060F-1B3B-4B61-BEBB-897C2FB7ACF9}" destId="{AC6DEF33-905C-41C6-B733-95D3379EE29D}" srcOrd="3" destOrd="0" presId="urn:microsoft.com/office/officeart/2005/8/layout/vList2"/>
    <dgm:cxn modelId="{94C8C05F-5396-4B6F-ABCA-8883C8AB8F29}" type="presParOf" srcId="{C7B4060F-1B3B-4B61-BEBB-897C2FB7ACF9}" destId="{A81C1275-2E38-4FC3-80E2-973758D1FBE7}" srcOrd="4" destOrd="0" presId="urn:microsoft.com/office/officeart/2005/8/layout/vList2"/>
    <dgm:cxn modelId="{7C1487BE-0625-4241-BF18-1C06DA612BA0}" type="presParOf" srcId="{C7B4060F-1B3B-4B61-BEBB-897C2FB7ACF9}" destId="{FF841C48-8F42-4260-9FE2-DABDBAF59BA2}" srcOrd="5" destOrd="0" presId="urn:microsoft.com/office/officeart/2005/8/layout/vList2"/>
    <dgm:cxn modelId="{93BB42A7-F6F9-43E0-9CFB-479E05966D58}" type="presParOf" srcId="{C7B4060F-1B3B-4B61-BEBB-897C2FB7ACF9}" destId="{AFBB5085-E511-4522-8D20-8F6BC32FB657}"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7101E-C2FE-4AEC-9C73-7BC95FD0E859}">
      <dsp:nvSpPr>
        <dsp:cNvPr id="0" name=""/>
        <dsp:cNvSpPr/>
      </dsp:nvSpPr>
      <dsp:spPr>
        <a:xfrm>
          <a:off x="-133350" y="0"/>
          <a:ext cx="4114800" cy="4114800"/>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35F0093-E00A-43C6-96BA-997C1C75FDFD}">
      <dsp:nvSpPr>
        <dsp:cNvPr id="0" name=""/>
        <dsp:cNvSpPr/>
      </dsp:nvSpPr>
      <dsp:spPr>
        <a:xfrm>
          <a:off x="1924049" y="0"/>
          <a:ext cx="6629400" cy="41148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endParaRPr lang="en-US" sz="6500" kern="1200" dirty="0"/>
        </a:p>
      </dsp:txBody>
      <dsp:txXfrm>
        <a:off x="1924049" y="0"/>
        <a:ext cx="3314700" cy="1954530"/>
      </dsp:txXfrm>
    </dsp:sp>
    <dsp:sp modelId="{C9B00196-8D13-480D-A392-6AD3AC38B5E0}">
      <dsp:nvSpPr>
        <dsp:cNvPr id="0" name=""/>
        <dsp:cNvSpPr/>
      </dsp:nvSpPr>
      <dsp:spPr>
        <a:xfrm>
          <a:off x="946784" y="1954530"/>
          <a:ext cx="1954530" cy="1954530"/>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C65095C-2CEC-4EC4-9BF7-B4858C706851}">
      <dsp:nvSpPr>
        <dsp:cNvPr id="0" name=""/>
        <dsp:cNvSpPr/>
      </dsp:nvSpPr>
      <dsp:spPr>
        <a:xfrm>
          <a:off x="1981195" y="1981209"/>
          <a:ext cx="6629400" cy="1954530"/>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dirty="0" err="1"/>
        </a:p>
      </dsp:txBody>
      <dsp:txXfrm>
        <a:off x="1981195" y="1981209"/>
        <a:ext cx="3314700" cy="1954530"/>
      </dsp:txXfrm>
    </dsp:sp>
    <dsp:sp modelId="{867DF2DF-7F1D-40C1-8D0F-FD9D3C7133C6}">
      <dsp:nvSpPr>
        <dsp:cNvPr id="0" name=""/>
        <dsp:cNvSpPr/>
      </dsp:nvSpPr>
      <dsp:spPr>
        <a:xfrm>
          <a:off x="4972048" y="0"/>
          <a:ext cx="3848101" cy="1954530"/>
        </a:xfrm>
        <a:prstGeom prst="rect">
          <a:avLst/>
        </a:prstGeom>
        <a:noFill/>
        <a:ln w="25400" cap="flat" cmpd="sng" algn="ctr">
          <a:noFill/>
          <a:prstDash val="solid"/>
        </a:ln>
        <a:effectLst/>
        <a:scene3d>
          <a:camera prst="orthographicFront"/>
          <a:lightRig rig="flat" dir="t"/>
        </a:scene3d>
        <a:sp3d/>
      </dsp:spPr>
      <dsp:style>
        <a:lnRef idx="2">
          <a:schemeClr val="accent3"/>
        </a:lnRef>
        <a:fillRef idx="1">
          <a:schemeClr val="lt1"/>
        </a:fillRef>
        <a:effectRef idx="0">
          <a:schemeClr val="accent3"/>
        </a:effectRef>
        <a:fontRef idx="minor">
          <a:schemeClr val="dk1"/>
        </a:fontRef>
      </dsp:style>
      <dsp:txBody>
        <a:bodyPr spcFirstLastPara="0" vert="horz" wrap="square" lIns="106680" tIns="106680" rIns="106680" bIns="106680" numCol="1" spcCol="1270" anchor="ctr" anchorCtr="0">
          <a:noAutofit/>
        </a:bodyPr>
        <a:lstStyle/>
        <a:p>
          <a:pPr marL="285750" lvl="1" indent="-285750" algn="l" defTabSz="1244600" rtl="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Therapeutic spirits: which contain therapeutic volatile substances.</a:t>
          </a:r>
        </a:p>
      </dsp:txBody>
      <dsp:txXfrm>
        <a:off x="4972048" y="0"/>
        <a:ext cx="3848101" cy="1954530"/>
      </dsp:txXfrm>
    </dsp:sp>
    <dsp:sp modelId="{7109CC9C-D8FC-4895-AE2F-BFEEBEB98596}">
      <dsp:nvSpPr>
        <dsp:cNvPr id="0" name=""/>
        <dsp:cNvSpPr/>
      </dsp:nvSpPr>
      <dsp:spPr>
        <a:xfrm>
          <a:off x="5238749" y="1954530"/>
          <a:ext cx="3314700" cy="1954530"/>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Flavoring spirits : which contain flavoring volatile substances</a:t>
          </a:r>
          <a:r>
            <a:rPr lang="en-US" sz="2800" kern="1200" dirty="0"/>
            <a:t>.</a:t>
          </a:r>
        </a:p>
      </dsp:txBody>
      <dsp:txXfrm>
        <a:off x="5238749" y="1954530"/>
        <a:ext cx="3314700" cy="1954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48D53-108F-4647-B83F-3399F730B56F}">
      <dsp:nvSpPr>
        <dsp:cNvPr id="0" name=""/>
        <dsp:cNvSpPr/>
      </dsp:nvSpPr>
      <dsp:spPr>
        <a:xfrm>
          <a:off x="0" y="31837"/>
          <a:ext cx="8229600" cy="1079325"/>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rtl="0">
            <a:lnSpc>
              <a:spcPct val="90000"/>
            </a:lnSpc>
            <a:spcBef>
              <a:spcPct val="0"/>
            </a:spcBef>
            <a:spcAft>
              <a:spcPct val="35000"/>
            </a:spcAft>
            <a:buNone/>
          </a:pPr>
          <a:r>
            <a:rPr lang="en-US" sz="4500" kern="1200" dirty="0"/>
            <a:t>Methods of preparation of spirits </a:t>
          </a:r>
        </a:p>
      </dsp:txBody>
      <dsp:txXfrm>
        <a:off x="52688" y="84525"/>
        <a:ext cx="8124224" cy="9739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D04F1-0F80-4541-89FF-70A2524277FA}">
      <dsp:nvSpPr>
        <dsp:cNvPr id="0" name=""/>
        <dsp:cNvSpPr/>
      </dsp:nvSpPr>
      <dsp:spPr>
        <a:xfrm>
          <a:off x="0" y="14511"/>
          <a:ext cx="8229600" cy="1031354"/>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en-US" sz="4300" kern="1200" dirty="0"/>
            <a:t>-Simple solution method</a:t>
          </a:r>
        </a:p>
      </dsp:txBody>
      <dsp:txXfrm>
        <a:off x="50347" y="64858"/>
        <a:ext cx="8128906" cy="930660"/>
      </dsp:txXfrm>
    </dsp:sp>
    <dsp:sp modelId="{1E7A0B93-C638-48B6-830F-484E877392D0}">
      <dsp:nvSpPr>
        <dsp:cNvPr id="0" name=""/>
        <dsp:cNvSpPr/>
      </dsp:nvSpPr>
      <dsp:spPr>
        <a:xfrm>
          <a:off x="0" y="1169706"/>
          <a:ext cx="8229600" cy="1031354"/>
        </a:xfrm>
        <a:prstGeom prst="roundRect">
          <a:avLst/>
        </a:prstGeom>
        <a:solidFill>
          <a:schemeClr val="accent2">
            <a:hueOff val="1560506"/>
            <a:satOff val="-1946"/>
            <a:lumOff val="458"/>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en-US" sz="4300" kern="1200" dirty="0"/>
            <a:t>-Maceration </a:t>
          </a:r>
        </a:p>
      </dsp:txBody>
      <dsp:txXfrm>
        <a:off x="50347" y="1220053"/>
        <a:ext cx="8128906" cy="930660"/>
      </dsp:txXfrm>
    </dsp:sp>
    <dsp:sp modelId="{A81C1275-2E38-4FC3-80E2-973758D1FBE7}">
      <dsp:nvSpPr>
        <dsp:cNvPr id="0" name=""/>
        <dsp:cNvSpPr/>
      </dsp:nvSpPr>
      <dsp:spPr>
        <a:xfrm>
          <a:off x="0" y="2324901"/>
          <a:ext cx="8229600" cy="1031354"/>
        </a:xfrm>
        <a:prstGeom prst="roundRect">
          <a:avLst/>
        </a:prstGeom>
        <a:solidFill>
          <a:schemeClr val="accent2">
            <a:hueOff val="3121013"/>
            <a:satOff val="-3893"/>
            <a:lumOff val="915"/>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en-US" sz="4300" kern="1200" dirty="0"/>
            <a:t>-Chemical reaction</a:t>
          </a:r>
        </a:p>
      </dsp:txBody>
      <dsp:txXfrm>
        <a:off x="50347" y="2375248"/>
        <a:ext cx="8128906" cy="930660"/>
      </dsp:txXfrm>
    </dsp:sp>
    <dsp:sp modelId="{AFBB5085-E511-4522-8D20-8F6BC32FB657}">
      <dsp:nvSpPr>
        <dsp:cNvPr id="0" name=""/>
        <dsp:cNvSpPr/>
      </dsp:nvSpPr>
      <dsp:spPr>
        <a:xfrm>
          <a:off x="0" y="3480096"/>
          <a:ext cx="8229600" cy="1031354"/>
        </a:xfrm>
        <a:prstGeom prst="roundRect">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en-US" sz="4300" kern="1200" dirty="0"/>
            <a:t>-Distillation </a:t>
          </a:r>
        </a:p>
      </dsp:txBody>
      <dsp:txXfrm>
        <a:off x="50347" y="3530443"/>
        <a:ext cx="8128906" cy="93066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0E6B26-6B51-4078-8EF5-F34ABA1A360D}" type="datetimeFigureOut">
              <a:rPr lang="en-US" smtClean="0"/>
              <a:t>10/21/2022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49EB78-49F1-42A0-824A-D3557F5B6AAE}" type="slidenum">
              <a:rPr lang="en-US" smtClean="0"/>
              <a:t>‹#›</a:t>
            </a:fld>
            <a:endParaRPr lang="en-US"/>
          </a:p>
        </p:txBody>
      </p:sp>
    </p:spTree>
    <p:extLst>
      <p:ext uri="{BB962C8B-B14F-4D97-AF65-F5344CB8AC3E}">
        <p14:creationId xmlns:p14="http://schemas.microsoft.com/office/powerpoint/2010/main" val="28766457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36625"/>
          </a:xfrm>
          <a:solidFill>
            <a:schemeClr val="accent6"/>
          </a:solidFill>
        </p:spPr>
        <p:txBody>
          <a:bodyPr/>
          <a:lstStyle/>
          <a:p>
            <a:r>
              <a:rPr lang="en-US" dirty="0"/>
              <a:t>Spirits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2133600"/>
            <a:ext cx="2667000" cy="4286250"/>
          </a:xfrm>
          <a:prstGeom prst="rect">
            <a:avLst/>
          </a:prstGeom>
          <a:ln>
            <a:noFill/>
          </a:ln>
          <a:effectLst>
            <a:softEdge rad="112500"/>
          </a:effectLst>
        </p:spPr>
      </p:pic>
    </p:spTree>
    <p:extLst>
      <p:ext uri="{BB962C8B-B14F-4D97-AF65-F5344CB8AC3E}">
        <p14:creationId xmlns:p14="http://schemas.microsoft.com/office/powerpoint/2010/main" val="401458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 0.07222 L 0 -0.06829 " pathEditMode="relative" rAng="0" ptsTypes="AA">
                                      <p:cBhvr>
                                        <p:cTn id="6" dur="250" accel="50000" decel="50000" autoRev="1" fill="hold">
                                          <p:stCondLst>
                                            <p:cond delay="0"/>
                                          </p:stCondLst>
                                        </p:cTn>
                                        <p:tgtEl>
                                          <p:spTgt spid="2"/>
                                        </p:tgtEl>
                                        <p:attrNameLst>
                                          <p:attrName>ppt_x</p:attrName>
                                          <p:attrName>ppt_y</p:attrName>
                                        </p:attrNameLst>
                                      </p:cBhvr>
                                      <p:rCtr x="0" y="-7037"/>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par>
                          <p:cTn id="11" fill="hold">
                            <p:stCondLst>
                              <p:cond delay="800"/>
                            </p:stCondLst>
                            <p:childTnLst>
                              <p:par>
                                <p:cTn id="12" presetID="8" presetClass="emph" presetSubtype="0" fill="hold" nodeType="afterEffect">
                                  <p:stCondLst>
                                    <p:cond delay="0"/>
                                  </p:stCondLst>
                                  <p:childTnLst>
                                    <p:animRot by="21600000">
                                      <p:cBhvr>
                                        <p:cTn id="13"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D8F8E1-174B-90F3-1EBA-E3F6F051A5CD}"/>
              </a:ext>
            </a:extLst>
          </p:cNvPr>
          <p:cNvSpPr txBox="1"/>
          <p:nvPr/>
        </p:nvSpPr>
        <p:spPr>
          <a:xfrm>
            <a:off x="914400" y="1066800"/>
            <a:ext cx="6781800" cy="3416320"/>
          </a:xfrm>
          <a:prstGeom prst="rect">
            <a:avLst/>
          </a:prstGeom>
          <a:noFill/>
        </p:spPr>
        <p:txBody>
          <a:bodyPr wrap="square">
            <a:spAutoFit/>
          </a:bodyPr>
          <a:lstStyle/>
          <a:p>
            <a:r>
              <a:rPr lang="en-US" sz="2400" dirty="0">
                <a:solidFill>
                  <a:srgbClr val="FF0000"/>
                </a:solidFill>
                <a:latin typeface="Arial" panose="020B0604020202020204" pitchFamily="34" charset="0"/>
                <a:cs typeface="Arial" panose="020B0604020202020204" pitchFamily="34" charset="0"/>
              </a:rPr>
              <a:t>Non medicated elixirs</a:t>
            </a:r>
          </a:p>
          <a:p>
            <a:r>
              <a:rPr lang="en-US" sz="2400" dirty="0">
                <a:latin typeface="Arial" panose="020B0604020202020204" pitchFamily="34" charset="0"/>
                <a:cs typeface="Arial" panose="020B0604020202020204" pitchFamily="34" charset="0"/>
              </a:rPr>
              <a:t>Do not contain any therapeutic agent can be used for dilution of an existing medicated elixir. These only contain Water, alcohol, sweetening agent and coloring agent</a:t>
            </a:r>
          </a:p>
          <a:p>
            <a:r>
              <a:rPr lang="en-US" sz="2400" dirty="0">
                <a:latin typeface="Arial" panose="020B0604020202020204" pitchFamily="34" charset="0"/>
                <a:cs typeface="Arial" panose="020B0604020202020204" pitchFamily="34" charset="0"/>
              </a:rPr>
              <a:t>Most common non medicated elixir is following:</a:t>
            </a:r>
          </a:p>
          <a:p>
            <a:r>
              <a:rPr lang="en-US" sz="2400" dirty="0">
                <a:latin typeface="Arial" panose="020B0604020202020204" pitchFamily="34" charset="0"/>
                <a:cs typeface="Arial" panose="020B0604020202020204" pitchFamily="34" charset="0"/>
              </a:rPr>
              <a:t> Aromatic elixir perfumes</a:t>
            </a:r>
          </a:p>
          <a:p>
            <a:r>
              <a:rPr lang="en-US" sz="2400" dirty="0">
                <a:latin typeface="Arial" panose="020B0604020202020204" pitchFamily="34" charset="0"/>
                <a:cs typeface="Arial" panose="020B0604020202020204" pitchFamily="34" charset="0"/>
              </a:rPr>
              <a:t> Compound benzaldehyde elixir</a:t>
            </a:r>
          </a:p>
          <a:p>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Isoalcoholic</a:t>
            </a:r>
            <a:r>
              <a:rPr lang="en-US" sz="2400" dirty="0">
                <a:latin typeface="Arial" panose="020B0604020202020204" pitchFamily="34" charset="0"/>
                <a:cs typeface="Arial" panose="020B0604020202020204" pitchFamily="34" charset="0"/>
              </a:rPr>
              <a:t> elixir</a:t>
            </a:r>
          </a:p>
        </p:txBody>
      </p:sp>
    </p:spTree>
    <p:extLst>
      <p:ext uri="{BB962C8B-B14F-4D97-AF65-F5344CB8AC3E}">
        <p14:creationId xmlns:p14="http://schemas.microsoft.com/office/powerpoint/2010/main" val="1820574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0AA9CD-A653-6C99-B4F7-AF5A4F67DCB5}"/>
              </a:ext>
            </a:extLst>
          </p:cNvPr>
          <p:cNvSpPr txBox="1"/>
          <p:nvPr/>
        </p:nvSpPr>
        <p:spPr>
          <a:xfrm>
            <a:off x="1066800" y="1351508"/>
            <a:ext cx="7467600" cy="3785652"/>
          </a:xfrm>
          <a:prstGeom prst="rect">
            <a:avLst/>
          </a:prstGeom>
          <a:noFill/>
        </p:spPr>
        <p:txBody>
          <a:bodyPr wrap="square">
            <a:spAutoFit/>
          </a:bodyPr>
          <a:lstStyle/>
          <a:p>
            <a:r>
              <a:rPr lang="en-GB" sz="2400" b="1" dirty="0">
                <a:solidFill>
                  <a:srgbClr val="FF0000"/>
                </a:solidFill>
                <a:latin typeface="Arial" panose="020B0604020202020204" pitchFamily="34" charset="0"/>
                <a:cs typeface="Arial" panose="020B0604020202020204" pitchFamily="34" charset="0"/>
              </a:rPr>
              <a:t>Advantages of Elixirs</a:t>
            </a:r>
          </a:p>
          <a:p>
            <a:r>
              <a:rPr lang="en-GB" sz="2400" dirty="0">
                <a:latin typeface="Arial" panose="020B0604020202020204" pitchFamily="34" charset="0"/>
                <a:cs typeface="Arial" panose="020B0604020202020204" pitchFamily="34" charset="0"/>
              </a:rPr>
              <a:t> Better able to maintain both water-soluble and alcohol-soluble components in solution.</a:t>
            </a:r>
          </a:p>
          <a:p>
            <a:r>
              <a:rPr lang="en-GB" sz="2400" dirty="0">
                <a:latin typeface="Arial" panose="020B0604020202020204" pitchFamily="34" charset="0"/>
                <a:cs typeface="Arial" panose="020B0604020202020204" pitchFamily="34" charset="0"/>
              </a:rPr>
              <a:t> Has a stable characteristic.</a:t>
            </a:r>
          </a:p>
          <a:p>
            <a:r>
              <a:rPr lang="en-GB" sz="2400" dirty="0">
                <a:latin typeface="Arial" panose="020B0604020202020204" pitchFamily="34" charset="0"/>
                <a:cs typeface="Arial" panose="020B0604020202020204" pitchFamily="34" charset="0"/>
              </a:rPr>
              <a:t> Easily prepared by simple solution.</a:t>
            </a:r>
          </a:p>
          <a:p>
            <a:r>
              <a:rPr lang="en-GB" sz="2400" b="1" dirty="0">
                <a:solidFill>
                  <a:srgbClr val="FF0000"/>
                </a:solidFill>
                <a:latin typeface="Arial" panose="020B0604020202020204" pitchFamily="34" charset="0"/>
                <a:cs typeface="Arial" panose="020B0604020202020204" pitchFamily="34" charset="0"/>
              </a:rPr>
              <a:t>Disadvantages</a:t>
            </a:r>
          </a:p>
          <a:p>
            <a:r>
              <a:rPr lang="en-GB" sz="2400" dirty="0">
                <a:latin typeface="Arial" panose="020B0604020202020204" pitchFamily="34" charset="0"/>
                <a:cs typeface="Arial" panose="020B0604020202020204" pitchFamily="34" charset="0"/>
              </a:rPr>
              <a:t> Less effective than syrups in masking taste of medicated substances.</a:t>
            </a:r>
          </a:p>
          <a:p>
            <a:r>
              <a:rPr lang="en-GB" sz="2400" dirty="0">
                <a:latin typeface="Arial" panose="020B0604020202020204" pitchFamily="34" charset="0"/>
                <a:cs typeface="Arial" panose="020B0604020202020204" pitchFamily="34" charset="0"/>
              </a:rPr>
              <a:t> Contains alcohol, accentuates saline taste of bromides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8169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chemeClr val="accent6"/>
          </a:solidFill>
        </p:spPr>
        <p:txBody>
          <a:bodyPr>
            <a:normAutofit fontScale="90000"/>
          </a:bodyPr>
          <a:lstStyle/>
          <a:p>
            <a:r>
              <a:rPr lang="en-US" dirty="0"/>
              <a:t>Elixirs </a:t>
            </a:r>
          </a:p>
        </p:txBody>
      </p:sp>
      <p:sp>
        <p:nvSpPr>
          <p:cNvPr id="5" name="Content Placeholder 4">
            <a:extLst>
              <a:ext uri="{FF2B5EF4-FFF2-40B4-BE49-F238E27FC236}">
                <a16:creationId xmlns:a16="http://schemas.microsoft.com/office/drawing/2014/main" id="{E9E7BB72-D0B7-ED46-1461-69F02DF9C4CF}"/>
              </a:ext>
            </a:extLst>
          </p:cNvPr>
          <p:cNvSpPr>
            <a:spLocks noGrp="1"/>
          </p:cNvSpPr>
          <p:nvPr>
            <p:ph idx="1"/>
          </p:nvPr>
        </p:nvSpPr>
        <p:spPr>
          <a:xfrm>
            <a:off x="152400" y="1166018"/>
            <a:ext cx="8915400" cy="4525963"/>
          </a:xfrm>
        </p:spPr>
        <p:txBody>
          <a:bodyPr>
            <a:noAutofit/>
          </a:bodyPr>
          <a:lstStyle/>
          <a:p>
            <a:pPr marL="0" indent="0">
              <a:buNone/>
            </a:pPr>
            <a:r>
              <a:rPr lang="en-GB" sz="2800" b="1" dirty="0">
                <a:solidFill>
                  <a:srgbClr val="FF0000"/>
                </a:solidFill>
                <a:latin typeface="Arial" panose="020B0604020202020204" pitchFamily="34" charset="0"/>
                <a:cs typeface="Arial" panose="020B0604020202020204" pitchFamily="34" charset="0"/>
              </a:rPr>
              <a:t>Components of an elixir</a:t>
            </a:r>
          </a:p>
          <a:p>
            <a:r>
              <a:rPr lang="en-GB" sz="2800" dirty="0">
                <a:latin typeface="Arial" panose="020B0604020202020204" pitchFamily="34" charset="0"/>
                <a:cs typeface="Arial" panose="020B0604020202020204" pitchFamily="34" charset="0"/>
              </a:rPr>
              <a:t>Purified water and alcohol are the main component of the elixir. This is employed as a co-solvent to ensure solubility of all ingredients. </a:t>
            </a:r>
          </a:p>
          <a:p>
            <a:r>
              <a:rPr lang="en-GB" sz="2800" dirty="0">
                <a:latin typeface="Arial" panose="020B0604020202020204" pitchFamily="34" charset="0"/>
                <a:cs typeface="Arial" panose="020B0604020202020204" pitchFamily="34" charset="0"/>
              </a:rPr>
              <a:t>the concentration of alcohol varies depending on the formulation. Generally, the concentration of alcohol is 8-10% v/v (Low alcoholic Elixir); however, in some preparations, the concentration of alcohol may be greater than 40% v/v.(High alcoholic Elixir)</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2037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ECFA6DD-66C2-276E-5FA1-278637B993ED}"/>
              </a:ext>
            </a:extLst>
          </p:cNvPr>
          <p:cNvSpPr txBox="1"/>
          <p:nvPr/>
        </p:nvSpPr>
        <p:spPr>
          <a:xfrm>
            <a:off x="762000" y="243512"/>
            <a:ext cx="7696200" cy="5262979"/>
          </a:xfrm>
          <a:prstGeom prst="rect">
            <a:avLst/>
          </a:prstGeom>
          <a:noFill/>
        </p:spPr>
        <p:txBody>
          <a:bodyPr wrap="square">
            <a:spAutoFit/>
          </a:bodyPr>
          <a:lstStyle/>
          <a:p>
            <a:pPr marL="342900" indent="-342900">
              <a:buFont typeface="Arial" panose="020B0604020202020204" pitchFamily="34" charset="0"/>
              <a:buChar char="•"/>
            </a:pPr>
            <a:r>
              <a:rPr lang="en-GB" sz="2400" b="1" dirty="0">
                <a:solidFill>
                  <a:srgbClr val="FF0000"/>
                </a:solidFill>
                <a:latin typeface="Arial" panose="020B0604020202020204" pitchFamily="34" charset="0"/>
                <a:cs typeface="Arial" panose="020B0604020202020204" pitchFamily="34" charset="0"/>
              </a:rPr>
              <a:t>Polyol co-solvents</a:t>
            </a:r>
            <a:r>
              <a:rPr lang="en-GB" sz="2400" dirty="0">
                <a:latin typeface="Arial" panose="020B0604020202020204" pitchFamily="34" charset="0"/>
                <a:cs typeface="Arial" panose="020B0604020202020204" pitchFamily="34" charset="0"/>
              </a:rPr>
              <a:t>, e.g. propylene glycol, glycerol, may be employed to enhance the solubility of the therapeutic agent and associated excipients.</a:t>
            </a:r>
          </a:p>
          <a:p>
            <a:pPr marL="342900" indent="-342900">
              <a:buFont typeface="Arial" panose="020B0604020202020204" pitchFamily="34" charset="0"/>
              <a:buChar char="•"/>
            </a:pPr>
            <a:r>
              <a:rPr lang="en-GB" sz="2400" b="1" dirty="0">
                <a:solidFill>
                  <a:srgbClr val="FF0000"/>
                </a:solidFill>
                <a:latin typeface="Arial" panose="020B0604020202020204" pitchFamily="34" charset="0"/>
                <a:cs typeface="Arial" panose="020B0604020202020204" pitchFamily="34" charset="0"/>
              </a:rPr>
              <a:t>Sweetening agents </a:t>
            </a:r>
            <a:r>
              <a:rPr lang="en-GB" sz="2400" dirty="0">
                <a:latin typeface="Arial" panose="020B0604020202020204" pitchFamily="34" charset="0"/>
                <a:cs typeface="Arial" panose="020B0604020202020204" pitchFamily="34" charset="0"/>
              </a:rPr>
              <a:t>as Sucrose , saccharine, and sorbitol . Less concentration is required as compared to syrups</a:t>
            </a:r>
          </a:p>
          <a:p>
            <a:pPr marL="342900" indent="-342900">
              <a:buFont typeface="Arial" panose="020B0604020202020204" pitchFamily="34" charset="0"/>
              <a:buChar char="•"/>
            </a:pPr>
            <a:r>
              <a:rPr lang="en-GB" sz="2400" b="1" dirty="0" err="1">
                <a:solidFill>
                  <a:srgbClr val="FF0000"/>
                </a:solidFill>
                <a:latin typeface="Arial" panose="020B0604020202020204" pitchFamily="34" charset="0"/>
                <a:cs typeface="Arial" panose="020B0604020202020204" pitchFamily="34" charset="0"/>
              </a:rPr>
              <a:t>Flavors</a:t>
            </a:r>
            <a:r>
              <a:rPr lang="en-GB" sz="2400" dirty="0">
                <a:latin typeface="Arial" panose="020B0604020202020204" pitchFamily="34" charset="0"/>
                <a:cs typeface="Arial" panose="020B0604020202020204" pitchFamily="34" charset="0"/>
              </a:rPr>
              <a:t> and </a:t>
            </a:r>
            <a:r>
              <a:rPr lang="en-GB" sz="2400" dirty="0" err="1">
                <a:solidFill>
                  <a:srgbClr val="FF0000"/>
                </a:solidFill>
                <a:latin typeface="Arial" panose="020B0604020202020204" pitchFamily="34" charset="0"/>
                <a:cs typeface="Arial" panose="020B0604020202020204" pitchFamily="34" charset="0"/>
              </a:rPr>
              <a:t>colors</a:t>
            </a:r>
            <a:r>
              <a:rPr lang="en-GB" sz="2400" dirty="0">
                <a:solidFill>
                  <a:srgbClr val="FF0000"/>
                </a:solidFill>
                <a:latin typeface="Arial" panose="020B0604020202020204" pitchFamily="34" charset="0"/>
                <a:cs typeface="Arial" panose="020B0604020202020204" pitchFamily="34" charset="0"/>
              </a:rPr>
              <a:t>.</a:t>
            </a:r>
          </a:p>
          <a:p>
            <a:r>
              <a:rPr lang="en-GB" sz="2400" dirty="0">
                <a:latin typeface="Arial" panose="020B0604020202020204" pitchFamily="34" charset="0"/>
                <a:cs typeface="Arial" panose="020B0604020202020204" pitchFamily="34" charset="0"/>
              </a:rPr>
              <a:t>All pharmaceutical elixirs contain </a:t>
            </a:r>
            <a:r>
              <a:rPr lang="en-GB" sz="2400" b="1" dirty="0" err="1">
                <a:solidFill>
                  <a:srgbClr val="FF0000"/>
                </a:solidFill>
                <a:latin typeface="Arial" panose="020B0604020202020204" pitchFamily="34" charset="0"/>
                <a:cs typeface="Arial" panose="020B0604020202020204" pitchFamily="34" charset="0"/>
              </a:rPr>
              <a:t>flavors</a:t>
            </a:r>
            <a:r>
              <a:rPr lang="en-GB" sz="2400" b="1" dirty="0">
                <a:solidFill>
                  <a:srgbClr val="FF0000"/>
                </a:solidFill>
                <a:latin typeface="Arial" panose="020B0604020202020204" pitchFamily="34" charset="0"/>
                <a:cs typeface="Arial" panose="020B0604020202020204" pitchFamily="34" charset="0"/>
              </a:rPr>
              <a:t> and </a:t>
            </a:r>
            <a:r>
              <a:rPr lang="en-GB" sz="2400" b="1" dirty="0" err="1">
                <a:solidFill>
                  <a:srgbClr val="FF0000"/>
                </a:solidFill>
                <a:latin typeface="Arial" panose="020B0604020202020204" pitchFamily="34" charset="0"/>
                <a:cs typeface="Arial" panose="020B0604020202020204" pitchFamily="34" charset="0"/>
              </a:rPr>
              <a:t>colors</a:t>
            </a:r>
            <a:r>
              <a:rPr lang="en-GB" sz="2400" b="1" dirty="0">
                <a:solidFill>
                  <a:srgbClr val="FF0000"/>
                </a:solidFill>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increase the palatability and enhance the aesthetic qualities of the formulation.</a:t>
            </a:r>
          </a:p>
          <a:p>
            <a:pPr marL="342900" indent="-342900">
              <a:buFont typeface="Arial" panose="020B0604020202020204" pitchFamily="34" charset="0"/>
              <a:buChar char="•"/>
            </a:pPr>
            <a:r>
              <a:rPr lang="en-GB" sz="2400" b="1" dirty="0">
                <a:solidFill>
                  <a:srgbClr val="FF0000"/>
                </a:solidFill>
                <a:latin typeface="Arial" panose="020B0604020202020204" pitchFamily="34" charset="0"/>
                <a:cs typeface="Arial" panose="020B0604020202020204" pitchFamily="34" charset="0"/>
              </a:rPr>
              <a:t>Preservatives </a:t>
            </a:r>
            <a:r>
              <a:rPr lang="en-GB" sz="2400" dirty="0">
                <a:latin typeface="Arial" panose="020B0604020202020204" pitchFamily="34" charset="0"/>
                <a:cs typeface="Arial" panose="020B0604020202020204" pitchFamily="34" charset="0"/>
              </a:rPr>
              <a:t>Elixirs containing </a:t>
            </a:r>
            <a:r>
              <a:rPr lang="en-GB" sz="2400" b="1" dirty="0">
                <a:solidFill>
                  <a:srgbClr val="FF0000"/>
                </a:solidFill>
                <a:latin typeface="Arial" panose="020B0604020202020204" pitchFamily="34" charset="0"/>
                <a:cs typeface="Arial" panose="020B0604020202020204" pitchFamily="34" charset="0"/>
              </a:rPr>
              <a:t>more than 10 to 12% of alcohol </a:t>
            </a:r>
            <a:r>
              <a:rPr lang="en-GB" sz="2400" dirty="0">
                <a:latin typeface="Arial" panose="020B0604020202020204" pitchFamily="34" charset="0"/>
                <a:cs typeface="Arial" panose="020B0604020202020204" pitchFamily="34" charset="0"/>
              </a:rPr>
              <a:t>are usually self-preserving and do not require the addition of an antimicrobial agent. Otherwise Parabens and Benzoates added.</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4250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389078F-DB2C-547A-F53F-36FBC3579476}"/>
              </a:ext>
            </a:extLst>
          </p:cNvPr>
          <p:cNvSpPr txBox="1"/>
          <p:nvPr/>
        </p:nvSpPr>
        <p:spPr>
          <a:xfrm>
            <a:off x="1143000" y="609600"/>
            <a:ext cx="7239000" cy="1323439"/>
          </a:xfrm>
          <a:prstGeom prst="rect">
            <a:avLst/>
          </a:prstGeom>
          <a:noFill/>
        </p:spPr>
        <p:txBody>
          <a:bodyPr wrap="square">
            <a:spAutoFit/>
          </a:bodyPr>
          <a:lstStyle/>
          <a:p>
            <a:r>
              <a:rPr lang="en-GB" sz="2000" b="1" dirty="0">
                <a:solidFill>
                  <a:srgbClr val="FF0000"/>
                </a:solidFill>
                <a:latin typeface="Arial" panose="020B0604020202020204" pitchFamily="34" charset="0"/>
                <a:cs typeface="Arial" panose="020B0604020202020204" pitchFamily="34" charset="0"/>
              </a:rPr>
              <a:t>Method of preparation:</a:t>
            </a:r>
          </a:p>
          <a:p>
            <a:pPr marL="342900" indent="-342900">
              <a:buAutoNum type="arabicPeriod"/>
            </a:pPr>
            <a:r>
              <a:rPr lang="en-GB" sz="2000" dirty="0">
                <a:latin typeface="Arial" panose="020B0604020202020204" pitchFamily="34" charset="0"/>
                <a:cs typeface="Arial" panose="020B0604020202020204" pitchFamily="34" charset="0"/>
              </a:rPr>
              <a:t>Dissolve the water-soluble ingredients in part of the water,</a:t>
            </a:r>
          </a:p>
          <a:p>
            <a:pPr marL="342900" indent="-342900">
              <a:buAutoNum type="arabicPeriod"/>
            </a:pPr>
            <a:r>
              <a:rPr lang="en-GB" sz="2000" dirty="0">
                <a:latin typeface="Arial" panose="020B0604020202020204" pitchFamily="34" charset="0"/>
                <a:cs typeface="Arial" panose="020B0604020202020204" pitchFamily="34" charset="0"/>
              </a:rPr>
              <a:t>Dissolve the sucrose in it.</a:t>
            </a:r>
          </a:p>
          <a:p>
            <a:pPr marL="342900" indent="-342900">
              <a:buAutoNum type="arabicPeriod"/>
            </a:pPr>
            <a:r>
              <a:rPr lang="en-GB" sz="2000" dirty="0">
                <a:latin typeface="Arial" panose="020B0604020202020204" pitchFamily="34" charset="0"/>
                <a:cs typeface="Arial" panose="020B0604020202020204" pitchFamily="34" charset="0"/>
              </a:rPr>
              <a:t>Dissolve the other ingredients in the alcohol (5-40%)</a:t>
            </a:r>
            <a:endParaRPr lang="en-US"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8138869-7E1D-A5FA-65FC-05249D1F0E82}"/>
              </a:ext>
            </a:extLst>
          </p:cNvPr>
          <p:cNvSpPr txBox="1"/>
          <p:nvPr/>
        </p:nvSpPr>
        <p:spPr>
          <a:xfrm>
            <a:off x="1143000" y="1828800"/>
            <a:ext cx="7529052" cy="4370427"/>
          </a:xfrm>
          <a:prstGeom prst="rect">
            <a:avLst/>
          </a:prstGeom>
          <a:noFill/>
        </p:spPr>
        <p:txBody>
          <a:bodyPr wrap="square">
            <a:spAutoFit/>
          </a:bodyPr>
          <a:lstStyle/>
          <a:p>
            <a:pPr marL="342900" indent="-342900">
              <a:buAutoNum type="arabicPeriod" startAt="4"/>
            </a:pPr>
            <a:r>
              <a:rPr lang="en-GB" sz="2000" dirty="0">
                <a:latin typeface="Arial" panose="020B0604020202020204" pitchFamily="34" charset="0"/>
                <a:cs typeface="Arial" panose="020B0604020202020204" pitchFamily="34" charset="0"/>
              </a:rPr>
              <a:t>The aqueous solution is then added to the alcoholic solution with constant stirring and make up the volume with the solvent or vehicle specified in the formulation.</a:t>
            </a:r>
          </a:p>
          <a:p>
            <a:pPr marL="342900" indent="-342900">
              <a:buAutoNum type="arabicPeriod" startAt="4"/>
            </a:pPr>
            <a:r>
              <a:rPr lang="en-GB" sz="2000" dirty="0">
                <a:latin typeface="Arial" panose="020B0604020202020204" pitchFamily="34" charset="0"/>
                <a:cs typeface="Arial" panose="020B0604020202020204" pitchFamily="34" charset="0"/>
              </a:rPr>
              <a:t>Sucrose increases viscosity but decreases the solubility properties of water so in addition of viscosity-enhancing agents, e.g. hydrophilic polymers, may be required to optimize the rheological properties of elixirs.</a:t>
            </a:r>
          </a:p>
          <a:p>
            <a:pPr marL="342900" indent="-342900">
              <a:buAutoNum type="arabicPeriod" startAt="4"/>
            </a:pPr>
            <a:r>
              <a:rPr lang="en-GB" sz="2000" dirty="0">
                <a:latin typeface="Arial" panose="020B0604020202020204" pitchFamily="34" charset="0"/>
                <a:cs typeface="Arial" panose="020B0604020202020204" pitchFamily="34" charset="0"/>
              </a:rPr>
              <a:t>Elixirs should be brilliantly clear and therefore strained or filtered, if necessary, subjected to clarifying action of purified talc.</a:t>
            </a:r>
          </a:p>
          <a:p>
            <a:pPr marL="342900" indent="-342900">
              <a:buAutoNum type="arabicPeriod" startAt="4"/>
            </a:pPr>
            <a:r>
              <a:rPr lang="en-GB" sz="2000" dirty="0">
                <a:latin typeface="Arial" panose="020B0604020202020204" pitchFamily="34" charset="0"/>
                <a:cs typeface="Arial" panose="020B0604020202020204" pitchFamily="34" charset="0"/>
              </a:rPr>
              <a:t>Elixirs should be stored in tight ,light resistant containers and protected from excessive heat because of their usual content of volatile oil and alcohol.</a:t>
            </a:r>
          </a:p>
          <a:p>
            <a:pPr marL="342900" indent="-342900">
              <a:buAutoNum type="arabicPeriod" startAt="4"/>
            </a:pPr>
            <a:endParaRPr lang="en-US" dirty="0"/>
          </a:p>
        </p:txBody>
      </p:sp>
    </p:spTree>
    <p:extLst>
      <p:ext uri="{BB962C8B-B14F-4D97-AF65-F5344CB8AC3E}">
        <p14:creationId xmlns:p14="http://schemas.microsoft.com/office/powerpoint/2010/main" val="1104033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accent6"/>
          </a:solidFill>
        </p:spPr>
        <p:txBody>
          <a:bodyPr>
            <a:normAutofit fontScale="90000"/>
          </a:bodyPr>
          <a:lstStyle/>
          <a:p>
            <a:r>
              <a:rPr lang="en-US" sz="3200" dirty="0"/>
              <a:t>Differences between elixirs and syrups</a:t>
            </a:r>
          </a:p>
        </p:txBody>
      </p:sp>
      <p:sp>
        <p:nvSpPr>
          <p:cNvPr id="3" name="Content Placeholder 2"/>
          <p:cNvSpPr>
            <a:spLocks noGrp="1"/>
          </p:cNvSpPr>
          <p:nvPr>
            <p:ph idx="1"/>
          </p:nvPr>
        </p:nvSpPr>
        <p:spPr>
          <a:xfrm>
            <a:off x="457200" y="914400"/>
            <a:ext cx="8229600" cy="5334000"/>
          </a:xfrm>
          <a:solidFill>
            <a:srgbClr val="FFFF66"/>
          </a:solidFill>
        </p:spPr>
        <p:txBody>
          <a:bodyPr>
            <a:normAutofit/>
          </a:bodyPr>
          <a:lstStyle/>
          <a:p>
            <a:pPr marL="514350" indent="-514350">
              <a:buFont typeface="+mj-lt"/>
              <a:buAutoNum type="arabicPeriod"/>
            </a:pPr>
            <a:r>
              <a:rPr lang="en-US" sz="2400" dirty="0">
                <a:latin typeface="Arial" panose="020B0604020202020204" pitchFamily="34" charset="0"/>
                <a:cs typeface="Arial" panose="020B0604020202020204" pitchFamily="34" charset="0"/>
              </a:rPr>
              <a:t>Elixirs are usually less sweet and less viscous than syrups because they contain a lower proportion of sugar and consequently are less effective than syrups in masking the taste of medicinal substances.</a:t>
            </a:r>
          </a:p>
          <a:p>
            <a:pPr marL="514350" indent="-514350">
              <a:buFont typeface="+mj-lt"/>
              <a:buAutoNum type="arabicPeriod"/>
            </a:pPr>
            <a:r>
              <a:rPr lang="en-US" sz="2400" dirty="0">
                <a:latin typeface="Arial" panose="020B0604020202020204" pitchFamily="34" charset="0"/>
                <a:cs typeface="Arial" panose="020B0604020202020204" pitchFamily="34" charset="0"/>
              </a:rPr>
              <a:t>Elixirs are better able than aqueous syrups to maintain both water soluble and alcohol soluble components in solution because of their </a:t>
            </a:r>
            <a:r>
              <a:rPr lang="en-US" sz="2400" dirty="0" err="1">
                <a:latin typeface="Arial" panose="020B0604020202020204" pitchFamily="34" charset="0"/>
                <a:cs typeface="Arial" panose="020B0604020202020204" pitchFamily="34" charset="0"/>
              </a:rPr>
              <a:t>hydroalcoholic</a:t>
            </a:r>
            <a:r>
              <a:rPr lang="en-US" sz="2400" dirty="0">
                <a:latin typeface="Arial" panose="020B0604020202020204" pitchFamily="34" charset="0"/>
                <a:cs typeface="Arial" panose="020B0604020202020204" pitchFamily="34" charset="0"/>
              </a:rPr>
              <a:t> character.</a:t>
            </a:r>
          </a:p>
          <a:p>
            <a:pPr marL="514350" indent="-514350">
              <a:buFont typeface="+mj-lt"/>
              <a:buAutoNum type="arabicPeriod"/>
            </a:pPr>
            <a:r>
              <a:rPr lang="en-US" sz="2400" dirty="0">
                <a:latin typeface="Arial" panose="020B0604020202020204" pitchFamily="34" charset="0"/>
                <a:cs typeface="Arial" panose="020B0604020202020204" pitchFamily="34" charset="0"/>
              </a:rPr>
              <a:t>From manufacturing stand point, elixirs are preferred over syrup due to their stability and ease of preparation (by simple solution).   </a:t>
            </a:r>
          </a:p>
        </p:txBody>
      </p:sp>
    </p:spTree>
    <p:extLst>
      <p:ext uri="{BB962C8B-B14F-4D97-AF65-F5344CB8AC3E}">
        <p14:creationId xmlns:p14="http://schemas.microsoft.com/office/powerpoint/2010/main" val="316897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563562"/>
          </a:xfrm>
          <a:solidFill>
            <a:schemeClr val="accent6"/>
          </a:solidFill>
        </p:spPr>
        <p:txBody>
          <a:bodyPr>
            <a:normAutofit fontScale="90000"/>
          </a:bodyPr>
          <a:lstStyle/>
          <a:p>
            <a:pPr algn="l"/>
            <a:r>
              <a:rPr lang="en-US" sz="3200" dirty="0"/>
              <a:t> Notes for Preparation of elixir</a:t>
            </a:r>
          </a:p>
        </p:txBody>
      </p:sp>
      <p:sp>
        <p:nvSpPr>
          <p:cNvPr id="3" name="Content Placeholder 2"/>
          <p:cNvSpPr>
            <a:spLocks noGrp="1"/>
          </p:cNvSpPr>
          <p:nvPr>
            <p:ph idx="1"/>
          </p:nvPr>
        </p:nvSpPr>
        <p:spPr>
          <a:xfrm>
            <a:off x="228600" y="762000"/>
            <a:ext cx="8686800" cy="5943600"/>
          </a:xfrm>
          <a:solidFill>
            <a:srgbClr val="FFFF66"/>
          </a:solidFill>
        </p:spPr>
        <p:txBody>
          <a:bodyPr>
            <a:normAutofit/>
          </a:bodyPr>
          <a:lstStyle/>
          <a:p>
            <a:r>
              <a:rPr lang="en-US" sz="2400" dirty="0">
                <a:latin typeface="Arial" panose="020B0604020202020204" pitchFamily="34" charset="0"/>
                <a:cs typeface="Arial" panose="020B0604020202020204" pitchFamily="34" charset="0"/>
              </a:rPr>
              <a:t>Elixirs are usually prepared by simple solution method with agitation and / or by the admixture of two or more liquid ingredients.</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Alcohol soluble and water soluble components are generally dissolved separately in alcohol and purified water, respectively. </a:t>
            </a:r>
            <a:r>
              <a:rPr lang="en-US" sz="2400" b="1" u="sng" dirty="0">
                <a:solidFill>
                  <a:schemeClr val="accent2"/>
                </a:solidFill>
                <a:latin typeface="Arial" panose="020B0604020202020204" pitchFamily="34" charset="0"/>
                <a:cs typeface="Arial" panose="020B0604020202020204" pitchFamily="34" charset="0"/>
              </a:rPr>
              <a:t>Then the aqueous solution is added to alcoholic solution </a:t>
            </a:r>
            <a:r>
              <a:rPr lang="en-US" sz="2400" dirty="0">
                <a:latin typeface="Arial" panose="020B0604020202020204" pitchFamily="34" charset="0"/>
                <a:cs typeface="Arial" panose="020B0604020202020204" pitchFamily="34" charset="0"/>
              </a:rPr>
              <a:t>rather than the reverse, in order to maintain the highest possible alcoholic strength at all times so that minimal separation of alcohol- soluble components occurs.  </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When the two solutions are completely mixed the mixture is made to volume with specified solvent or vehicle.</a:t>
            </a:r>
          </a:p>
        </p:txBody>
      </p:sp>
    </p:spTree>
    <p:extLst>
      <p:ext uri="{BB962C8B-B14F-4D97-AF65-F5344CB8AC3E}">
        <p14:creationId xmlns:p14="http://schemas.microsoft.com/office/powerpoint/2010/main" val="260282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750"/>
                                        <p:tgtEl>
                                          <p:spTgt spid="3">
                                            <p:bg/>
                                          </p:spTgt>
                                        </p:tgtEl>
                                      </p:cBhvr>
                                    </p:animEffect>
                                  </p:childTnLst>
                                </p:cTn>
                              </p:par>
                            </p:childTnLst>
                          </p:cTn>
                        </p:par>
                        <p:par>
                          <p:cTn id="12" fill="hold">
                            <p:stCondLst>
                              <p:cond delay="275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750"/>
                                        <p:tgtEl>
                                          <p:spTgt spid="3">
                                            <p:txEl>
                                              <p:pRg st="0" end="0"/>
                                            </p:txEl>
                                          </p:spTgt>
                                        </p:tgtEl>
                                      </p:cBhvr>
                                    </p:animEffect>
                                  </p:childTnLst>
                                </p:cTn>
                              </p:par>
                            </p:childTnLst>
                          </p:cTn>
                        </p:par>
                        <p:par>
                          <p:cTn id="16" fill="hold">
                            <p:stCondLst>
                              <p:cond delay="35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750"/>
                                        <p:tgtEl>
                                          <p:spTgt spid="3">
                                            <p:txEl>
                                              <p:pRg st="2" end="2"/>
                                            </p:txEl>
                                          </p:spTgt>
                                        </p:tgtEl>
                                      </p:cBhvr>
                                    </p:animEffect>
                                  </p:childTnLst>
                                </p:cTn>
                              </p:par>
                            </p:childTnLst>
                          </p:cTn>
                        </p:par>
                        <p:par>
                          <p:cTn id="20" fill="hold">
                            <p:stCondLst>
                              <p:cond delay="425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304800"/>
          </a:xfrm>
          <a:solidFill>
            <a:schemeClr val="accent6"/>
          </a:solidFill>
        </p:spPr>
        <p:txBody>
          <a:bodyPr>
            <a:noAutofit/>
          </a:bodyPr>
          <a:lstStyle/>
          <a:p>
            <a:pPr algn="l"/>
            <a:r>
              <a:rPr lang="en-US" sz="3200" dirty="0"/>
              <a:t>Note :-</a:t>
            </a:r>
          </a:p>
        </p:txBody>
      </p:sp>
      <p:sp>
        <p:nvSpPr>
          <p:cNvPr id="3" name="Content Placeholder 2"/>
          <p:cNvSpPr>
            <a:spLocks noGrp="1"/>
          </p:cNvSpPr>
          <p:nvPr>
            <p:ph idx="1"/>
          </p:nvPr>
        </p:nvSpPr>
        <p:spPr>
          <a:xfrm>
            <a:off x="152400" y="457200"/>
            <a:ext cx="8991600" cy="6248400"/>
          </a:xfrm>
          <a:solidFill>
            <a:srgbClr val="FFFF66"/>
          </a:solidFill>
        </p:spPr>
        <p:txBody>
          <a:bodyPr>
            <a:normAutofit fontScale="55000" lnSpcReduction="20000"/>
          </a:bodyPr>
          <a:lstStyle/>
          <a:p>
            <a:r>
              <a:rPr lang="en-US" sz="3800" dirty="0">
                <a:latin typeface="Arial" panose="020B0604020202020204" pitchFamily="34" charset="0"/>
                <a:cs typeface="Arial" panose="020B0604020202020204" pitchFamily="34" charset="0"/>
              </a:rPr>
              <a:t>In preparation of elixirs frequently the final mixture will not be clear (</a:t>
            </a:r>
            <a:r>
              <a:rPr lang="en-US" sz="3800" dirty="0">
                <a:solidFill>
                  <a:srgbClr val="FF0000"/>
                </a:solidFill>
                <a:latin typeface="Arial" panose="020B0604020202020204" pitchFamily="34" charset="0"/>
                <a:cs typeface="Arial" panose="020B0604020202020204" pitchFamily="34" charset="0"/>
              </a:rPr>
              <a:t>cloud</a:t>
            </a:r>
            <a:r>
              <a:rPr lang="en-US" sz="3800" dirty="0">
                <a:latin typeface="Arial" panose="020B0604020202020204" pitchFamily="34" charset="0"/>
                <a:cs typeface="Arial" panose="020B0604020202020204" pitchFamily="34" charset="0"/>
              </a:rPr>
              <a:t>) due to separation of some </a:t>
            </a:r>
            <a:r>
              <a:rPr lang="en-US" sz="3800" dirty="0" err="1">
                <a:latin typeface="Arial" panose="020B0604020202020204" pitchFamily="34" charset="0"/>
                <a:cs typeface="Arial" panose="020B0604020202020204" pitchFamily="34" charset="0"/>
              </a:rPr>
              <a:t>flavouring</a:t>
            </a:r>
            <a:r>
              <a:rPr lang="en-US" sz="3800" dirty="0">
                <a:latin typeface="Arial" panose="020B0604020202020204" pitchFamily="34" charset="0"/>
                <a:cs typeface="Arial" panose="020B0604020202020204" pitchFamily="34" charset="0"/>
              </a:rPr>
              <a:t> oils by reduced alcoholic concentrations. If this occurs the elixir is usually permitted to </a:t>
            </a:r>
            <a:r>
              <a:rPr lang="en-US" sz="3800" dirty="0">
                <a:solidFill>
                  <a:srgbClr val="FF0000"/>
                </a:solidFill>
                <a:latin typeface="Arial" panose="020B0604020202020204" pitchFamily="34" charset="0"/>
                <a:cs typeface="Arial" panose="020B0604020202020204" pitchFamily="34" charset="0"/>
              </a:rPr>
              <a:t>stand for a prescribed number of hours </a:t>
            </a:r>
            <a:r>
              <a:rPr lang="en-US" sz="3800" dirty="0">
                <a:latin typeface="Arial" panose="020B0604020202020204" pitchFamily="34" charset="0"/>
                <a:cs typeface="Arial" panose="020B0604020202020204" pitchFamily="34" charset="0"/>
              </a:rPr>
              <a:t>, to ensure the saturation of hydro-alcoholic solvents and to permit the oil globules to coalesce so that they are more easily removed by </a:t>
            </a:r>
            <a:r>
              <a:rPr lang="en-US" sz="3800" dirty="0">
                <a:solidFill>
                  <a:srgbClr val="FF0000"/>
                </a:solidFill>
                <a:latin typeface="Arial" panose="020B0604020202020204" pitchFamily="34" charset="0"/>
                <a:cs typeface="Arial" panose="020B0604020202020204" pitchFamily="34" charset="0"/>
              </a:rPr>
              <a:t>filtration</a:t>
            </a:r>
            <a:r>
              <a:rPr lang="en-US" sz="3800" dirty="0">
                <a:latin typeface="Arial" panose="020B0604020202020204" pitchFamily="34" charset="0"/>
                <a:cs typeface="Arial" panose="020B0604020202020204" pitchFamily="34" charset="0"/>
              </a:rPr>
              <a:t>.</a:t>
            </a:r>
          </a:p>
          <a:p>
            <a:pPr marL="0" indent="0">
              <a:buNone/>
            </a:pPr>
            <a:endParaRPr lang="en-US" sz="3800" dirty="0">
              <a:latin typeface="Arial" panose="020B0604020202020204" pitchFamily="34" charset="0"/>
              <a:cs typeface="Arial" panose="020B0604020202020204" pitchFamily="34" charset="0"/>
            </a:endParaRPr>
          </a:p>
          <a:p>
            <a:pPr marL="0" indent="0">
              <a:buNone/>
            </a:pPr>
            <a:r>
              <a:rPr lang="en-US" sz="3600" b="1" dirty="0">
                <a:latin typeface="Arial" panose="020B0604020202020204" pitchFamily="34" charset="0"/>
                <a:cs typeface="Arial" panose="020B0604020202020204" pitchFamily="34" charset="0"/>
              </a:rPr>
              <a:t>      comparison between elixirs and spirits </a:t>
            </a:r>
          </a:p>
          <a:p>
            <a:pPr marL="0" indent="0">
              <a:buNone/>
            </a:pPr>
            <a:r>
              <a:rPr lang="en-US" sz="3600" b="1" u="sng" dirty="0">
                <a:solidFill>
                  <a:schemeClr val="accent2"/>
                </a:solidFill>
                <a:latin typeface="Arial" panose="020B0604020202020204" pitchFamily="34" charset="0"/>
                <a:cs typeface="Arial" panose="020B0604020202020204" pitchFamily="34" charset="0"/>
              </a:rPr>
              <a:t>   Elixirs  </a:t>
            </a:r>
            <a:r>
              <a:rPr lang="en-US" sz="3600" b="1" dirty="0">
                <a:solidFill>
                  <a:schemeClr val="accent2"/>
                </a:solidFill>
                <a:latin typeface="Arial" panose="020B0604020202020204" pitchFamily="34" charset="0"/>
                <a:cs typeface="Arial" panose="020B0604020202020204" pitchFamily="34" charset="0"/>
              </a:rPr>
              <a:t>                                                  </a:t>
            </a:r>
            <a:r>
              <a:rPr lang="en-US" sz="3600" b="1" u="sng" dirty="0">
                <a:solidFill>
                  <a:schemeClr val="accent2"/>
                </a:solidFill>
                <a:latin typeface="Arial" panose="020B0604020202020204" pitchFamily="34" charset="0"/>
                <a:cs typeface="Arial" panose="020B0604020202020204" pitchFamily="34" charset="0"/>
              </a:rPr>
              <a:t>spirits</a:t>
            </a:r>
            <a:r>
              <a:rPr lang="en-US" sz="3600" b="1" dirty="0">
                <a:solidFill>
                  <a:schemeClr val="accent2"/>
                </a:solidFill>
                <a:latin typeface="Arial" panose="020B0604020202020204" pitchFamily="34" charset="0"/>
                <a:cs typeface="Arial" panose="020B0604020202020204" pitchFamily="34" charset="0"/>
              </a:rPr>
              <a:t> </a:t>
            </a:r>
          </a:p>
          <a:p>
            <a:pPr marL="0" indent="0">
              <a:buNone/>
            </a:pPr>
            <a:r>
              <a:rPr lang="en-US" sz="3600" dirty="0">
                <a:latin typeface="Arial" panose="020B0604020202020204" pitchFamily="34" charset="0"/>
                <a:cs typeface="Arial" panose="020B0604020202020204" pitchFamily="34" charset="0"/>
              </a:rPr>
              <a:t>1.Contain sweetening agent                     1. not contain </a:t>
            </a:r>
          </a:p>
          <a:p>
            <a:pPr marL="0" indent="0">
              <a:buNone/>
            </a:pPr>
            <a:r>
              <a:rPr lang="en-US" sz="3600" dirty="0">
                <a:latin typeface="Arial" panose="020B0604020202020204" pitchFamily="34" charset="0"/>
                <a:cs typeface="Arial" panose="020B0604020202020204" pitchFamily="34" charset="0"/>
              </a:rPr>
              <a:t>2.More viscous                                          2. less viscous</a:t>
            </a:r>
          </a:p>
          <a:p>
            <a:pPr marL="0" indent="0">
              <a:buNone/>
            </a:pPr>
            <a:r>
              <a:rPr lang="en-US" sz="3600" dirty="0">
                <a:latin typeface="Arial" panose="020B0604020202020204" pitchFamily="34" charset="0"/>
                <a:cs typeface="Arial" panose="020B0604020202020204" pitchFamily="34" charset="0"/>
              </a:rPr>
              <a:t>3.Need preservative if the                         3. not need</a:t>
            </a:r>
          </a:p>
          <a:p>
            <a:pPr marL="0" indent="0">
              <a:buNone/>
            </a:pPr>
            <a:r>
              <a:rPr lang="en-US" sz="3600" dirty="0">
                <a:latin typeface="Arial" panose="020B0604020202020204" pitchFamily="34" charset="0"/>
                <a:cs typeface="Arial" panose="020B0604020202020204" pitchFamily="34" charset="0"/>
              </a:rPr>
              <a:t> alcohol content is less than 10-12% </a:t>
            </a:r>
          </a:p>
          <a:p>
            <a:pPr marL="0" indent="0">
              <a:buNone/>
            </a:pPr>
            <a:r>
              <a:rPr lang="en-US" sz="3600" dirty="0">
                <a:latin typeface="Arial" panose="020B0604020202020204" pitchFamily="34" charset="0"/>
                <a:cs typeface="Arial" panose="020B0604020202020204" pitchFamily="34" charset="0"/>
              </a:rPr>
              <a:t>4.Water and alcohol                                   4. alcohol is usually the primary</a:t>
            </a:r>
          </a:p>
          <a:p>
            <a:pPr marL="0" indent="0">
              <a:buNone/>
            </a:pPr>
            <a:r>
              <a:rPr lang="en-US" sz="3600" dirty="0">
                <a:latin typeface="Arial" panose="020B0604020202020204" pitchFamily="34" charset="0"/>
                <a:cs typeface="Arial" panose="020B0604020202020204" pitchFamily="34" charset="0"/>
              </a:rPr>
              <a:t>are usually the primary solvent</a:t>
            </a:r>
          </a:p>
          <a:p>
            <a:pPr marL="0" indent="0">
              <a:buNone/>
            </a:pPr>
            <a:r>
              <a:rPr lang="en-US" sz="3600" dirty="0">
                <a:latin typeface="Arial" panose="020B0604020202020204" pitchFamily="34" charset="0"/>
                <a:cs typeface="Arial" panose="020B0604020202020204" pitchFamily="34" charset="0"/>
              </a:rPr>
              <a:t>5.For internal use only                               5. used internally and externally </a:t>
            </a:r>
          </a:p>
          <a:p>
            <a:pPr marL="0" indent="0">
              <a:buNone/>
            </a:pPr>
            <a:r>
              <a:rPr lang="en-US" sz="3600" dirty="0">
                <a:latin typeface="Arial" panose="020B0604020202020204" pitchFamily="34" charset="0"/>
                <a:cs typeface="Arial" panose="020B0604020202020204" pitchFamily="34" charset="0"/>
              </a:rPr>
              <a:t>6. Concentration of alcohol is 4-40%        6. concentration of alcohol is 62-87%</a:t>
            </a:r>
          </a:p>
          <a:p>
            <a:pPr marL="0" indent="0">
              <a:buNone/>
            </a:pPr>
            <a:r>
              <a:rPr lang="en-US" sz="3600" dirty="0">
                <a:latin typeface="Arial" panose="020B0604020202020204" pitchFamily="34" charset="0"/>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18346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750"/>
                                        <p:tgtEl>
                                          <p:spTgt spid="3">
                                            <p:bg/>
                                          </p:spTgt>
                                        </p:tgtEl>
                                      </p:cBhvr>
                                    </p:animEffect>
                                  </p:childTnLst>
                                </p:cTn>
                              </p:par>
                            </p:childTnLst>
                          </p:cTn>
                        </p:par>
                        <p:par>
                          <p:cTn id="12" fill="hold">
                            <p:stCondLst>
                              <p:cond delay="275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750"/>
                                        <p:tgtEl>
                                          <p:spTgt spid="3">
                                            <p:txEl>
                                              <p:pRg st="0" end="0"/>
                                            </p:txEl>
                                          </p:spTgt>
                                        </p:tgtEl>
                                      </p:cBhvr>
                                    </p:animEffect>
                                  </p:childTnLst>
                                </p:cTn>
                              </p:par>
                            </p:childTnLst>
                          </p:cTn>
                        </p:par>
                        <p:par>
                          <p:cTn id="16" fill="hold">
                            <p:stCondLst>
                              <p:cond delay="35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750"/>
                                        <p:tgtEl>
                                          <p:spTgt spid="3">
                                            <p:txEl>
                                              <p:pRg st="2" end="2"/>
                                            </p:txEl>
                                          </p:spTgt>
                                        </p:tgtEl>
                                      </p:cBhvr>
                                    </p:animEffect>
                                  </p:childTnLst>
                                </p:cTn>
                              </p:par>
                            </p:childTnLst>
                          </p:cTn>
                        </p:par>
                        <p:par>
                          <p:cTn id="20" fill="hold">
                            <p:stCondLst>
                              <p:cond delay="4250"/>
                            </p:stCondLst>
                            <p:childTnLst>
                              <p:par>
                                <p:cTn id="21" presetID="21" presetClass="entr" presetSubtype="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750"/>
                                        <p:tgtEl>
                                          <p:spTgt spid="3">
                                            <p:txEl>
                                              <p:pRg st="3" end="3"/>
                                            </p:txEl>
                                          </p:spTgt>
                                        </p:tgtEl>
                                      </p:cBhvr>
                                    </p:animEffect>
                                  </p:childTnLst>
                                </p:cTn>
                              </p:par>
                            </p:childTnLst>
                          </p:cTn>
                        </p:par>
                        <p:par>
                          <p:cTn id="24" fill="hold">
                            <p:stCondLst>
                              <p:cond delay="5000"/>
                            </p:stCondLst>
                            <p:childTnLst>
                              <p:par>
                                <p:cTn id="25" presetID="21" presetClass="entr" presetSubtype="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750"/>
                                        <p:tgtEl>
                                          <p:spTgt spid="3">
                                            <p:txEl>
                                              <p:pRg st="4" end="4"/>
                                            </p:txEl>
                                          </p:spTgt>
                                        </p:tgtEl>
                                      </p:cBhvr>
                                    </p:animEffect>
                                  </p:childTnLst>
                                </p:cTn>
                              </p:par>
                            </p:childTnLst>
                          </p:cTn>
                        </p:par>
                        <p:par>
                          <p:cTn id="28" fill="hold">
                            <p:stCondLst>
                              <p:cond delay="5750"/>
                            </p:stCondLst>
                            <p:childTnLst>
                              <p:par>
                                <p:cTn id="29" presetID="21" presetClass="entr" presetSubtype="1"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heel(1)">
                                      <p:cBhvr>
                                        <p:cTn id="31" dur="750"/>
                                        <p:tgtEl>
                                          <p:spTgt spid="3">
                                            <p:txEl>
                                              <p:pRg st="5" end="5"/>
                                            </p:txEl>
                                          </p:spTgt>
                                        </p:tgtEl>
                                      </p:cBhvr>
                                    </p:animEffect>
                                  </p:childTnLst>
                                </p:cTn>
                              </p:par>
                            </p:childTnLst>
                          </p:cTn>
                        </p:par>
                        <p:par>
                          <p:cTn id="32" fill="hold">
                            <p:stCondLst>
                              <p:cond delay="6500"/>
                            </p:stCondLst>
                            <p:childTnLst>
                              <p:par>
                                <p:cTn id="33" presetID="21" presetClass="entr" presetSubtype="1"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heel(1)">
                                      <p:cBhvr>
                                        <p:cTn id="35" dur="750"/>
                                        <p:tgtEl>
                                          <p:spTgt spid="3">
                                            <p:txEl>
                                              <p:pRg st="6" end="6"/>
                                            </p:txEl>
                                          </p:spTgt>
                                        </p:tgtEl>
                                      </p:cBhvr>
                                    </p:animEffect>
                                  </p:childTnLst>
                                </p:cTn>
                              </p:par>
                            </p:childTnLst>
                          </p:cTn>
                        </p:par>
                        <p:par>
                          <p:cTn id="36" fill="hold">
                            <p:stCondLst>
                              <p:cond delay="7250"/>
                            </p:stCondLst>
                            <p:childTnLst>
                              <p:par>
                                <p:cTn id="37" presetID="21" presetClass="entr" presetSubtype="1"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heel(1)">
                                      <p:cBhvr>
                                        <p:cTn id="39" dur="750"/>
                                        <p:tgtEl>
                                          <p:spTgt spid="3">
                                            <p:txEl>
                                              <p:pRg st="7" end="7"/>
                                            </p:txEl>
                                          </p:spTgt>
                                        </p:tgtEl>
                                      </p:cBhvr>
                                    </p:animEffect>
                                  </p:childTnLst>
                                </p:cTn>
                              </p:par>
                            </p:childTnLst>
                          </p:cTn>
                        </p:par>
                        <p:par>
                          <p:cTn id="40" fill="hold">
                            <p:stCondLst>
                              <p:cond delay="8000"/>
                            </p:stCondLst>
                            <p:childTnLst>
                              <p:par>
                                <p:cTn id="41" presetID="21" presetClass="entr" presetSubtype="1"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heel(1)">
                                      <p:cBhvr>
                                        <p:cTn id="43" dur="750"/>
                                        <p:tgtEl>
                                          <p:spTgt spid="3">
                                            <p:txEl>
                                              <p:pRg st="8" end="8"/>
                                            </p:txEl>
                                          </p:spTgt>
                                        </p:tgtEl>
                                      </p:cBhvr>
                                    </p:animEffect>
                                  </p:childTnLst>
                                </p:cTn>
                              </p:par>
                            </p:childTnLst>
                          </p:cTn>
                        </p:par>
                        <p:par>
                          <p:cTn id="44" fill="hold">
                            <p:stCondLst>
                              <p:cond delay="8750"/>
                            </p:stCondLst>
                            <p:childTnLst>
                              <p:par>
                                <p:cTn id="45" presetID="21" presetClass="entr" presetSubtype="1"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heel(1)">
                                      <p:cBhvr>
                                        <p:cTn id="47" dur="750"/>
                                        <p:tgtEl>
                                          <p:spTgt spid="3">
                                            <p:txEl>
                                              <p:pRg st="9" end="9"/>
                                            </p:txEl>
                                          </p:spTgt>
                                        </p:tgtEl>
                                      </p:cBhvr>
                                    </p:animEffect>
                                  </p:childTnLst>
                                </p:cTn>
                              </p:par>
                            </p:childTnLst>
                          </p:cTn>
                        </p:par>
                        <p:par>
                          <p:cTn id="48" fill="hold">
                            <p:stCondLst>
                              <p:cond delay="9500"/>
                            </p:stCondLst>
                            <p:childTnLst>
                              <p:par>
                                <p:cTn id="49" presetID="21" presetClass="entr" presetSubtype="1" fill="hold" grpId="0" nodeType="after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wheel(1)">
                                      <p:cBhvr>
                                        <p:cTn id="51" dur="750"/>
                                        <p:tgtEl>
                                          <p:spTgt spid="3">
                                            <p:txEl>
                                              <p:pRg st="10" end="10"/>
                                            </p:txEl>
                                          </p:spTgt>
                                        </p:tgtEl>
                                      </p:cBhvr>
                                    </p:animEffect>
                                  </p:childTnLst>
                                </p:cTn>
                              </p:par>
                            </p:childTnLst>
                          </p:cTn>
                        </p:par>
                        <p:par>
                          <p:cTn id="52" fill="hold">
                            <p:stCondLst>
                              <p:cond delay="10250"/>
                            </p:stCondLst>
                            <p:childTnLst>
                              <p:par>
                                <p:cTn id="53" presetID="21" presetClass="entr" presetSubtype="1" fill="hold" grpId="0" nodeType="after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Effect transition="in" filter="wheel(1)">
                                      <p:cBhvr>
                                        <p:cTn id="55" dur="750"/>
                                        <p:tgtEl>
                                          <p:spTgt spid="3">
                                            <p:txEl>
                                              <p:pRg st="11" end="11"/>
                                            </p:txEl>
                                          </p:spTgt>
                                        </p:tgtEl>
                                      </p:cBhvr>
                                    </p:animEffect>
                                  </p:childTnLst>
                                </p:cTn>
                              </p:par>
                            </p:childTnLst>
                          </p:cTn>
                        </p:par>
                        <p:par>
                          <p:cTn id="56" fill="hold">
                            <p:stCondLst>
                              <p:cond delay="11000"/>
                            </p:stCondLst>
                            <p:childTnLst>
                              <p:par>
                                <p:cTn id="57" presetID="21" presetClass="entr" presetSubtype="1" fill="hold" grpId="0" nodeType="after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wheel(1)">
                                      <p:cBhvr>
                                        <p:cTn id="59" dur="75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a:solidFill>
            <a:schemeClr val="accent6"/>
          </a:solidFill>
        </p:spPr>
        <p:txBody>
          <a:bodyPr>
            <a:normAutofit fontScale="90000"/>
          </a:bodyPr>
          <a:lstStyle/>
          <a:p>
            <a:pPr algn="l"/>
            <a:r>
              <a:rPr lang="en-US" dirty="0"/>
              <a:t>Phenobarbital elixir  U.S.P</a:t>
            </a:r>
          </a:p>
        </p:txBody>
      </p:sp>
      <p:sp>
        <p:nvSpPr>
          <p:cNvPr id="3" name="Content Placeholder 2"/>
          <p:cNvSpPr>
            <a:spLocks noGrp="1"/>
          </p:cNvSpPr>
          <p:nvPr>
            <p:ph idx="1"/>
          </p:nvPr>
        </p:nvSpPr>
        <p:spPr>
          <a:xfrm>
            <a:off x="228600" y="685800"/>
            <a:ext cx="8763000" cy="6019800"/>
          </a:xfrm>
          <a:solidFill>
            <a:srgbClr val="FFFF66"/>
          </a:solidFill>
        </p:spPr>
        <p:txBody>
          <a:bodyPr>
            <a:normAutofit fontScale="62500" lnSpcReduction="20000"/>
          </a:bodyPr>
          <a:lstStyle/>
          <a:p>
            <a:pPr marL="0" indent="0">
              <a:buNone/>
            </a:pPr>
            <a:r>
              <a:rPr lang="en-US" dirty="0">
                <a:latin typeface="Arial" panose="020B0604020202020204" pitchFamily="34" charset="0"/>
                <a:cs typeface="Arial" panose="020B0604020202020204" pitchFamily="34" charset="0"/>
              </a:rPr>
              <a:t>Rx</a:t>
            </a:r>
          </a:p>
          <a:p>
            <a:pPr marL="0" indent="0">
              <a:buNone/>
            </a:pPr>
            <a:r>
              <a:rPr lang="en-US" dirty="0">
                <a:latin typeface="Arial" panose="020B0604020202020204" pitchFamily="34" charset="0"/>
                <a:cs typeface="Arial" panose="020B0604020202020204" pitchFamily="34" charset="0"/>
              </a:rPr>
              <a:t>Phenobarbital                    4 g</a:t>
            </a:r>
          </a:p>
          <a:p>
            <a:pPr marL="0" indent="0">
              <a:buNone/>
            </a:pPr>
            <a:r>
              <a:rPr lang="en-US" dirty="0">
                <a:latin typeface="Arial" panose="020B0604020202020204" pitchFamily="34" charset="0"/>
                <a:cs typeface="Arial" panose="020B0604020202020204" pitchFamily="34" charset="0"/>
              </a:rPr>
              <a:t>Tr. of orange peel              30 ml</a:t>
            </a:r>
          </a:p>
          <a:p>
            <a:pPr marL="0" indent="0">
              <a:buNone/>
            </a:pPr>
            <a:r>
              <a:rPr lang="en-US" dirty="0">
                <a:latin typeface="Arial" panose="020B0604020202020204" pitchFamily="34" charset="0"/>
                <a:cs typeface="Arial" panose="020B0604020202020204" pitchFamily="34" charset="0"/>
              </a:rPr>
              <a:t>Solution of amaranth       10 ml</a:t>
            </a:r>
          </a:p>
          <a:p>
            <a:pPr marL="0" indent="0">
              <a:buNone/>
            </a:pPr>
            <a:r>
              <a:rPr lang="en-US" dirty="0">
                <a:latin typeface="Arial" panose="020B0604020202020204" pitchFamily="34" charset="0"/>
                <a:cs typeface="Arial" panose="020B0604020202020204" pitchFamily="34" charset="0"/>
              </a:rPr>
              <a:t>Alcohol                               125 ml</a:t>
            </a:r>
          </a:p>
          <a:p>
            <a:pPr marL="0" indent="0">
              <a:buNone/>
            </a:pPr>
            <a:r>
              <a:rPr lang="en-US" dirty="0">
                <a:latin typeface="Arial" panose="020B0604020202020204" pitchFamily="34" charset="0"/>
                <a:cs typeface="Arial" panose="020B0604020202020204" pitchFamily="34" charset="0"/>
              </a:rPr>
              <a:t>Glycerin                              450 ml</a:t>
            </a:r>
          </a:p>
          <a:p>
            <a:pPr marL="0" indent="0">
              <a:buNone/>
            </a:pPr>
            <a:r>
              <a:rPr lang="en-US" dirty="0">
                <a:latin typeface="Arial" panose="020B0604020202020204" pitchFamily="34" charset="0"/>
                <a:cs typeface="Arial" panose="020B0604020202020204" pitchFamily="34" charset="0"/>
              </a:rPr>
              <a:t>Syrup                                   250 ml</a:t>
            </a:r>
          </a:p>
          <a:p>
            <a:pPr marL="0" indent="0">
              <a:buNone/>
            </a:pPr>
            <a:r>
              <a:rPr lang="en-US" dirty="0">
                <a:latin typeface="Arial" panose="020B0604020202020204" pitchFamily="34" charset="0"/>
                <a:cs typeface="Arial" panose="020B0604020202020204" pitchFamily="34" charset="0"/>
              </a:rPr>
              <a:t>D.W         Q.S                       1000 ml</a:t>
            </a:r>
          </a:p>
          <a:p>
            <a:pPr marL="0" indent="0">
              <a:buNone/>
            </a:pPr>
            <a:r>
              <a:rPr lang="en-US" b="1" u="sng" dirty="0">
                <a:latin typeface="Arial" panose="020B0604020202020204" pitchFamily="34" charset="0"/>
                <a:cs typeface="Arial" panose="020B0604020202020204" pitchFamily="34" charset="0"/>
              </a:rPr>
              <a:t>Method: </a:t>
            </a:r>
          </a:p>
          <a:p>
            <a:pPr marL="514350" indent="-514350">
              <a:buFont typeface="+mj-lt"/>
              <a:buAutoNum type="arabicPeriod"/>
            </a:pPr>
            <a:r>
              <a:rPr lang="en-US" dirty="0">
                <a:latin typeface="Arial" panose="020B0604020202020204" pitchFamily="34" charset="0"/>
                <a:cs typeface="Arial" panose="020B0604020202020204" pitchFamily="34" charset="0"/>
              </a:rPr>
              <a:t>Dissolve the phenobarbital in alcohol </a:t>
            </a:r>
          </a:p>
          <a:p>
            <a:pPr marL="514350" indent="-514350">
              <a:buFont typeface="+mj-lt"/>
              <a:buAutoNum type="arabicPeriod"/>
            </a:pPr>
            <a:r>
              <a:rPr lang="en-US" dirty="0">
                <a:latin typeface="Arial" panose="020B0604020202020204" pitchFamily="34" charset="0"/>
                <a:cs typeface="Arial" panose="020B0604020202020204" pitchFamily="34" charset="0"/>
              </a:rPr>
              <a:t>Add the tincture of orange peel ,glycerin, syrup, amaranth solution and add sufficient water to produce 1000 ml ,mix well and filter.</a:t>
            </a:r>
          </a:p>
          <a:p>
            <a:pPr marL="0" indent="0">
              <a:buNone/>
            </a:pPr>
            <a:r>
              <a:rPr lang="en-US" b="1" u="sng" dirty="0">
                <a:latin typeface="Arial" panose="020B0604020202020204" pitchFamily="34" charset="0"/>
                <a:cs typeface="Arial" panose="020B0604020202020204" pitchFamily="34" charset="0"/>
              </a:rPr>
              <a:t>Notes : </a:t>
            </a:r>
          </a:p>
          <a:p>
            <a:r>
              <a:rPr lang="en-US" dirty="0">
                <a:latin typeface="Arial" panose="020B0604020202020204" pitchFamily="34" charset="0"/>
                <a:cs typeface="Arial" panose="020B0604020202020204" pitchFamily="34" charset="0"/>
              </a:rPr>
              <a:t>The phenobarbital elixir used as </a:t>
            </a:r>
            <a:r>
              <a:rPr lang="en-US" dirty="0" err="1">
                <a:latin typeface="Arial" panose="020B0604020202020204" pitchFamily="34" charset="0"/>
                <a:cs typeface="Arial" panose="020B0604020202020204" pitchFamily="34" charset="0"/>
              </a:rPr>
              <a:t>sedetive</a:t>
            </a:r>
            <a:r>
              <a:rPr lang="en-US" dirty="0">
                <a:latin typeface="Arial" panose="020B0604020202020204" pitchFamily="34" charset="0"/>
                <a:cs typeface="Arial" panose="020B0604020202020204" pitchFamily="34" charset="0"/>
              </a:rPr>
              <a:t> and hypnotic.</a:t>
            </a:r>
          </a:p>
          <a:p>
            <a:r>
              <a:rPr lang="en-US" dirty="0">
                <a:latin typeface="Arial" panose="020B0604020202020204" pitchFamily="34" charset="0"/>
                <a:cs typeface="Arial" panose="020B0604020202020204" pitchFamily="34" charset="0"/>
              </a:rPr>
              <a:t>Glycerin used as </a:t>
            </a:r>
            <a:r>
              <a:rPr lang="en-US" dirty="0" err="1">
                <a:latin typeface="Arial" panose="020B0604020202020204" pitchFamily="34" charset="0"/>
                <a:cs typeface="Arial" panose="020B0604020202020204" pitchFamily="34" charset="0"/>
              </a:rPr>
              <a:t>thicknening</a:t>
            </a:r>
            <a:r>
              <a:rPr lang="en-US" dirty="0">
                <a:latin typeface="Arial" panose="020B0604020202020204" pitchFamily="34" charset="0"/>
                <a:cs typeface="Arial" panose="020B0604020202020204" pitchFamily="34" charset="0"/>
              </a:rPr>
              <a:t> agent ,also increase the solubility of </a:t>
            </a:r>
            <a:r>
              <a:rPr lang="en-US" dirty="0" err="1">
                <a:latin typeface="Arial" panose="020B0604020202020204" pitchFamily="34" charset="0"/>
                <a:cs typeface="Arial" panose="020B0604020202020204" pitchFamily="34" charset="0"/>
              </a:rPr>
              <a:t>phenobarb</a:t>
            </a:r>
            <a:r>
              <a:rPr lang="en-US" dirty="0">
                <a:latin typeface="Arial" panose="020B0604020202020204" pitchFamily="34" charset="0"/>
                <a:cs typeface="Arial" panose="020B0604020202020204" pitchFamily="34" charset="0"/>
              </a:rPr>
              <a:t> .</a:t>
            </a:r>
          </a:p>
          <a:p>
            <a:r>
              <a:rPr lang="en-US" dirty="0" err="1">
                <a:latin typeface="Arial" panose="020B0604020202020204" pitchFamily="34" charset="0"/>
                <a:cs typeface="Arial" panose="020B0604020202020204" pitchFamily="34" charset="0"/>
              </a:rPr>
              <a:t>Tr.of</a:t>
            </a:r>
            <a:r>
              <a:rPr lang="en-US" dirty="0">
                <a:latin typeface="Arial" panose="020B0604020202020204" pitchFamily="34" charset="0"/>
                <a:cs typeface="Arial" panose="020B0604020202020204" pitchFamily="34" charset="0"/>
              </a:rPr>
              <a:t> orange peel used as </a:t>
            </a:r>
            <a:r>
              <a:rPr lang="en-US" dirty="0" err="1">
                <a:latin typeface="Arial" panose="020B0604020202020204" pitchFamily="34" charset="0"/>
                <a:cs typeface="Arial" panose="020B0604020202020204" pitchFamily="34" charset="0"/>
              </a:rPr>
              <a:t>flavouring</a:t>
            </a:r>
            <a:r>
              <a:rPr lang="en-US" dirty="0">
                <a:latin typeface="Arial" panose="020B0604020202020204" pitchFamily="34" charset="0"/>
                <a:cs typeface="Arial" panose="020B0604020202020204" pitchFamily="34" charset="0"/>
              </a:rPr>
              <a:t> agent.</a:t>
            </a:r>
          </a:p>
          <a:p>
            <a:r>
              <a:rPr lang="en-US" dirty="0">
                <a:latin typeface="Arial" panose="020B0604020202020204" pitchFamily="34" charset="0"/>
                <a:cs typeface="Arial" panose="020B0604020202020204" pitchFamily="34" charset="0"/>
              </a:rPr>
              <a:t>Solution of </a:t>
            </a:r>
            <a:r>
              <a:rPr lang="en-US" dirty="0" err="1">
                <a:latin typeface="Arial" panose="020B0604020202020204" pitchFamily="34" charset="0"/>
                <a:cs typeface="Arial" panose="020B0604020202020204" pitchFamily="34" charset="0"/>
              </a:rPr>
              <a:t>ammaranth</a:t>
            </a:r>
            <a:r>
              <a:rPr lang="en-US" dirty="0">
                <a:latin typeface="Arial" panose="020B0604020202020204" pitchFamily="34" charset="0"/>
                <a:cs typeface="Arial" panose="020B0604020202020204" pitchFamily="34" charset="0"/>
              </a:rPr>
              <a:t> used as </a:t>
            </a:r>
            <a:r>
              <a:rPr lang="en-US" dirty="0" err="1">
                <a:latin typeface="Arial" panose="020B0604020202020204" pitchFamily="34" charset="0"/>
                <a:cs typeface="Arial" panose="020B0604020202020204" pitchFamily="34" charset="0"/>
              </a:rPr>
              <a:t>colouring</a:t>
            </a:r>
            <a:r>
              <a:rPr lang="en-US" dirty="0">
                <a:latin typeface="Arial" panose="020B0604020202020204" pitchFamily="34" charset="0"/>
                <a:cs typeface="Arial" panose="020B0604020202020204" pitchFamily="34" charset="0"/>
              </a:rPr>
              <a:t> agent. </a:t>
            </a:r>
          </a:p>
          <a:p>
            <a:r>
              <a:rPr lang="en-US" dirty="0">
                <a:latin typeface="Arial" panose="020B0604020202020204" pitchFamily="34" charset="0"/>
                <a:cs typeface="Arial" panose="020B0604020202020204" pitchFamily="34" charset="0"/>
              </a:rPr>
              <a:t>Syrup used as sweetening agent.</a:t>
            </a:r>
          </a:p>
          <a:p>
            <a:pPr marL="0" indent="0">
              <a:buNone/>
            </a:pPr>
            <a:endParaRPr lang="en-US" u="sng"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321520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a:solidFill>
            <a:schemeClr val="accent6"/>
          </a:solidFill>
        </p:spPr>
        <p:txBody>
          <a:bodyPr>
            <a:noAutofit/>
          </a:bodyPr>
          <a:lstStyle/>
          <a:p>
            <a:r>
              <a:rPr lang="en-US" sz="2800" dirty="0"/>
              <a:t>Pediatric </a:t>
            </a:r>
            <a:r>
              <a:rPr lang="en-US" sz="2800" dirty="0" err="1"/>
              <a:t>paracetamol</a:t>
            </a:r>
            <a:r>
              <a:rPr lang="en-US" sz="2800" dirty="0"/>
              <a:t> elixir B.P</a:t>
            </a:r>
          </a:p>
        </p:txBody>
      </p:sp>
      <p:sp>
        <p:nvSpPr>
          <p:cNvPr id="3" name="Content Placeholder 2"/>
          <p:cNvSpPr>
            <a:spLocks noGrp="1"/>
          </p:cNvSpPr>
          <p:nvPr>
            <p:ph idx="1"/>
          </p:nvPr>
        </p:nvSpPr>
        <p:spPr>
          <a:xfrm>
            <a:off x="381000" y="533400"/>
            <a:ext cx="8229600" cy="5715000"/>
          </a:xfrm>
          <a:solidFill>
            <a:srgbClr val="FFFF66"/>
          </a:solidFill>
        </p:spPr>
        <p:txBody>
          <a:bodyPr>
            <a:normAutofit fontScale="92500" lnSpcReduction="20000"/>
          </a:bodyPr>
          <a:lstStyle/>
          <a:p>
            <a:pPr marL="0" indent="0">
              <a:buNone/>
            </a:pPr>
            <a:r>
              <a:rPr lang="en-US" sz="2800" dirty="0">
                <a:latin typeface="Arial" panose="020B0604020202020204" pitchFamily="34" charset="0"/>
                <a:cs typeface="Arial" panose="020B0604020202020204" pitchFamily="34" charset="0"/>
              </a:rPr>
              <a:t>Rx</a:t>
            </a:r>
          </a:p>
          <a:p>
            <a:pPr marL="0" indent="0">
              <a:buNone/>
            </a:pPr>
            <a:r>
              <a:rPr lang="en-US" sz="2800" dirty="0" err="1">
                <a:latin typeface="Arial" panose="020B0604020202020204" pitchFamily="34" charset="0"/>
                <a:cs typeface="Arial" panose="020B0604020202020204" pitchFamily="34" charset="0"/>
              </a:rPr>
              <a:t>Paracetamol</a:t>
            </a:r>
            <a:r>
              <a:rPr lang="en-US" sz="2800" dirty="0">
                <a:latin typeface="Arial" panose="020B0604020202020204" pitchFamily="34" charset="0"/>
                <a:cs typeface="Arial" panose="020B0604020202020204" pitchFamily="34" charset="0"/>
              </a:rPr>
              <a:t>                      120 mg</a:t>
            </a:r>
          </a:p>
          <a:p>
            <a:pPr marL="0" indent="0">
              <a:buNone/>
            </a:pPr>
            <a:r>
              <a:rPr lang="en-US" sz="2800" dirty="0">
                <a:latin typeface="Arial" panose="020B0604020202020204" pitchFamily="34" charset="0"/>
                <a:cs typeface="Arial" panose="020B0604020202020204" pitchFamily="34" charset="0"/>
              </a:rPr>
              <a:t>Alcohol                               0.5 ml</a:t>
            </a:r>
          </a:p>
          <a:p>
            <a:pPr marL="0" indent="0">
              <a:buNone/>
            </a:pPr>
            <a:r>
              <a:rPr lang="en-US" sz="2800" dirty="0">
                <a:latin typeface="Arial" panose="020B0604020202020204" pitchFamily="34" charset="0"/>
                <a:cs typeface="Arial" panose="020B0604020202020204" pitchFamily="34" charset="0"/>
              </a:rPr>
              <a:t>Chloroform spirit              0.1 ml</a:t>
            </a:r>
          </a:p>
          <a:p>
            <a:pPr marL="0" indent="0">
              <a:buNone/>
            </a:pPr>
            <a:r>
              <a:rPr lang="en-US" sz="2800" dirty="0">
                <a:latin typeface="Arial" panose="020B0604020202020204" pitchFamily="34" charset="0"/>
                <a:cs typeface="Arial" panose="020B0604020202020204" pitchFamily="34" charset="0"/>
              </a:rPr>
              <a:t>Propylene glycol                0.5 ml</a:t>
            </a:r>
          </a:p>
          <a:p>
            <a:pPr marL="0" indent="0">
              <a:buNone/>
            </a:pPr>
            <a:r>
              <a:rPr lang="en-US" sz="2800" dirty="0">
                <a:latin typeface="Arial" panose="020B0604020202020204" pitchFamily="34" charset="0"/>
                <a:cs typeface="Arial" panose="020B0604020202020204" pitchFamily="34" charset="0"/>
              </a:rPr>
              <a:t>Conc. rose berry juice       0.125 ml</a:t>
            </a:r>
          </a:p>
          <a:p>
            <a:pPr marL="0" indent="0">
              <a:buNone/>
            </a:pPr>
            <a:r>
              <a:rPr lang="en-US" sz="2800" dirty="0">
                <a:latin typeface="Arial" panose="020B0604020202020204" pitchFamily="34" charset="0"/>
                <a:cs typeface="Arial" panose="020B0604020202020204" pitchFamily="34" charset="0"/>
              </a:rPr>
              <a:t>Amaranth solution             0.01 ml</a:t>
            </a:r>
          </a:p>
          <a:p>
            <a:pPr marL="0" indent="0">
              <a:buNone/>
            </a:pPr>
            <a:r>
              <a:rPr lang="en-US" sz="2800" dirty="0">
                <a:latin typeface="Arial" panose="020B0604020202020204" pitchFamily="34" charset="0"/>
                <a:cs typeface="Arial" panose="020B0604020202020204" pitchFamily="34" charset="0"/>
              </a:rPr>
              <a:t>Invert syrup                         1.375</a:t>
            </a:r>
          </a:p>
          <a:p>
            <a:pPr marL="0" indent="0">
              <a:buNone/>
            </a:pPr>
            <a:r>
              <a:rPr lang="en-US" sz="2800" dirty="0">
                <a:latin typeface="Arial" panose="020B0604020202020204" pitchFamily="34" charset="0"/>
                <a:cs typeface="Arial" panose="020B0604020202020204" pitchFamily="34" charset="0"/>
              </a:rPr>
              <a:t>Glycerol      Q.S                    5ml</a:t>
            </a:r>
          </a:p>
          <a:p>
            <a:pPr marL="0" indent="0">
              <a:buNone/>
            </a:pPr>
            <a:r>
              <a:rPr lang="en-US" sz="2800" b="1" u="sng" dirty="0">
                <a:latin typeface="Arial" panose="020B0604020202020204" pitchFamily="34" charset="0"/>
                <a:cs typeface="Arial" panose="020B0604020202020204" pitchFamily="34" charset="0"/>
              </a:rPr>
              <a:t>Method:</a:t>
            </a:r>
          </a:p>
          <a:p>
            <a:pPr marL="514350" indent="-514350">
              <a:buAutoNum type="arabicPeriod"/>
            </a:pPr>
            <a:r>
              <a:rPr lang="en-US" sz="2800" dirty="0">
                <a:latin typeface="Arial" panose="020B0604020202020204" pitchFamily="34" charset="0"/>
                <a:cs typeface="Arial" panose="020B0604020202020204" pitchFamily="34" charset="0"/>
              </a:rPr>
              <a:t>Dissolve </a:t>
            </a:r>
            <a:r>
              <a:rPr lang="en-US" sz="2800" dirty="0" err="1">
                <a:latin typeface="Arial" panose="020B0604020202020204" pitchFamily="34" charset="0"/>
                <a:cs typeface="Arial" panose="020B0604020202020204" pitchFamily="34" charset="0"/>
              </a:rPr>
              <a:t>paracetamol</a:t>
            </a:r>
            <a:r>
              <a:rPr lang="en-US" sz="2800" dirty="0">
                <a:latin typeface="Arial" panose="020B0604020202020204" pitchFamily="34" charset="0"/>
                <a:cs typeface="Arial" panose="020B0604020202020204" pitchFamily="34" charset="0"/>
              </a:rPr>
              <a:t> in alcohol.</a:t>
            </a:r>
          </a:p>
          <a:p>
            <a:pPr marL="514350" indent="-514350">
              <a:buAutoNum type="arabicPeriod"/>
            </a:pPr>
            <a:r>
              <a:rPr lang="en-US" sz="2800" dirty="0">
                <a:latin typeface="Arial" panose="020B0604020202020204" pitchFamily="34" charset="0"/>
                <a:cs typeface="Arial" panose="020B0604020202020204" pitchFamily="34" charset="0"/>
              </a:rPr>
              <a:t>Add chloroform spirit ,propylene glycol, juice, amaranth solution, invert syrup.</a:t>
            </a:r>
          </a:p>
          <a:p>
            <a:pPr marL="514350" indent="-514350">
              <a:buAutoNum type="arabicPeriod"/>
            </a:pPr>
            <a:r>
              <a:rPr lang="en-US" sz="2800" dirty="0">
                <a:latin typeface="Arial" panose="020B0604020202020204" pitchFamily="34" charset="0"/>
                <a:cs typeface="Arial" panose="020B0604020202020204" pitchFamily="34" charset="0"/>
              </a:rPr>
              <a:t>Complete the volume by addition of glycerol</a:t>
            </a:r>
            <a:r>
              <a:rPr lang="en-US" sz="2800" b="1" dirty="0">
                <a:latin typeface="Arial" panose="020B0604020202020204" pitchFamily="34" charset="0"/>
                <a:cs typeface="Arial" panose="020B0604020202020204" pitchFamily="34" charset="0"/>
              </a:rPr>
              <a:t>.</a:t>
            </a:r>
            <a:endParaRPr lang="en-US" sz="2800" b="1" u="sng" dirty="0">
              <a:latin typeface="Arial" panose="020B0604020202020204" pitchFamily="34" charset="0"/>
              <a:cs typeface="Arial" panose="020B0604020202020204" pitchFamily="34" charset="0"/>
            </a:endParaRPr>
          </a:p>
          <a:p>
            <a:pPr marL="514350" indent="-514350">
              <a:buAutoNum type="arabicPeriod"/>
            </a:pPr>
            <a:endParaRPr lang="en-US" sz="2800" b="1" u="sng" dirty="0">
              <a:latin typeface="Arial" panose="020B0604020202020204" pitchFamily="34" charset="0"/>
              <a:cs typeface="Arial" panose="020B0604020202020204" pitchFamily="34" charset="0"/>
            </a:endParaRPr>
          </a:p>
          <a:p>
            <a:pPr marL="0" indent="0">
              <a:buNone/>
            </a:pPr>
            <a:endParaRPr lang="en-US" b="1" u="sng"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77571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762000"/>
          </a:xfrm>
          <a:solidFill>
            <a:schemeClr val="accent6">
              <a:lumMod val="75000"/>
            </a:schemeClr>
          </a:solidFill>
        </p:spPr>
        <p:txBody>
          <a:bodyPr/>
          <a:lstStyle/>
          <a:p>
            <a:r>
              <a:rPr lang="en-US" dirty="0"/>
              <a:t>Spirits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6436190"/>
              </p:ext>
            </p:extLst>
          </p:nvPr>
        </p:nvGraphicFramePr>
        <p:xfrm>
          <a:off x="228600" y="2362200"/>
          <a:ext cx="8686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33400" y="914400"/>
            <a:ext cx="8077200" cy="1477328"/>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Are alcoholic or hydro alcoholic solutions of volatile principle (mostly volatile oil)</a:t>
            </a:r>
          </a:p>
          <a:p>
            <a:r>
              <a:rPr lang="en-US" sz="2400" dirty="0">
                <a:latin typeface="Arial" panose="020B0604020202020204" pitchFamily="34" charset="0"/>
                <a:cs typeface="Arial" panose="020B0604020202020204" pitchFamily="34" charset="0"/>
              </a:rPr>
              <a:t> spirits could be classified according to their uses:</a:t>
            </a:r>
          </a:p>
          <a:p>
            <a:endParaRPr lang="en-US" dirty="0"/>
          </a:p>
        </p:txBody>
      </p:sp>
    </p:spTree>
    <p:extLst>
      <p:ext uri="{BB962C8B-B14F-4D97-AF65-F5344CB8AC3E}">
        <p14:creationId xmlns:p14="http://schemas.microsoft.com/office/powerpoint/2010/main" val="390761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500"/>
                                        <p:tgtEl>
                                          <p:spTgt spid="2"/>
                                        </p:tgtEl>
                                      </p:cBhvr>
                                    </p:animEffect>
                                  </p:childTnLst>
                                </p:cTn>
                              </p:par>
                            </p:childTnLst>
                          </p:cTn>
                        </p:par>
                        <p:par>
                          <p:cTn id="8" fill="hold">
                            <p:stCondLst>
                              <p:cond delay="500"/>
                            </p:stCondLst>
                            <p:childTnLst>
                              <p:par>
                                <p:cTn id="9" presetID="21" presetClass="entr" presetSubtype="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2)">
                                      <p:cBhvr>
                                        <p:cTn id="11" dur="2000"/>
                                        <p:tgtEl>
                                          <p:spTgt spid="5"/>
                                        </p:tgtEl>
                                      </p:cBhvr>
                                    </p:animEffect>
                                  </p:childTnLst>
                                </p:cTn>
                              </p:par>
                            </p:childTnLst>
                          </p:cTn>
                        </p:par>
                        <p:par>
                          <p:cTn id="12" fill="hold">
                            <p:stCondLst>
                              <p:cond delay="2500"/>
                            </p:stCondLst>
                            <p:childTnLst>
                              <p:par>
                                <p:cTn id="13" presetID="21" presetClass="entr" presetSubtype="3" fill="hold" grpId="0" nodeType="afterEffect">
                                  <p:stCondLst>
                                    <p:cond delay="0"/>
                                  </p:stCondLst>
                                  <p:childTnLst>
                                    <p:set>
                                      <p:cBhvr>
                                        <p:cTn id="14" dur="1" fill="hold">
                                          <p:stCondLst>
                                            <p:cond delay="0"/>
                                          </p:stCondLst>
                                        </p:cTn>
                                        <p:tgtEl>
                                          <p:spTgt spid="4">
                                            <p:graphicEl>
                                              <a:dgm id="{48C7101E-C2FE-4AEC-9C73-7BC95FD0E859}"/>
                                            </p:graphicEl>
                                          </p:spTgt>
                                        </p:tgtEl>
                                        <p:attrNameLst>
                                          <p:attrName>style.visibility</p:attrName>
                                        </p:attrNameLst>
                                      </p:cBhvr>
                                      <p:to>
                                        <p:strVal val="visible"/>
                                      </p:to>
                                    </p:set>
                                    <p:animEffect transition="in" filter="wheel(3)">
                                      <p:cBhvr>
                                        <p:cTn id="15" dur="500"/>
                                        <p:tgtEl>
                                          <p:spTgt spid="4">
                                            <p:graphicEl>
                                              <a:dgm id="{48C7101E-C2FE-4AEC-9C73-7BC95FD0E859}"/>
                                            </p:graphicEl>
                                          </p:spTgt>
                                        </p:tgtEl>
                                      </p:cBhvr>
                                    </p:animEffect>
                                  </p:childTnLst>
                                </p:cTn>
                              </p:par>
                            </p:childTnLst>
                          </p:cTn>
                        </p:par>
                        <p:par>
                          <p:cTn id="16" fill="hold">
                            <p:stCondLst>
                              <p:cond delay="3000"/>
                            </p:stCondLst>
                            <p:childTnLst>
                              <p:par>
                                <p:cTn id="17" presetID="21" presetClass="entr" presetSubtype="3" fill="hold" grpId="0" nodeType="afterEffect">
                                  <p:stCondLst>
                                    <p:cond delay="0"/>
                                  </p:stCondLst>
                                  <p:childTnLst>
                                    <p:set>
                                      <p:cBhvr>
                                        <p:cTn id="18" dur="1" fill="hold">
                                          <p:stCondLst>
                                            <p:cond delay="0"/>
                                          </p:stCondLst>
                                        </p:cTn>
                                        <p:tgtEl>
                                          <p:spTgt spid="4">
                                            <p:graphicEl>
                                              <a:dgm id="{E35F0093-E00A-43C6-96BA-997C1C75FDFD}"/>
                                            </p:graphicEl>
                                          </p:spTgt>
                                        </p:tgtEl>
                                        <p:attrNameLst>
                                          <p:attrName>style.visibility</p:attrName>
                                        </p:attrNameLst>
                                      </p:cBhvr>
                                      <p:to>
                                        <p:strVal val="visible"/>
                                      </p:to>
                                    </p:set>
                                    <p:animEffect transition="in" filter="wheel(3)">
                                      <p:cBhvr>
                                        <p:cTn id="19" dur="500"/>
                                        <p:tgtEl>
                                          <p:spTgt spid="4">
                                            <p:graphicEl>
                                              <a:dgm id="{E35F0093-E00A-43C6-96BA-997C1C75FDFD}"/>
                                            </p:graphicEl>
                                          </p:spTgt>
                                        </p:tgtEl>
                                      </p:cBhvr>
                                    </p:animEffect>
                                  </p:childTnLst>
                                </p:cTn>
                              </p:par>
                            </p:childTnLst>
                          </p:cTn>
                        </p:par>
                        <p:par>
                          <p:cTn id="20" fill="hold">
                            <p:stCondLst>
                              <p:cond delay="3500"/>
                            </p:stCondLst>
                            <p:childTnLst>
                              <p:par>
                                <p:cTn id="21" presetID="21" presetClass="entr" presetSubtype="3" fill="hold" grpId="0" nodeType="afterEffect">
                                  <p:stCondLst>
                                    <p:cond delay="0"/>
                                  </p:stCondLst>
                                  <p:childTnLst>
                                    <p:set>
                                      <p:cBhvr>
                                        <p:cTn id="22" dur="1" fill="hold">
                                          <p:stCondLst>
                                            <p:cond delay="0"/>
                                          </p:stCondLst>
                                        </p:cTn>
                                        <p:tgtEl>
                                          <p:spTgt spid="4">
                                            <p:graphicEl>
                                              <a:dgm id="{867DF2DF-7F1D-40C1-8D0F-FD9D3C7133C6}"/>
                                            </p:graphicEl>
                                          </p:spTgt>
                                        </p:tgtEl>
                                        <p:attrNameLst>
                                          <p:attrName>style.visibility</p:attrName>
                                        </p:attrNameLst>
                                      </p:cBhvr>
                                      <p:to>
                                        <p:strVal val="visible"/>
                                      </p:to>
                                    </p:set>
                                    <p:animEffect transition="in" filter="wheel(3)">
                                      <p:cBhvr>
                                        <p:cTn id="23" dur="500"/>
                                        <p:tgtEl>
                                          <p:spTgt spid="4">
                                            <p:graphicEl>
                                              <a:dgm id="{867DF2DF-7F1D-40C1-8D0F-FD9D3C7133C6}"/>
                                            </p:graphicEl>
                                          </p:spTgt>
                                        </p:tgtEl>
                                      </p:cBhvr>
                                    </p:animEffect>
                                  </p:childTnLst>
                                </p:cTn>
                              </p:par>
                            </p:childTnLst>
                          </p:cTn>
                        </p:par>
                        <p:par>
                          <p:cTn id="24" fill="hold">
                            <p:stCondLst>
                              <p:cond delay="4000"/>
                            </p:stCondLst>
                            <p:childTnLst>
                              <p:par>
                                <p:cTn id="25" presetID="21" presetClass="entr" presetSubtype="3" fill="hold" grpId="0" nodeType="afterEffect">
                                  <p:stCondLst>
                                    <p:cond delay="0"/>
                                  </p:stCondLst>
                                  <p:childTnLst>
                                    <p:set>
                                      <p:cBhvr>
                                        <p:cTn id="26" dur="1" fill="hold">
                                          <p:stCondLst>
                                            <p:cond delay="0"/>
                                          </p:stCondLst>
                                        </p:cTn>
                                        <p:tgtEl>
                                          <p:spTgt spid="4">
                                            <p:graphicEl>
                                              <a:dgm id="{C9B00196-8D13-480D-A392-6AD3AC38B5E0}"/>
                                            </p:graphicEl>
                                          </p:spTgt>
                                        </p:tgtEl>
                                        <p:attrNameLst>
                                          <p:attrName>style.visibility</p:attrName>
                                        </p:attrNameLst>
                                      </p:cBhvr>
                                      <p:to>
                                        <p:strVal val="visible"/>
                                      </p:to>
                                    </p:set>
                                    <p:animEffect transition="in" filter="wheel(3)">
                                      <p:cBhvr>
                                        <p:cTn id="27" dur="500"/>
                                        <p:tgtEl>
                                          <p:spTgt spid="4">
                                            <p:graphicEl>
                                              <a:dgm id="{C9B00196-8D13-480D-A392-6AD3AC38B5E0}"/>
                                            </p:graphicEl>
                                          </p:spTgt>
                                        </p:tgtEl>
                                      </p:cBhvr>
                                    </p:animEffect>
                                  </p:childTnLst>
                                </p:cTn>
                              </p:par>
                            </p:childTnLst>
                          </p:cTn>
                        </p:par>
                        <p:par>
                          <p:cTn id="28" fill="hold">
                            <p:stCondLst>
                              <p:cond delay="4500"/>
                            </p:stCondLst>
                            <p:childTnLst>
                              <p:par>
                                <p:cTn id="29" presetID="21" presetClass="entr" presetSubtype="3" fill="hold" grpId="0" nodeType="afterEffect">
                                  <p:stCondLst>
                                    <p:cond delay="0"/>
                                  </p:stCondLst>
                                  <p:childTnLst>
                                    <p:set>
                                      <p:cBhvr>
                                        <p:cTn id="30" dur="1" fill="hold">
                                          <p:stCondLst>
                                            <p:cond delay="0"/>
                                          </p:stCondLst>
                                        </p:cTn>
                                        <p:tgtEl>
                                          <p:spTgt spid="4">
                                            <p:graphicEl>
                                              <a:dgm id="{AC65095C-2CEC-4EC4-9BF7-B4858C706851}"/>
                                            </p:graphicEl>
                                          </p:spTgt>
                                        </p:tgtEl>
                                        <p:attrNameLst>
                                          <p:attrName>style.visibility</p:attrName>
                                        </p:attrNameLst>
                                      </p:cBhvr>
                                      <p:to>
                                        <p:strVal val="visible"/>
                                      </p:to>
                                    </p:set>
                                    <p:animEffect transition="in" filter="wheel(3)">
                                      <p:cBhvr>
                                        <p:cTn id="31" dur="500"/>
                                        <p:tgtEl>
                                          <p:spTgt spid="4">
                                            <p:graphicEl>
                                              <a:dgm id="{AC65095C-2CEC-4EC4-9BF7-B4858C706851}"/>
                                            </p:graphicEl>
                                          </p:spTgt>
                                        </p:tgtEl>
                                      </p:cBhvr>
                                    </p:animEffect>
                                  </p:childTnLst>
                                </p:cTn>
                              </p:par>
                            </p:childTnLst>
                          </p:cTn>
                        </p:par>
                        <p:par>
                          <p:cTn id="32" fill="hold">
                            <p:stCondLst>
                              <p:cond delay="5000"/>
                            </p:stCondLst>
                            <p:childTnLst>
                              <p:par>
                                <p:cTn id="33" presetID="21" presetClass="entr" presetSubtype="3" fill="hold" grpId="0" nodeType="afterEffect">
                                  <p:stCondLst>
                                    <p:cond delay="0"/>
                                  </p:stCondLst>
                                  <p:childTnLst>
                                    <p:set>
                                      <p:cBhvr>
                                        <p:cTn id="34" dur="1" fill="hold">
                                          <p:stCondLst>
                                            <p:cond delay="0"/>
                                          </p:stCondLst>
                                        </p:cTn>
                                        <p:tgtEl>
                                          <p:spTgt spid="4">
                                            <p:graphicEl>
                                              <a:dgm id="{7109CC9C-D8FC-4895-AE2F-BFEEBEB98596}"/>
                                            </p:graphicEl>
                                          </p:spTgt>
                                        </p:tgtEl>
                                        <p:attrNameLst>
                                          <p:attrName>style.visibility</p:attrName>
                                        </p:attrNameLst>
                                      </p:cBhvr>
                                      <p:to>
                                        <p:strVal val="visible"/>
                                      </p:to>
                                    </p:set>
                                    <p:animEffect transition="in" filter="wheel(3)">
                                      <p:cBhvr>
                                        <p:cTn id="35" dur="500"/>
                                        <p:tgtEl>
                                          <p:spTgt spid="4">
                                            <p:graphicEl>
                                              <a:dgm id="{7109CC9C-D8FC-4895-AE2F-BFEEBEB9859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Sub>
          <a:bldDgm/>
        </p:bldSub>
      </p:bldGraphic>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itchFamily="34" charset="0"/>
              </a:rPr>
              <a:t>Thank</a:t>
            </a:r>
            <a:r>
              <a:rPr lang="en-US" dirty="0"/>
              <a:t> </a:t>
            </a:r>
            <a:r>
              <a:rPr lang="en-US" dirty="0">
                <a:latin typeface="Arial Rounded MT Bold" pitchFamily="34" charset="0"/>
              </a:rPr>
              <a:t>you </a:t>
            </a:r>
          </a:p>
        </p:txBody>
      </p:sp>
      <p:pic>
        <p:nvPicPr>
          <p:cNvPr id="1026" name="Picture 2" descr="C:\Users\nora\Pictures\60356-design-mascot-in-flask.jpg"/>
          <p:cNvPicPr>
            <a:picLocks noGrp="1" noChangeAspect="1" noChangeArrowheads="1"/>
          </p:cNvPicPr>
          <p:nvPr>
            <p:ph idx="1"/>
          </p:nvPr>
        </p:nvPicPr>
        <p:blipFill>
          <a:blip r:embed="rId2">
            <a:extLst>
              <a:ext uri="{BEBA8EAE-BF5A-486C-A8C5-ECC9F3942E4B}">
                <a14:imgProps xmlns:a14="http://schemas.microsoft.com/office/drawing/2010/main">
                  <a14:imgLayer r:embed="rId3">
                    <a14:imgEffect>
                      <a14:sharpenSoften amount="20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2309018" y="1600200"/>
            <a:ext cx="4701381" cy="4800600"/>
          </a:xfrm>
          <a:prstGeom prst="rect">
            <a:avLst/>
          </a:prstGeom>
          <a:noFill/>
          <a:ln>
            <a:solidFill>
              <a:schemeClr val="accent1"/>
            </a:solid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800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228600"/>
            <a:ext cx="8839200" cy="6477000"/>
          </a:xfrm>
          <a:solidFill>
            <a:srgbClr val="FFFF66"/>
          </a:solidFill>
        </p:spPr>
        <p:txBody>
          <a:bodyPr>
            <a:normAutofit fontScale="55000" lnSpcReduction="20000"/>
          </a:bodyPr>
          <a:lstStyle/>
          <a:p>
            <a:pPr>
              <a:buFont typeface="Wingdings" pitchFamily="2" charset="2"/>
              <a:buChar char="v"/>
            </a:pPr>
            <a:r>
              <a:rPr lang="en-US" dirty="0"/>
              <a:t> spirits also known as </a:t>
            </a:r>
            <a:r>
              <a:rPr lang="en-US" b="1" dirty="0"/>
              <a:t>essences.</a:t>
            </a:r>
          </a:p>
          <a:p>
            <a:pPr marL="0" indent="0">
              <a:buNone/>
            </a:pPr>
            <a:endParaRPr lang="en-US" b="1" dirty="0"/>
          </a:p>
          <a:p>
            <a:pPr>
              <a:buFont typeface="Wingdings" pitchFamily="2" charset="2"/>
              <a:buChar char="v"/>
            </a:pPr>
            <a:r>
              <a:rPr lang="en-US" dirty="0"/>
              <a:t> Spirits prepared by distillation, but nowadays there are prepared by dissolving the volatile substances in alcohol.</a:t>
            </a:r>
          </a:p>
          <a:p>
            <a:pPr marL="0" indent="0">
              <a:buNone/>
            </a:pPr>
            <a:endParaRPr lang="en-US" dirty="0"/>
          </a:p>
          <a:p>
            <a:pPr>
              <a:buFont typeface="Wingdings" pitchFamily="2" charset="2"/>
              <a:buChar char="v"/>
            </a:pPr>
            <a:r>
              <a:rPr lang="en-US" dirty="0"/>
              <a:t>The amount of volatile substance in spirits varies greatly and no fixed percentage can be given ,but in all cases, volatile substances in the spirits is more than that of aromatic water.</a:t>
            </a:r>
          </a:p>
          <a:p>
            <a:pPr marL="0" indent="0">
              <a:buNone/>
            </a:pPr>
            <a:endParaRPr lang="en-US" dirty="0"/>
          </a:p>
          <a:p>
            <a:pPr>
              <a:buFont typeface="Wingdings" pitchFamily="2" charset="2"/>
              <a:buChar char="v"/>
            </a:pPr>
            <a:r>
              <a:rPr lang="en-US" dirty="0"/>
              <a:t>Amount of alcohol differ from one spirit to another ,the lowest</a:t>
            </a:r>
            <a:r>
              <a:rPr lang="en-US" dirty="0">
                <a:solidFill>
                  <a:srgbClr val="FF0000"/>
                </a:solidFill>
              </a:rPr>
              <a:t> </a:t>
            </a:r>
            <a:r>
              <a:rPr lang="en-US" dirty="0"/>
              <a:t>amount of alcohol found in </a:t>
            </a:r>
            <a:r>
              <a:rPr lang="en-US" b="1" dirty="0">
                <a:solidFill>
                  <a:srgbClr val="FF0000"/>
                </a:solidFill>
              </a:rPr>
              <a:t>internal spirits </a:t>
            </a:r>
            <a:r>
              <a:rPr lang="en-US" dirty="0"/>
              <a:t>as(aromatic spirit of ammonia) which contain 62-68% alcohol while (camphor spirit) which is used </a:t>
            </a:r>
            <a:r>
              <a:rPr lang="en-US" b="1" dirty="0">
                <a:solidFill>
                  <a:srgbClr val="FF0000"/>
                </a:solidFill>
              </a:rPr>
              <a:t>externally </a:t>
            </a:r>
            <a:r>
              <a:rPr lang="en-US" dirty="0"/>
              <a:t> contain 80-87%.</a:t>
            </a:r>
          </a:p>
          <a:p>
            <a:pPr marL="0" indent="0">
              <a:buNone/>
            </a:pPr>
            <a:endParaRPr lang="en-US" dirty="0"/>
          </a:p>
          <a:p>
            <a:pPr>
              <a:buFont typeface="Wingdings" pitchFamily="2" charset="2"/>
              <a:buChar char="v"/>
            </a:pPr>
            <a:r>
              <a:rPr lang="en-US" dirty="0"/>
              <a:t>Spirits when taken orally , they are generally mixed with portion of water to reduce from pungency.</a:t>
            </a:r>
          </a:p>
          <a:p>
            <a:pPr marL="0" indent="0">
              <a:buNone/>
            </a:pPr>
            <a:endParaRPr lang="en-US" dirty="0"/>
          </a:p>
          <a:p>
            <a:pPr>
              <a:buFont typeface="Wingdings" pitchFamily="2" charset="2"/>
              <a:buChar char="v"/>
            </a:pPr>
            <a:r>
              <a:rPr lang="en-US" dirty="0"/>
              <a:t>In preparation of spirits we must keep in mind that the oil dissolved in alcohol is precipitated causing </a:t>
            </a:r>
            <a:r>
              <a:rPr lang="en-US" b="1" dirty="0">
                <a:solidFill>
                  <a:srgbClr val="FF0000"/>
                </a:solidFill>
              </a:rPr>
              <a:t>turbidity </a:t>
            </a:r>
            <a:r>
              <a:rPr lang="en-US" dirty="0"/>
              <a:t>when the solutions are mixed with water other than specified in the formula ,so all equipment should be dry and filter paper should be moisten with alcohol.</a:t>
            </a:r>
          </a:p>
          <a:p>
            <a:pPr marL="0" indent="0">
              <a:buNone/>
            </a:pPr>
            <a:endParaRPr lang="en-US" dirty="0"/>
          </a:p>
          <a:p>
            <a:pPr>
              <a:buFont typeface="Wingdings" pitchFamily="2" charset="2"/>
              <a:buChar char="v"/>
            </a:pPr>
            <a:r>
              <a:rPr lang="en-US" dirty="0"/>
              <a:t>Spirits should be stored in light resistant containers and in cool place to prevent evaporation of alcohol and volatilization of volatile substance or active ingredients and to limit oxidative changes.</a:t>
            </a:r>
          </a:p>
        </p:txBody>
      </p:sp>
    </p:spTree>
    <p:extLst>
      <p:ext uri="{BB962C8B-B14F-4D97-AF65-F5344CB8AC3E}">
        <p14:creationId xmlns:p14="http://schemas.microsoft.com/office/powerpoint/2010/main" val="26997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par>
                                <p:cTn id="8" presetID="21"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4)">
                                      <p:cBhvr>
                                        <p:cTn id="10" dur="2000"/>
                                        <p:tgtEl>
                                          <p:spTgt spid="3">
                                            <p:txEl>
                                              <p:pRg st="2" end="2"/>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arrow.wav"/>
                                        </p:tgtEl>
                                      </p:cMediaNode>
                                    </p:audio>
                                  </p:subTnLst>
                                </p:cTn>
                              </p:par>
                              <p:par>
                                <p:cTn id="11" presetID="21"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heel(4)">
                                      <p:cBhvr>
                                        <p:cTn id="13" dur="2000"/>
                                        <p:tgtEl>
                                          <p:spTgt spid="3">
                                            <p:txEl>
                                              <p:pRg st="4" end="4"/>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arrow.wav"/>
                                        </p:tgtEl>
                                      </p:cMediaNode>
                                    </p:audio>
                                  </p:subTnLst>
                                </p:cTn>
                              </p:par>
                              <p:par>
                                <p:cTn id="14" presetID="21"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wheel(4)">
                                      <p:cBhvr>
                                        <p:cTn id="16" dur="2000"/>
                                        <p:tgtEl>
                                          <p:spTgt spid="3">
                                            <p:txEl>
                                              <p:pRg st="6" end="6"/>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arrow.wav"/>
                                        </p:tgtEl>
                                      </p:cMediaNode>
                                    </p:audio>
                                  </p:subTnLst>
                                </p:cTn>
                              </p:par>
                              <p:par>
                                <p:cTn id="17" presetID="21" presetClass="entr" presetSubtype="4"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wheel(4)">
                                      <p:cBhvr>
                                        <p:cTn id="19" dur="2000"/>
                                        <p:tgtEl>
                                          <p:spTgt spid="3">
                                            <p:txEl>
                                              <p:pRg st="8" end="8"/>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2" name="arrow.wav"/>
                                        </p:tgtEl>
                                      </p:cMediaNode>
                                    </p:audio>
                                  </p:subTnLst>
                                </p:cTn>
                              </p:par>
                              <p:par>
                                <p:cTn id="20" presetID="21" presetClass="entr" presetSubtype="4" fill="hold" nodeType="with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wheel(4)">
                                      <p:cBhvr>
                                        <p:cTn id="22" dur="2000"/>
                                        <p:tgtEl>
                                          <p:spTgt spid="3">
                                            <p:txEl>
                                              <p:pRg st="10" end="1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arrow.wav"/>
                                        </p:tgtEl>
                                      </p:cMediaNode>
                                    </p:audio>
                                  </p:subTnLst>
                                </p:cTn>
                              </p:par>
                              <p:par>
                                <p:cTn id="23" presetID="21" presetClass="entr" presetSubtype="4"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animEffect transition="in" filter="wheel(4)">
                                      <p:cBhvr>
                                        <p:cTn id="25" dur="2000"/>
                                        <p:tgtEl>
                                          <p:spTgt spid="3">
                                            <p:txEl>
                                              <p:pRg st="12" end="12"/>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97933660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17331343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4563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graphicEl>
                                              <a:dgm id="{005D04F1-0F80-4541-89FF-70A2524277FA}"/>
                                            </p:graphicEl>
                                          </p:spTgt>
                                        </p:tgtEl>
                                        <p:attrNameLst>
                                          <p:attrName>style.visibility</p:attrName>
                                        </p:attrNameLst>
                                      </p:cBhvr>
                                      <p:to>
                                        <p:strVal val="visible"/>
                                      </p:to>
                                    </p:set>
                                    <p:animEffect transition="in" filter="wipe(left)">
                                      <p:cBhvr>
                                        <p:cTn id="11" dur="500"/>
                                        <p:tgtEl>
                                          <p:spTgt spid="4">
                                            <p:graphicEl>
                                              <a:dgm id="{005D04F1-0F80-4541-89FF-70A2524277FA}"/>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graphicEl>
                                              <a:dgm id="{1E7A0B93-C638-48B6-830F-484E877392D0}"/>
                                            </p:graphicEl>
                                          </p:spTgt>
                                        </p:tgtEl>
                                        <p:attrNameLst>
                                          <p:attrName>style.visibility</p:attrName>
                                        </p:attrNameLst>
                                      </p:cBhvr>
                                      <p:to>
                                        <p:strVal val="visible"/>
                                      </p:to>
                                    </p:set>
                                    <p:animEffect transition="in" filter="wipe(left)">
                                      <p:cBhvr>
                                        <p:cTn id="15" dur="500"/>
                                        <p:tgtEl>
                                          <p:spTgt spid="4">
                                            <p:graphicEl>
                                              <a:dgm id="{1E7A0B93-C638-48B6-830F-484E877392D0}"/>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
                                            <p:graphicEl>
                                              <a:dgm id="{A81C1275-2E38-4FC3-80E2-973758D1FBE7}"/>
                                            </p:graphicEl>
                                          </p:spTgt>
                                        </p:tgtEl>
                                        <p:attrNameLst>
                                          <p:attrName>style.visibility</p:attrName>
                                        </p:attrNameLst>
                                      </p:cBhvr>
                                      <p:to>
                                        <p:strVal val="visible"/>
                                      </p:to>
                                    </p:set>
                                    <p:animEffect transition="in" filter="wipe(left)">
                                      <p:cBhvr>
                                        <p:cTn id="19" dur="500"/>
                                        <p:tgtEl>
                                          <p:spTgt spid="4">
                                            <p:graphicEl>
                                              <a:dgm id="{A81C1275-2E38-4FC3-80E2-973758D1FBE7}"/>
                                            </p:graphic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
                                            <p:graphicEl>
                                              <a:dgm id="{AFBB5085-E511-4522-8D20-8F6BC32FB657}"/>
                                            </p:graphicEl>
                                          </p:spTgt>
                                        </p:tgtEl>
                                        <p:attrNameLst>
                                          <p:attrName>style.visibility</p:attrName>
                                        </p:attrNameLst>
                                      </p:cBhvr>
                                      <p:to>
                                        <p:strVal val="visible"/>
                                      </p:to>
                                    </p:set>
                                    <p:animEffect transition="in" filter="wipe(left)">
                                      <p:cBhvr>
                                        <p:cTn id="23" dur="500"/>
                                        <p:tgtEl>
                                          <p:spTgt spid="4">
                                            <p:graphicEl>
                                              <a:dgm id="{AFBB5085-E511-4522-8D20-8F6BC32FB6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a:solidFill>
            <a:schemeClr val="accent6">
              <a:lumMod val="75000"/>
            </a:schemeClr>
          </a:solidFill>
        </p:spPr>
        <p:txBody>
          <a:bodyPr/>
          <a:lstStyle/>
          <a:p>
            <a:r>
              <a:rPr lang="en-US" dirty="0"/>
              <a:t>Spirits of orange B.P</a:t>
            </a:r>
          </a:p>
        </p:txBody>
      </p:sp>
      <p:sp>
        <p:nvSpPr>
          <p:cNvPr id="3" name="Content Placeholder 2"/>
          <p:cNvSpPr>
            <a:spLocks noGrp="1"/>
          </p:cNvSpPr>
          <p:nvPr>
            <p:ph idx="1"/>
          </p:nvPr>
        </p:nvSpPr>
        <p:spPr>
          <a:xfrm>
            <a:off x="228600" y="990600"/>
            <a:ext cx="8610600" cy="5486400"/>
          </a:xfrm>
          <a:solidFill>
            <a:srgbClr val="FFFF66"/>
          </a:solidFill>
        </p:spPr>
        <p:txBody>
          <a:bodyPr>
            <a:normAutofit fontScale="92500" lnSpcReduction="10000"/>
          </a:bodyPr>
          <a:lstStyle/>
          <a:p>
            <a:pPr marL="0" indent="0">
              <a:buNone/>
            </a:pPr>
            <a:r>
              <a:rPr lang="en-US" sz="2800" dirty="0">
                <a:latin typeface="Arial" panose="020B0604020202020204" pitchFamily="34" charset="0"/>
                <a:cs typeface="Arial" panose="020B0604020202020204" pitchFamily="34" charset="0"/>
              </a:rPr>
              <a:t>Rx</a:t>
            </a:r>
          </a:p>
          <a:p>
            <a:pPr marL="0" indent="0">
              <a:buNone/>
            </a:pPr>
            <a:r>
              <a:rPr lang="en-US" sz="2800" dirty="0">
                <a:latin typeface="Arial" panose="020B0604020202020204" pitchFamily="34" charset="0"/>
                <a:cs typeface="Arial" panose="020B0604020202020204" pitchFamily="34" charset="0"/>
              </a:rPr>
              <a:t>Oil of orange                   200 ml</a:t>
            </a:r>
          </a:p>
          <a:p>
            <a:pPr marL="0" indent="0">
              <a:buNone/>
            </a:pPr>
            <a:r>
              <a:rPr lang="en-US" sz="2800" dirty="0">
                <a:latin typeface="Arial" panose="020B0604020202020204" pitchFamily="34" charset="0"/>
                <a:cs typeface="Arial" panose="020B0604020202020204" pitchFamily="34" charset="0"/>
              </a:rPr>
              <a:t>Oil of lemon                     50 ml</a:t>
            </a:r>
          </a:p>
          <a:p>
            <a:pPr marL="0" indent="0">
              <a:buNone/>
            </a:pPr>
            <a:r>
              <a:rPr lang="en-US" sz="2800" dirty="0">
                <a:latin typeface="Arial" panose="020B0604020202020204" pitchFamily="34" charset="0"/>
                <a:cs typeface="Arial" panose="020B0604020202020204" pitchFamily="34" charset="0"/>
              </a:rPr>
              <a:t>Oil of coriander               20 ml</a:t>
            </a:r>
          </a:p>
          <a:p>
            <a:pPr marL="0" indent="0">
              <a:buNone/>
            </a:pPr>
            <a:r>
              <a:rPr lang="en-US" sz="2800" dirty="0">
                <a:latin typeface="Arial" panose="020B0604020202020204" pitchFamily="34" charset="0"/>
                <a:cs typeface="Arial" panose="020B0604020202020204" pitchFamily="34" charset="0"/>
              </a:rPr>
              <a:t>Oil of anise                        5 ml</a:t>
            </a:r>
          </a:p>
          <a:p>
            <a:pPr marL="0" indent="0">
              <a:buNone/>
            </a:pPr>
            <a:r>
              <a:rPr lang="en-US" sz="2800" dirty="0">
                <a:latin typeface="Arial" panose="020B0604020202020204" pitchFamily="34" charset="0"/>
                <a:cs typeface="Arial" panose="020B0604020202020204" pitchFamily="34" charset="0"/>
              </a:rPr>
              <a:t>Alcohol      Q.S                  1000 ml</a:t>
            </a:r>
          </a:p>
          <a:p>
            <a:pPr marL="0" indent="0">
              <a:buNone/>
            </a:pPr>
            <a:r>
              <a:rPr lang="en-US" sz="2800" u="sng" dirty="0">
                <a:latin typeface="Arial" panose="020B0604020202020204" pitchFamily="34" charset="0"/>
                <a:cs typeface="Arial" panose="020B0604020202020204" pitchFamily="34" charset="0"/>
              </a:rPr>
              <a:t>Method:</a:t>
            </a:r>
          </a:p>
          <a:p>
            <a:pPr marL="0" indent="0">
              <a:buNone/>
            </a:pPr>
            <a:r>
              <a:rPr lang="en-US" sz="2800" dirty="0">
                <a:latin typeface="Arial" panose="020B0604020202020204" pitchFamily="34" charset="0"/>
                <a:cs typeface="Arial" panose="020B0604020202020204" pitchFamily="34" charset="0"/>
              </a:rPr>
              <a:t>According to simple solution method, mix oils with sufficient alcohol to make the product measure 1000 ml.</a:t>
            </a:r>
          </a:p>
          <a:p>
            <a:pPr marL="0" indent="0">
              <a:buNone/>
            </a:pPr>
            <a:r>
              <a:rPr lang="en-US" sz="2800" u="sng" dirty="0">
                <a:latin typeface="Arial" panose="020B0604020202020204" pitchFamily="34" charset="0"/>
                <a:cs typeface="Arial" panose="020B0604020202020204" pitchFamily="34" charset="0"/>
              </a:rPr>
              <a:t>Note :</a:t>
            </a:r>
          </a:p>
          <a:p>
            <a:pPr marL="0" indent="0">
              <a:buNone/>
            </a:pPr>
            <a:r>
              <a:rPr lang="en-US" sz="2800" dirty="0">
                <a:solidFill>
                  <a:srgbClr val="FF0000"/>
                </a:solidFill>
                <a:latin typeface="Arial" panose="020B0604020202020204" pitchFamily="34" charset="0"/>
                <a:cs typeface="Arial" panose="020B0604020202020204" pitchFamily="34" charset="0"/>
              </a:rPr>
              <a:t>Anise oil use </a:t>
            </a:r>
            <a:r>
              <a:rPr lang="en-US" sz="2800" dirty="0">
                <a:latin typeface="Arial" panose="020B0604020202020204" pitchFamily="34" charset="0"/>
                <a:cs typeface="Arial" panose="020B0604020202020204" pitchFamily="34" charset="0"/>
              </a:rPr>
              <a:t>as carminative and mild expectorant (as cough mixtures and lozenges)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2030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500"/>
                                        <p:tgtEl>
                                          <p:spTgt spid="3">
                                            <p:bg/>
                                          </p:spTgt>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1)">
                                      <p:cBhvr>
                                        <p:cTn id="15" dur="500"/>
                                        <p:tgtEl>
                                          <p:spTgt spid="3">
                                            <p:txEl>
                                              <p:pRg st="0" end="0"/>
                                            </p:txEl>
                                          </p:spTgt>
                                        </p:tgtEl>
                                      </p:cBhvr>
                                    </p:animEffect>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500"/>
                                        <p:tgtEl>
                                          <p:spTgt spid="3">
                                            <p:txEl>
                                              <p:pRg st="1" end="1"/>
                                            </p:txEl>
                                          </p:spTgt>
                                        </p:tgtEl>
                                      </p:cBhvr>
                                    </p:animEffect>
                                  </p:childTnLst>
                                </p:cTn>
                              </p:par>
                            </p:childTnLst>
                          </p:cTn>
                        </p:par>
                        <p:par>
                          <p:cTn id="20" fill="hold">
                            <p:stCondLst>
                              <p:cond delay="2000"/>
                            </p:stCondLst>
                            <p:childTnLst>
                              <p:par>
                                <p:cTn id="21" presetID="21" presetClass="entr" presetSubtype="1"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1)">
                                      <p:cBhvr>
                                        <p:cTn id="23" dur="500"/>
                                        <p:tgtEl>
                                          <p:spTgt spid="3">
                                            <p:txEl>
                                              <p:pRg st="2" end="2"/>
                                            </p:txEl>
                                          </p:spTgt>
                                        </p:tgtEl>
                                      </p:cBhvr>
                                    </p:animEffect>
                                  </p:childTnLst>
                                </p:cTn>
                              </p:par>
                            </p:childTnLst>
                          </p:cTn>
                        </p:par>
                        <p:par>
                          <p:cTn id="24" fill="hold">
                            <p:stCondLst>
                              <p:cond delay="2500"/>
                            </p:stCondLst>
                            <p:childTnLst>
                              <p:par>
                                <p:cTn id="25" presetID="21" presetClass="entr" presetSubtype="1"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500"/>
                                        <p:tgtEl>
                                          <p:spTgt spid="3">
                                            <p:txEl>
                                              <p:pRg st="3" end="3"/>
                                            </p:txEl>
                                          </p:spTgt>
                                        </p:tgtEl>
                                      </p:cBhvr>
                                    </p:animEffect>
                                  </p:childTnLst>
                                </p:cTn>
                              </p:par>
                            </p:childTnLst>
                          </p:cTn>
                        </p:par>
                        <p:par>
                          <p:cTn id="28" fill="hold">
                            <p:stCondLst>
                              <p:cond delay="3000"/>
                            </p:stCondLst>
                            <p:childTnLst>
                              <p:par>
                                <p:cTn id="29" presetID="21" presetClass="entr" presetSubtype="1"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1)">
                                      <p:cBhvr>
                                        <p:cTn id="31" dur="500"/>
                                        <p:tgtEl>
                                          <p:spTgt spid="3">
                                            <p:txEl>
                                              <p:pRg st="4" end="4"/>
                                            </p:txEl>
                                          </p:spTgt>
                                        </p:tgtEl>
                                      </p:cBhvr>
                                    </p:animEffect>
                                  </p:childTnLst>
                                </p:cTn>
                              </p:par>
                            </p:childTnLst>
                          </p:cTn>
                        </p:par>
                        <p:par>
                          <p:cTn id="32" fill="hold">
                            <p:stCondLst>
                              <p:cond delay="3500"/>
                            </p:stCondLst>
                            <p:childTnLst>
                              <p:par>
                                <p:cTn id="33" presetID="21" presetClass="entr" presetSubtype="1"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1)">
                                      <p:cBhvr>
                                        <p:cTn id="35" dur="500"/>
                                        <p:tgtEl>
                                          <p:spTgt spid="3">
                                            <p:txEl>
                                              <p:pRg st="5" end="5"/>
                                            </p:txEl>
                                          </p:spTgt>
                                        </p:tgtEl>
                                      </p:cBhvr>
                                    </p:animEffect>
                                  </p:childTnLst>
                                </p:cTn>
                              </p:par>
                            </p:childTnLst>
                          </p:cTn>
                        </p:par>
                        <p:par>
                          <p:cTn id="36" fill="hold">
                            <p:stCondLst>
                              <p:cond delay="4000"/>
                            </p:stCondLst>
                            <p:childTnLst>
                              <p:par>
                                <p:cTn id="37" presetID="21" presetClass="entr" presetSubtype="1"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1)">
                                      <p:cBhvr>
                                        <p:cTn id="39" dur="500"/>
                                        <p:tgtEl>
                                          <p:spTgt spid="3">
                                            <p:txEl>
                                              <p:pRg st="6" end="6"/>
                                            </p:txEl>
                                          </p:spTgt>
                                        </p:tgtEl>
                                      </p:cBhvr>
                                    </p:animEffect>
                                  </p:childTnLst>
                                </p:cTn>
                              </p:par>
                            </p:childTnLst>
                          </p:cTn>
                        </p:par>
                        <p:par>
                          <p:cTn id="40" fill="hold">
                            <p:stCondLst>
                              <p:cond delay="4500"/>
                            </p:stCondLst>
                            <p:childTnLst>
                              <p:par>
                                <p:cTn id="41" presetID="21" presetClass="entr" presetSubtype="1"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heel(1)">
                                      <p:cBhvr>
                                        <p:cTn id="43" dur="500"/>
                                        <p:tgtEl>
                                          <p:spTgt spid="3">
                                            <p:txEl>
                                              <p:pRg st="7" end="7"/>
                                            </p:txEl>
                                          </p:spTgt>
                                        </p:tgtEl>
                                      </p:cBhvr>
                                    </p:animEffect>
                                  </p:childTnLst>
                                </p:cTn>
                              </p:par>
                            </p:childTnLst>
                          </p:cTn>
                        </p:par>
                        <p:par>
                          <p:cTn id="44" fill="hold">
                            <p:stCondLst>
                              <p:cond delay="5000"/>
                            </p:stCondLst>
                            <p:childTnLst>
                              <p:par>
                                <p:cTn id="45" presetID="21" presetClass="entr" presetSubtype="1"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1)">
                                      <p:cBhvr>
                                        <p:cTn id="47" dur="500"/>
                                        <p:tgtEl>
                                          <p:spTgt spid="3">
                                            <p:txEl>
                                              <p:pRg st="8" end="8"/>
                                            </p:txEl>
                                          </p:spTgt>
                                        </p:tgtEl>
                                      </p:cBhvr>
                                    </p:animEffect>
                                  </p:childTnLst>
                                </p:cTn>
                              </p:par>
                            </p:childTnLst>
                          </p:cTn>
                        </p:par>
                        <p:par>
                          <p:cTn id="48" fill="hold">
                            <p:stCondLst>
                              <p:cond delay="5500"/>
                            </p:stCondLst>
                            <p:childTnLst>
                              <p:par>
                                <p:cTn id="49" presetID="21" presetClass="entr" presetSubtype="1"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heel(1)">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533400"/>
          </a:xfrm>
          <a:solidFill>
            <a:schemeClr val="accent6"/>
          </a:solidFill>
        </p:spPr>
        <p:txBody>
          <a:bodyPr>
            <a:noAutofit/>
          </a:bodyPr>
          <a:lstStyle/>
          <a:p>
            <a:pPr algn="l"/>
            <a:r>
              <a:rPr lang="en-US" sz="2800" dirty="0"/>
              <a:t>Compound spirit of cardamom B.P</a:t>
            </a:r>
          </a:p>
        </p:txBody>
      </p:sp>
      <p:sp>
        <p:nvSpPr>
          <p:cNvPr id="3" name="Content Placeholder 2"/>
          <p:cNvSpPr>
            <a:spLocks noGrp="1"/>
          </p:cNvSpPr>
          <p:nvPr>
            <p:ph idx="1"/>
          </p:nvPr>
        </p:nvSpPr>
        <p:spPr>
          <a:xfrm>
            <a:off x="228600" y="609600"/>
            <a:ext cx="8763000" cy="6172200"/>
          </a:xfrm>
          <a:solidFill>
            <a:srgbClr val="FFFF66"/>
          </a:solidFill>
        </p:spPr>
        <p:txBody>
          <a:bodyPr>
            <a:noAutofit/>
          </a:bodyPr>
          <a:lstStyle/>
          <a:p>
            <a:pPr marL="0" indent="0">
              <a:buNone/>
            </a:pPr>
            <a:r>
              <a:rPr lang="en-US" sz="1400" b="1" dirty="0">
                <a:latin typeface="Arial" panose="020B0604020202020204" pitchFamily="34" charset="0"/>
                <a:cs typeface="Arial" panose="020B0604020202020204" pitchFamily="34" charset="0"/>
              </a:rPr>
              <a:t>Rx</a:t>
            </a:r>
          </a:p>
          <a:p>
            <a:pPr marL="0" indent="0">
              <a:buNone/>
            </a:pPr>
            <a:r>
              <a:rPr lang="en-US" sz="1400" b="1" dirty="0">
                <a:latin typeface="Arial" panose="020B0604020202020204" pitchFamily="34" charset="0"/>
                <a:cs typeface="Arial" panose="020B0604020202020204" pitchFamily="34" charset="0"/>
              </a:rPr>
              <a:t>Oil of cardamom                      20 ml</a:t>
            </a:r>
          </a:p>
          <a:p>
            <a:pPr marL="0" indent="0">
              <a:buNone/>
            </a:pPr>
            <a:r>
              <a:rPr lang="en-US" sz="1400" b="1" dirty="0">
                <a:latin typeface="Arial" panose="020B0604020202020204" pitchFamily="34" charset="0"/>
                <a:cs typeface="Arial" panose="020B0604020202020204" pitchFamily="34" charset="0"/>
              </a:rPr>
              <a:t>Oil of orange                             20 ml</a:t>
            </a:r>
          </a:p>
          <a:p>
            <a:pPr marL="0" indent="0">
              <a:buNone/>
            </a:pPr>
            <a:r>
              <a:rPr lang="en-US" sz="1400" b="1" dirty="0">
                <a:latin typeface="Arial" panose="020B0604020202020204" pitchFamily="34" charset="0"/>
                <a:cs typeface="Arial" panose="020B0604020202020204" pitchFamily="34" charset="0"/>
              </a:rPr>
              <a:t>Of cinnamon                             2 ml</a:t>
            </a:r>
          </a:p>
          <a:p>
            <a:pPr marL="0" indent="0">
              <a:buNone/>
            </a:pPr>
            <a:r>
              <a:rPr lang="en-US" sz="1400" b="1" dirty="0">
                <a:latin typeface="Arial" panose="020B0604020202020204" pitchFamily="34" charset="0"/>
                <a:cs typeface="Arial" panose="020B0604020202020204" pitchFamily="34" charset="0"/>
              </a:rPr>
              <a:t>Oil of clove                                1 ml</a:t>
            </a:r>
          </a:p>
          <a:p>
            <a:pPr marL="0" indent="0">
              <a:buNone/>
            </a:pPr>
            <a:r>
              <a:rPr lang="en-US" sz="1400" b="1" dirty="0" err="1">
                <a:latin typeface="Arial" panose="020B0604020202020204" pitchFamily="34" charset="0"/>
                <a:cs typeface="Arial" panose="020B0604020202020204" pitchFamily="34" charset="0"/>
              </a:rPr>
              <a:t>Anethol</a:t>
            </a:r>
            <a:r>
              <a:rPr lang="en-US" sz="1400" b="1" dirty="0">
                <a:latin typeface="Arial" panose="020B0604020202020204" pitchFamily="34" charset="0"/>
                <a:cs typeface="Arial" panose="020B0604020202020204" pitchFamily="34" charset="0"/>
              </a:rPr>
              <a:t>                                      1 ml</a:t>
            </a:r>
          </a:p>
          <a:p>
            <a:pPr marL="0" indent="0">
              <a:buNone/>
            </a:pPr>
            <a:r>
              <a:rPr lang="en-US" sz="1400" b="1" dirty="0">
                <a:latin typeface="Arial" panose="020B0604020202020204" pitchFamily="34" charset="0"/>
                <a:cs typeface="Arial" panose="020B0604020202020204" pitchFamily="34" charset="0"/>
              </a:rPr>
              <a:t>Oil of </a:t>
            </a:r>
            <a:r>
              <a:rPr lang="en-US" sz="1400" b="1" dirty="0" err="1">
                <a:latin typeface="Arial" panose="020B0604020202020204" pitchFamily="34" charset="0"/>
                <a:cs typeface="Arial" panose="020B0604020202020204" pitchFamily="34" charset="0"/>
              </a:rPr>
              <a:t>carawya</a:t>
            </a:r>
            <a:r>
              <a:rPr lang="en-US" sz="1400" b="1" dirty="0">
                <a:latin typeface="Arial" panose="020B0604020202020204" pitchFamily="34" charset="0"/>
                <a:cs typeface="Arial" panose="020B0604020202020204" pitchFamily="34" charset="0"/>
              </a:rPr>
              <a:t>                          0.2 ml</a:t>
            </a:r>
          </a:p>
          <a:p>
            <a:pPr marL="0" indent="0">
              <a:buNone/>
            </a:pPr>
            <a:r>
              <a:rPr lang="en-US" sz="1400" b="1" dirty="0">
                <a:latin typeface="Arial" panose="020B0604020202020204" pitchFamily="34" charset="0"/>
                <a:cs typeface="Arial" panose="020B0604020202020204" pitchFamily="34" charset="0"/>
              </a:rPr>
              <a:t>Alcohol       Q.S                        200 ml</a:t>
            </a:r>
          </a:p>
          <a:p>
            <a:pPr marL="0" indent="0">
              <a:buNone/>
            </a:pPr>
            <a:r>
              <a:rPr lang="en-US" sz="1400" u="sng" dirty="0">
                <a:latin typeface="Arial" panose="020B0604020202020204" pitchFamily="34" charset="0"/>
                <a:cs typeface="Arial" panose="020B0604020202020204" pitchFamily="34" charset="0"/>
              </a:rPr>
              <a:t>Method:</a:t>
            </a:r>
          </a:p>
          <a:p>
            <a:pPr marL="0" indent="0">
              <a:buNone/>
            </a:pPr>
            <a:r>
              <a:rPr lang="en-US" sz="1400" b="1" dirty="0">
                <a:latin typeface="Arial" panose="020B0604020202020204" pitchFamily="34" charset="0"/>
                <a:cs typeface="Arial" panose="020B0604020202020204" pitchFamily="34" charset="0"/>
              </a:rPr>
              <a:t>Mix the oils and </a:t>
            </a:r>
            <a:r>
              <a:rPr lang="en-US" sz="1400" b="1" dirty="0" err="1">
                <a:latin typeface="Arial" panose="020B0604020202020204" pitchFamily="34" charset="0"/>
                <a:cs typeface="Arial" panose="020B0604020202020204" pitchFamily="34" charset="0"/>
              </a:rPr>
              <a:t>anethol</a:t>
            </a:r>
            <a:r>
              <a:rPr lang="en-US" sz="1400" b="1" dirty="0">
                <a:latin typeface="Arial" panose="020B0604020202020204" pitchFamily="34" charset="0"/>
                <a:cs typeface="Arial" panose="020B0604020202020204" pitchFamily="34" charset="0"/>
              </a:rPr>
              <a:t> with sufficient alcohol to make the product measure 200 ml.</a:t>
            </a:r>
          </a:p>
          <a:p>
            <a:pPr marL="0" indent="0">
              <a:buNone/>
            </a:pPr>
            <a:r>
              <a:rPr lang="en-US" sz="1400" b="1" u="sng" dirty="0">
                <a:latin typeface="Arial" panose="020B0604020202020204" pitchFamily="34" charset="0"/>
                <a:cs typeface="Arial" panose="020B0604020202020204" pitchFamily="34" charset="0"/>
              </a:rPr>
              <a:t>Notes: -</a:t>
            </a:r>
          </a:p>
          <a:p>
            <a:pPr>
              <a:buFont typeface="Wingdings" pitchFamily="2" charset="2"/>
              <a:buChar char="ü"/>
            </a:pPr>
            <a:r>
              <a:rPr lang="en-US" sz="1400" b="1" dirty="0" err="1">
                <a:latin typeface="Arial" panose="020B0604020202020204" pitchFamily="34" charset="0"/>
                <a:cs typeface="Arial" panose="020B0604020202020204" pitchFamily="34" charset="0"/>
              </a:rPr>
              <a:t>Carawya</a:t>
            </a:r>
            <a:r>
              <a:rPr lang="en-US" sz="1400" b="1" dirty="0">
                <a:latin typeface="Arial" panose="020B0604020202020204" pitchFamily="34" charset="0"/>
                <a:cs typeface="Arial" panose="020B0604020202020204" pitchFamily="34" charset="0"/>
              </a:rPr>
              <a:t> oil used as antispasmodic agent ,mainly in children mixtures.</a:t>
            </a:r>
          </a:p>
          <a:p>
            <a:pPr>
              <a:buFont typeface="Wingdings" pitchFamily="2" charset="2"/>
              <a:buChar char="ü"/>
            </a:pPr>
            <a:r>
              <a:rPr lang="en-US" sz="1400" b="1" dirty="0">
                <a:latin typeface="Arial" panose="020B0604020202020204" pitchFamily="34" charset="0"/>
                <a:cs typeface="Arial" panose="020B0604020202020204" pitchFamily="34" charset="0"/>
              </a:rPr>
              <a:t>Cinnamon oil used as carminative and </a:t>
            </a:r>
            <a:r>
              <a:rPr lang="en-US" sz="1400" b="1" dirty="0" err="1">
                <a:latin typeface="Arial" panose="020B0604020202020204" pitchFamily="34" charset="0"/>
                <a:cs typeface="Arial" panose="020B0604020202020204" pitchFamily="34" charset="0"/>
              </a:rPr>
              <a:t>flavouring</a:t>
            </a:r>
            <a:r>
              <a:rPr lang="en-US" sz="1400" b="1" dirty="0">
                <a:latin typeface="Arial" panose="020B0604020202020204" pitchFamily="34" charset="0"/>
                <a:cs typeface="Arial" panose="020B0604020202020204" pitchFamily="34" charset="0"/>
              </a:rPr>
              <a:t> agent.</a:t>
            </a:r>
          </a:p>
          <a:p>
            <a:pPr>
              <a:buFont typeface="Wingdings" pitchFamily="2" charset="2"/>
              <a:buChar char="ü"/>
            </a:pPr>
            <a:r>
              <a:rPr lang="en-US" sz="1400" b="1" dirty="0">
                <a:latin typeface="Arial" panose="020B0604020202020204" pitchFamily="34" charset="0"/>
                <a:cs typeface="Arial" panose="020B0604020202020204" pitchFamily="34" charset="0"/>
              </a:rPr>
              <a:t>Cardamom used as carminative and </a:t>
            </a:r>
            <a:r>
              <a:rPr lang="en-US" sz="1400" b="1" dirty="0" err="1">
                <a:latin typeface="Arial" panose="020B0604020202020204" pitchFamily="34" charset="0"/>
                <a:cs typeface="Arial" panose="020B0604020202020204" pitchFamily="34" charset="0"/>
              </a:rPr>
              <a:t>flavouring</a:t>
            </a:r>
            <a:r>
              <a:rPr lang="en-US" sz="1400" b="1" dirty="0">
                <a:latin typeface="Arial" panose="020B0604020202020204" pitchFamily="34" charset="0"/>
                <a:cs typeface="Arial" panose="020B0604020202020204" pitchFamily="34" charset="0"/>
              </a:rPr>
              <a:t>  agent.</a:t>
            </a:r>
          </a:p>
          <a:p>
            <a:pPr>
              <a:buFont typeface="Wingdings" pitchFamily="2" charset="2"/>
              <a:buChar char="ü"/>
            </a:pPr>
            <a:r>
              <a:rPr lang="en-US" sz="1400" b="1" dirty="0" err="1">
                <a:latin typeface="Arial" panose="020B0604020202020204" pitchFamily="34" charset="0"/>
                <a:cs typeface="Arial" panose="020B0604020202020204" pitchFamily="34" charset="0"/>
              </a:rPr>
              <a:t>Anethol</a:t>
            </a:r>
            <a:r>
              <a:rPr lang="en-US" sz="1400" b="1" dirty="0">
                <a:latin typeface="Arial" panose="020B0604020202020204" pitchFamily="34" charset="0"/>
                <a:cs typeface="Arial" panose="020B0604020202020204" pitchFamily="34" charset="0"/>
              </a:rPr>
              <a:t> used as mild expectorant in cough mixtures and lozenges, also as </a:t>
            </a:r>
            <a:r>
              <a:rPr lang="en-US" sz="1400" b="1" dirty="0" err="1">
                <a:latin typeface="Arial" panose="020B0604020202020204" pitchFamily="34" charset="0"/>
                <a:cs typeface="Arial" panose="020B0604020202020204" pitchFamily="34" charset="0"/>
              </a:rPr>
              <a:t>flavouring</a:t>
            </a:r>
            <a:r>
              <a:rPr lang="en-US" sz="1400" b="1" dirty="0">
                <a:latin typeface="Arial" panose="020B0604020202020204" pitchFamily="34" charset="0"/>
                <a:cs typeface="Arial" panose="020B0604020202020204" pitchFamily="34" charset="0"/>
              </a:rPr>
              <a:t> agent.</a:t>
            </a:r>
          </a:p>
          <a:p>
            <a:pPr marL="0" indent="0">
              <a:buNone/>
            </a:pPr>
            <a:r>
              <a:rPr lang="en-US" sz="1400" b="1" dirty="0">
                <a:latin typeface="Arial" panose="020B0604020202020204" pitchFamily="34" charset="0"/>
                <a:cs typeface="Arial" panose="020B0604020202020204" pitchFamily="34" charset="0"/>
              </a:rPr>
              <a:t>Aromatic spirit of ammonia </a:t>
            </a:r>
          </a:p>
          <a:p>
            <a:pPr marL="0" indent="0">
              <a:buNone/>
            </a:pPr>
            <a:r>
              <a:rPr lang="en-US" sz="1400" b="1" dirty="0">
                <a:latin typeface="Arial" panose="020B0604020202020204" pitchFamily="34" charset="0"/>
                <a:cs typeface="Arial" panose="020B0604020202020204" pitchFamily="34" charset="0"/>
              </a:rPr>
              <a:t>Rx</a:t>
            </a:r>
          </a:p>
          <a:p>
            <a:pPr marL="0" indent="0">
              <a:buNone/>
            </a:pPr>
            <a:r>
              <a:rPr lang="en-US" sz="1400" b="1" dirty="0">
                <a:latin typeface="Arial" panose="020B0604020202020204" pitchFamily="34" charset="0"/>
                <a:cs typeface="Arial" panose="020B0604020202020204" pitchFamily="34" charset="0"/>
              </a:rPr>
              <a:t>Ammonium carbonate                                 34 g</a:t>
            </a:r>
          </a:p>
          <a:p>
            <a:pPr marL="0" indent="0">
              <a:buNone/>
            </a:pPr>
            <a:r>
              <a:rPr lang="en-US" sz="1400" b="1" dirty="0">
                <a:latin typeface="Arial" panose="020B0604020202020204" pitchFamily="34" charset="0"/>
                <a:cs typeface="Arial" panose="020B0604020202020204" pitchFamily="34" charset="0"/>
              </a:rPr>
              <a:t>Dilute solution of ammonia                        90 ml</a:t>
            </a:r>
          </a:p>
          <a:p>
            <a:pPr marL="0" indent="0">
              <a:buNone/>
            </a:pPr>
            <a:r>
              <a:rPr lang="en-US" sz="1400" b="1" dirty="0">
                <a:latin typeface="Arial" panose="020B0604020202020204" pitchFamily="34" charset="0"/>
                <a:cs typeface="Arial" panose="020B0604020202020204" pitchFamily="34" charset="0"/>
              </a:rPr>
              <a:t>Oil of lemon                                                    10 ml</a:t>
            </a:r>
          </a:p>
          <a:p>
            <a:pPr marL="0" indent="0">
              <a:buNone/>
            </a:pPr>
            <a:r>
              <a:rPr lang="en-US" sz="1400" b="1" dirty="0">
                <a:latin typeface="Arial" panose="020B0604020202020204" pitchFamily="34" charset="0"/>
                <a:cs typeface="Arial" panose="020B0604020202020204" pitchFamily="34" charset="0"/>
              </a:rPr>
              <a:t>Oil lavender                                                     1 ml</a:t>
            </a:r>
          </a:p>
          <a:p>
            <a:pPr marL="0" indent="0">
              <a:buNone/>
            </a:pPr>
            <a:r>
              <a:rPr lang="en-US" sz="1400" b="1" dirty="0">
                <a:latin typeface="Arial" panose="020B0604020202020204" pitchFamily="34" charset="0"/>
                <a:cs typeface="Arial" panose="020B0604020202020204" pitchFamily="34" charset="0"/>
              </a:rPr>
              <a:t>Oil of </a:t>
            </a:r>
            <a:r>
              <a:rPr lang="en-US" sz="1400" b="1" dirty="0" err="1">
                <a:latin typeface="Arial" panose="020B0604020202020204" pitchFamily="34" charset="0"/>
                <a:cs typeface="Arial" panose="020B0604020202020204" pitchFamily="34" charset="0"/>
              </a:rPr>
              <a:t>myristica</a:t>
            </a:r>
            <a:r>
              <a:rPr lang="en-US" sz="1400" b="1" dirty="0">
                <a:latin typeface="Arial" panose="020B0604020202020204" pitchFamily="34" charset="0"/>
                <a:cs typeface="Arial" panose="020B0604020202020204" pitchFamily="34" charset="0"/>
              </a:rPr>
              <a:t>                                                1 ml</a:t>
            </a:r>
          </a:p>
          <a:p>
            <a:pPr marL="0" indent="0">
              <a:buNone/>
            </a:pPr>
            <a:r>
              <a:rPr lang="en-US" sz="1400" b="1" dirty="0">
                <a:latin typeface="Arial" panose="020B0604020202020204" pitchFamily="34" charset="0"/>
                <a:cs typeface="Arial" panose="020B0604020202020204" pitchFamily="34" charset="0"/>
              </a:rPr>
              <a:t>Alcohol                                                               700 ml</a:t>
            </a:r>
          </a:p>
          <a:p>
            <a:pPr marL="0" indent="0">
              <a:buNone/>
            </a:pPr>
            <a:r>
              <a:rPr lang="en-US" sz="1400" b="1" dirty="0">
                <a:latin typeface="Arial" panose="020B0604020202020204" pitchFamily="34" charset="0"/>
                <a:cs typeface="Arial" panose="020B0604020202020204" pitchFamily="34" charset="0"/>
              </a:rPr>
              <a:t>D.W                                  Q.S                           1000 ml</a:t>
            </a:r>
          </a:p>
          <a:p>
            <a:pPr marL="0" indent="0">
              <a:buNone/>
            </a:pPr>
            <a:endParaRPr lang="en-US" sz="1400" u="sng" dirty="0">
              <a:latin typeface="Arial" panose="020B0604020202020204" pitchFamily="34" charset="0"/>
              <a:cs typeface="Arial" panose="020B0604020202020204" pitchFamily="34" charset="0"/>
            </a:endParaRPr>
          </a:p>
          <a:p>
            <a:pPr marL="0" indent="0">
              <a:buNone/>
            </a:pPr>
            <a:r>
              <a:rPr lang="en-US" sz="1400" u="sng"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91510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1500"/>
                                        <p:tgtEl>
                                          <p:spTgt spid="2"/>
                                        </p:tgtEl>
                                      </p:cBhvr>
                                    </p:animEffect>
                                  </p:childTnLst>
                                </p:cTn>
                              </p:par>
                            </p:childTnLst>
                          </p:cTn>
                        </p:par>
                        <p:par>
                          <p:cTn id="8" fill="hold">
                            <p:stCondLst>
                              <p:cond delay="1500"/>
                            </p:stCondLst>
                            <p:childTnLst>
                              <p:par>
                                <p:cTn id="9" presetID="21" presetClass="entr" presetSubtype="4"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4)">
                                      <p:cBhvr>
                                        <p:cTn id="11" dur="250"/>
                                        <p:tgtEl>
                                          <p:spTgt spid="3">
                                            <p:bg/>
                                          </p:spTgt>
                                        </p:tgtEl>
                                      </p:cBhvr>
                                    </p:animEffect>
                                  </p:childTnLst>
                                </p:cTn>
                              </p:par>
                            </p:childTnLst>
                          </p:cTn>
                        </p:par>
                        <p:par>
                          <p:cTn id="12" fill="hold">
                            <p:stCondLst>
                              <p:cond delay="1750"/>
                            </p:stCondLst>
                            <p:childTnLst>
                              <p:par>
                                <p:cTn id="13" presetID="21" presetClass="entr" presetSubtype="4"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heel(4)">
                                      <p:cBhvr>
                                        <p:cTn id="15" dur="250"/>
                                        <p:tgtEl>
                                          <p:spTgt spid="3">
                                            <p:txEl>
                                              <p:pRg st="0" end="0"/>
                                            </p:txEl>
                                          </p:spTgt>
                                        </p:tgtEl>
                                      </p:cBhvr>
                                    </p:animEffect>
                                  </p:childTnLst>
                                </p:cTn>
                              </p:par>
                            </p:childTnLst>
                          </p:cTn>
                        </p:par>
                        <p:par>
                          <p:cTn id="16" fill="hold">
                            <p:stCondLst>
                              <p:cond delay="2000"/>
                            </p:stCondLst>
                            <p:childTnLst>
                              <p:par>
                                <p:cTn id="17" presetID="21" presetClass="entr" presetSubtype="4"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4)">
                                      <p:cBhvr>
                                        <p:cTn id="19" dur="250"/>
                                        <p:tgtEl>
                                          <p:spTgt spid="3">
                                            <p:txEl>
                                              <p:pRg st="1" end="1"/>
                                            </p:txEl>
                                          </p:spTgt>
                                        </p:tgtEl>
                                      </p:cBhvr>
                                    </p:animEffect>
                                  </p:childTnLst>
                                </p:cTn>
                              </p:par>
                            </p:childTnLst>
                          </p:cTn>
                        </p:par>
                        <p:par>
                          <p:cTn id="20" fill="hold">
                            <p:stCondLst>
                              <p:cond delay="2250"/>
                            </p:stCondLst>
                            <p:childTnLst>
                              <p:par>
                                <p:cTn id="21" presetID="21" presetClass="entr" presetSubtype="4"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4)">
                                      <p:cBhvr>
                                        <p:cTn id="23" dur="250"/>
                                        <p:tgtEl>
                                          <p:spTgt spid="3">
                                            <p:txEl>
                                              <p:pRg st="2" end="2"/>
                                            </p:txEl>
                                          </p:spTgt>
                                        </p:tgtEl>
                                      </p:cBhvr>
                                    </p:animEffect>
                                  </p:childTnLst>
                                </p:cTn>
                              </p:par>
                            </p:childTnLst>
                          </p:cTn>
                        </p:par>
                        <p:par>
                          <p:cTn id="24" fill="hold">
                            <p:stCondLst>
                              <p:cond delay="2500"/>
                            </p:stCondLst>
                            <p:childTnLst>
                              <p:par>
                                <p:cTn id="25" presetID="21"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4)">
                                      <p:cBhvr>
                                        <p:cTn id="27" dur="250"/>
                                        <p:tgtEl>
                                          <p:spTgt spid="3">
                                            <p:txEl>
                                              <p:pRg st="3" end="3"/>
                                            </p:txEl>
                                          </p:spTgt>
                                        </p:tgtEl>
                                      </p:cBhvr>
                                    </p:animEffect>
                                  </p:childTnLst>
                                </p:cTn>
                              </p:par>
                            </p:childTnLst>
                          </p:cTn>
                        </p:par>
                        <p:par>
                          <p:cTn id="28" fill="hold">
                            <p:stCondLst>
                              <p:cond delay="2750"/>
                            </p:stCondLst>
                            <p:childTnLst>
                              <p:par>
                                <p:cTn id="29" presetID="21"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heel(4)">
                                      <p:cBhvr>
                                        <p:cTn id="31" dur="250"/>
                                        <p:tgtEl>
                                          <p:spTgt spid="3">
                                            <p:txEl>
                                              <p:pRg st="4" end="4"/>
                                            </p:txEl>
                                          </p:spTgt>
                                        </p:tgtEl>
                                      </p:cBhvr>
                                    </p:animEffect>
                                  </p:childTnLst>
                                </p:cTn>
                              </p:par>
                            </p:childTnLst>
                          </p:cTn>
                        </p:par>
                        <p:par>
                          <p:cTn id="32" fill="hold">
                            <p:stCondLst>
                              <p:cond delay="3000"/>
                            </p:stCondLst>
                            <p:childTnLst>
                              <p:par>
                                <p:cTn id="33" presetID="21" presetClass="entr" presetSubtype="4"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4)">
                                      <p:cBhvr>
                                        <p:cTn id="35" dur="250"/>
                                        <p:tgtEl>
                                          <p:spTgt spid="3">
                                            <p:txEl>
                                              <p:pRg st="5" end="5"/>
                                            </p:txEl>
                                          </p:spTgt>
                                        </p:tgtEl>
                                      </p:cBhvr>
                                    </p:animEffect>
                                  </p:childTnLst>
                                </p:cTn>
                              </p:par>
                            </p:childTnLst>
                          </p:cTn>
                        </p:par>
                        <p:par>
                          <p:cTn id="36" fill="hold">
                            <p:stCondLst>
                              <p:cond delay="3250"/>
                            </p:stCondLst>
                            <p:childTnLst>
                              <p:par>
                                <p:cTn id="37" presetID="21" presetClass="entr" presetSubtype="4"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4)">
                                      <p:cBhvr>
                                        <p:cTn id="39" dur="250"/>
                                        <p:tgtEl>
                                          <p:spTgt spid="3">
                                            <p:txEl>
                                              <p:pRg st="6" end="6"/>
                                            </p:txEl>
                                          </p:spTgt>
                                        </p:tgtEl>
                                      </p:cBhvr>
                                    </p:animEffect>
                                  </p:childTnLst>
                                </p:cTn>
                              </p:par>
                            </p:childTnLst>
                          </p:cTn>
                        </p:par>
                        <p:par>
                          <p:cTn id="40" fill="hold">
                            <p:stCondLst>
                              <p:cond delay="3500"/>
                            </p:stCondLst>
                            <p:childTnLst>
                              <p:par>
                                <p:cTn id="41" presetID="21" presetClass="entr" presetSubtype="4"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heel(4)">
                                      <p:cBhvr>
                                        <p:cTn id="43" dur="250"/>
                                        <p:tgtEl>
                                          <p:spTgt spid="3">
                                            <p:txEl>
                                              <p:pRg st="7" end="7"/>
                                            </p:txEl>
                                          </p:spTgt>
                                        </p:tgtEl>
                                      </p:cBhvr>
                                    </p:animEffect>
                                  </p:childTnLst>
                                </p:cTn>
                              </p:par>
                            </p:childTnLst>
                          </p:cTn>
                        </p:par>
                        <p:par>
                          <p:cTn id="44" fill="hold">
                            <p:stCondLst>
                              <p:cond delay="3750"/>
                            </p:stCondLst>
                            <p:childTnLst>
                              <p:par>
                                <p:cTn id="45" presetID="21" presetClass="entr" presetSubtype="4"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heel(4)">
                                      <p:cBhvr>
                                        <p:cTn id="47" dur="250"/>
                                        <p:tgtEl>
                                          <p:spTgt spid="3">
                                            <p:txEl>
                                              <p:pRg st="8" end="8"/>
                                            </p:txEl>
                                          </p:spTgt>
                                        </p:tgtEl>
                                      </p:cBhvr>
                                    </p:animEffect>
                                  </p:childTnLst>
                                </p:cTn>
                              </p:par>
                            </p:childTnLst>
                          </p:cTn>
                        </p:par>
                        <p:par>
                          <p:cTn id="48" fill="hold">
                            <p:stCondLst>
                              <p:cond delay="4000"/>
                            </p:stCondLst>
                            <p:childTnLst>
                              <p:par>
                                <p:cTn id="49" presetID="21" presetClass="entr" presetSubtype="4"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heel(4)">
                                      <p:cBhvr>
                                        <p:cTn id="51" dur="250"/>
                                        <p:tgtEl>
                                          <p:spTgt spid="3">
                                            <p:txEl>
                                              <p:pRg st="9" end="9"/>
                                            </p:txEl>
                                          </p:spTgt>
                                        </p:tgtEl>
                                      </p:cBhvr>
                                    </p:animEffect>
                                  </p:childTnLst>
                                </p:cTn>
                              </p:par>
                            </p:childTnLst>
                          </p:cTn>
                        </p:par>
                        <p:par>
                          <p:cTn id="52" fill="hold">
                            <p:stCondLst>
                              <p:cond delay="4250"/>
                            </p:stCondLst>
                            <p:childTnLst>
                              <p:par>
                                <p:cTn id="53" presetID="21" presetClass="entr" presetSubtype="4"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wheel(4)">
                                      <p:cBhvr>
                                        <p:cTn id="55" dur="250"/>
                                        <p:tgtEl>
                                          <p:spTgt spid="3">
                                            <p:txEl>
                                              <p:pRg st="10" end="10"/>
                                            </p:txEl>
                                          </p:spTgt>
                                        </p:tgtEl>
                                      </p:cBhvr>
                                    </p:animEffect>
                                  </p:childTnLst>
                                </p:cTn>
                              </p:par>
                            </p:childTnLst>
                          </p:cTn>
                        </p:par>
                        <p:par>
                          <p:cTn id="56" fill="hold">
                            <p:stCondLst>
                              <p:cond delay="4500"/>
                            </p:stCondLst>
                            <p:childTnLst>
                              <p:par>
                                <p:cTn id="57" presetID="21" presetClass="entr" presetSubtype="4" fill="hold" grpId="0" nodeType="after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wheel(4)">
                                      <p:cBhvr>
                                        <p:cTn id="59" dur="250"/>
                                        <p:tgtEl>
                                          <p:spTgt spid="3">
                                            <p:txEl>
                                              <p:pRg st="11" end="11"/>
                                            </p:txEl>
                                          </p:spTgt>
                                        </p:tgtEl>
                                      </p:cBhvr>
                                    </p:animEffect>
                                  </p:childTnLst>
                                </p:cTn>
                              </p:par>
                            </p:childTnLst>
                          </p:cTn>
                        </p:par>
                        <p:par>
                          <p:cTn id="60" fill="hold">
                            <p:stCondLst>
                              <p:cond delay="4750"/>
                            </p:stCondLst>
                            <p:childTnLst>
                              <p:par>
                                <p:cTn id="61" presetID="21" presetClass="entr" presetSubtype="4" fill="hold" grpId="0" nodeType="after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wheel(4)">
                                      <p:cBhvr>
                                        <p:cTn id="63" dur="250"/>
                                        <p:tgtEl>
                                          <p:spTgt spid="3">
                                            <p:txEl>
                                              <p:pRg st="12" end="12"/>
                                            </p:txEl>
                                          </p:spTgt>
                                        </p:tgtEl>
                                      </p:cBhvr>
                                    </p:animEffect>
                                  </p:childTnLst>
                                </p:cTn>
                              </p:par>
                            </p:childTnLst>
                          </p:cTn>
                        </p:par>
                        <p:par>
                          <p:cTn id="64" fill="hold">
                            <p:stCondLst>
                              <p:cond delay="5000"/>
                            </p:stCondLst>
                            <p:childTnLst>
                              <p:par>
                                <p:cTn id="65" presetID="21" presetClass="entr" presetSubtype="4" fill="hold" grpId="0" nodeType="after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heel(4)">
                                      <p:cBhvr>
                                        <p:cTn id="67" dur="250"/>
                                        <p:tgtEl>
                                          <p:spTgt spid="3">
                                            <p:txEl>
                                              <p:pRg st="13" end="13"/>
                                            </p:txEl>
                                          </p:spTgt>
                                        </p:tgtEl>
                                      </p:cBhvr>
                                    </p:animEffect>
                                  </p:childTnLst>
                                </p:cTn>
                              </p:par>
                            </p:childTnLst>
                          </p:cTn>
                        </p:par>
                        <p:par>
                          <p:cTn id="68" fill="hold">
                            <p:stCondLst>
                              <p:cond delay="5250"/>
                            </p:stCondLst>
                            <p:childTnLst>
                              <p:par>
                                <p:cTn id="69" presetID="21" presetClass="entr" presetSubtype="4" fill="hold" grpId="0" nodeType="after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Effect transition="in" filter="wheel(4)">
                                      <p:cBhvr>
                                        <p:cTn id="71" dur="250"/>
                                        <p:tgtEl>
                                          <p:spTgt spid="3">
                                            <p:txEl>
                                              <p:pRg st="14" end="14"/>
                                            </p:txEl>
                                          </p:spTgt>
                                        </p:tgtEl>
                                      </p:cBhvr>
                                    </p:animEffect>
                                  </p:childTnLst>
                                </p:cTn>
                              </p:par>
                            </p:childTnLst>
                          </p:cTn>
                        </p:par>
                        <p:par>
                          <p:cTn id="72" fill="hold">
                            <p:stCondLst>
                              <p:cond delay="5500"/>
                            </p:stCondLst>
                            <p:childTnLst>
                              <p:par>
                                <p:cTn id="73" presetID="21" presetClass="entr" presetSubtype="4" fill="hold" grpId="0" nodeType="afterEffect">
                                  <p:stCondLst>
                                    <p:cond delay="0"/>
                                  </p:stCondLst>
                                  <p:childTnLst>
                                    <p:set>
                                      <p:cBhvr>
                                        <p:cTn id="74" dur="1" fill="hold">
                                          <p:stCondLst>
                                            <p:cond delay="0"/>
                                          </p:stCondLst>
                                        </p:cTn>
                                        <p:tgtEl>
                                          <p:spTgt spid="3">
                                            <p:txEl>
                                              <p:pRg st="15" end="15"/>
                                            </p:txEl>
                                          </p:spTgt>
                                        </p:tgtEl>
                                        <p:attrNameLst>
                                          <p:attrName>style.visibility</p:attrName>
                                        </p:attrNameLst>
                                      </p:cBhvr>
                                      <p:to>
                                        <p:strVal val="visible"/>
                                      </p:to>
                                    </p:set>
                                    <p:animEffect transition="in" filter="wheel(4)">
                                      <p:cBhvr>
                                        <p:cTn id="75" dur="250"/>
                                        <p:tgtEl>
                                          <p:spTgt spid="3">
                                            <p:txEl>
                                              <p:pRg st="15" end="15"/>
                                            </p:txEl>
                                          </p:spTgt>
                                        </p:tgtEl>
                                      </p:cBhvr>
                                    </p:animEffect>
                                  </p:childTnLst>
                                </p:cTn>
                              </p:par>
                            </p:childTnLst>
                          </p:cTn>
                        </p:par>
                        <p:par>
                          <p:cTn id="76" fill="hold">
                            <p:stCondLst>
                              <p:cond delay="5750"/>
                            </p:stCondLst>
                            <p:childTnLst>
                              <p:par>
                                <p:cTn id="77" presetID="21" presetClass="entr" presetSubtype="4" fill="hold" grpId="0" nodeType="afterEffect">
                                  <p:stCondLst>
                                    <p:cond delay="0"/>
                                  </p:stCondLst>
                                  <p:childTnLst>
                                    <p:set>
                                      <p:cBhvr>
                                        <p:cTn id="78" dur="1" fill="hold">
                                          <p:stCondLst>
                                            <p:cond delay="0"/>
                                          </p:stCondLst>
                                        </p:cTn>
                                        <p:tgtEl>
                                          <p:spTgt spid="3">
                                            <p:txEl>
                                              <p:pRg st="16" end="16"/>
                                            </p:txEl>
                                          </p:spTgt>
                                        </p:tgtEl>
                                        <p:attrNameLst>
                                          <p:attrName>style.visibility</p:attrName>
                                        </p:attrNameLst>
                                      </p:cBhvr>
                                      <p:to>
                                        <p:strVal val="visible"/>
                                      </p:to>
                                    </p:set>
                                    <p:animEffect transition="in" filter="wheel(4)">
                                      <p:cBhvr>
                                        <p:cTn id="79" dur="250"/>
                                        <p:tgtEl>
                                          <p:spTgt spid="3">
                                            <p:txEl>
                                              <p:pRg st="16" end="16"/>
                                            </p:txEl>
                                          </p:spTgt>
                                        </p:tgtEl>
                                      </p:cBhvr>
                                    </p:animEffect>
                                  </p:childTnLst>
                                </p:cTn>
                              </p:par>
                            </p:childTnLst>
                          </p:cTn>
                        </p:par>
                        <p:par>
                          <p:cTn id="80" fill="hold">
                            <p:stCondLst>
                              <p:cond delay="6000"/>
                            </p:stCondLst>
                            <p:childTnLst>
                              <p:par>
                                <p:cTn id="81" presetID="21" presetClass="entr" presetSubtype="4" fill="hold" grpId="0" nodeType="afterEffect">
                                  <p:stCondLst>
                                    <p:cond delay="0"/>
                                  </p:stCondLst>
                                  <p:childTnLst>
                                    <p:set>
                                      <p:cBhvr>
                                        <p:cTn id="82" dur="1" fill="hold">
                                          <p:stCondLst>
                                            <p:cond delay="0"/>
                                          </p:stCondLst>
                                        </p:cTn>
                                        <p:tgtEl>
                                          <p:spTgt spid="3">
                                            <p:txEl>
                                              <p:pRg st="17" end="17"/>
                                            </p:txEl>
                                          </p:spTgt>
                                        </p:tgtEl>
                                        <p:attrNameLst>
                                          <p:attrName>style.visibility</p:attrName>
                                        </p:attrNameLst>
                                      </p:cBhvr>
                                      <p:to>
                                        <p:strVal val="visible"/>
                                      </p:to>
                                    </p:set>
                                    <p:animEffect transition="in" filter="wheel(4)">
                                      <p:cBhvr>
                                        <p:cTn id="83" dur="250"/>
                                        <p:tgtEl>
                                          <p:spTgt spid="3">
                                            <p:txEl>
                                              <p:pRg st="17" end="17"/>
                                            </p:txEl>
                                          </p:spTgt>
                                        </p:tgtEl>
                                      </p:cBhvr>
                                    </p:animEffect>
                                  </p:childTnLst>
                                </p:cTn>
                              </p:par>
                            </p:childTnLst>
                          </p:cTn>
                        </p:par>
                        <p:par>
                          <p:cTn id="84" fill="hold">
                            <p:stCondLst>
                              <p:cond delay="6250"/>
                            </p:stCondLst>
                            <p:childTnLst>
                              <p:par>
                                <p:cTn id="85" presetID="21" presetClass="entr" presetSubtype="4" fill="hold" grpId="0" nodeType="after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wheel(4)">
                                      <p:cBhvr>
                                        <p:cTn id="87" dur="250"/>
                                        <p:tgtEl>
                                          <p:spTgt spid="3">
                                            <p:txEl>
                                              <p:pRg st="18" end="18"/>
                                            </p:txEl>
                                          </p:spTgt>
                                        </p:tgtEl>
                                      </p:cBhvr>
                                    </p:animEffect>
                                  </p:childTnLst>
                                </p:cTn>
                              </p:par>
                            </p:childTnLst>
                          </p:cTn>
                        </p:par>
                        <p:par>
                          <p:cTn id="88" fill="hold">
                            <p:stCondLst>
                              <p:cond delay="6500"/>
                            </p:stCondLst>
                            <p:childTnLst>
                              <p:par>
                                <p:cTn id="89" presetID="21" presetClass="entr" presetSubtype="4" fill="hold" grpId="0" nodeType="afterEffect">
                                  <p:stCondLst>
                                    <p:cond delay="0"/>
                                  </p:stCondLst>
                                  <p:childTnLst>
                                    <p:set>
                                      <p:cBhvr>
                                        <p:cTn id="90" dur="1" fill="hold">
                                          <p:stCondLst>
                                            <p:cond delay="0"/>
                                          </p:stCondLst>
                                        </p:cTn>
                                        <p:tgtEl>
                                          <p:spTgt spid="3">
                                            <p:txEl>
                                              <p:pRg st="19" end="19"/>
                                            </p:txEl>
                                          </p:spTgt>
                                        </p:tgtEl>
                                        <p:attrNameLst>
                                          <p:attrName>style.visibility</p:attrName>
                                        </p:attrNameLst>
                                      </p:cBhvr>
                                      <p:to>
                                        <p:strVal val="visible"/>
                                      </p:to>
                                    </p:set>
                                    <p:animEffect transition="in" filter="wheel(4)">
                                      <p:cBhvr>
                                        <p:cTn id="91" dur="250"/>
                                        <p:tgtEl>
                                          <p:spTgt spid="3">
                                            <p:txEl>
                                              <p:pRg st="19" end="19"/>
                                            </p:txEl>
                                          </p:spTgt>
                                        </p:tgtEl>
                                      </p:cBhvr>
                                    </p:animEffect>
                                  </p:childTnLst>
                                </p:cTn>
                              </p:par>
                            </p:childTnLst>
                          </p:cTn>
                        </p:par>
                        <p:par>
                          <p:cTn id="92" fill="hold">
                            <p:stCondLst>
                              <p:cond delay="6750"/>
                            </p:stCondLst>
                            <p:childTnLst>
                              <p:par>
                                <p:cTn id="93" presetID="21" presetClass="entr" presetSubtype="4" fill="hold" grpId="0" nodeType="afterEffect">
                                  <p:stCondLst>
                                    <p:cond delay="0"/>
                                  </p:stCondLst>
                                  <p:childTnLst>
                                    <p:set>
                                      <p:cBhvr>
                                        <p:cTn id="94" dur="1" fill="hold">
                                          <p:stCondLst>
                                            <p:cond delay="0"/>
                                          </p:stCondLst>
                                        </p:cTn>
                                        <p:tgtEl>
                                          <p:spTgt spid="3">
                                            <p:txEl>
                                              <p:pRg st="20" end="20"/>
                                            </p:txEl>
                                          </p:spTgt>
                                        </p:tgtEl>
                                        <p:attrNameLst>
                                          <p:attrName>style.visibility</p:attrName>
                                        </p:attrNameLst>
                                      </p:cBhvr>
                                      <p:to>
                                        <p:strVal val="visible"/>
                                      </p:to>
                                    </p:set>
                                    <p:animEffect transition="in" filter="wheel(4)">
                                      <p:cBhvr>
                                        <p:cTn id="95" dur="250"/>
                                        <p:tgtEl>
                                          <p:spTgt spid="3">
                                            <p:txEl>
                                              <p:pRg st="20" end="20"/>
                                            </p:txEl>
                                          </p:spTgt>
                                        </p:tgtEl>
                                      </p:cBhvr>
                                    </p:animEffect>
                                  </p:childTnLst>
                                </p:cTn>
                              </p:par>
                            </p:childTnLst>
                          </p:cTn>
                        </p:par>
                        <p:par>
                          <p:cTn id="96" fill="hold">
                            <p:stCondLst>
                              <p:cond delay="7000"/>
                            </p:stCondLst>
                            <p:childTnLst>
                              <p:par>
                                <p:cTn id="97" presetID="21" presetClass="entr" presetSubtype="4" fill="hold" grpId="0" nodeType="afterEffect">
                                  <p:stCondLst>
                                    <p:cond delay="0"/>
                                  </p:stCondLst>
                                  <p:childTnLst>
                                    <p:set>
                                      <p:cBhvr>
                                        <p:cTn id="98" dur="1" fill="hold">
                                          <p:stCondLst>
                                            <p:cond delay="0"/>
                                          </p:stCondLst>
                                        </p:cTn>
                                        <p:tgtEl>
                                          <p:spTgt spid="3">
                                            <p:txEl>
                                              <p:pRg st="21" end="21"/>
                                            </p:txEl>
                                          </p:spTgt>
                                        </p:tgtEl>
                                        <p:attrNameLst>
                                          <p:attrName>style.visibility</p:attrName>
                                        </p:attrNameLst>
                                      </p:cBhvr>
                                      <p:to>
                                        <p:strVal val="visible"/>
                                      </p:to>
                                    </p:set>
                                    <p:animEffect transition="in" filter="wheel(4)">
                                      <p:cBhvr>
                                        <p:cTn id="99" dur="250"/>
                                        <p:tgtEl>
                                          <p:spTgt spid="3">
                                            <p:txEl>
                                              <p:pRg st="21" end="21"/>
                                            </p:txEl>
                                          </p:spTgt>
                                        </p:tgtEl>
                                      </p:cBhvr>
                                    </p:animEffect>
                                  </p:childTnLst>
                                </p:cTn>
                              </p:par>
                            </p:childTnLst>
                          </p:cTn>
                        </p:par>
                        <p:par>
                          <p:cTn id="100" fill="hold">
                            <p:stCondLst>
                              <p:cond delay="7250"/>
                            </p:stCondLst>
                            <p:childTnLst>
                              <p:par>
                                <p:cTn id="101" presetID="21" presetClass="entr" presetSubtype="4" fill="hold" grpId="0" nodeType="afterEffect">
                                  <p:stCondLst>
                                    <p:cond delay="0"/>
                                  </p:stCondLst>
                                  <p:childTnLst>
                                    <p:set>
                                      <p:cBhvr>
                                        <p:cTn id="102" dur="1" fill="hold">
                                          <p:stCondLst>
                                            <p:cond delay="0"/>
                                          </p:stCondLst>
                                        </p:cTn>
                                        <p:tgtEl>
                                          <p:spTgt spid="3">
                                            <p:txEl>
                                              <p:pRg st="22" end="22"/>
                                            </p:txEl>
                                          </p:spTgt>
                                        </p:tgtEl>
                                        <p:attrNameLst>
                                          <p:attrName>style.visibility</p:attrName>
                                        </p:attrNameLst>
                                      </p:cBhvr>
                                      <p:to>
                                        <p:strVal val="visible"/>
                                      </p:to>
                                    </p:set>
                                    <p:animEffect transition="in" filter="wheel(4)">
                                      <p:cBhvr>
                                        <p:cTn id="103" dur="250"/>
                                        <p:tgtEl>
                                          <p:spTgt spid="3">
                                            <p:txEl>
                                              <p:pRg st="22" end="22"/>
                                            </p:txEl>
                                          </p:spTgt>
                                        </p:tgtEl>
                                      </p:cBhvr>
                                    </p:animEffect>
                                  </p:childTnLst>
                                </p:cTn>
                              </p:par>
                            </p:childTnLst>
                          </p:cTn>
                        </p:par>
                        <p:par>
                          <p:cTn id="104" fill="hold">
                            <p:stCondLst>
                              <p:cond delay="7500"/>
                            </p:stCondLst>
                            <p:childTnLst>
                              <p:par>
                                <p:cTn id="105" presetID="21" presetClass="entr" presetSubtype="4" fill="hold" grpId="0" nodeType="afterEffect">
                                  <p:stCondLst>
                                    <p:cond delay="0"/>
                                  </p:stCondLst>
                                  <p:childTnLst>
                                    <p:set>
                                      <p:cBhvr>
                                        <p:cTn id="106" dur="1" fill="hold">
                                          <p:stCondLst>
                                            <p:cond delay="0"/>
                                          </p:stCondLst>
                                        </p:cTn>
                                        <p:tgtEl>
                                          <p:spTgt spid="3">
                                            <p:txEl>
                                              <p:pRg st="23" end="23"/>
                                            </p:txEl>
                                          </p:spTgt>
                                        </p:tgtEl>
                                        <p:attrNameLst>
                                          <p:attrName>style.visibility</p:attrName>
                                        </p:attrNameLst>
                                      </p:cBhvr>
                                      <p:to>
                                        <p:strVal val="visible"/>
                                      </p:to>
                                    </p:set>
                                    <p:animEffect transition="in" filter="wheel(4)">
                                      <p:cBhvr>
                                        <p:cTn id="107" dur="250"/>
                                        <p:tgtEl>
                                          <p:spTgt spid="3">
                                            <p:txEl>
                                              <p:pRg st="23" end="23"/>
                                            </p:txEl>
                                          </p:spTgt>
                                        </p:tgtEl>
                                      </p:cBhvr>
                                    </p:animEffect>
                                  </p:childTnLst>
                                </p:cTn>
                              </p:par>
                            </p:childTnLst>
                          </p:cTn>
                        </p:par>
                        <p:par>
                          <p:cTn id="108" fill="hold">
                            <p:stCondLst>
                              <p:cond delay="7750"/>
                            </p:stCondLst>
                            <p:childTnLst>
                              <p:par>
                                <p:cTn id="109" presetID="21" presetClass="entr" presetSubtype="4" fill="hold" grpId="0" nodeType="afterEffect">
                                  <p:stCondLst>
                                    <p:cond delay="0"/>
                                  </p:stCondLst>
                                  <p:childTnLst>
                                    <p:set>
                                      <p:cBhvr>
                                        <p:cTn id="110" dur="1" fill="hold">
                                          <p:stCondLst>
                                            <p:cond delay="0"/>
                                          </p:stCondLst>
                                        </p:cTn>
                                        <p:tgtEl>
                                          <p:spTgt spid="3">
                                            <p:txEl>
                                              <p:pRg st="25" end="25"/>
                                            </p:txEl>
                                          </p:spTgt>
                                        </p:tgtEl>
                                        <p:attrNameLst>
                                          <p:attrName>style.visibility</p:attrName>
                                        </p:attrNameLst>
                                      </p:cBhvr>
                                      <p:to>
                                        <p:strVal val="visible"/>
                                      </p:to>
                                    </p:set>
                                    <p:animEffect transition="in" filter="wheel(4)">
                                      <p:cBhvr>
                                        <p:cTn id="111" dur="250"/>
                                        <p:tgtEl>
                                          <p:spTgt spid="3">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a:solidFill>
            <a:srgbClr val="FFFF66"/>
          </a:solidFill>
        </p:spPr>
        <p:txBody>
          <a:bodyPr>
            <a:normAutofit/>
          </a:bodyPr>
          <a:lstStyle/>
          <a:p>
            <a:pPr marL="0" indent="0">
              <a:buNone/>
            </a:pPr>
            <a:r>
              <a:rPr lang="en-US" sz="2400" b="1" u="sng" dirty="0">
                <a:latin typeface="Arial" panose="020B0604020202020204" pitchFamily="34" charset="0"/>
                <a:cs typeface="Arial" panose="020B0604020202020204" pitchFamily="34" charset="0"/>
              </a:rPr>
              <a:t>Method:</a:t>
            </a:r>
          </a:p>
          <a:p>
            <a:pPr marL="0" indent="0">
              <a:buNone/>
            </a:pPr>
            <a:r>
              <a:rPr lang="en-US" sz="2400" dirty="0">
                <a:latin typeface="Arial" panose="020B0604020202020204" pitchFamily="34" charset="0"/>
                <a:cs typeface="Arial" panose="020B0604020202020204" pitchFamily="34" charset="0"/>
              </a:rPr>
              <a:t>Dissolve the solid agent in dilute solution of ammonia with little amount of water , while the oil dissolved in alcohol also with little amount of water, and then add the aqueous solution into alcoholic  one after filtering each one.</a:t>
            </a:r>
          </a:p>
          <a:p>
            <a:pPr marL="0" indent="0">
              <a:buNone/>
            </a:pPr>
            <a:r>
              <a:rPr lang="en-US" sz="2400" b="1" u="sng" dirty="0">
                <a:latin typeface="Arial" panose="020B0604020202020204" pitchFamily="34" charset="0"/>
                <a:cs typeface="Arial" panose="020B0604020202020204" pitchFamily="34" charset="0"/>
              </a:rPr>
              <a:t>Note :</a:t>
            </a:r>
          </a:p>
          <a:p>
            <a:pPr marL="0" indent="0">
              <a:buNone/>
            </a:pPr>
            <a:r>
              <a:rPr lang="en-US" sz="2400" dirty="0">
                <a:latin typeface="Arial" panose="020B0604020202020204" pitchFamily="34" charset="0"/>
                <a:cs typeface="Arial" panose="020B0604020202020204" pitchFamily="34" charset="0"/>
              </a:rPr>
              <a:t>In preparation of aromatic spirit of ammonia we make </a:t>
            </a:r>
            <a:r>
              <a:rPr lang="en-US" sz="2400" dirty="0">
                <a:solidFill>
                  <a:srgbClr val="FF0000"/>
                </a:solidFill>
                <a:latin typeface="Arial" panose="020B0604020202020204" pitchFamily="34" charset="0"/>
                <a:cs typeface="Arial" panose="020B0604020202020204" pitchFamily="34" charset="0"/>
              </a:rPr>
              <a:t>filtration  </a:t>
            </a:r>
            <a:r>
              <a:rPr lang="en-US" sz="2400" dirty="0">
                <a:latin typeface="Arial" panose="020B0604020202020204" pitchFamily="34" charset="0"/>
                <a:cs typeface="Arial" panose="020B0604020202020204" pitchFamily="34" charset="0"/>
              </a:rPr>
              <a:t>due to the presence of water with alcohol that lead to precipitation of volatile oil</a:t>
            </a:r>
          </a:p>
          <a:p>
            <a:pPr marL="0" indent="0">
              <a:buNone/>
            </a:pPr>
            <a:r>
              <a:rPr lang="en-US" sz="2400" b="1" u="sng" dirty="0">
                <a:latin typeface="Arial" panose="020B0604020202020204" pitchFamily="34" charset="0"/>
                <a:cs typeface="Arial" panose="020B0604020202020204" pitchFamily="34" charset="0"/>
              </a:rPr>
              <a:t> uses of official spirits :</a:t>
            </a:r>
          </a:p>
          <a:p>
            <a:pPr marL="514350" indent="-514350">
              <a:buFont typeface="+mj-lt"/>
              <a:buAutoNum type="arabicPeriod"/>
            </a:pPr>
            <a:r>
              <a:rPr lang="en-US" sz="2400" b="1" dirty="0">
                <a:solidFill>
                  <a:srgbClr val="FF0000"/>
                </a:solidFill>
                <a:latin typeface="Arial" panose="020B0604020202020204" pitchFamily="34" charset="0"/>
                <a:cs typeface="Arial" panose="020B0604020202020204" pitchFamily="34" charset="0"/>
              </a:rPr>
              <a:t>Carminative </a:t>
            </a:r>
            <a:r>
              <a:rPr lang="en-US" sz="2400" b="1" dirty="0">
                <a:latin typeface="Arial" panose="020B0604020202020204" pitchFamily="34" charset="0"/>
                <a:cs typeface="Arial" panose="020B0604020202020204" pitchFamily="34" charset="0"/>
              </a:rPr>
              <a:t>(aromatic spirit of ammonia)</a:t>
            </a:r>
          </a:p>
          <a:p>
            <a:pPr marL="514350" indent="-514350">
              <a:buFont typeface="+mj-lt"/>
              <a:buAutoNum type="arabicPeriod"/>
            </a:pPr>
            <a:r>
              <a:rPr lang="en-US" sz="2400" b="1" dirty="0">
                <a:solidFill>
                  <a:srgbClr val="FF0000"/>
                </a:solidFill>
                <a:latin typeface="Arial" panose="020B0604020202020204" pitchFamily="34" charset="0"/>
                <a:cs typeface="Arial" panose="020B0604020202020204" pitchFamily="34" charset="0"/>
              </a:rPr>
              <a:t>Antacid</a:t>
            </a:r>
            <a:r>
              <a:rPr lang="en-US" sz="2400" b="1" dirty="0">
                <a:latin typeface="Arial" panose="020B0604020202020204" pitchFamily="34" charset="0"/>
                <a:cs typeface="Arial" panose="020B0604020202020204" pitchFamily="34" charset="0"/>
              </a:rPr>
              <a:t>  (aromatic acid of ammonia) </a:t>
            </a:r>
          </a:p>
          <a:p>
            <a:pPr marL="514350" indent="-514350">
              <a:buFont typeface="+mj-lt"/>
              <a:buAutoNum type="arabicPeriod"/>
            </a:pPr>
            <a:r>
              <a:rPr lang="en-US" sz="2400" b="1" dirty="0">
                <a:solidFill>
                  <a:srgbClr val="FF0000"/>
                </a:solidFill>
                <a:latin typeface="Arial" panose="020B0604020202020204" pitchFamily="34" charset="0"/>
                <a:cs typeface="Arial" panose="020B0604020202020204" pitchFamily="34" charset="0"/>
              </a:rPr>
              <a:t>Mild reflex circulatory stimulant </a:t>
            </a:r>
            <a:r>
              <a:rPr lang="en-US" sz="2400" b="1" dirty="0">
                <a:latin typeface="Arial" panose="020B0604020202020204" pitchFamily="34" charset="0"/>
                <a:cs typeface="Arial" panose="020B0604020202020204" pitchFamily="34" charset="0"/>
              </a:rPr>
              <a:t>(camphor spirit)</a:t>
            </a:r>
          </a:p>
          <a:p>
            <a:pPr marL="514350" indent="-514350">
              <a:buFont typeface="+mj-lt"/>
              <a:buAutoNum type="arabicPeriod"/>
            </a:pPr>
            <a:r>
              <a:rPr lang="en-US" sz="2400" b="1" dirty="0" err="1">
                <a:solidFill>
                  <a:srgbClr val="FF0000"/>
                </a:solidFill>
                <a:latin typeface="Arial" panose="020B0604020202020204" pitchFamily="34" charset="0"/>
                <a:cs typeface="Arial" panose="020B0604020202020204" pitchFamily="34" charset="0"/>
              </a:rPr>
              <a:t>Flavouring</a:t>
            </a:r>
            <a:r>
              <a:rPr lang="en-US" sz="2400" b="1" dirty="0">
                <a:solidFill>
                  <a:srgbClr val="FF0000"/>
                </a:solidFill>
                <a:latin typeface="Arial" panose="020B0604020202020204" pitchFamily="34" charset="0"/>
                <a:cs typeface="Arial" panose="020B0604020202020204" pitchFamily="34" charset="0"/>
              </a:rPr>
              <a:t> agent </a:t>
            </a:r>
            <a:r>
              <a:rPr lang="en-US" sz="2400" b="1" dirty="0">
                <a:latin typeface="Arial" panose="020B0604020202020204" pitchFamily="34" charset="0"/>
                <a:cs typeface="Arial" panose="020B0604020202020204" pitchFamily="34" charset="0"/>
              </a:rPr>
              <a:t>(cinnamon spirit)</a:t>
            </a:r>
          </a:p>
        </p:txBody>
      </p:sp>
    </p:spTree>
    <p:extLst>
      <p:ext uri="{BB962C8B-B14F-4D97-AF65-F5344CB8AC3E}">
        <p14:creationId xmlns:p14="http://schemas.microsoft.com/office/powerpoint/2010/main" val="90400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4)">
                                      <p:cBhvr>
                                        <p:cTn id="7" dur="2000"/>
                                        <p:tgtEl>
                                          <p:spTgt spid="3">
                                            <p:bg/>
                                          </p:spTgt>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4)">
                                      <p:cBhvr>
                                        <p:cTn id="10" dur="2000"/>
                                        <p:tgtEl>
                                          <p:spTgt spid="3">
                                            <p:txEl>
                                              <p:pRg st="0" end="0"/>
                                            </p:txEl>
                                          </p:spTgt>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4)">
                                      <p:cBhvr>
                                        <p:cTn id="13" dur="2000"/>
                                        <p:tgtEl>
                                          <p:spTgt spid="3">
                                            <p:txEl>
                                              <p:pRg st="1" end="1"/>
                                            </p:txEl>
                                          </p:spTgt>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heel(4)">
                                      <p:cBhvr>
                                        <p:cTn id="16" dur="2000"/>
                                        <p:tgtEl>
                                          <p:spTgt spid="3">
                                            <p:txEl>
                                              <p:pRg st="2" end="2"/>
                                            </p:txEl>
                                          </p:spTgt>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4)">
                                      <p:cBhvr>
                                        <p:cTn id="19" dur="2000"/>
                                        <p:tgtEl>
                                          <p:spTgt spid="3">
                                            <p:txEl>
                                              <p:pRg st="3" end="3"/>
                                            </p:txEl>
                                          </p:spTgt>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heel(4)">
                                      <p:cBhvr>
                                        <p:cTn id="22" dur="2000"/>
                                        <p:tgtEl>
                                          <p:spTgt spid="3">
                                            <p:txEl>
                                              <p:pRg st="4" end="4"/>
                                            </p:txEl>
                                          </p:spTgt>
                                        </p:tgtEl>
                                      </p:cBhvr>
                                    </p:animEffect>
                                  </p:childTnLst>
                                </p:cTn>
                              </p:par>
                              <p:par>
                                <p:cTn id="23" presetID="21"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heel(4)">
                                      <p:cBhvr>
                                        <p:cTn id="25" dur="2000"/>
                                        <p:tgtEl>
                                          <p:spTgt spid="3">
                                            <p:txEl>
                                              <p:pRg st="5" end="5"/>
                                            </p:txEl>
                                          </p:spTgt>
                                        </p:tgtEl>
                                      </p:cBhvr>
                                    </p:animEffect>
                                  </p:childTnLst>
                                </p:cTn>
                              </p:par>
                              <p:par>
                                <p:cTn id="26" presetID="21" presetClass="entr" presetSubtype="4"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heel(4)">
                                      <p:cBhvr>
                                        <p:cTn id="28" dur="2000"/>
                                        <p:tgtEl>
                                          <p:spTgt spid="3">
                                            <p:txEl>
                                              <p:pRg st="6" end="6"/>
                                            </p:txEl>
                                          </p:spTgt>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heel(4)">
                                      <p:cBhvr>
                                        <p:cTn id="31" dur="2000"/>
                                        <p:tgtEl>
                                          <p:spTgt spid="3">
                                            <p:txEl>
                                              <p:pRg st="7" end="7"/>
                                            </p:txEl>
                                          </p:spTgt>
                                        </p:tgtEl>
                                      </p:cBhvr>
                                    </p:animEffect>
                                  </p:childTnLst>
                                </p:cTn>
                              </p:par>
                              <p:par>
                                <p:cTn id="32" presetID="21" presetClass="entr" presetSubtype="4"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heel(4)">
                                      <p:cBhvr>
                                        <p:cTn id="34"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776" y="609600"/>
            <a:ext cx="8435424" cy="1325562"/>
          </a:xfrm>
          <a:solidFill>
            <a:schemeClr val="accent6"/>
          </a:solidFill>
          <a:ln>
            <a:solidFill>
              <a:schemeClr val="accent6">
                <a:lumMod val="50000"/>
              </a:schemeClr>
            </a:solidFill>
          </a:ln>
        </p:spPr>
        <p:txBody>
          <a:bodyPr/>
          <a:lstStyle/>
          <a:p>
            <a:r>
              <a:rPr lang="en-US" dirty="0"/>
              <a:t>Elixir </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7000" y="2209800"/>
            <a:ext cx="3619500" cy="4152900"/>
          </a:xfrm>
        </p:spPr>
      </p:pic>
      <p:pic>
        <p:nvPicPr>
          <p:cNvPr id="3" name="Picture 2">
            <a:extLst>
              <a:ext uri="{FF2B5EF4-FFF2-40B4-BE49-F238E27FC236}">
                <a16:creationId xmlns:a16="http://schemas.microsoft.com/office/drawing/2014/main" id="{30EFB14B-F73E-611B-A21B-0A2B5904880F}"/>
              </a:ext>
            </a:extLst>
          </p:cNvPr>
          <p:cNvPicPr>
            <a:picLocks noChangeAspect="1"/>
          </p:cNvPicPr>
          <p:nvPr/>
        </p:nvPicPr>
        <p:blipFill>
          <a:blip r:embed="rId3"/>
          <a:stretch>
            <a:fillRect/>
          </a:stretch>
        </p:blipFill>
        <p:spPr>
          <a:xfrm>
            <a:off x="374908" y="2286000"/>
            <a:ext cx="8435424" cy="3962400"/>
          </a:xfrm>
          <a:prstGeom prst="rect">
            <a:avLst/>
          </a:prstGeom>
        </p:spPr>
      </p:pic>
    </p:spTree>
    <p:extLst>
      <p:ext uri="{BB962C8B-B14F-4D97-AF65-F5344CB8AC3E}">
        <p14:creationId xmlns:p14="http://schemas.microsoft.com/office/powerpoint/2010/main" val="356605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mph" presetSubtype="0" fill="hold" grpId="0" nodeType="with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par>
                          <p:cTn id="7" fill="hold">
                            <p:stCondLst>
                              <p:cond delay="2000"/>
                            </p:stCondLst>
                            <p:childTnLst>
                              <p:par>
                                <p:cTn id="8" presetID="26" presetClass="emph" presetSubtype="0" fill="hold" nodeType="afterEffect">
                                  <p:stCondLst>
                                    <p:cond delay="0"/>
                                  </p:stCondLst>
                                  <p:childTnLst>
                                    <p:animEffect transition="out" filter="fade">
                                      <p:cBhvr>
                                        <p:cTn id="9" dur="500" tmFilter="0, 0; .2, .5; .8, .5; 1, 0"/>
                                        <p:tgtEl>
                                          <p:spTgt spid="4"/>
                                        </p:tgtEl>
                                      </p:cBhvr>
                                    </p:animEffect>
                                    <p:animScale>
                                      <p:cBhvr>
                                        <p:cTn id="10"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0002A8-E1BE-66E4-4C66-325D904A5D11}"/>
              </a:ext>
            </a:extLst>
          </p:cNvPr>
          <p:cNvSpPr txBox="1"/>
          <p:nvPr/>
        </p:nvSpPr>
        <p:spPr>
          <a:xfrm>
            <a:off x="762000" y="609600"/>
            <a:ext cx="7696200" cy="1938992"/>
          </a:xfrm>
          <a:prstGeom prst="rect">
            <a:avLst/>
          </a:prstGeom>
          <a:noFill/>
        </p:spPr>
        <p:txBody>
          <a:bodyPr wrap="square">
            <a:spAutoFit/>
          </a:bodyPr>
          <a:lstStyle/>
          <a:p>
            <a:r>
              <a:rPr lang="en-GB" sz="2400" b="1" u="sng" dirty="0">
                <a:solidFill>
                  <a:srgbClr val="FF0000"/>
                </a:solidFill>
                <a:latin typeface="Arial" panose="020B0604020202020204" pitchFamily="34" charset="0"/>
                <a:cs typeface="Arial" panose="020B0604020202020204" pitchFamily="34" charset="0"/>
              </a:rPr>
              <a:t>Elixir </a:t>
            </a:r>
            <a:r>
              <a:rPr lang="en-GB" sz="2400" dirty="0">
                <a:latin typeface="Arial" panose="020B0604020202020204" pitchFamily="34" charset="0"/>
                <a:cs typeface="Arial" panose="020B0604020202020204" pitchFamily="34" charset="0"/>
              </a:rPr>
              <a:t>is clear, sweetened hydro-alcoholic solution. Alcoholic content vary from 10% to 12% and up to 40% Intended for oral use usually flavoured to enhance palatability. Usually less sweet than syrups and less viscous.</a:t>
            </a:r>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93345F0-2185-3C64-AF37-78AE0204C8C4}"/>
              </a:ext>
            </a:extLst>
          </p:cNvPr>
          <p:cNvSpPr txBox="1"/>
          <p:nvPr/>
        </p:nvSpPr>
        <p:spPr>
          <a:xfrm>
            <a:off x="762000" y="2915466"/>
            <a:ext cx="7620000" cy="3046988"/>
          </a:xfrm>
          <a:prstGeom prst="rect">
            <a:avLst/>
          </a:prstGeom>
          <a:noFill/>
        </p:spPr>
        <p:txBody>
          <a:bodyPr wrap="square">
            <a:spAutoFit/>
          </a:bodyPr>
          <a:lstStyle/>
          <a:p>
            <a:r>
              <a:rPr lang="en-US" sz="2400" b="1" dirty="0">
                <a:solidFill>
                  <a:srgbClr val="FF0000"/>
                </a:solidFill>
                <a:latin typeface="Arial" panose="020B0604020202020204" pitchFamily="34" charset="0"/>
                <a:cs typeface="Arial" panose="020B0604020202020204" pitchFamily="34" charset="0"/>
              </a:rPr>
              <a:t>They are classified into two classes,</a:t>
            </a:r>
          </a:p>
          <a:p>
            <a:r>
              <a:rPr lang="en-US" sz="2400" b="1" dirty="0">
                <a:solidFill>
                  <a:srgbClr val="FF0000"/>
                </a:solidFill>
                <a:latin typeface="Arial" panose="020B0604020202020204" pitchFamily="34" charset="0"/>
                <a:cs typeface="Arial" panose="020B0604020202020204" pitchFamily="34" charset="0"/>
              </a:rPr>
              <a:t>Medicated /Non-Medicated</a:t>
            </a:r>
          </a:p>
          <a:p>
            <a:r>
              <a:rPr lang="en-US" sz="2400" dirty="0">
                <a:solidFill>
                  <a:srgbClr val="FF0000"/>
                </a:solidFill>
                <a:latin typeface="Arial" panose="020B0604020202020204" pitchFamily="34" charset="0"/>
                <a:cs typeface="Arial" panose="020B0604020202020204" pitchFamily="34" charset="0"/>
              </a:rPr>
              <a:t>Medicated elixir </a:t>
            </a:r>
            <a:r>
              <a:rPr lang="en-US" sz="2400" dirty="0">
                <a:latin typeface="Arial" panose="020B0604020202020204" pitchFamily="34" charset="0"/>
                <a:cs typeface="Arial" panose="020B0604020202020204" pitchFamily="34" charset="0"/>
              </a:rPr>
              <a:t>is used for therapeutic effects. Examples of medicated elixirs are</a:t>
            </a:r>
          </a:p>
          <a:p>
            <a:r>
              <a:rPr lang="en-US" sz="2400" dirty="0">
                <a:latin typeface="Arial" panose="020B0604020202020204" pitchFamily="34" charset="0"/>
                <a:cs typeface="Arial" panose="020B0604020202020204" pitchFamily="34" charset="0"/>
              </a:rPr>
              <a:t>1. Antihistamine Elixir: Diphenhydramine HCl</a:t>
            </a:r>
          </a:p>
          <a:p>
            <a:r>
              <a:rPr lang="en-US" sz="2400" dirty="0">
                <a:latin typeface="Arial" panose="020B0604020202020204" pitchFamily="34" charset="0"/>
                <a:cs typeface="Arial" panose="020B0604020202020204" pitchFamily="34" charset="0"/>
              </a:rPr>
              <a:t>2. Analgesic Elixir: acetaminophen</a:t>
            </a:r>
          </a:p>
          <a:p>
            <a:r>
              <a:rPr lang="en-US" sz="2400" dirty="0">
                <a:latin typeface="Arial" panose="020B0604020202020204" pitchFamily="34" charset="0"/>
                <a:cs typeface="Arial" panose="020B0604020202020204" pitchFamily="34" charset="0"/>
              </a:rPr>
              <a:t>3. Antispasmodic Elixir: hyoscyamine sulfate</a:t>
            </a:r>
          </a:p>
          <a:p>
            <a:r>
              <a:rPr lang="en-US" sz="2400" dirty="0">
                <a:latin typeface="Arial" panose="020B0604020202020204" pitchFamily="34" charset="0"/>
                <a:cs typeface="Arial" panose="020B0604020202020204" pitchFamily="34" charset="0"/>
              </a:rPr>
              <a:t>4. Sedative Elixir: phenobarbital</a:t>
            </a:r>
          </a:p>
        </p:txBody>
      </p:sp>
    </p:spTree>
    <p:extLst>
      <p:ext uri="{BB962C8B-B14F-4D97-AF65-F5344CB8AC3E}">
        <p14:creationId xmlns:p14="http://schemas.microsoft.com/office/powerpoint/2010/main" val="2408676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2484</TotalTime>
  <Words>1642</Words>
  <Application>Microsoft Office PowerPoint</Application>
  <PresentationFormat>On-screen Show (4:3)</PresentationFormat>
  <Paragraphs>170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Rounded MT Bold</vt:lpstr>
      <vt:lpstr>Calibri</vt:lpstr>
      <vt:lpstr>Wingdings</vt:lpstr>
      <vt:lpstr>Office Theme</vt:lpstr>
      <vt:lpstr>Spirits </vt:lpstr>
      <vt:lpstr>Spirits</vt:lpstr>
      <vt:lpstr>PowerPoint Presentation</vt:lpstr>
      <vt:lpstr>PowerPoint Presentation</vt:lpstr>
      <vt:lpstr>Spirits of orange B.P</vt:lpstr>
      <vt:lpstr>Compound spirit of cardamom B.P</vt:lpstr>
      <vt:lpstr>PowerPoint Presentation</vt:lpstr>
      <vt:lpstr>Elixir </vt:lpstr>
      <vt:lpstr>PowerPoint Presentation</vt:lpstr>
      <vt:lpstr>PowerPoint Presentation</vt:lpstr>
      <vt:lpstr>PowerPoint Presentation</vt:lpstr>
      <vt:lpstr>Elixirs </vt:lpstr>
      <vt:lpstr>PowerPoint Presentation</vt:lpstr>
      <vt:lpstr>PowerPoint Presentation</vt:lpstr>
      <vt:lpstr>Differences between elixirs and syrups</vt:lpstr>
      <vt:lpstr> Notes for Preparation of elixir</vt:lpstr>
      <vt:lpstr>Note :-</vt:lpstr>
      <vt:lpstr>Phenobarbital elixir  U.S.P</vt:lpstr>
      <vt:lpstr>Pediatric paracetamol elixir B.P</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dc:title>
  <dc:creator>nora</dc:creator>
  <cp:lastModifiedBy>User</cp:lastModifiedBy>
  <cp:revision>52</cp:revision>
  <cp:lastPrinted>2015-11-01T17:30:19Z</cp:lastPrinted>
  <dcterms:created xsi:type="dcterms:W3CDTF">2006-08-16T00:00:00Z</dcterms:created>
  <dcterms:modified xsi:type="dcterms:W3CDTF">2022-10-21T09:05:57Z</dcterms:modified>
</cp:coreProperties>
</file>