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14"/>
  </p:notesMasterIdLst>
  <p:sldIdLst>
    <p:sldId id="256" r:id="rId2"/>
    <p:sldId id="299" r:id="rId3"/>
    <p:sldId id="300" r:id="rId4"/>
    <p:sldId id="301" r:id="rId5"/>
    <p:sldId id="296" r:id="rId6"/>
    <p:sldId id="298" r:id="rId7"/>
    <p:sldId id="288" r:id="rId8"/>
    <p:sldId id="260" r:id="rId9"/>
    <p:sldId id="290" r:id="rId10"/>
    <p:sldId id="291" r:id="rId11"/>
    <p:sldId id="266" r:id="rId12"/>
    <p:sldId id="29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0"/>
    <p:restoredTop sz="94628"/>
  </p:normalViewPr>
  <p:slideViewPr>
    <p:cSldViewPr>
      <p:cViewPr varScale="1">
        <p:scale>
          <a:sx n="65" d="100"/>
          <a:sy n="65" d="100"/>
        </p:scale>
        <p:origin x="142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8B581-35B3-4DA7-8CE0-15E20C475310}" type="doc">
      <dgm:prSet loTypeId="urn:microsoft.com/office/officeart/2005/8/layout/target3" loCatId="relationship" qsTypeId="urn:microsoft.com/office/officeart/2005/8/quickstyle/3d3" qsCatId="3D" csTypeId="urn:microsoft.com/office/officeart/2005/8/colors/colorful2" csCatId="colorful" phldr="1"/>
      <dgm:spPr/>
      <dgm:t>
        <a:bodyPr/>
        <a:lstStyle/>
        <a:p>
          <a:endParaRPr lang="en-US"/>
        </a:p>
      </dgm:t>
    </dgm:pt>
    <dgm:pt modelId="{562B3079-1E28-441E-94D5-9E6FA2BBF711}">
      <dgm:prSet custT="1"/>
      <dgm:spPr/>
      <dgm:t>
        <a:bodyPr/>
        <a:lstStyle/>
        <a:p>
          <a:pPr algn="just" rtl="0"/>
          <a:r>
            <a:rPr lang="en-US" sz="1800" b="1" dirty="0">
              <a:solidFill>
                <a:srgbClr val="FF0000"/>
              </a:solidFill>
              <a:effectLst>
                <a:outerShdw blurRad="38100" dist="38100" dir="2700000" algn="tl">
                  <a:srgbClr val="000000">
                    <a:alpha val="43137"/>
                  </a:srgbClr>
                </a:outerShdw>
              </a:effectLst>
            </a:rPr>
            <a:t>Content :</a:t>
          </a:r>
          <a:r>
            <a:rPr lang="en-US" sz="1600" dirty="0"/>
            <a:t>  especially the quantity and quality of the disintegrant and lubricant (mixing condition and time of addition of lubricant), the lubricant increase the disintegration time by decreasing the wettability of the tablets due to its hydrophobicity. </a:t>
          </a:r>
        </a:p>
      </dgm:t>
    </dgm:pt>
    <dgm:pt modelId="{861D6859-1F1E-4E04-A1D7-C14F8AF97A96}" type="parTrans" cxnId="{6C62180C-B9DD-47E7-AB19-AFB5D6E94871}">
      <dgm:prSet/>
      <dgm:spPr/>
      <dgm:t>
        <a:bodyPr/>
        <a:lstStyle/>
        <a:p>
          <a:endParaRPr lang="en-US"/>
        </a:p>
      </dgm:t>
    </dgm:pt>
    <dgm:pt modelId="{AB032829-C2BD-406A-B984-A4B4A53118E8}" type="sibTrans" cxnId="{6C62180C-B9DD-47E7-AB19-AFB5D6E94871}">
      <dgm:prSet/>
      <dgm:spPr/>
      <dgm:t>
        <a:bodyPr/>
        <a:lstStyle/>
        <a:p>
          <a:endParaRPr lang="en-US"/>
        </a:p>
      </dgm:t>
    </dgm:pt>
    <dgm:pt modelId="{1D86637A-F1BB-478F-88EF-56BFC7AB4EE2}">
      <dgm:prSet custT="1"/>
      <dgm:spPr/>
      <dgm:t>
        <a:bodyPr/>
        <a:lstStyle/>
        <a:p>
          <a:pPr algn="just" rtl="0"/>
          <a:r>
            <a:rPr lang="en-US" sz="2000" b="1" dirty="0">
              <a:solidFill>
                <a:srgbClr val="FF0000"/>
              </a:solidFill>
              <a:effectLst>
                <a:outerShdw blurRad="38100" dist="38100" dir="2700000" algn="tl">
                  <a:srgbClr val="000000">
                    <a:alpha val="43137"/>
                  </a:srgbClr>
                </a:outerShdw>
              </a:effectLst>
            </a:rPr>
            <a:t>Hardness:</a:t>
          </a:r>
          <a:r>
            <a:rPr lang="en-US" sz="2000" dirty="0"/>
            <a:t>  amount of binder , compression force.</a:t>
          </a:r>
        </a:p>
      </dgm:t>
    </dgm:pt>
    <dgm:pt modelId="{9A739E91-69A4-41BC-9643-3BD7F4945FB5}" type="parTrans" cxnId="{3BD718F4-9A60-4CB2-B050-ADEA32A2D6D2}">
      <dgm:prSet/>
      <dgm:spPr/>
      <dgm:t>
        <a:bodyPr/>
        <a:lstStyle/>
        <a:p>
          <a:endParaRPr lang="en-US"/>
        </a:p>
      </dgm:t>
    </dgm:pt>
    <dgm:pt modelId="{AEE9C2AE-A088-4257-932B-414404FBCEAC}" type="sibTrans" cxnId="{3BD718F4-9A60-4CB2-B050-ADEA32A2D6D2}">
      <dgm:prSet/>
      <dgm:spPr/>
      <dgm:t>
        <a:bodyPr/>
        <a:lstStyle/>
        <a:p>
          <a:endParaRPr lang="en-US"/>
        </a:p>
      </dgm:t>
    </dgm:pt>
    <dgm:pt modelId="{7A09D35E-E216-436E-ADCE-1A91E9F2CCA9}">
      <dgm:prSet custT="1"/>
      <dgm:spPr/>
      <dgm:t>
        <a:bodyPr/>
        <a:lstStyle/>
        <a:p>
          <a:pPr algn="just" rtl="0"/>
          <a:r>
            <a:rPr lang="en-US" sz="2000" dirty="0"/>
            <a:t>Design of granulation procedure which will affect the physical properties of the granules.  </a:t>
          </a:r>
        </a:p>
      </dgm:t>
    </dgm:pt>
    <dgm:pt modelId="{A5A64B72-4575-4C68-A891-CFA2C46B34DE}" type="parTrans" cxnId="{C8CB2DF4-2FF0-4FF5-8B8B-5C90860F0E1F}">
      <dgm:prSet/>
      <dgm:spPr/>
      <dgm:t>
        <a:bodyPr/>
        <a:lstStyle/>
        <a:p>
          <a:endParaRPr lang="en-US"/>
        </a:p>
      </dgm:t>
    </dgm:pt>
    <dgm:pt modelId="{9ED583A2-A47A-498D-A054-04A2B9C94254}" type="sibTrans" cxnId="{C8CB2DF4-2FF0-4FF5-8B8B-5C90860F0E1F}">
      <dgm:prSet/>
      <dgm:spPr/>
      <dgm:t>
        <a:bodyPr/>
        <a:lstStyle/>
        <a:p>
          <a:endParaRPr lang="en-US"/>
        </a:p>
      </dgm:t>
    </dgm:pt>
    <dgm:pt modelId="{C8F90434-E32F-4B1B-A7AC-D79F0C472CAC}" type="pres">
      <dgm:prSet presAssocID="{8618B581-35B3-4DA7-8CE0-15E20C475310}" presName="Name0" presStyleCnt="0">
        <dgm:presLayoutVars>
          <dgm:chMax val="7"/>
          <dgm:dir/>
          <dgm:animLvl val="lvl"/>
          <dgm:resizeHandles val="exact"/>
        </dgm:presLayoutVars>
      </dgm:prSet>
      <dgm:spPr/>
    </dgm:pt>
    <dgm:pt modelId="{6D636E79-8E48-464F-88DE-AFBC58CC84E5}" type="pres">
      <dgm:prSet presAssocID="{562B3079-1E28-441E-94D5-9E6FA2BBF711}" presName="circle1" presStyleLbl="node1" presStyleIdx="0" presStyleCnt="3"/>
      <dgm:spPr>
        <a:prstGeom prst="rtTriangle">
          <a:avLst/>
        </a:prstGeom>
      </dgm:spPr>
    </dgm:pt>
    <dgm:pt modelId="{73CEF973-1E70-4DC3-BA9D-C2EA28610FAE}" type="pres">
      <dgm:prSet presAssocID="{562B3079-1E28-441E-94D5-9E6FA2BBF711}" presName="space" presStyleCnt="0"/>
      <dgm:spPr/>
    </dgm:pt>
    <dgm:pt modelId="{4351310F-6E07-4F1C-A50E-4419DC58FA51}" type="pres">
      <dgm:prSet presAssocID="{562B3079-1E28-441E-94D5-9E6FA2BBF711}" presName="rect1" presStyleLbl="alignAcc1" presStyleIdx="0" presStyleCnt="3"/>
      <dgm:spPr/>
    </dgm:pt>
    <dgm:pt modelId="{8420A34B-0CB7-4751-A7B4-FAA2C30F2BD4}" type="pres">
      <dgm:prSet presAssocID="{1D86637A-F1BB-478F-88EF-56BFC7AB4EE2}" presName="vertSpace2" presStyleLbl="node1" presStyleIdx="0" presStyleCnt="3"/>
      <dgm:spPr/>
    </dgm:pt>
    <dgm:pt modelId="{A1194275-3359-468C-96B2-81243C958210}" type="pres">
      <dgm:prSet presAssocID="{1D86637A-F1BB-478F-88EF-56BFC7AB4EE2}" presName="circle2" presStyleLbl="node1" presStyleIdx="1" presStyleCnt="3"/>
      <dgm:spPr>
        <a:prstGeom prst="rtTriangle">
          <a:avLst/>
        </a:prstGeom>
      </dgm:spPr>
    </dgm:pt>
    <dgm:pt modelId="{5B30CD74-2903-4C6D-A504-C7CB99CDB31A}" type="pres">
      <dgm:prSet presAssocID="{1D86637A-F1BB-478F-88EF-56BFC7AB4EE2}" presName="rect2" presStyleLbl="alignAcc1" presStyleIdx="1" presStyleCnt="3"/>
      <dgm:spPr/>
    </dgm:pt>
    <dgm:pt modelId="{E90B0CF9-57AF-4CE4-9A71-47C74D5ECEC1}" type="pres">
      <dgm:prSet presAssocID="{7A09D35E-E216-436E-ADCE-1A91E9F2CCA9}" presName="vertSpace3" presStyleLbl="node1" presStyleIdx="1" presStyleCnt="3"/>
      <dgm:spPr/>
    </dgm:pt>
    <dgm:pt modelId="{FCFDEE86-1322-4385-92CD-A940A25A56C2}" type="pres">
      <dgm:prSet presAssocID="{7A09D35E-E216-436E-ADCE-1A91E9F2CCA9}" presName="circle3" presStyleLbl="node1" presStyleIdx="2" presStyleCnt="3"/>
      <dgm:spPr/>
    </dgm:pt>
    <dgm:pt modelId="{B54FCD0C-9222-445F-A460-8156B313413F}" type="pres">
      <dgm:prSet presAssocID="{7A09D35E-E216-436E-ADCE-1A91E9F2CCA9}" presName="rect3" presStyleLbl="alignAcc1" presStyleIdx="2" presStyleCnt="3"/>
      <dgm:spPr/>
    </dgm:pt>
    <dgm:pt modelId="{B80B49BE-4AF9-4BED-8955-E870919264B2}" type="pres">
      <dgm:prSet presAssocID="{562B3079-1E28-441E-94D5-9E6FA2BBF711}" presName="rect1ParTxNoCh" presStyleLbl="alignAcc1" presStyleIdx="2" presStyleCnt="3">
        <dgm:presLayoutVars>
          <dgm:chMax val="1"/>
          <dgm:bulletEnabled val="1"/>
        </dgm:presLayoutVars>
      </dgm:prSet>
      <dgm:spPr/>
    </dgm:pt>
    <dgm:pt modelId="{1AE62817-26B1-4136-98CF-5E44F9AA7A90}" type="pres">
      <dgm:prSet presAssocID="{1D86637A-F1BB-478F-88EF-56BFC7AB4EE2}" presName="rect2ParTxNoCh" presStyleLbl="alignAcc1" presStyleIdx="2" presStyleCnt="3">
        <dgm:presLayoutVars>
          <dgm:chMax val="1"/>
          <dgm:bulletEnabled val="1"/>
        </dgm:presLayoutVars>
      </dgm:prSet>
      <dgm:spPr/>
    </dgm:pt>
    <dgm:pt modelId="{857A749C-E5B5-4AAC-9AB1-E1B01102896E}" type="pres">
      <dgm:prSet presAssocID="{7A09D35E-E216-436E-ADCE-1A91E9F2CCA9}" presName="rect3ParTxNoCh" presStyleLbl="alignAcc1" presStyleIdx="2" presStyleCnt="3">
        <dgm:presLayoutVars>
          <dgm:chMax val="1"/>
          <dgm:bulletEnabled val="1"/>
        </dgm:presLayoutVars>
      </dgm:prSet>
      <dgm:spPr/>
    </dgm:pt>
  </dgm:ptLst>
  <dgm:cxnLst>
    <dgm:cxn modelId="{3F709902-C49E-40DE-B007-9B015BAF2199}" type="presOf" srcId="{562B3079-1E28-441E-94D5-9E6FA2BBF711}" destId="{4351310F-6E07-4F1C-A50E-4419DC58FA51}" srcOrd="0" destOrd="0" presId="urn:microsoft.com/office/officeart/2005/8/layout/target3"/>
    <dgm:cxn modelId="{6C62180C-B9DD-47E7-AB19-AFB5D6E94871}" srcId="{8618B581-35B3-4DA7-8CE0-15E20C475310}" destId="{562B3079-1E28-441E-94D5-9E6FA2BBF711}" srcOrd="0" destOrd="0" parTransId="{861D6859-1F1E-4E04-A1D7-C14F8AF97A96}" sibTransId="{AB032829-C2BD-406A-B984-A4B4A53118E8}"/>
    <dgm:cxn modelId="{05D3EB23-A02D-4FA5-838B-910B3F76E4BA}" type="presOf" srcId="{1D86637A-F1BB-478F-88EF-56BFC7AB4EE2}" destId="{1AE62817-26B1-4136-98CF-5E44F9AA7A90}" srcOrd="1" destOrd="0" presId="urn:microsoft.com/office/officeart/2005/8/layout/target3"/>
    <dgm:cxn modelId="{AB35BF81-12ED-4715-B4B1-B51AF214835F}" type="presOf" srcId="{7A09D35E-E216-436E-ADCE-1A91E9F2CCA9}" destId="{857A749C-E5B5-4AAC-9AB1-E1B01102896E}" srcOrd="1" destOrd="0" presId="urn:microsoft.com/office/officeart/2005/8/layout/target3"/>
    <dgm:cxn modelId="{57D26090-797F-40D8-ADB2-D0D98CA02D98}" type="presOf" srcId="{8618B581-35B3-4DA7-8CE0-15E20C475310}" destId="{C8F90434-E32F-4B1B-A7AC-D79F0C472CAC}" srcOrd="0" destOrd="0" presId="urn:microsoft.com/office/officeart/2005/8/layout/target3"/>
    <dgm:cxn modelId="{5F00CC93-ADB8-46AB-B5E2-B46458E45C0C}" type="presOf" srcId="{7A09D35E-E216-436E-ADCE-1A91E9F2CCA9}" destId="{B54FCD0C-9222-445F-A460-8156B313413F}" srcOrd="0" destOrd="0" presId="urn:microsoft.com/office/officeart/2005/8/layout/target3"/>
    <dgm:cxn modelId="{CDD87498-1192-4213-8CDD-1994ABB185C4}" type="presOf" srcId="{562B3079-1E28-441E-94D5-9E6FA2BBF711}" destId="{B80B49BE-4AF9-4BED-8955-E870919264B2}" srcOrd="1" destOrd="0" presId="urn:microsoft.com/office/officeart/2005/8/layout/target3"/>
    <dgm:cxn modelId="{42AE8FDD-8D8B-4C4F-81FE-E89032B9B1B0}" type="presOf" srcId="{1D86637A-F1BB-478F-88EF-56BFC7AB4EE2}" destId="{5B30CD74-2903-4C6D-A504-C7CB99CDB31A}" srcOrd="0" destOrd="0" presId="urn:microsoft.com/office/officeart/2005/8/layout/target3"/>
    <dgm:cxn modelId="{3BD718F4-9A60-4CB2-B050-ADEA32A2D6D2}" srcId="{8618B581-35B3-4DA7-8CE0-15E20C475310}" destId="{1D86637A-F1BB-478F-88EF-56BFC7AB4EE2}" srcOrd="1" destOrd="0" parTransId="{9A739E91-69A4-41BC-9643-3BD7F4945FB5}" sibTransId="{AEE9C2AE-A088-4257-932B-414404FBCEAC}"/>
    <dgm:cxn modelId="{C8CB2DF4-2FF0-4FF5-8B8B-5C90860F0E1F}" srcId="{8618B581-35B3-4DA7-8CE0-15E20C475310}" destId="{7A09D35E-E216-436E-ADCE-1A91E9F2CCA9}" srcOrd="2" destOrd="0" parTransId="{A5A64B72-4575-4C68-A891-CFA2C46B34DE}" sibTransId="{9ED583A2-A47A-498D-A054-04A2B9C94254}"/>
    <dgm:cxn modelId="{BA0E0420-974E-42E0-BA99-37E3F53F9804}" type="presParOf" srcId="{C8F90434-E32F-4B1B-A7AC-D79F0C472CAC}" destId="{6D636E79-8E48-464F-88DE-AFBC58CC84E5}" srcOrd="0" destOrd="0" presId="urn:microsoft.com/office/officeart/2005/8/layout/target3"/>
    <dgm:cxn modelId="{BF64B497-CF21-4696-91BA-27265DE71371}" type="presParOf" srcId="{C8F90434-E32F-4B1B-A7AC-D79F0C472CAC}" destId="{73CEF973-1E70-4DC3-BA9D-C2EA28610FAE}" srcOrd="1" destOrd="0" presId="urn:microsoft.com/office/officeart/2005/8/layout/target3"/>
    <dgm:cxn modelId="{7EA11420-6A4E-4EC5-BF7D-881DF5F43094}" type="presParOf" srcId="{C8F90434-E32F-4B1B-A7AC-D79F0C472CAC}" destId="{4351310F-6E07-4F1C-A50E-4419DC58FA51}" srcOrd="2" destOrd="0" presId="urn:microsoft.com/office/officeart/2005/8/layout/target3"/>
    <dgm:cxn modelId="{6DBF87DB-FE0A-4A7D-8853-2530DA7D5C38}" type="presParOf" srcId="{C8F90434-E32F-4B1B-A7AC-D79F0C472CAC}" destId="{8420A34B-0CB7-4751-A7B4-FAA2C30F2BD4}" srcOrd="3" destOrd="0" presId="urn:microsoft.com/office/officeart/2005/8/layout/target3"/>
    <dgm:cxn modelId="{2491A9FE-5E92-440C-8098-3F2FCCA56276}" type="presParOf" srcId="{C8F90434-E32F-4B1B-A7AC-D79F0C472CAC}" destId="{A1194275-3359-468C-96B2-81243C958210}" srcOrd="4" destOrd="0" presId="urn:microsoft.com/office/officeart/2005/8/layout/target3"/>
    <dgm:cxn modelId="{053C61E6-D6B7-425E-950D-9C14FA0C4D7B}" type="presParOf" srcId="{C8F90434-E32F-4B1B-A7AC-D79F0C472CAC}" destId="{5B30CD74-2903-4C6D-A504-C7CB99CDB31A}" srcOrd="5" destOrd="0" presId="urn:microsoft.com/office/officeart/2005/8/layout/target3"/>
    <dgm:cxn modelId="{57531912-5929-4B40-AD00-04830E033F3B}" type="presParOf" srcId="{C8F90434-E32F-4B1B-A7AC-D79F0C472CAC}" destId="{E90B0CF9-57AF-4CE4-9A71-47C74D5ECEC1}" srcOrd="6" destOrd="0" presId="urn:microsoft.com/office/officeart/2005/8/layout/target3"/>
    <dgm:cxn modelId="{CF58857F-8645-40EE-9DCF-4DCA75FBC712}" type="presParOf" srcId="{C8F90434-E32F-4B1B-A7AC-D79F0C472CAC}" destId="{FCFDEE86-1322-4385-92CD-A940A25A56C2}" srcOrd="7" destOrd="0" presId="urn:microsoft.com/office/officeart/2005/8/layout/target3"/>
    <dgm:cxn modelId="{69E80649-AFD5-40D5-B807-AE56A1806F4E}" type="presParOf" srcId="{C8F90434-E32F-4B1B-A7AC-D79F0C472CAC}" destId="{B54FCD0C-9222-445F-A460-8156B313413F}" srcOrd="8" destOrd="0" presId="urn:microsoft.com/office/officeart/2005/8/layout/target3"/>
    <dgm:cxn modelId="{2B998CC2-9474-4F88-8228-6C9CCB9D039D}" type="presParOf" srcId="{C8F90434-E32F-4B1B-A7AC-D79F0C472CAC}" destId="{B80B49BE-4AF9-4BED-8955-E870919264B2}" srcOrd="9" destOrd="0" presId="urn:microsoft.com/office/officeart/2005/8/layout/target3"/>
    <dgm:cxn modelId="{DE9C7638-68D9-4291-A165-87A2BAA9E6ED}" type="presParOf" srcId="{C8F90434-E32F-4B1B-A7AC-D79F0C472CAC}" destId="{1AE62817-26B1-4136-98CF-5E44F9AA7A90}" srcOrd="10" destOrd="0" presId="urn:microsoft.com/office/officeart/2005/8/layout/target3"/>
    <dgm:cxn modelId="{E484B2FA-9AC4-4A7D-9CCA-E9455BC075DA}" type="presParOf" srcId="{C8F90434-E32F-4B1B-A7AC-D79F0C472CAC}" destId="{857A749C-E5B5-4AAC-9AB1-E1B0110289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6E79-8E48-464F-88DE-AFBC58CC84E5}">
      <dsp:nvSpPr>
        <dsp:cNvPr id="0" name=""/>
        <dsp:cNvSpPr/>
      </dsp:nvSpPr>
      <dsp:spPr>
        <a:xfrm>
          <a:off x="0" y="0"/>
          <a:ext cx="4495800" cy="4495800"/>
        </a:xfrm>
        <a:prstGeom prst="r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51310F-6E07-4F1C-A50E-4419DC58FA51}">
      <dsp:nvSpPr>
        <dsp:cNvPr id="0" name=""/>
        <dsp:cNvSpPr/>
      </dsp:nvSpPr>
      <dsp:spPr>
        <a:xfrm>
          <a:off x="2247900" y="0"/>
          <a:ext cx="5448300" cy="4495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solidFill>
                <a:srgbClr val="FF0000"/>
              </a:solidFill>
              <a:effectLst>
                <a:outerShdw blurRad="38100" dist="38100" dir="2700000" algn="tl">
                  <a:srgbClr val="000000">
                    <a:alpha val="43137"/>
                  </a:srgbClr>
                </a:outerShdw>
              </a:effectLst>
            </a:rPr>
            <a:t>Content :</a:t>
          </a:r>
          <a:r>
            <a:rPr lang="en-US" sz="1600" kern="1200" dirty="0"/>
            <a:t>  especially the quantity and quality of the disintegrant and lubricant (mixing condition and time of addition of lubricant), the lubricant increase the disintegration time by decreasing the wettability of the tablets due to its hydrophobicity. </a:t>
          </a:r>
        </a:p>
      </dsp:txBody>
      <dsp:txXfrm>
        <a:off x="2247900" y="0"/>
        <a:ext cx="5448300" cy="1348742"/>
      </dsp:txXfrm>
    </dsp:sp>
    <dsp:sp modelId="{A1194275-3359-468C-96B2-81243C958210}">
      <dsp:nvSpPr>
        <dsp:cNvPr id="0" name=""/>
        <dsp:cNvSpPr/>
      </dsp:nvSpPr>
      <dsp:spPr>
        <a:xfrm>
          <a:off x="786766" y="1348742"/>
          <a:ext cx="2922267" cy="2922267"/>
        </a:xfrm>
        <a:prstGeom prst="rtTriangle">
          <a:avLst/>
        </a:prstGeom>
        <a:solidFill>
          <a:schemeClr val="accent2">
            <a:hueOff val="-4979090"/>
            <a:satOff val="26639"/>
            <a:lumOff val="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30CD74-2903-4C6D-A504-C7CB99CDB31A}">
      <dsp:nvSpPr>
        <dsp:cNvPr id="0" name=""/>
        <dsp:cNvSpPr/>
      </dsp:nvSpPr>
      <dsp:spPr>
        <a:xfrm>
          <a:off x="2247900" y="1348742"/>
          <a:ext cx="5448300" cy="29222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rgbClr val="FF0000"/>
              </a:solidFill>
              <a:effectLst>
                <a:outerShdw blurRad="38100" dist="38100" dir="2700000" algn="tl">
                  <a:srgbClr val="000000">
                    <a:alpha val="43137"/>
                  </a:srgbClr>
                </a:outerShdw>
              </a:effectLst>
            </a:rPr>
            <a:t>Hardness:</a:t>
          </a:r>
          <a:r>
            <a:rPr lang="en-US" sz="2000" kern="1200" dirty="0"/>
            <a:t>  amount of binder , compression force.</a:t>
          </a:r>
        </a:p>
      </dsp:txBody>
      <dsp:txXfrm>
        <a:off x="2247900" y="1348742"/>
        <a:ext cx="5448300" cy="1348738"/>
      </dsp:txXfrm>
    </dsp:sp>
    <dsp:sp modelId="{FCFDEE86-1322-4385-92CD-A940A25A56C2}">
      <dsp:nvSpPr>
        <dsp:cNvPr id="0" name=""/>
        <dsp:cNvSpPr/>
      </dsp:nvSpPr>
      <dsp:spPr>
        <a:xfrm>
          <a:off x="1573530" y="2697481"/>
          <a:ext cx="1348738" cy="1348738"/>
        </a:xfrm>
        <a:prstGeom prst="pie">
          <a:avLst>
            <a:gd name="adj1" fmla="val 5400000"/>
            <a:gd name="adj2" fmla="val 16200000"/>
          </a:avLst>
        </a:prstGeom>
        <a:solidFill>
          <a:schemeClr val="accent2">
            <a:hueOff val="-9958180"/>
            <a:satOff val="53278"/>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4FCD0C-9222-445F-A460-8156B313413F}">
      <dsp:nvSpPr>
        <dsp:cNvPr id="0" name=""/>
        <dsp:cNvSpPr/>
      </dsp:nvSpPr>
      <dsp:spPr>
        <a:xfrm>
          <a:off x="2247900" y="2697481"/>
          <a:ext cx="5448300" cy="13487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kern="1200" dirty="0"/>
            <a:t>Design of granulation procedure which will affect the physical properties of the granules.  </a:t>
          </a:r>
        </a:p>
      </dsp:txBody>
      <dsp:txXfrm>
        <a:off x="2247900" y="2697481"/>
        <a:ext cx="5448300" cy="13487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A8AD-1E18-4D37-A60B-6FF1ECA631FB}" type="datetimeFigureOut">
              <a:rPr lang="en-US" smtClean="0"/>
              <a:t>11/15/2024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C0885-8A16-4666-8AFB-AE3EE267692C}" type="slidenum">
              <a:rPr lang="en-US" smtClean="0"/>
              <a:t>‹#›</a:t>
            </a:fld>
            <a:endParaRPr lang="en-US"/>
          </a:p>
        </p:txBody>
      </p:sp>
    </p:spTree>
    <p:extLst>
      <p:ext uri="{BB962C8B-B14F-4D97-AF65-F5344CB8AC3E}">
        <p14:creationId xmlns:p14="http://schemas.microsoft.com/office/powerpoint/2010/main" val="30229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pPr>
              <a:defRPr/>
            </a:pPr>
            <a:fld id="{ABBA29C9-0AE1-43D5-864B-A2EA31B5049C}" type="datetime1">
              <a:rPr lang="en-US" smtClean="0">
                <a:solidFill>
                  <a:srgbClr val="D2D2D2">
                    <a:shade val="90000"/>
                  </a:srgbClr>
                </a:solidFill>
              </a:rPr>
              <a:t>11/15/2024</a:t>
            </a:fld>
            <a:endParaRPr lang="en-US" dirty="0">
              <a:solidFill>
                <a:srgbClr val="D2D2D2">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D2D2D2">
                    <a:shade val="90000"/>
                  </a:srgbClr>
                </a:solidFill>
              </a:rPr>
              <a:t>Prof. D. M. Shinkar, KCT'S RGSCOP</a:t>
            </a:r>
            <a:endParaRPr lang="en-US" dirty="0">
              <a:solidFill>
                <a:srgbClr val="D2D2D2">
                  <a:shade val="90000"/>
                </a:srgbClr>
              </a:solidFill>
            </a:endParaRPr>
          </a:p>
        </p:txBody>
      </p:sp>
      <p:sp>
        <p:nvSpPr>
          <p:cNvPr id="9" name="Slide Number Placeholder 8"/>
          <p:cNvSpPr>
            <a:spLocks noGrp="1"/>
          </p:cNvSpPr>
          <p:nvPr>
            <p:ph type="sldNum" sz="quarter" idx="12"/>
          </p:nvPr>
        </p:nvSpPr>
        <p:spPr/>
        <p:txBody>
          <a:bodyPr/>
          <a:lstStyle/>
          <a:p>
            <a:pPr>
              <a:defRPr/>
            </a:pPr>
            <a:fld id="{6C021D21-33A5-4023-883B-6751603E5146}" type="slidenum">
              <a:rPr lang="en-US" smtClean="0">
                <a:solidFill>
                  <a:srgbClr val="D2D2D2">
                    <a:shade val="90000"/>
                  </a:srgbClr>
                </a:solidFill>
              </a:rPr>
              <a:pPr>
                <a:defRPr/>
              </a:pPr>
              <a:t>‹#›</a:t>
            </a:fld>
            <a:endParaRPr lang="en-US" dirty="0">
              <a:solidFill>
                <a:srgbClr val="D2D2D2">
                  <a:shade val="90000"/>
                </a:srgbClr>
              </a:solidFill>
            </a:endParaRPr>
          </a:p>
        </p:txBody>
      </p:sp>
    </p:spTree>
    <p:extLst>
      <p:ext uri="{BB962C8B-B14F-4D97-AF65-F5344CB8AC3E}">
        <p14:creationId xmlns:p14="http://schemas.microsoft.com/office/powerpoint/2010/main" val="37869683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414719284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3646582188"/>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1125049787"/>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pPr>
              <a:defRPr/>
            </a:pPr>
            <a:fld id="{381D55DE-D246-4180-B0F4-CBC4DA1E459D}" type="datetime1">
              <a:rPr lang="en-US" smtClean="0">
                <a:solidFill>
                  <a:srgbClr val="D2D2D2">
                    <a:shade val="90000"/>
                  </a:srgbClr>
                </a:solidFill>
              </a:rPr>
              <a:t>11/15/2024</a:t>
            </a:fld>
            <a:endParaRPr lang="en-US" dirty="0">
              <a:solidFill>
                <a:srgbClr val="D2D2D2">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D2D2D2">
                    <a:shade val="90000"/>
                  </a:srgbClr>
                </a:solidFill>
              </a:rPr>
              <a:t>Prof. D. M. Shinkar, KCT'S RGSCOP</a:t>
            </a:r>
            <a:endParaRPr lang="en-US" dirty="0">
              <a:solidFill>
                <a:srgbClr val="D2D2D2">
                  <a:shade val="90000"/>
                </a:srgbClr>
              </a:solidFill>
            </a:endParaRPr>
          </a:p>
        </p:txBody>
      </p:sp>
      <p:sp>
        <p:nvSpPr>
          <p:cNvPr id="9" name="Slide Number Placeholder 8"/>
          <p:cNvSpPr>
            <a:spLocks noGrp="1"/>
          </p:cNvSpPr>
          <p:nvPr>
            <p:ph type="sldNum" sz="quarter" idx="12"/>
          </p:nvPr>
        </p:nvSpPr>
        <p:spPr/>
        <p:txBody>
          <a:bodyPr/>
          <a:lstStyle/>
          <a:p>
            <a:pPr>
              <a:defRPr/>
            </a:pPr>
            <a:fld id="{506F8E2E-9AD5-4278-8242-D9272B682B4E}" type="slidenum">
              <a:rPr lang="en-US" smtClean="0">
                <a:solidFill>
                  <a:srgbClr val="D2D2D2">
                    <a:shade val="90000"/>
                  </a:srgbClr>
                </a:solidFill>
              </a:rPr>
              <a:pPr>
                <a:defRPr/>
              </a:pPr>
              <a:t>‹#›</a:t>
            </a:fld>
            <a:endParaRPr lang="en-US" dirty="0">
              <a:solidFill>
                <a:srgbClr val="D2D2D2">
                  <a:shade val="90000"/>
                </a:srgbClr>
              </a:solidFill>
            </a:endParaRPr>
          </a:p>
        </p:txBody>
      </p:sp>
    </p:spTree>
    <p:extLst>
      <p:ext uri="{BB962C8B-B14F-4D97-AF65-F5344CB8AC3E}">
        <p14:creationId xmlns:p14="http://schemas.microsoft.com/office/powerpoint/2010/main" val="3389272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9" name="Footer Placeholder 8"/>
          <p:cNvSpPr>
            <a:spLocks noGrp="1"/>
          </p:cNvSpPr>
          <p:nvPr>
            <p:ph type="ftr" sz="quarter" idx="11"/>
          </p:nvPr>
        </p:nvSpPr>
        <p:spPr/>
        <p:txBody>
          <a:body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10" name="Slide Number Placeholder 9"/>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177937381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67109950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341195E9-D798-4B3D-B325-BBFDB2AB874E}" type="datetime1">
              <a:rPr lang="en-US" smtClean="0">
                <a:solidFill>
                  <a:srgbClr val="666666">
                    <a:shade val="90000"/>
                  </a:srgbClr>
                </a:solidFill>
              </a:rPr>
              <a:t>11/15/2024</a:t>
            </a:fld>
            <a:endParaRPr lang="en-US" dirty="0">
              <a:solidFill>
                <a:srgbClr val="666666">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666666">
                    <a:shade val="90000"/>
                  </a:srgbClr>
                </a:solidFill>
              </a:rPr>
              <a:t>Prof. D. M. Shinkar, KCT'S RGSCOP</a:t>
            </a:r>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7DB0893B-DC48-461C-8F4C-E2CB1AD1A443}" type="slidenum">
              <a:rPr lang="en-US" smtClean="0">
                <a:solidFill>
                  <a:srgbClr val="666666">
                    <a:shade val="90000"/>
                  </a:srgbClr>
                </a:solidFill>
              </a:rPr>
              <a:pPr>
                <a:defRPr/>
              </a:pPr>
              <a:t>‹#›</a:t>
            </a:fld>
            <a:endParaRPr lang="en-US" dirty="0">
              <a:solidFill>
                <a:srgbClr val="666666">
                  <a:shade val="90000"/>
                </a:srgbClr>
              </a:solidFill>
            </a:endParaRPr>
          </a:p>
        </p:txBody>
      </p:sp>
    </p:spTree>
    <p:extLst>
      <p:ext uri="{BB962C8B-B14F-4D97-AF65-F5344CB8AC3E}">
        <p14:creationId xmlns:p14="http://schemas.microsoft.com/office/powerpoint/2010/main" val="234059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11/15/2024</a:t>
            </a:fld>
            <a:endParaRPr lang="en-US" dirty="0">
              <a:solidFill>
                <a:srgbClr val="666666">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666666">
                    <a:shade val="90000"/>
                  </a:srgbClr>
                </a:solidFill>
              </a:rPr>
              <a:t>Prof. D. M. Shinkar, KCT'S RGSCOP</a:t>
            </a:r>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a:t>
            </a:fld>
            <a:endParaRPr lang="en-US" dirty="0">
              <a:solidFill>
                <a:srgbClr val="666666">
                  <a:shade val="90000"/>
                </a:srgbClr>
              </a:solidFill>
            </a:endParaRPr>
          </a:p>
        </p:txBody>
      </p:sp>
    </p:spTree>
    <p:extLst>
      <p:ext uri="{BB962C8B-B14F-4D97-AF65-F5344CB8AC3E}">
        <p14:creationId xmlns:p14="http://schemas.microsoft.com/office/powerpoint/2010/main" val="288464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11" name="Slide Number Placeholder 10"/>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58387412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337F94C0-0298-40B1-ACF5-AF62A54145A6}" type="datetime1">
              <a:rPr lang="en-US" smtClean="0">
                <a:solidFill>
                  <a:srgbClr val="666666">
                    <a:shade val="90000"/>
                  </a:srgbClr>
                </a:solidFill>
              </a:rPr>
              <a:t>11/15/2024</a:t>
            </a:fld>
            <a:endParaRPr lang="en-US" dirty="0">
              <a:solidFill>
                <a:srgbClr val="666666">
                  <a:shade val="90000"/>
                </a:srgbClr>
              </a:solidFill>
            </a:endParaRP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r>
              <a:rPr lang="en-US">
                <a:solidFill>
                  <a:srgbClr val="666666">
                    <a:shade val="90000"/>
                  </a:srgbClr>
                </a:solidFill>
              </a:rPr>
              <a:t>Prof. D. M. Shinkar, KCT'S RGSCOP</a:t>
            </a:r>
            <a:endParaRPr lang="en-US" dirty="0">
              <a:solidFill>
                <a:srgbClr val="666666">
                  <a:shade val="90000"/>
                </a:srgbClr>
              </a:solidFill>
            </a:endParaRPr>
          </a:p>
        </p:txBody>
      </p:sp>
      <p:sp>
        <p:nvSpPr>
          <p:cNvPr id="10" name="Slide Number Placeholder 9"/>
          <p:cNvSpPr>
            <a:spLocks noGrp="1"/>
          </p:cNvSpPr>
          <p:nvPr>
            <p:ph type="sldNum" sz="quarter" idx="12"/>
          </p:nvPr>
        </p:nvSpPr>
        <p:spPr/>
        <p:txBody>
          <a:bodyPr/>
          <a:lstStyle/>
          <a:p>
            <a:pPr>
              <a:defRPr/>
            </a:pPr>
            <a:fld id="{E6175B6C-54A1-4DC1-8D63-1FF19E817BC5}" type="slidenum">
              <a:rPr lang="en-US" smtClean="0">
                <a:solidFill>
                  <a:srgbClr val="666666">
                    <a:shade val="90000"/>
                  </a:srgbClr>
                </a:solidFill>
              </a:rPr>
              <a:pPr>
                <a:defRPr/>
              </a:pPr>
              <a:t>‹#›</a:t>
            </a:fld>
            <a:endParaRPr lang="en-US" dirty="0">
              <a:solidFill>
                <a:srgbClr val="666666">
                  <a:shade val="90000"/>
                </a:srgbClr>
              </a:solidFill>
            </a:endParaRPr>
          </a:p>
        </p:txBody>
      </p:sp>
    </p:spTree>
    <p:extLst>
      <p:ext uri="{BB962C8B-B14F-4D97-AF65-F5344CB8AC3E}">
        <p14:creationId xmlns:p14="http://schemas.microsoft.com/office/powerpoint/2010/main" val="334543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fontAlgn="base">
              <a:spcBef>
                <a:spcPct val="0"/>
              </a:spcBef>
              <a:spcAft>
                <a:spcPct val="0"/>
              </a:spcAft>
              <a:defRPr/>
            </a:pPr>
            <a:r>
              <a:rPr lang="en-US">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256496247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artisticMarker/>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C021D21-33A5-4023-883B-6751603E5146}" type="slidenum">
              <a:rPr lang="en-US" smtClean="0">
                <a:solidFill>
                  <a:srgbClr val="D2D2D2">
                    <a:shade val="90000"/>
                  </a:srgbClr>
                </a:solidFill>
              </a:rPr>
              <a:pPr>
                <a:defRPr/>
              </a:pPr>
              <a:t>1</a:t>
            </a:fld>
            <a:endParaRPr lang="en-US" dirty="0">
              <a:solidFill>
                <a:srgbClr val="D2D2D2">
                  <a:shade val="90000"/>
                </a:srgbClr>
              </a:solidFill>
            </a:endParaRPr>
          </a:p>
        </p:txBody>
      </p:sp>
      <p:sp>
        <p:nvSpPr>
          <p:cNvPr id="5" name="Title 4">
            <a:extLst>
              <a:ext uri="{FF2B5EF4-FFF2-40B4-BE49-F238E27FC236}">
                <a16:creationId xmlns:a16="http://schemas.microsoft.com/office/drawing/2014/main" id="{7F084E2C-7B16-4485-005E-D30A80D60DAE}"/>
              </a:ext>
            </a:extLst>
          </p:cNvPr>
          <p:cNvSpPr>
            <a:spLocks noGrp="1"/>
          </p:cNvSpPr>
          <p:nvPr>
            <p:ph type="ctrTitle"/>
          </p:nvPr>
        </p:nvSpPr>
        <p:spPr>
          <a:xfrm>
            <a:off x="1102240" y="1676400"/>
            <a:ext cx="6939520" cy="3328256"/>
          </a:xfrm>
          <a:noFill/>
        </p:spPr>
        <p:txBody>
          <a:bodyPr>
            <a:noAutofit/>
          </a:bodyPr>
          <a:lstStyle/>
          <a:p>
            <a:br>
              <a:rPr lang="en-US" sz="1400" b="1" dirty="0">
                <a:solidFill>
                  <a:srgbClr val="0070C0"/>
                </a:solidFill>
                <a:latin typeface="Al Nile" pitchFamily="2" charset="-78"/>
                <a:cs typeface="Al Nile" pitchFamily="2" charset="-78"/>
              </a:rPr>
            </a:br>
            <a:br>
              <a:rPr lang="en-US" sz="1400" b="1" dirty="0">
                <a:solidFill>
                  <a:srgbClr val="0070C0"/>
                </a:solidFill>
                <a:latin typeface="Al Nile" pitchFamily="2" charset="-78"/>
                <a:cs typeface="Al Nile" pitchFamily="2" charset="-78"/>
              </a:rPr>
            </a:br>
            <a:r>
              <a:rPr lang="en-US" sz="2800" b="1" dirty="0">
                <a:solidFill>
                  <a:srgbClr val="FF0000"/>
                </a:solidFill>
                <a:effectLst>
                  <a:outerShdw blurRad="38100" dist="38100" dir="2700000" algn="tl">
                    <a:srgbClr val="000000">
                      <a:alpha val="43137"/>
                    </a:srgbClr>
                  </a:outerShdw>
                </a:effectLst>
                <a:latin typeface="Al Nile" pitchFamily="2" charset="-78"/>
                <a:cs typeface="Al Nile" pitchFamily="2" charset="-78"/>
              </a:rPr>
              <a:t>Lab 6</a:t>
            </a:r>
            <a:br>
              <a:rPr lang="en-US" sz="1400" b="1" dirty="0">
                <a:solidFill>
                  <a:srgbClr val="0070C0"/>
                </a:solidFill>
                <a:effectLst>
                  <a:outerShdw blurRad="38100" dist="38100" dir="2700000" algn="tl">
                    <a:srgbClr val="000000">
                      <a:alpha val="43137"/>
                    </a:srgbClr>
                  </a:outerShdw>
                </a:effectLst>
                <a:latin typeface="Al Nile" pitchFamily="2" charset="-78"/>
                <a:cs typeface="Al Nile" pitchFamily="2" charset="-78"/>
              </a:rPr>
            </a:br>
            <a:br>
              <a:rPr lang="en-US" sz="1400" b="1" dirty="0">
                <a:solidFill>
                  <a:srgbClr val="0070C0"/>
                </a:solidFill>
                <a:latin typeface="Al Nile" pitchFamily="2" charset="-78"/>
                <a:cs typeface="Al Nile" pitchFamily="2" charset="-78"/>
              </a:rPr>
            </a:br>
            <a:r>
              <a:rPr lang="en-US" sz="1400" b="1" dirty="0">
                <a:solidFill>
                  <a:srgbClr val="0070C0"/>
                </a:solidFill>
                <a:latin typeface="Al Nile" pitchFamily="2" charset="-78"/>
                <a:cs typeface="Al Nile" pitchFamily="2" charset="-78"/>
              </a:rPr>
              <a:t>Weight variation</a:t>
            </a:r>
            <a:r>
              <a:rPr lang="en-US" sz="2000" b="1" dirty="0">
                <a:solidFill>
                  <a:srgbClr val="0070C0"/>
                </a:solidFill>
                <a:latin typeface="Al Nile" pitchFamily="2" charset="-78"/>
                <a:cs typeface="Al Nile" pitchFamily="2" charset="-78"/>
              </a:rPr>
              <a:t>, </a:t>
            </a:r>
            <a:r>
              <a:rPr lang="en-US" sz="1400" b="1" dirty="0">
                <a:solidFill>
                  <a:srgbClr val="0070C0"/>
                </a:solidFill>
                <a:latin typeface="Al Nile" pitchFamily="2" charset="-78"/>
                <a:cs typeface="Al Nile" pitchFamily="2" charset="-78"/>
              </a:rPr>
              <a:t>content uniformity &amp;Disintegration test </a:t>
            </a:r>
            <a:br>
              <a:rPr lang="en-US" sz="1400" b="1" dirty="0">
                <a:solidFill>
                  <a:srgbClr val="0070C0"/>
                </a:solidFill>
                <a:latin typeface="Al Nile" pitchFamily="2" charset="-78"/>
                <a:cs typeface="Al Nile" pitchFamily="2" charset="-78"/>
              </a:rPr>
            </a:br>
            <a:br>
              <a:rPr lang="ar-SA" sz="1400" b="1" dirty="0">
                <a:solidFill>
                  <a:srgbClr val="0070C0"/>
                </a:solidFill>
                <a:latin typeface="Al Nile" pitchFamily="2" charset="-78"/>
                <a:cs typeface="Al Nile" pitchFamily="2" charset="-78"/>
              </a:rPr>
            </a:br>
            <a:r>
              <a:rPr lang="en-US" sz="1400" b="1" dirty="0">
                <a:solidFill>
                  <a:srgbClr val="0070C0"/>
                </a:solidFill>
                <a:latin typeface="Al Nile" pitchFamily="2" charset="-78"/>
                <a:cs typeface="Al Nile" pitchFamily="2" charset="-78"/>
              </a:rPr>
              <a:t>(official test)</a:t>
            </a:r>
            <a:br>
              <a:rPr lang="en-US" sz="1400" b="1" dirty="0">
                <a:solidFill>
                  <a:srgbClr val="0070C0"/>
                </a:solidFill>
                <a:latin typeface="Al Nile" pitchFamily="2" charset="-78"/>
                <a:cs typeface="Al Nile" pitchFamily="2" charset="-78"/>
              </a:rPr>
            </a:br>
            <a:r>
              <a:rPr lang="en-US" sz="1400" b="1" dirty="0">
                <a:solidFill>
                  <a:srgbClr val="0070C0"/>
                </a:solidFill>
                <a:latin typeface="Al Nile" pitchFamily="2" charset="-78"/>
                <a:cs typeface="Al Nile" pitchFamily="2" charset="-78"/>
              </a:rPr>
              <a:t>industrial pharmacy </a:t>
            </a:r>
            <a:br>
              <a:rPr lang="en-US" sz="1400" b="1" dirty="0">
                <a:solidFill>
                  <a:srgbClr val="0070C0"/>
                </a:solidFill>
                <a:latin typeface="Al Nile" pitchFamily="2" charset="-78"/>
                <a:cs typeface="Al Nile" pitchFamily="2" charset="-78"/>
              </a:rPr>
            </a:br>
            <a:r>
              <a:rPr lang="en-US" sz="1400" b="1" dirty="0">
                <a:solidFill>
                  <a:srgbClr val="0070C0"/>
                </a:solidFill>
                <a:latin typeface="Al Nile" pitchFamily="2" charset="-78"/>
                <a:cs typeface="Al Nile" pitchFamily="2" charset="-78"/>
              </a:rPr>
              <a:t>fifth stage </a:t>
            </a:r>
            <a:br>
              <a:rPr lang="ar-SA" sz="1400" b="1" dirty="0">
                <a:solidFill>
                  <a:srgbClr val="0070C0"/>
                </a:solidFill>
                <a:latin typeface="Al Nile" pitchFamily="2" charset="-78"/>
                <a:cs typeface="Al Nile" pitchFamily="2" charset="-78"/>
              </a:rPr>
            </a:br>
            <a:r>
              <a:rPr lang="en-GB" sz="1400" b="1" dirty="0">
                <a:solidFill>
                  <a:srgbClr val="0070C0"/>
                </a:solidFill>
                <a:latin typeface="Al Nile" pitchFamily="2" charset="-78"/>
                <a:cs typeface="Al Nile" pitchFamily="2" charset="-78"/>
              </a:rPr>
              <a:t>2024-2025</a:t>
            </a:r>
            <a:br>
              <a:rPr lang="en-GB" sz="1400" b="1" dirty="0">
                <a:solidFill>
                  <a:srgbClr val="0070C0"/>
                </a:solidFill>
                <a:latin typeface="Al Nile" pitchFamily="2" charset="-78"/>
                <a:cs typeface="Al Nile" pitchFamily="2" charset="-78"/>
              </a:rPr>
            </a:br>
            <a:r>
              <a:rPr lang="en-GB" sz="1050" b="1" dirty="0" err="1">
                <a:solidFill>
                  <a:srgbClr val="0070C0"/>
                </a:solidFill>
                <a:latin typeface="Al Nile" pitchFamily="2" charset="-78"/>
                <a:cs typeface="Al Nile" pitchFamily="2" charset="-78"/>
              </a:rPr>
              <a:t>Lec</a:t>
            </a:r>
            <a:r>
              <a:rPr lang="en-GB" sz="1050" b="1" dirty="0">
                <a:solidFill>
                  <a:srgbClr val="0070C0"/>
                </a:solidFill>
                <a:latin typeface="Al Nile" pitchFamily="2" charset="-78"/>
                <a:cs typeface="Al Nile" pitchFamily="2" charset="-78"/>
              </a:rPr>
              <a:t>. Zeina D. SALAMAN</a:t>
            </a:r>
            <a:br>
              <a:rPr lang="en-GB" sz="1050" b="1" dirty="0">
                <a:solidFill>
                  <a:srgbClr val="0070C0"/>
                </a:solidFill>
                <a:latin typeface="Al Nile" pitchFamily="2" charset="-78"/>
                <a:cs typeface="Al Nile" pitchFamily="2" charset="-78"/>
              </a:rPr>
            </a:br>
            <a:r>
              <a:rPr lang="en-GB" sz="1050" b="1" dirty="0" err="1">
                <a:solidFill>
                  <a:srgbClr val="0070C0"/>
                </a:solidFill>
                <a:latin typeface="Al Nile" pitchFamily="2" charset="-78"/>
                <a:cs typeface="Al Nile" pitchFamily="2" charset="-78"/>
              </a:rPr>
              <a:t>Lec</a:t>
            </a:r>
            <a:r>
              <a:rPr lang="en-GB" sz="1050" b="1" dirty="0">
                <a:solidFill>
                  <a:srgbClr val="0070C0"/>
                </a:solidFill>
                <a:latin typeface="Al Nile" pitchFamily="2" charset="-78"/>
                <a:cs typeface="Al Nile" pitchFamily="2" charset="-78"/>
              </a:rPr>
              <a:t>. </a:t>
            </a:r>
            <a:r>
              <a:rPr lang="en-GB" sz="1050" b="1" dirty="0" err="1">
                <a:solidFill>
                  <a:srgbClr val="0070C0"/>
                </a:solidFill>
                <a:latin typeface="Al Nile" pitchFamily="2" charset="-78"/>
                <a:cs typeface="Al Nile" pitchFamily="2" charset="-78"/>
              </a:rPr>
              <a:t>Ashti</a:t>
            </a:r>
            <a:r>
              <a:rPr lang="en-GB" sz="1050" b="1" dirty="0">
                <a:solidFill>
                  <a:srgbClr val="0070C0"/>
                </a:solidFill>
                <a:latin typeface="Al Nile" pitchFamily="2" charset="-78"/>
                <a:cs typeface="Al Nile" pitchFamily="2" charset="-78"/>
              </a:rPr>
              <a:t> </a:t>
            </a:r>
            <a:r>
              <a:rPr lang="en-GB" sz="1050" b="1" dirty="0" err="1">
                <a:solidFill>
                  <a:srgbClr val="0070C0"/>
                </a:solidFill>
                <a:latin typeface="Al Nile" pitchFamily="2" charset="-78"/>
                <a:cs typeface="Al Nile" pitchFamily="2" charset="-78"/>
              </a:rPr>
              <a:t>m.h.</a:t>
            </a:r>
            <a:r>
              <a:rPr lang="en-GB" sz="1050" b="1" dirty="0">
                <a:solidFill>
                  <a:srgbClr val="0070C0"/>
                </a:solidFill>
                <a:latin typeface="Al Nile" pitchFamily="2" charset="-78"/>
                <a:cs typeface="Al Nile" pitchFamily="2" charset="-78"/>
              </a:rPr>
              <a:t> </a:t>
            </a:r>
            <a:r>
              <a:rPr lang="en-GB" sz="1050" b="1" dirty="0" err="1">
                <a:solidFill>
                  <a:srgbClr val="0070C0"/>
                </a:solidFill>
                <a:latin typeface="Al Nile" pitchFamily="2" charset="-78"/>
                <a:cs typeface="Al Nile" pitchFamily="2" charset="-78"/>
              </a:rPr>
              <a:t>saeed</a:t>
            </a:r>
            <a:br>
              <a:rPr lang="en-GB" sz="1050" b="1" dirty="0">
                <a:solidFill>
                  <a:srgbClr val="0070C0"/>
                </a:solidFill>
                <a:latin typeface="Al Nile" pitchFamily="2" charset="-78"/>
                <a:cs typeface="Al Nile" pitchFamily="2" charset="-78"/>
              </a:rPr>
            </a:br>
            <a:r>
              <a:rPr lang="en-GB" sz="1050" b="1" dirty="0">
                <a:solidFill>
                  <a:srgbClr val="0070C0"/>
                </a:solidFill>
                <a:latin typeface="Al Nile" pitchFamily="2" charset="-78"/>
                <a:cs typeface="Al Nile" pitchFamily="2" charset="-78"/>
              </a:rPr>
              <a:t>ASSIST. LEC. MAYSAM HUSSEIN </a:t>
            </a:r>
            <a:br>
              <a:rPr lang="en-GB" sz="1400" b="1" dirty="0">
                <a:solidFill>
                  <a:srgbClr val="0070C0"/>
                </a:solidFill>
                <a:latin typeface="Al Nile" pitchFamily="2" charset="-78"/>
                <a:cs typeface="Al Nile" pitchFamily="2" charset="-78"/>
              </a:rPr>
            </a:br>
            <a:endParaRPr lang="en-US" sz="1400" b="1" dirty="0">
              <a:solidFill>
                <a:srgbClr val="0070C0"/>
              </a:solidFill>
              <a:latin typeface="Al Nile" pitchFamily="2" charset="-78"/>
              <a:cs typeface="Al Nile" pitchFamily="2" charset="-78"/>
            </a:endParaRPr>
          </a:p>
        </p:txBody>
      </p:sp>
    </p:spTree>
    <p:extLst>
      <p:ext uri="{BB962C8B-B14F-4D97-AF65-F5344CB8AC3E}">
        <p14:creationId xmlns:p14="http://schemas.microsoft.com/office/powerpoint/2010/main" val="1907301701"/>
      </p:ext>
    </p:extLst>
  </p:cSld>
  <p:clrMapOvr>
    <a:masterClrMapping/>
  </p:clrMapOvr>
  <p:transition spd="slow" advClick="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2400" y="119159"/>
            <a:ext cx="8763000" cy="378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ct val="0"/>
              </a:spcBef>
              <a:spcAft>
                <a:spcPct val="0"/>
              </a:spcAft>
            </a:pPr>
            <a:r>
              <a:rPr lang="en-US" altLang="en-US" b="1" u="sng" dirty="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time:</a:t>
            </a:r>
            <a:r>
              <a:rPr lang="en-US" altLang="en-US" b="1" dirty="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altLang="en-US" sz="1600" dirty="0">
                <a:solidFill>
                  <a:prstClr val="black"/>
                </a:solidFill>
                <a:latin typeface="Arial" pitchFamily="34" charset="0"/>
                <a:cs typeface="Arial" pitchFamily="34" charset="0"/>
              </a:rPr>
              <a:t>the U.S.P. Device (disintegrator) uses 6 glass tubes that are 3 inches long; open at the top and 10 mesh screen at the bottom end. </a:t>
            </a:r>
          </a:p>
          <a:p>
            <a:pPr algn="just" eaLnBrk="1" fontAlgn="base" hangingPunct="1">
              <a:lnSpc>
                <a:spcPct val="150000"/>
              </a:lnSpc>
              <a:spcBef>
                <a:spcPct val="0"/>
              </a:spcBef>
              <a:spcAft>
                <a:spcPct val="0"/>
              </a:spcAft>
            </a:pPr>
            <a:r>
              <a:rPr lang="en-US" altLang="en-US" sz="1600" dirty="0">
                <a:solidFill>
                  <a:prstClr val="black"/>
                </a:solidFill>
                <a:latin typeface="Arial" pitchFamily="34" charset="0"/>
                <a:cs typeface="Arial" pitchFamily="34" charset="0"/>
              </a:rPr>
              <a:t>To test for disintegration time, one tablet is placed in each tube and the basket rack is positioned in a 1-l beaker </a:t>
            </a:r>
            <a:r>
              <a:rPr lang="en-US" altLang="en-US" sz="1600" b="1" dirty="0">
                <a:solidFill>
                  <a:srgbClr val="FF0000"/>
                </a:solidFill>
                <a:latin typeface="Arial" pitchFamily="34" charset="0"/>
                <a:cs typeface="Arial" pitchFamily="34" charset="0"/>
              </a:rPr>
              <a:t>of water, simulated gastric fluid or simulated intestinal fluid at 37 ± 2 </a:t>
            </a:r>
            <a:r>
              <a:rPr lang="en-US" altLang="en-US" sz="1600" b="1" baseline="30000" dirty="0">
                <a:solidFill>
                  <a:srgbClr val="FF0000"/>
                </a:solidFill>
                <a:latin typeface="Arial" pitchFamily="34" charset="0"/>
                <a:cs typeface="Arial" pitchFamily="34" charset="0"/>
              </a:rPr>
              <a:t>0 </a:t>
            </a:r>
            <a:r>
              <a:rPr lang="en-US" altLang="en-US" sz="1600" b="1" dirty="0">
                <a:solidFill>
                  <a:srgbClr val="FF0000"/>
                </a:solidFill>
                <a:latin typeface="Arial" pitchFamily="34" charset="0"/>
                <a:cs typeface="Arial" pitchFamily="34" charset="0"/>
              </a:rPr>
              <a:t>c</a:t>
            </a:r>
            <a:r>
              <a:rPr lang="en-US" altLang="en-US" sz="1600" dirty="0">
                <a:solidFill>
                  <a:prstClr val="black"/>
                </a:solidFill>
                <a:latin typeface="Arial" pitchFamily="34" charset="0"/>
                <a:cs typeface="Arial" pitchFamily="34" charset="0"/>
              </a:rPr>
              <a:t> such that the tablet remain 2.5 cm below the surface of liquid on their upward movement and not closer than 2.5 cm from the bottom of the beaker in their downward movement. </a:t>
            </a:r>
          </a:p>
          <a:p>
            <a:pPr algn="just" eaLnBrk="1" fontAlgn="base" hangingPunct="1">
              <a:lnSpc>
                <a:spcPct val="150000"/>
              </a:lnSpc>
              <a:spcBef>
                <a:spcPct val="0"/>
              </a:spcBef>
              <a:spcAft>
                <a:spcPct val="0"/>
              </a:spcAft>
            </a:pPr>
            <a:r>
              <a:rPr lang="en-US" altLang="en-US" sz="1600" dirty="0">
                <a:solidFill>
                  <a:prstClr val="black"/>
                </a:solidFill>
                <a:latin typeface="Arial" pitchFamily="34" charset="0"/>
                <a:cs typeface="Arial" pitchFamily="34" charset="0"/>
              </a:rPr>
              <a:t>Move the basket containing the tablets up and down through A distance of 5-6 cm at A frequency of 28-32 cycles per minute. Floating of the tablets can be prevented by placing perforated plastic discs on each tablet. </a:t>
            </a:r>
          </a:p>
        </p:txBody>
      </p:sp>
      <p:sp>
        <p:nvSpPr>
          <p:cNvPr id="2" name="Date Placeholder 1"/>
          <p:cNvSpPr>
            <a:spLocks noGrp="1"/>
          </p:cNvSpPr>
          <p:nvPr>
            <p:ph type="dt" sz="half" idx="10"/>
          </p:nvPr>
        </p:nvSpPr>
        <p:spPr/>
        <p:txBody>
          <a:bodyPr/>
          <a:lstStyle/>
          <a:p>
            <a:pPr>
              <a:defRPr/>
            </a:pPr>
            <a:fld id="{100D47A7-8A71-4558-A989-C2E4E264CD92}" type="datetime1">
              <a:rPr lang="en-US" smtClean="0">
                <a:solidFill>
                  <a:srgbClr val="666666">
                    <a:shade val="90000"/>
                  </a:srgbClr>
                </a:solidFill>
              </a:rPr>
              <a:t>11/15/2024</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10</a:t>
            </a:fld>
            <a:endParaRPr lang="en-US" dirty="0">
              <a:solidFill>
                <a:srgbClr val="666666">
                  <a:shade val="90000"/>
                </a:srgbClr>
              </a:solidFill>
            </a:endParaRPr>
          </a:p>
        </p:txBody>
      </p:sp>
      <p:sp>
        <p:nvSpPr>
          <p:cNvPr id="5" name="TextBox 4">
            <a:extLst>
              <a:ext uri="{FF2B5EF4-FFF2-40B4-BE49-F238E27FC236}">
                <a16:creationId xmlns:a16="http://schemas.microsoft.com/office/drawing/2014/main" id="{3B8A51A0-B39C-1D80-D755-4409C7D247C2}"/>
              </a:ext>
            </a:extLst>
          </p:cNvPr>
          <p:cNvSpPr txBox="1"/>
          <p:nvPr/>
        </p:nvSpPr>
        <p:spPr>
          <a:xfrm>
            <a:off x="152400" y="4648200"/>
            <a:ext cx="8534400" cy="830997"/>
          </a:xfrm>
          <a:prstGeom prst="rect">
            <a:avLst/>
          </a:prstGeom>
          <a:noFill/>
        </p:spPr>
        <p:txBody>
          <a:bodyPr wrap="square">
            <a:spAutoFit/>
          </a:bodyPr>
          <a:lstStyle/>
          <a:p>
            <a:pPr algn="just"/>
            <a:r>
              <a:rPr lang="en-US" sz="2000" b="1" u="sng" cap="none" dirty="0">
                <a:effectLst>
                  <a:outerShdw blurRad="38100" dist="38100" dir="2700000" algn="tl">
                    <a:srgbClr val="000000">
                      <a:alpha val="43137"/>
                    </a:srgbClr>
                  </a:outerShdw>
                </a:effectLst>
                <a:latin typeface="Arial" pitchFamily="34" charset="0"/>
                <a:cs typeface="Arial" pitchFamily="34" charset="0"/>
              </a:rPr>
              <a:t>Disintegration test:</a:t>
            </a:r>
            <a:r>
              <a:rPr lang="en-US" sz="2000" b="1" cap="none" dirty="0">
                <a:effectLst>
                  <a:outerShdw blurRad="38100" dist="38100" dir="2700000" algn="tl">
                    <a:srgbClr val="000000">
                      <a:alpha val="43137"/>
                    </a:srgbClr>
                  </a:outerShdw>
                </a:effectLst>
                <a:latin typeface="Arial" pitchFamily="34" charset="0"/>
                <a:cs typeface="Arial" pitchFamily="34" charset="0"/>
              </a:rPr>
              <a:t> </a:t>
            </a:r>
            <a:r>
              <a:rPr lang="en-US" sz="1400" b="1" cap="none" dirty="0">
                <a:effectLst>
                  <a:outerShdw blurRad="38100" dist="38100" dir="2700000" algn="tl">
                    <a:srgbClr val="000000">
                      <a:alpha val="43137"/>
                    </a:srgbClr>
                  </a:outerShdw>
                </a:effectLst>
                <a:latin typeface="Arial" pitchFamily="34" charset="0"/>
                <a:cs typeface="Arial" pitchFamily="34" charset="0"/>
              </a:rPr>
              <a:t>(triplicate is done)</a:t>
            </a:r>
            <a:r>
              <a:rPr lang="en-US" sz="2000" b="1" cap="none" dirty="0">
                <a:effectLst>
                  <a:outerShdw blurRad="38100" dist="38100" dir="2700000" algn="tl">
                    <a:srgbClr val="000000">
                      <a:alpha val="43137"/>
                    </a:srgbClr>
                  </a:outerShdw>
                </a:effectLst>
                <a:latin typeface="Arial" pitchFamily="34" charset="0"/>
                <a:cs typeface="Arial" pitchFamily="34" charset="0"/>
              </a:rPr>
              <a:t> </a:t>
            </a:r>
            <a:r>
              <a:rPr lang="en-US" sz="1400" cap="none" dirty="0">
                <a:latin typeface="Arial" pitchFamily="34" charset="0"/>
                <a:cs typeface="Arial" pitchFamily="34" charset="0"/>
              </a:rPr>
              <a:t>we start with 6 tablets (each tablet in each tube), if one or two tablets failed to disintegrate completely, test should be repeated for additional 12 tablets, the requirement met if not fewer than 16 of the total 18 are disintegrated. </a:t>
            </a:r>
          </a:p>
        </p:txBody>
      </p:sp>
    </p:spTree>
    <p:extLst>
      <p:ext uri="{BB962C8B-B14F-4D97-AF65-F5344CB8AC3E}">
        <p14:creationId xmlns:p14="http://schemas.microsoft.com/office/powerpoint/2010/main" val="1330830246"/>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96200" cy="570464"/>
          </a:xfrm>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1800" b="1" dirty="0"/>
              <a:t>Factors affecting the disintegration time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0656187"/>
              </p:ext>
            </p:extLst>
          </p:nvPr>
        </p:nvGraphicFramePr>
        <p:xfrm>
          <a:off x="685800" y="1752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B6E5C4FE-4BAD-4F2C-B6F9-169FB1F92D65}" type="datetime1">
              <a:rPr lang="en-US" smtClean="0">
                <a:solidFill>
                  <a:srgbClr val="666666">
                    <a:shade val="90000"/>
                  </a:srgbClr>
                </a:solidFill>
              </a:rPr>
              <a:t>11/15/2024</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11</a:t>
            </a:fld>
            <a:endParaRPr lang="en-US" dirty="0">
              <a:solidFill>
                <a:srgbClr val="666666">
                  <a:shade val="90000"/>
                </a:srgbClr>
              </a:solidFill>
            </a:endParaRPr>
          </a:p>
        </p:txBody>
      </p:sp>
    </p:spTree>
    <p:extLst>
      <p:ext uri="{BB962C8B-B14F-4D97-AF65-F5344CB8AC3E}">
        <p14:creationId xmlns:p14="http://schemas.microsoft.com/office/powerpoint/2010/main" val="1296852448"/>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11/15/2024</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12</a:t>
            </a:fld>
            <a:endParaRPr lang="en-US" dirty="0">
              <a:solidFill>
                <a:srgbClr val="666666">
                  <a:shade val="90000"/>
                </a:srgbClr>
              </a:solidFill>
            </a:endParaRPr>
          </a:p>
        </p:txBody>
      </p:sp>
      <p:pic>
        <p:nvPicPr>
          <p:cNvPr id="5" name="Picture 4">
            <a:extLst>
              <a:ext uri="{FF2B5EF4-FFF2-40B4-BE49-F238E27FC236}">
                <a16:creationId xmlns:a16="http://schemas.microsoft.com/office/drawing/2014/main" id="{C07E2101-9C84-FB25-AEB9-611953FE0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16135"/>
            <a:ext cx="7308000" cy="6675579"/>
          </a:xfrm>
          <a:prstGeom prst="rect">
            <a:avLst/>
          </a:prstGeom>
        </p:spPr>
      </p:pic>
    </p:spTree>
    <p:extLst>
      <p:ext uri="{BB962C8B-B14F-4D97-AF65-F5344CB8AC3E}">
        <p14:creationId xmlns:p14="http://schemas.microsoft.com/office/powerpoint/2010/main" val="3170981091"/>
      </p:ext>
    </p:extLst>
  </p:cSld>
  <p:clrMapOvr>
    <a:masterClrMapping/>
  </p:clrMapOvr>
  <p:transition spd="slow" advClick="0">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7004555" cy="508372"/>
          </a:xfrm>
        </p:spPr>
        <p:txBody>
          <a:bodyPr>
            <a:normAutofit fontScale="90000"/>
          </a:bodyPr>
          <a:lstStyle/>
          <a:p>
            <a:pPr algn="ctr"/>
            <a:br>
              <a:rPr lang="en-US" dirty="0">
                <a:solidFill>
                  <a:srgbClr val="FF0000"/>
                </a:solidFill>
              </a:rPr>
            </a:br>
            <a:r>
              <a:rPr lang="en-US" dirty="0">
                <a:solidFill>
                  <a:srgbClr val="FF0000"/>
                </a:solidFill>
              </a:rPr>
              <a:t>Pharmacopeial or official tests:</a:t>
            </a:r>
            <a:br>
              <a:rPr lang="en-US" dirty="0">
                <a:solidFill>
                  <a:srgbClr val="FF0000"/>
                </a:solidFill>
              </a:rPr>
            </a:br>
            <a:endParaRPr lang="en-US" dirty="0">
              <a:solidFill>
                <a:srgbClr val="FF0000"/>
              </a:solidFill>
            </a:endParaRPr>
          </a:p>
        </p:txBody>
      </p:sp>
      <p:sp>
        <p:nvSpPr>
          <p:cNvPr id="2" name="Content Placeholder 1"/>
          <p:cNvSpPr>
            <a:spLocks noGrp="1"/>
          </p:cNvSpPr>
          <p:nvPr>
            <p:ph idx="1"/>
          </p:nvPr>
        </p:nvSpPr>
        <p:spPr>
          <a:xfrm>
            <a:off x="533400" y="1837751"/>
            <a:ext cx="7924800" cy="3101983"/>
          </a:xfrm>
        </p:spPr>
        <p:txBody>
          <a:bodyPr>
            <a:normAutofit fontScale="92500"/>
          </a:bodyPr>
          <a:lstStyle/>
          <a:p>
            <a:pPr marL="109728" indent="0" algn="just">
              <a:buNone/>
            </a:pPr>
            <a:r>
              <a:rPr lang="en-US" sz="2400" dirty="0"/>
              <a:t>The limited weight variation according to USP:</a:t>
            </a:r>
          </a:p>
          <a:p>
            <a:pPr marL="109728" indent="0" algn="just">
              <a:buNone/>
            </a:pPr>
            <a:endParaRPr lang="en-US" sz="2400" dirty="0"/>
          </a:p>
          <a:p>
            <a:pPr marL="109728" indent="0" algn="just">
              <a:buNone/>
            </a:pPr>
            <a:endParaRPr lang="en-US" sz="2400" dirty="0"/>
          </a:p>
          <a:p>
            <a:pPr marL="109728" indent="0" algn="just">
              <a:buNone/>
            </a:pPr>
            <a:endParaRPr lang="en-US" sz="2400" dirty="0"/>
          </a:p>
          <a:p>
            <a:pPr marL="109728" indent="0" algn="just">
              <a:buNone/>
            </a:pPr>
            <a:r>
              <a:rPr lang="en-US" sz="2400" dirty="0"/>
              <a:t>Take 20 tabs and weigh individually and calculate the average weight and compare the individual tab. weight with the average then no more than 2 tabs should be outside percentage limit.</a:t>
            </a:r>
          </a:p>
        </p:txBody>
      </p:sp>
      <p:graphicFrame>
        <p:nvGraphicFramePr>
          <p:cNvPr id="4" name="Table 3"/>
          <p:cNvGraphicFramePr>
            <a:graphicFrameLocks noGrp="1"/>
          </p:cNvGraphicFramePr>
          <p:nvPr>
            <p:extLst>
              <p:ext uri="{D42A27DB-BD31-4B8C-83A1-F6EECF244321}">
                <p14:modId xmlns:p14="http://schemas.microsoft.com/office/powerpoint/2010/main" val="3957202224"/>
              </p:ext>
            </p:extLst>
          </p:nvPr>
        </p:nvGraphicFramePr>
        <p:xfrm>
          <a:off x="685800" y="2323652"/>
          <a:ext cx="7772400" cy="1143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85800">
                <a:tc>
                  <a:txBody>
                    <a:bodyPr/>
                    <a:lstStyle/>
                    <a:p>
                      <a:pPr algn="ctr"/>
                      <a:r>
                        <a:rPr lang="en-US" dirty="0"/>
                        <a:t>Allowance</a:t>
                      </a:r>
                    </a:p>
                  </a:txBody>
                  <a:tcPr anchor="ctr"/>
                </a:tc>
                <a:tc>
                  <a:txBody>
                    <a:bodyPr/>
                    <a:lstStyle/>
                    <a:p>
                      <a:pPr algn="ctr"/>
                      <a:r>
                        <a:rPr lang="en-US" dirty="0"/>
                        <a:t>10%</a:t>
                      </a:r>
                    </a:p>
                  </a:txBody>
                  <a:tcPr anchor="ctr"/>
                </a:tc>
                <a:tc>
                  <a:txBody>
                    <a:bodyPr/>
                    <a:lstStyle/>
                    <a:p>
                      <a:pPr algn="ctr"/>
                      <a:r>
                        <a:rPr lang="en-US" dirty="0"/>
                        <a:t>7.5%</a:t>
                      </a:r>
                    </a:p>
                  </a:txBody>
                  <a:tcPr anchor="ctr"/>
                </a:tc>
                <a:tc>
                  <a:txBody>
                    <a:bodyPr/>
                    <a:lstStyle/>
                    <a:p>
                      <a:pPr algn="ctr"/>
                      <a:r>
                        <a:rPr lang="en-US" dirty="0"/>
                        <a:t>5%</a:t>
                      </a:r>
                    </a:p>
                  </a:txBody>
                  <a:tcPr anchor="ctr"/>
                </a:tc>
                <a:extLst>
                  <a:ext uri="{0D108BD9-81ED-4DB2-BD59-A6C34878D82A}">
                    <a16:rowId xmlns:a16="http://schemas.microsoft.com/office/drawing/2014/main" val="10000"/>
                  </a:ext>
                </a:extLst>
              </a:tr>
              <a:tr h="457200">
                <a:tc>
                  <a:txBody>
                    <a:bodyPr/>
                    <a:lstStyle/>
                    <a:p>
                      <a:pPr algn="ctr"/>
                      <a:r>
                        <a:rPr lang="en-US" dirty="0"/>
                        <a:t>Average wt. (mg)</a:t>
                      </a:r>
                    </a:p>
                  </a:txBody>
                  <a:tcPr anchor="ctr"/>
                </a:tc>
                <a:tc>
                  <a:txBody>
                    <a:bodyPr/>
                    <a:lstStyle/>
                    <a:p>
                      <a:pPr algn="ctr"/>
                      <a:r>
                        <a:rPr lang="en-US" dirty="0"/>
                        <a:t>Less than 130 mg</a:t>
                      </a:r>
                    </a:p>
                  </a:txBody>
                  <a:tcPr anchor="ctr"/>
                </a:tc>
                <a:tc>
                  <a:txBody>
                    <a:bodyPr/>
                    <a:lstStyle/>
                    <a:p>
                      <a:pPr algn="ctr"/>
                      <a:r>
                        <a:rPr lang="en-US" dirty="0"/>
                        <a:t>130-324mg</a:t>
                      </a:r>
                    </a:p>
                  </a:txBody>
                  <a:tcPr anchor="ctr"/>
                </a:tc>
                <a:tc>
                  <a:txBody>
                    <a:bodyPr/>
                    <a:lstStyle/>
                    <a:p>
                      <a:pPr algn="ctr"/>
                      <a:r>
                        <a:rPr lang="en-US" dirty="0"/>
                        <a:t>More than 324 mg</a:t>
                      </a:r>
                    </a:p>
                  </a:txBody>
                  <a:tcPr anchor="ct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A4445C5F-7AF7-AB66-3543-04074B09578E}"/>
              </a:ext>
            </a:extLst>
          </p:cNvPr>
          <p:cNvSpPr txBox="1"/>
          <p:nvPr/>
        </p:nvSpPr>
        <p:spPr>
          <a:xfrm>
            <a:off x="685800" y="1432365"/>
            <a:ext cx="4572000" cy="369332"/>
          </a:xfrm>
          <a:prstGeom prst="rect">
            <a:avLst/>
          </a:prstGeom>
          <a:noFill/>
        </p:spPr>
        <p:txBody>
          <a:bodyPr wrap="square">
            <a:spAutoFit/>
          </a:bodyPr>
          <a:lstStyle/>
          <a:p>
            <a:r>
              <a:rPr lang="en-US" dirty="0">
                <a:solidFill>
                  <a:srgbClr val="FF0000"/>
                </a:solidFill>
              </a:rPr>
              <a:t>A- Weight variation</a:t>
            </a:r>
            <a:endParaRPr lang="en-US" dirty="0"/>
          </a:p>
        </p:txBody>
      </p:sp>
    </p:spTree>
    <p:extLst>
      <p:ext uri="{BB962C8B-B14F-4D97-AF65-F5344CB8AC3E}">
        <p14:creationId xmlns:p14="http://schemas.microsoft.com/office/powerpoint/2010/main" val="3067788119"/>
      </p:ext>
    </p:extLst>
  </p:cSld>
  <p:clrMapOvr>
    <a:masterClrMapping/>
  </p:clrMapOvr>
  <p:transition spd="slow" advClick="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57200"/>
            <a:ext cx="47211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400" b="1" dirty="0">
                <a:solidFill>
                  <a:srgbClr val="FF0000"/>
                </a:solidFill>
                <a:effectLst>
                  <a:outerShdw blurRad="38100" dist="38100" dir="2700000" algn="tl">
                    <a:srgbClr val="000000">
                      <a:alpha val="43137"/>
                    </a:srgbClr>
                  </a:outerShdw>
                </a:effectLst>
              </a:rPr>
              <a:t>Factors affecting wt. variation:</a:t>
            </a:r>
          </a:p>
        </p:txBody>
      </p:sp>
      <p:sp>
        <p:nvSpPr>
          <p:cNvPr id="7" name="Content Placeholder 1">
            <a:extLst>
              <a:ext uri="{FF2B5EF4-FFF2-40B4-BE49-F238E27FC236}">
                <a16:creationId xmlns:a16="http://schemas.microsoft.com/office/drawing/2014/main" id="{FED988D0-099F-E8D5-5EAA-C28D34881655}"/>
              </a:ext>
            </a:extLst>
          </p:cNvPr>
          <p:cNvSpPr>
            <a:spLocks noGrp="1"/>
          </p:cNvSpPr>
          <p:nvPr>
            <p:ph idx="1"/>
          </p:nvPr>
        </p:nvSpPr>
        <p:spPr>
          <a:xfrm>
            <a:off x="381000" y="1143000"/>
            <a:ext cx="8229600" cy="2514600"/>
          </a:xfrm>
          <a:noFill/>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rPr>
              <a:t>1. Segregation of the powder</a:t>
            </a:r>
          </a:p>
          <a:p>
            <a:pPr algn="just"/>
            <a:r>
              <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rPr>
              <a:t>2. Poor flow</a:t>
            </a:r>
          </a:p>
          <a:p>
            <a:pPr algn="just"/>
            <a:r>
              <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rPr>
              <a:t>3. Poor mixing</a:t>
            </a:r>
          </a:p>
          <a:p>
            <a:pPr algn="just"/>
            <a:r>
              <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rPr>
              <a:t>4. Variation in the adjustment of the upper and lower punch</a:t>
            </a:r>
          </a:p>
          <a:p>
            <a:pPr algn="just"/>
            <a:r>
              <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rPr>
              <a:t>5. </a:t>
            </a:r>
            <a:r>
              <a:rPr lang="en-US" sz="2400" b="1" i="0" dirty="0">
                <a:solidFill>
                  <a:schemeClr val="tx1"/>
                </a:solidFill>
                <a:effectLst>
                  <a:outerShdw blurRad="38100" dist="38100" dir="2700000" algn="tl">
                    <a:srgbClr val="000000">
                      <a:alpha val="43137"/>
                    </a:srgbClr>
                  </a:outerShdw>
                </a:effectLst>
                <a:latin typeface="Baghdad" pitchFamily="2" charset="-78"/>
                <a:cs typeface="Baghdad" pitchFamily="2" charset="-78"/>
              </a:rPr>
              <a:t>Use of insufficient quantity of lubricant</a:t>
            </a:r>
          </a:p>
          <a:p>
            <a:pPr marL="0" indent="0" algn="just">
              <a:buNone/>
            </a:pPr>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b="1" dirty="0">
              <a:solidFill>
                <a:schemeClr val="tx1"/>
              </a:solidFill>
              <a:effectLst>
                <a:outerShdw blurRad="38100" dist="38100" dir="2700000" algn="tl">
                  <a:srgbClr val="000000">
                    <a:alpha val="43137"/>
                  </a:srgbClr>
                </a:outerShdw>
              </a:effectLst>
              <a:latin typeface="Baghdad" pitchFamily="2" charset="-78"/>
              <a:cs typeface="Baghdad" pitchFamily="2" charset="-78"/>
            </a:endParaRPr>
          </a:p>
          <a:p>
            <a:pPr algn="just"/>
            <a:endParaRPr lang="en-US" sz="2400" cap="none" dirty="0">
              <a:latin typeface="Baghdad" pitchFamily="2" charset="-78"/>
              <a:cs typeface="Baghdad" pitchFamily="2" charset="-78"/>
            </a:endParaRPr>
          </a:p>
        </p:txBody>
      </p:sp>
      <p:sp>
        <p:nvSpPr>
          <p:cNvPr id="8" name="Content Placeholder 1">
            <a:extLst>
              <a:ext uri="{FF2B5EF4-FFF2-40B4-BE49-F238E27FC236}">
                <a16:creationId xmlns:a16="http://schemas.microsoft.com/office/drawing/2014/main" id="{E5ED6338-31DE-D417-BA03-FE3F79911B9D}"/>
              </a:ext>
            </a:extLst>
          </p:cNvPr>
          <p:cNvSpPr txBox="1">
            <a:spLocks/>
          </p:cNvSpPr>
          <p:nvPr/>
        </p:nvSpPr>
        <p:spPr>
          <a:xfrm>
            <a:off x="381000" y="5257800"/>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dk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dk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dk1"/>
                </a:solidFill>
                <a:latin typeface="+mn-lt"/>
                <a:ea typeface="+mn-ea"/>
                <a:cs typeface="+mn-cs"/>
              </a:defRPr>
            </a:lvl9pPr>
          </a:lstStyle>
          <a:p>
            <a:pPr algn="just"/>
            <a:r>
              <a:rPr lang="en-US" sz="1400" b="1" u="sng" dirty="0">
                <a:solidFill>
                  <a:srgbClr val="FF0000"/>
                </a:solidFill>
                <a:effectLst>
                  <a:outerShdw blurRad="38100" dist="38100" dir="2700000" algn="tl">
                    <a:srgbClr val="000000">
                      <a:alpha val="43137"/>
                    </a:srgbClr>
                  </a:outerShdw>
                </a:effectLst>
              </a:rPr>
              <a:t>Note:</a:t>
            </a:r>
            <a:r>
              <a:rPr lang="en-US" sz="1400" b="1" dirty="0">
                <a:solidFill>
                  <a:srgbClr val="FF0000"/>
                </a:solidFill>
                <a:effectLst>
                  <a:outerShdw blurRad="38100" dist="38100" dir="2700000" algn="tl">
                    <a:srgbClr val="000000">
                      <a:alpha val="43137"/>
                    </a:srgbClr>
                  </a:outerShdw>
                </a:effectLst>
              </a:rPr>
              <a:t> </a:t>
            </a:r>
            <a:r>
              <a:rPr lang="en-US" sz="1400" b="1" dirty="0">
                <a:solidFill>
                  <a:schemeClr val="tx1"/>
                </a:solidFill>
                <a:effectLst>
                  <a:outerShdw blurRad="38100" dist="38100" dir="2700000" algn="tl">
                    <a:srgbClr val="000000">
                      <a:alpha val="43137"/>
                    </a:srgbClr>
                  </a:outerShdw>
                </a:effectLst>
              </a:rPr>
              <a:t>W</a:t>
            </a:r>
            <a:r>
              <a:rPr lang="en-US" dirty="0">
                <a:solidFill>
                  <a:schemeClr val="tx1"/>
                </a:solidFill>
              </a:rPr>
              <a:t>t. </a:t>
            </a:r>
            <a:r>
              <a:rPr lang="en-US" dirty="0"/>
              <a:t>Variation method used to determine drug content uniformity, if powder of tab. Contain 90-95% active ingredient, while wt. Variation test is not sufficient to assure uniformity of potency for moderate to low dose drugs in which excipients make up the bulk of the tab. Weight.</a:t>
            </a:r>
          </a:p>
        </p:txBody>
      </p:sp>
    </p:spTree>
    <p:extLst>
      <p:ext uri="{BB962C8B-B14F-4D97-AF65-F5344CB8AC3E}">
        <p14:creationId xmlns:p14="http://schemas.microsoft.com/office/powerpoint/2010/main" val="3440417321"/>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AE21-9272-1209-854F-C10E3382B726}"/>
              </a:ext>
            </a:extLst>
          </p:cNvPr>
          <p:cNvSpPr>
            <a:spLocks noGrp="1"/>
          </p:cNvSpPr>
          <p:nvPr>
            <p:ph idx="1"/>
          </p:nvPr>
        </p:nvSpPr>
        <p:spPr>
          <a:xfrm>
            <a:off x="533400" y="533400"/>
            <a:ext cx="7924800" cy="5562600"/>
          </a:xfrm>
        </p:spPr>
        <p:txBody>
          <a:bodyPr/>
          <a:lstStyle/>
          <a:p>
            <a:r>
              <a:rPr lang="en-US" dirty="0">
                <a:solidFill>
                  <a:srgbClr val="FF0000"/>
                </a:solidFill>
              </a:rPr>
              <a:t>B. Content uniformity</a:t>
            </a:r>
          </a:p>
          <a:p>
            <a:r>
              <a:rPr lang="en-GB" dirty="0"/>
              <a:t>The test for Content Uniformity of preparations presented in dosage units is based on the assay of the individual content of drug substance(s) in a number of dosage units to determine whether the individual content is within the limits set. In another meaning </a:t>
            </a:r>
            <a:r>
              <a:rPr lang="en-GB" b="0" i="0" dirty="0">
                <a:solidFill>
                  <a:srgbClr val="000000"/>
                </a:solidFill>
                <a:effectLst/>
                <a:latin typeface="ProximaNova"/>
              </a:rPr>
              <a:t>it is a measure of the consistent distribution of the active pharmaceutical ingredient (API) within a batch of tablets, ensuring each tablet delivers the correct dosage.</a:t>
            </a:r>
            <a:r>
              <a:rPr lang="en-GB" dirty="0"/>
              <a:t> </a:t>
            </a:r>
            <a:endParaRPr lang="en-US" sz="1800" b="1" dirty="0"/>
          </a:p>
          <a:p>
            <a:pPr marL="342900" indent="-342900" algn="just">
              <a:buFont typeface="+mj-lt"/>
              <a:buAutoNum type="arabicPeriod"/>
            </a:pPr>
            <a:r>
              <a:rPr lang="en-US" sz="1800" b="1" dirty="0"/>
              <a:t>Small dose drug having problem of content uniformity  and wt. variation so </a:t>
            </a:r>
            <a:r>
              <a:rPr lang="en-US" sz="1800" b="1" u="sng" dirty="0"/>
              <a:t>each</a:t>
            </a:r>
            <a:r>
              <a:rPr lang="en-US" sz="1800" b="1" dirty="0"/>
              <a:t> calculate individually.</a:t>
            </a:r>
          </a:p>
          <a:p>
            <a:pPr algn="just"/>
            <a:r>
              <a:rPr lang="en-US" dirty="0">
                <a:solidFill>
                  <a:srgbClr val="FF0000"/>
                </a:solidFill>
              </a:rPr>
              <a:t> </a:t>
            </a:r>
            <a:r>
              <a:rPr lang="en-US" sz="1800" b="1" dirty="0">
                <a:solidFill>
                  <a:srgbClr val="0070C0"/>
                </a:solidFill>
                <a:effectLst>
                  <a:outerShdw blurRad="38100" dist="38100" dir="2700000" algn="tl">
                    <a:srgbClr val="000000">
                      <a:alpha val="43137"/>
                    </a:srgbClr>
                  </a:outerShdw>
                </a:effectLst>
              </a:rPr>
              <a:t>Content uniformity for low dose drugs (to assure uniform potency):</a:t>
            </a:r>
          </a:p>
          <a:p>
            <a:pPr algn="just"/>
            <a:r>
              <a:rPr lang="en-US" sz="1800" b="1" dirty="0">
                <a:effectLst>
                  <a:outerShdw blurRad="38100" dist="38100" dir="2700000" algn="tl">
                    <a:srgbClr val="000000">
                      <a:alpha val="43137"/>
                    </a:srgbClr>
                  </a:outerShdw>
                </a:effectLst>
              </a:rPr>
              <a:t>Test 30 tablets by randomly selected for the sample.</a:t>
            </a:r>
          </a:p>
          <a:p>
            <a:pPr algn="just"/>
            <a:r>
              <a:rPr lang="en-US" sz="1800" dirty="0">
                <a:effectLst>
                  <a:outerShdw blurRad="38100" dist="38100" dir="2700000" algn="tl">
                    <a:srgbClr val="000000">
                      <a:alpha val="43137"/>
                    </a:srgbClr>
                  </a:outerShdw>
                </a:effectLst>
              </a:rPr>
              <a:t>At least 10 tablets of them assayed individually (nine of them must contain not less than 85% or more than 115% of the labeled drug content. The tenth tab. Must not be less than 75% or more than 125% of the labeled content), if these conditions not met then the remaining 20 tablets is individually assayed and non of them falls outside the range of 85-115%</a:t>
            </a:r>
          </a:p>
          <a:p>
            <a:endParaRPr lang="en-US" dirty="0">
              <a:solidFill>
                <a:srgbClr val="FF0000"/>
              </a:solidFill>
            </a:endParaRPr>
          </a:p>
        </p:txBody>
      </p:sp>
      <p:sp>
        <p:nvSpPr>
          <p:cNvPr id="4" name="Date Placeholder 3">
            <a:extLst>
              <a:ext uri="{FF2B5EF4-FFF2-40B4-BE49-F238E27FC236}">
                <a16:creationId xmlns:a16="http://schemas.microsoft.com/office/drawing/2014/main" id="{A690132F-E721-83B9-34E5-5F92841EACEA}"/>
              </a:ext>
            </a:extLst>
          </p:cNvPr>
          <p:cNvSpPr>
            <a:spLocks noGrp="1"/>
          </p:cNvSpPr>
          <p:nvPr>
            <p:ph type="dt" sz="half" idx="10"/>
          </p:nvPr>
        </p:nvSpPr>
        <p:spPr/>
        <p:txBody>
          <a:body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11/15/2024</a:t>
            </a:fld>
            <a:endParaRPr lang="en-US" dirty="0">
              <a:solidFill>
                <a:srgbClr val="666666">
                  <a:shade val="90000"/>
                </a:srgbClr>
              </a:solidFill>
              <a:latin typeface="Arial" charset="0"/>
            </a:endParaRPr>
          </a:p>
        </p:txBody>
      </p:sp>
      <p:sp>
        <p:nvSpPr>
          <p:cNvPr id="5" name="Slide Number Placeholder 4">
            <a:extLst>
              <a:ext uri="{FF2B5EF4-FFF2-40B4-BE49-F238E27FC236}">
                <a16:creationId xmlns:a16="http://schemas.microsoft.com/office/drawing/2014/main" id="{B89E8B99-D257-B3FD-949E-FBA7E54EE5F5}"/>
              </a:ext>
            </a:extLst>
          </p:cNvPr>
          <p:cNvSpPr>
            <a:spLocks noGrp="1"/>
          </p:cNvSpPr>
          <p:nvPr>
            <p:ph type="sldNum" sz="quarter" idx="12"/>
          </p:nvPr>
        </p:nvSpPr>
        <p:spPr/>
        <p:txBody>
          <a:body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4</a:t>
            </a:fld>
            <a:endParaRPr lang="en-US" dirty="0">
              <a:solidFill>
                <a:srgbClr val="666666">
                  <a:shade val="90000"/>
                </a:srgbClr>
              </a:solidFill>
              <a:latin typeface="Arial" charset="0"/>
            </a:endParaRPr>
          </a:p>
        </p:txBody>
      </p:sp>
    </p:spTree>
    <p:extLst>
      <p:ext uri="{BB962C8B-B14F-4D97-AF65-F5344CB8AC3E}">
        <p14:creationId xmlns:p14="http://schemas.microsoft.com/office/powerpoint/2010/main" val="84027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11/15/2024</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5</a:t>
            </a:fld>
            <a:endParaRPr lang="en-US" dirty="0">
              <a:solidFill>
                <a:srgbClr val="666666">
                  <a:shade val="90000"/>
                </a:srgbClr>
              </a:solidFill>
            </a:endParaRPr>
          </a:p>
        </p:txBody>
      </p:sp>
      <p:sp>
        <p:nvSpPr>
          <p:cNvPr id="4" name="TextBox 3"/>
          <p:cNvSpPr txBox="1"/>
          <p:nvPr/>
        </p:nvSpPr>
        <p:spPr>
          <a:xfrm>
            <a:off x="421992" y="295216"/>
            <a:ext cx="80010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just"/>
            <a:r>
              <a:rPr lang="en-US" b="1" dirty="0"/>
              <a:t>Factors contribute directly in content uniformity problems of tablet:</a:t>
            </a:r>
          </a:p>
        </p:txBody>
      </p:sp>
      <p:sp>
        <p:nvSpPr>
          <p:cNvPr id="6" name="Rectangle 5"/>
          <p:cNvSpPr/>
          <p:nvPr/>
        </p:nvSpPr>
        <p:spPr>
          <a:xfrm>
            <a:off x="497541" y="814736"/>
            <a:ext cx="7696200" cy="3170099"/>
          </a:xfrm>
          <a:prstGeom prst="rect">
            <a:avLst/>
          </a:prstGeom>
        </p:spPr>
        <p:txBody>
          <a:bodyPr wrap="square">
            <a:spAutoFit/>
          </a:bodyPr>
          <a:lstStyle/>
          <a:p>
            <a:pPr algn="just"/>
            <a:r>
              <a:rPr lang="en-US" sz="2000" dirty="0">
                <a:solidFill>
                  <a:schemeClr val="tx1"/>
                </a:solidFill>
                <a:effectLst>
                  <a:outerShdw blurRad="38100" dist="38100" dir="2700000" algn="tl">
                    <a:srgbClr val="000000">
                      <a:alpha val="43137"/>
                    </a:srgbClr>
                  </a:outerShdw>
                </a:effectLst>
              </a:rPr>
              <a:t>1- Non-uniform distribution of the drug substance throughout the powder mixture or granulation.</a:t>
            </a:r>
          </a:p>
          <a:p>
            <a:pPr algn="just"/>
            <a:r>
              <a:rPr lang="en-US" sz="2000" dirty="0">
                <a:solidFill>
                  <a:schemeClr val="tx1"/>
                </a:solidFill>
                <a:effectLst>
                  <a:outerShdw blurRad="38100" dist="38100" dir="2700000" algn="tl">
                    <a:srgbClr val="000000">
                      <a:alpha val="43137"/>
                    </a:srgbClr>
                  </a:outerShdw>
                </a:effectLst>
              </a:rPr>
              <a:t>2- Segregation of the powder mixture or granulation during various manufacturing process.</a:t>
            </a:r>
          </a:p>
          <a:p>
            <a:pPr algn="just"/>
            <a:r>
              <a:rPr lang="en-US" sz="2000" dirty="0">
                <a:solidFill>
                  <a:schemeClr val="tx1"/>
                </a:solidFill>
                <a:effectLst>
                  <a:outerShdw blurRad="38100" dist="38100" dir="2700000" algn="tl">
                    <a:srgbClr val="000000">
                      <a:alpha val="43137"/>
                    </a:srgbClr>
                  </a:outerShdw>
                </a:effectLst>
              </a:rPr>
              <a:t>3- Tablet wt. variation. </a:t>
            </a:r>
          </a:p>
          <a:p>
            <a:pPr algn="just"/>
            <a:endParaRPr lang="en-US" sz="2000" dirty="0">
              <a:solidFill>
                <a:schemeClr val="tx1"/>
              </a:solidFill>
              <a:effectLst>
                <a:outerShdw blurRad="38100" dist="38100" dir="2700000" algn="tl">
                  <a:srgbClr val="000000">
                    <a:alpha val="43137"/>
                  </a:srgbClr>
                </a:outerShdw>
              </a:effectLst>
            </a:endParaRPr>
          </a:p>
          <a:p>
            <a:pPr algn="just"/>
            <a:endParaRPr lang="en-US" sz="2000" dirty="0">
              <a:solidFill>
                <a:schemeClr val="tx1"/>
              </a:solidFill>
              <a:effectLst>
                <a:outerShdw blurRad="38100" dist="38100" dir="2700000" algn="tl">
                  <a:srgbClr val="000000">
                    <a:alpha val="43137"/>
                  </a:srgbClr>
                </a:outerShdw>
              </a:effectLst>
            </a:endParaRPr>
          </a:p>
          <a:p>
            <a:pPr algn="just"/>
            <a:endParaRPr lang="en-US" sz="2000" dirty="0">
              <a:solidFill>
                <a:schemeClr val="tx1"/>
              </a:solidFill>
              <a:effectLst>
                <a:outerShdw blurRad="38100" dist="38100" dir="2700000" algn="tl">
                  <a:srgbClr val="000000">
                    <a:alpha val="43137"/>
                  </a:srgbClr>
                </a:outerShdw>
              </a:effectLst>
            </a:endParaRPr>
          </a:p>
          <a:p>
            <a:pPr algn="just"/>
            <a:endParaRPr lang="en-US" sz="2000" dirty="0"/>
          </a:p>
          <a:p>
            <a:pPr algn="just"/>
            <a:endParaRPr lang="en-US" sz="2000" dirty="0"/>
          </a:p>
        </p:txBody>
      </p:sp>
      <p:pic>
        <p:nvPicPr>
          <p:cNvPr id="10" name="Picture 9">
            <a:extLst>
              <a:ext uri="{FF2B5EF4-FFF2-40B4-BE49-F238E27FC236}">
                <a16:creationId xmlns:a16="http://schemas.microsoft.com/office/drawing/2014/main" id="{FEFEC547-D4C6-CE43-8FB7-A81699197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66" y="3984835"/>
            <a:ext cx="6965950" cy="2794195"/>
          </a:xfrm>
          <a:prstGeom prst="rect">
            <a:avLst/>
          </a:prstGeom>
        </p:spPr>
      </p:pic>
      <p:sp>
        <p:nvSpPr>
          <p:cNvPr id="11" name="TextBox 10">
            <a:extLst>
              <a:ext uri="{FF2B5EF4-FFF2-40B4-BE49-F238E27FC236}">
                <a16:creationId xmlns:a16="http://schemas.microsoft.com/office/drawing/2014/main" id="{3EFAE370-FBD7-474B-A02C-A0B79D114307}"/>
              </a:ext>
            </a:extLst>
          </p:cNvPr>
          <p:cNvSpPr txBox="1"/>
          <p:nvPr/>
        </p:nvSpPr>
        <p:spPr>
          <a:xfrm>
            <a:off x="510742" y="2882670"/>
            <a:ext cx="7729370" cy="646331"/>
          </a:xfrm>
          <a:prstGeom prst="rect">
            <a:avLst/>
          </a:prstGeom>
          <a:noFill/>
        </p:spPr>
        <p:txBody>
          <a:bodyPr wrap="square">
            <a:spAutoFit/>
          </a:bodyPr>
          <a:lstStyle/>
          <a:p>
            <a:r>
              <a:rPr lang="en-GB" dirty="0">
                <a:highlight>
                  <a:srgbClr val="FFFF00"/>
                </a:highlight>
              </a:rPr>
              <a:t>NOTE: </a:t>
            </a:r>
            <a:r>
              <a:rPr lang="en-GB" dirty="0"/>
              <a:t>The test for Content Uniformity is required for all dosage forms not meeting the below conditions for the Weight Variation test. (table is for viewing)</a:t>
            </a:r>
            <a:endParaRPr lang="en-US" dirty="0"/>
          </a:p>
        </p:txBody>
      </p:sp>
    </p:spTree>
    <p:extLst>
      <p:ext uri="{BB962C8B-B14F-4D97-AF65-F5344CB8AC3E}">
        <p14:creationId xmlns:p14="http://schemas.microsoft.com/office/powerpoint/2010/main" val="2258955480"/>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512" y="533400"/>
            <a:ext cx="7848600" cy="4068763"/>
          </a:xfrm>
        </p:spPr>
        <p:txBody>
          <a:bodyPr/>
          <a:lstStyle/>
          <a:p>
            <a:pPr algn="justLow"/>
            <a:endParaRPr lang="en-US" cap="none" dirty="0">
              <a:latin typeface="Arial" panose="020B0604020202020204" pitchFamily="34" charset="0"/>
              <a:cs typeface="Arial" panose="020B0604020202020204" pitchFamily="34" charset="0"/>
            </a:endParaRPr>
          </a:p>
          <a:p>
            <a:pPr algn="justLow"/>
            <a:r>
              <a:rPr lang="en-US" sz="1800" b="1" dirty="0">
                <a:solidFill>
                  <a:srgbClr val="FF0000"/>
                </a:solidFill>
                <a:latin typeface="Times New Roman" pitchFamily="18" charset="0"/>
                <a:ea typeface="+mn-ea"/>
                <a:cs typeface="Times New Roman" pitchFamily="18" charset="0"/>
              </a:rPr>
              <a:t>C. Disintegration test</a:t>
            </a:r>
          </a:p>
          <a:p>
            <a:pPr algn="justLow"/>
            <a:r>
              <a:rPr lang="en-US" b="1" cap="none" dirty="0">
                <a:solidFill>
                  <a:schemeClr val="tx1"/>
                </a:solidFill>
                <a:latin typeface="Times New Roman" pitchFamily="18" charset="0"/>
                <a:cs typeface="Times New Roman" pitchFamily="18" charset="0"/>
              </a:rPr>
              <a:t>It is performed to identify the disintegration of tablet in particular time period </a:t>
            </a:r>
            <a:endParaRPr lang="en-US" cap="none" dirty="0">
              <a:solidFill>
                <a:schemeClr val="tx1"/>
              </a:solidFill>
              <a:latin typeface="Arial" panose="020B0604020202020204" pitchFamily="34" charset="0"/>
              <a:cs typeface="Arial" panose="020B0604020202020204" pitchFamily="34" charset="0"/>
            </a:endParaRPr>
          </a:p>
          <a:p>
            <a:pPr algn="justLow"/>
            <a:r>
              <a:rPr lang="en-US" cap="none" dirty="0">
                <a:solidFill>
                  <a:schemeClr val="tx1"/>
                </a:solidFill>
                <a:latin typeface="Arial" panose="020B0604020202020204" pitchFamily="34" charset="0"/>
                <a:cs typeface="Arial" panose="020B0604020202020204" pitchFamily="34" charset="0"/>
              </a:rPr>
              <a:t>For </a:t>
            </a:r>
            <a:r>
              <a:rPr lang="en-US" dirty="0">
                <a:solidFill>
                  <a:schemeClr val="tx1"/>
                </a:solidFill>
                <a:latin typeface="Arial" panose="020B0604020202020204" pitchFamily="34" charset="0"/>
                <a:cs typeface="Arial" panose="020B0604020202020204" pitchFamily="34" charset="0"/>
              </a:rPr>
              <a:t>a </a:t>
            </a:r>
            <a:r>
              <a:rPr lang="en-US" cap="none" dirty="0">
                <a:solidFill>
                  <a:schemeClr val="tx1"/>
                </a:solidFill>
                <a:latin typeface="Arial" panose="020B0604020202020204" pitchFamily="34" charset="0"/>
                <a:cs typeface="Arial" panose="020B0604020202020204" pitchFamily="34" charset="0"/>
              </a:rPr>
              <a:t>drug to be readily available to the body , it must be in solution.</a:t>
            </a:r>
          </a:p>
          <a:p>
            <a:pPr marL="0" indent="0" algn="justLow">
              <a:buNone/>
            </a:pPr>
            <a:endParaRPr lang="en-US" cap="none" dirty="0">
              <a:solidFill>
                <a:schemeClr val="tx1"/>
              </a:solidFill>
              <a:latin typeface="Arial" panose="020B0604020202020204" pitchFamily="34" charset="0"/>
              <a:cs typeface="Arial" panose="020B0604020202020204" pitchFamily="34" charset="0"/>
            </a:endParaRPr>
          </a:p>
          <a:p>
            <a:pPr algn="justLow"/>
            <a:r>
              <a:rPr lang="en-US" cap="none" dirty="0">
                <a:solidFill>
                  <a:schemeClr val="tx1"/>
                </a:solidFill>
                <a:latin typeface="Arial" panose="020B0604020202020204" pitchFamily="34" charset="0"/>
                <a:cs typeface="Arial" panose="020B0604020202020204" pitchFamily="34" charset="0"/>
              </a:rPr>
              <a:t>For most tablets, the first important step toward solution is break down of the tablet into smaller particles or granules, a process called </a:t>
            </a:r>
            <a:r>
              <a:rPr lang="en-US" b="1" i="1" cap="non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disintegration</a:t>
            </a:r>
            <a:r>
              <a:rPr lang="en-US" cap="none" dirty="0">
                <a:solidFill>
                  <a:schemeClr val="tx1"/>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6</a:t>
            </a:fld>
            <a:endParaRPr lang="en-US" dirty="0">
              <a:solidFill>
                <a:srgbClr val="666666">
                  <a:shade val="90000"/>
                </a:srgbClr>
              </a:solidFill>
            </a:endParaRPr>
          </a:p>
        </p:txBody>
      </p:sp>
      <p:pic>
        <p:nvPicPr>
          <p:cNvPr id="7" name="Picture 2" descr="F:\dissolution dtails\Fig13.gif">
            <a:extLst>
              <a:ext uri="{FF2B5EF4-FFF2-40B4-BE49-F238E27FC236}">
                <a16:creationId xmlns:a16="http://schemas.microsoft.com/office/drawing/2014/main" id="{8AE62E61-8BA8-458D-99EA-351F31080E96}"/>
              </a:ext>
            </a:extLst>
          </p:cNvPr>
          <p:cNvPicPr>
            <a:picLocks noChangeAspect="1" noChangeArrowheads="1"/>
          </p:cNvPicPr>
          <p:nvPr/>
        </p:nvPicPr>
        <p:blipFill>
          <a:blip r:embed="rId2" cstate="print"/>
          <a:srcRect/>
          <a:stretch>
            <a:fillRect/>
          </a:stretch>
        </p:blipFill>
        <p:spPr bwMode="auto">
          <a:xfrm>
            <a:off x="4114800" y="3810000"/>
            <a:ext cx="4876800" cy="2935551"/>
          </a:xfrm>
          <a:prstGeom prst="rect">
            <a:avLst/>
          </a:prstGeom>
          <a:noFill/>
          <a:ln w="28575">
            <a:solidFill>
              <a:srgbClr val="FF0000"/>
            </a:solidFill>
          </a:ln>
        </p:spPr>
      </p:pic>
    </p:spTree>
    <p:extLst>
      <p:ext uri="{BB962C8B-B14F-4D97-AF65-F5344CB8AC3E}">
        <p14:creationId xmlns:p14="http://schemas.microsoft.com/office/powerpoint/2010/main" val="3706308667"/>
      </p:ext>
    </p:extLst>
  </p:cSld>
  <p:clrMapOvr>
    <a:masterClrMapping/>
  </p:clrMapOvr>
  <p:transition spd="slow" advClick="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7</a:t>
            </a:fld>
            <a:endParaRPr lang="en-US" dirty="0">
              <a:solidFill>
                <a:srgbClr val="666666">
                  <a:shade val="90000"/>
                </a:srgbClr>
              </a:solidFill>
            </a:endParaRPr>
          </a:p>
        </p:txBody>
      </p:sp>
      <p:pic>
        <p:nvPicPr>
          <p:cNvPr id="6" name="Picture 5">
            <a:extLst>
              <a:ext uri="{FF2B5EF4-FFF2-40B4-BE49-F238E27FC236}">
                <a16:creationId xmlns:a16="http://schemas.microsoft.com/office/drawing/2014/main" id="{C8E2EC2A-638D-DDF8-5196-7B13FAEE8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8" y="1219200"/>
            <a:ext cx="8897524" cy="4218147"/>
          </a:xfrm>
          <a:prstGeom prst="rect">
            <a:avLst/>
          </a:prstGeom>
        </p:spPr>
      </p:pic>
      <p:sp>
        <p:nvSpPr>
          <p:cNvPr id="8" name="TextBox 7">
            <a:extLst>
              <a:ext uri="{FF2B5EF4-FFF2-40B4-BE49-F238E27FC236}">
                <a16:creationId xmlns:a16="http://schemas.microsoft.com/office/drawing/2014/main" id="{D8983539-9FB1-C2F9-F5FA-E9019E8326C3}"/>
              </a:ext>
            </a:extLst>
          </p:cNvPr>
          <p:cNvSpPr txBox="1"/>
          <p:nvPr/>
        </p:nvSpPr>
        <p:spPr>
          <a:xfrm>
            <a:off x="330683" y="5491135"/>
            <a:ext cx="8482634" cy="923330"/>
          </a:xfrm>
          <a:prstGeom prst="rect">
            <a:avLst/>
          </a:prstGeom>
          <a:noFill/>
        </p:spPr>
        <p:txBody>
          <a:bodyPr wrap="square">
            <a:spAutoFit/>
          </a:bodyPr>
          <a:lstStyle/>
          <a:p>
            <a:pPr algn="just"/>
            <a:r>
              <a:rPr lang="en-US" b="1" cap="non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disintegration:</a:t>
            </a:r>
            <a:r>
              <a:rPr lang="en-US" cap="none" dirty="0">
                <a:solidFill>
                  <a:srgbClr val="7030A0"/>
                </a:solidFill>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is A state in which any residue remain is A soft mass having no palpable firm core except fragments of insoluble coating remaining on the screen of the apparatus. </a:t>
            </a:r>
          </a:p>
        </p:txBody>
      </p:sp>
      <p:sp>
        <p:nvSpPr>
          <p:cNvPr id="9" name="Right Arrow 8">
            <a:extLst>
              <a:ext uri="{FF2B5EF4-FFF2-40B4-BE49-F238E27FC236}">
                <a16:creationId xmlns:a16="http://schemas.microsoft.com/office/drawing/2014/main" id="{EE921197-145C-DED5-9BAD-0D6B9558D5FA}"/>
              </a:ext>
            </a:extLst>
          </p:cNvPr>
          <p:cNvSpPr/>
          <p:nvPr/>
        </p:nvSpPr>
        <p:spPr>
          <a:xfrm flipV="1">
            <a:off x="330683" y="2057400"/>
            <a:ext cx="1879117" cy="457200"/>
          </a:xfrm>
          <a:prstGeom prst="rightArrow">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30708690"/>
      </p:ext>
    </p:extLst>
  </p:cSld>
  <p:clrMapOvr>
    <a:masterClrMapping/>
  </p:clrMapOvr>
  <p:transition spd="slow" advClick="0">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53"/>
          <a:stretch/>
        </p:blipFill>
        <p:spPr bwMode="auto">
          <a:xfrm>
            <a:off x="454025" y="1371600"/>
            <a:ext cx="2365375"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371600"/>
            <a:ext cx="2365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20" y="1371600"/>
            <a:ext cx="26528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2819400" y="57912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Arial" charset="0"/>
              </a:rPr>
              <a:t>Disintegration test apparatus</a:t>
            </a: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8</a:t>
            </a:fld>
            <a:endParaRPr lang="en-US" dirty="0">
              <a:solidFill>
                <a:srgbClr val="666666">
                  <a:shade val="90000"/>
                </a:srgbClr>
              </a:solidFill>
            </a:endParaRPr>
          </a:p>
        </p:txBody>
      </p:sp>
    </p:spTree>
    <p:extLst>
      <p:ext uri="{BB962C8B-B14F-4D97-AF65-F5344CB8AC3E}">
        <p14:creationId xmlns:p14="http://schemas.microsoft.com/office/powerpoint/2010/main" val="820981440"/>
      </p:ext>
    </p:extLst>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610600" cy="5638800"/>
          </a:xfrm>
        </p:spPr>
        <p:txBody>
          <a:bodyPr anchor="ctr">
            <a:normAutofit/>
          </a:bodyPr>
          <a:lstStyle/>
          <a:p>
            <a:pPr algn="just"/>
            <a:r>
              <a:rPr lang="en-US" cap="none" dirty="0">
                <a:latin typeface="Baghdad" pitchFamily="2" charset="-78"/>
                <a:cs typeface="Baghdad" pitchFamily="2" charset="-78"/>
              </a:rPr>
              <a:t>To be in compliance with USP standards, </a:t>
            </a:r>
            <a:r>
              <a:rPr lang="en-US" b="1" cap="none" dirty="0">
                <a:solidFill>
                  <a:srgbClr val="7030A0"/>
                </a:solidFill>
                <a:effectLst>
                  <a:outerShdw blurRad="38100" dist="38100" dir="2700000" algn="tl">
                    <a:srgbClr val="000000">
                      <a:alpha val="43137"/>
                    </a:srgbClr>
                  </a:outerShdw>
                </a:effectLst>
                <a:latin typeface="Baghdad" pitchFamily="2" charset="-78"/>
                <a:cs typeface="Baghdad" pitchFamily="2" charset="-78"/>
              </a:rPr>
              <a:t>the end time of the test</a:t>
            </a:r>
            <a:r>
              <a:rPr lang="en-US" cap="none" dirty="0">
                <a:latin typeface="Baghdad" pitchFamily="2" charset="-78"/>
                <a:cs typeface="Baghdad" pitchFamily="2" charset="-78"/>
              </a:rPr>
              <a:t> at which all parts of the tablet must disintegrate and pass (eliminated) through the mesh screen (from the set of tubes) in which the tabs held during agitation (lowering and rising process).</a:t>
            </a:r>
          </a:p>
          <a:p>
            <a:pPr algn="just"/>
            <a:endParaRPr lang="en-US" cap="none" dirty="0">
              <a:latin typeface="Baghdad" pitchFamily="2" charset="-78"/>
              <a:cs typeface="Baghdad" pitchFamily="2" charset="-78"/>
            </a:endParaRPr>
          </a:p>
          <a:p>
            <a:pPr algn="just"/>
            <a:r>
              <a:rPr lang="en-US" b="1" cap="none" dirty="0">
                <a:solidFill>
                  <a:srgbClr val="FF0000"/>
                </a:solidFill>
                <a:effectLst>
                  <a:outerShdw blurRad="38100" dist="38100" dir="2700000" algn="tl">
                    <a:srgbClr val="000000">
                      <a:alpha val="43137"/>
                    </a:srgbClr>
                  </a:outerShdw>
                </a:effectLst>
                <a:latin typeface="Baghdad" pitchFamily="2" charset="-78"/>
                <a:cs typeface="Baghdad" pitchFamily="2" charset="-78"/>
              </a:rPr>
              <a:t>The lowering and rising process (agitation) </a:t>
            </a:r>
            <a:r>
              <a:rPr lang="en-US" cap="none" dirty="0">
                <a:latin typeface="Baghdad" pitchFamily="2" charset="-78"/>
                <a:cs typeface="Baghdad" pitchFamily="2" charset="-78"/>
              </a:rPr>
              <a:t>held at constant frequency </a:t>
            </a:r>
            <a:r>
              <a:rPr lang="en-US" cap="none" dirty="0">
                <a:solidFill>
                  <a:srgbClr val="FF0000"/>
                </a:solidFill>
                <a:latin typeface="Baghdad" pitchFamily="2" charset="-78"/>
                <a:cs typeface="Baghdad" pitchFamily="2" charset="-78"/>
              </a:rPr>
              <a:t>(28-32 cycle)/min </a:t>
            </a:r>
            <a:r>
              <a:rPr lang="en-US" cap="none" dirty="0">
                <a:latin typeface="Baghdad" pitchFamily="2" charset="-78"/>
                <a:cs typeface="Baghdad" pitchFamily="2" charset="-78"/>
              </a:rPr>
              <a:t>in such away that the highest position of the tubes ensure that the screen remain below the surface of water.</a:t>
            </a:r>
          </a:p>
          <a:p>
            <a:pPr algn="just"/>
            <a:endParaRPr lang="en-US" cap="none" dirty="0">
              <a:latin typeface="Baghdad" pitchFamily="2" charset="-78"/>
              <a:cs typeface="Baghdad" pitchFamily="2" charset="-78"/>
            </a:endParaRPr>
          </a:p>
          <a:p>
            <a:pPr marL="68580" lvl="0" indent="0" algn="just">
              <a:buClr>
                <a:srgbClr val="94C600"/>
              </a:buClr>
              <a:buNone/>
            </a:pPr>
            <a:r>
              <a:rPr lang="en-US" sz="2000" b="1" u="sng" cap="none" dirty="0">
                <a:solidFill>
                  <a:schemeClr val="accent6">
                    <a:lumMod val="75000"/>
                  </a:schemeClr>
                </a:solidFill>
                <a:effectLst>
                  <a:outerShdw blurRad="38100" dist="38100" dir="2700000" algn="tl">
                    <a:srgbClr val="000000">
                      <a:alpha val="43137"/>
                    </a:srgbClr>
                  </a:outerShdw>
                </a:effectLst>
                <a:latin typeface="Baghdad" pitchFamily="2" charset="-78"/>
                <a:cs typeface="Baghdad" pitchFamily="2" charset="-78"/>
              </a:rPr>
              <a:t>Note:</a:t>
            </a:r>
            <a:r>
              <a:rPr lang="en-US" b="1" cap="none" dirty="0">
                <a:solidFill>
                  <a:schemeClr val="accent6">
                    <a:lumMod val="75000"/>
                  </a:schemeClr>
                </a:solidFill>
                <a:effectLst>
                  <a:outerShdw blurRad="38100" dist="38100" dir="2700000" algn="tl">
                    <a:srgbClr val="000000">
                      <a:alpha val="43137"/>
                    </a:srgbClr>
                  </a:outerShdw>
                </a:effectLst>
                <a:latin typeface="Baghdad" pitchFamily="2" charset="-78"/>
                <a:cs typeface="Baghdad" pitchFamily="2" charset="-78"/>
              </a:rPr>
              <a:t> </a:t>
            </a:r>
            <a:r>
              <a:rPr lang="en-US" b="1" cap="none" dirty="0">
                <a:solidFill>
                  <a:srgbClr val="0070C0"/>
                </a:solidFill>
                <a:effectLst>
                  <a:outerShdw blurRad="38100" dist="38100" dir="2700000" algn="tl">
                    <a:srgbClr val="000000">
                      <a:alpha val="43137"/>
                    </a:srgbClr>
                  </a:outerShdw>
                </a:effectLst>
                <a:latin typeface="Baghdad" pitchFamily="2" charset="-78"/>
                <a:cs typeface="Baghdad" pitchFamily="2" charset="-78"/>
              </a:rPr>
              <a:t>enteric coated tablets </a:t>
            </a:r>
            <a:r>
              <a:rPr lang="en-US" cap="none" dirty="0">
                <a:solidFill>
                  <a:srgbClr val="3E3D2D"/>
                </a:solidFill>
                <a:latin typeface="Baghdad" pitchFamily="2" charset="-78"/>
                <a:cs typeface="Baghdad" pitchFamily="2" charset="-78"/>
              </a:rPr>
              <a:t>are similarly tested. Except that the tablets are tested in simulated gastric fluid for one hour, after which no sign of disintegration, cracking or softening must be seen. They are immersed in simulated intestinal fluid for the time specified in the monograph, during which time the tablets disintegrate completely for A positive test.  </a:t>
            </a: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11/15/2024</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9</a:t>
            </a:fld>
            <a:endParaRPr lang="en-US" dirty="0">
              <a:solidFill>
                <a:srgbClr val="666666">
                  <a:shade val="90000"/>
                </a:srgbClr>
              </a:solidFill>
            </a:endParaRPr>
          </a:p>
        </p:txBody>
      </p:sp>
    </p:spTree>
    <p:extLst>
      <p:ext uri="{BB962C8B-B14F-4D97-AF65-F5344CB8AC3E}">
        <p14:creationId xmlns:p14="http://schemas.microsoft.com/office/powerpoint/2010/main" val="709376113"/>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{4B280D1D-114D-CC4D-871D-6D4EFA5DFC15}tf10001120</Template>
  <TotalTime>1214</TotalTime>
  <Words>1028</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 Nile</vt:lpstr>
      <vt:lpstr>Arial</vt:lpstr>
      <vt:lpstr>Baghdad</vt:lpstr>
      <vt:lpstr>Calibri</vt:lpstr>
      <vt:lpstr>Gill Sans MT</vt:lpstr>
      <vt:lpstr>ProximaNova</vt:lpstr>
      <vt:lpstr>Times New Roman</vt:lpstr>
      <vt:lpstr>Parcel</vt:lpstr>
      <vt:lpstr>  Lab 6  Weight variation, content uniformity &amp;Disintegration test   (official test) industrial pharmacy  fifth stage  2024-2025 Lec. Zeina D. SALAMAN Lec. Ashti m.h. saeed ASSIST. LEC. MAYSAM HUSSEIN  </vt:lpstr>
      <vt:lpstr> Pharmacopeial or official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the disintegration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Hp-x88</cp:lastModifiedBy>
  <cp:revision>72</cp:revision>
  <dcterms:created xsi:type="dcterms:W3CDTF">2006-08-16T00:00:00Z</dcterms:created>
  <dcterms:modified xsi:type="dcterms:W3CDTF">2024-11-15T14:54:15Z</dcterms:modified>
</cp:coreProperties>
</file>