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70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94660"/>
  </p:normalViewPr>
  <p:slideViewPr>
    <p:cSldViewPr>
      <p:cViewPr varScale="1">
        <p:scale>
          <a:sx n="57" d="100"/>
          <a:sy n="57" d="100"/>
        </p:scale>
        <p:origin x="17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5D16B4-0ECE-4285-8877-5FC9B9519F6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8F3B09-5F8A-42DE-BCF8-D2844679A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754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F3B09-5F8A-42DE-BCF8-D2844679A44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3005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F3B09-5F8A-42DE-BCF8-D2844679A44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559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67E2-2712-4175-A542-A6D6B18F2778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F6D07-F24F-4A41-983B-80EA0FC16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3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67E2-2712-4175-A542-A6D6B18F2778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F6D07-F24F-4A41-983B-80EA0FC16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921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67E2-2712-4175-A542-A6D6B18F2778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F6D07-F24F-4A41-983B-80EA0FC16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268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67E2-2712-4175-A542-A6D6B18F2778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F6D07-F24F-4A41-983B-80EA0FC16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98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67E2-2712-4175-A542-A6D6B18F2778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F6D07-F24F-4A41-983B-80EA0FC16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31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67E2-2712-4175-A542-A6D6B18F2778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F6D07-F24F-4A41-983B-80EA0FC16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672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67E2-2712-4175-A542-A6D6B18F2778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F6D07-F24F-4A41-983B-80EA0FC16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36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67E2-2712-4175-A542-A6D6B18F2778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F6D07-F24F-4A41-983B-80EA0FC16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082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67E2-2712-4175-A542-A6D6B18F2778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F6D07-F24F-4A41-983B-80EA0FC16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286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67E2-2712-4175-A542-A6D6B18F2778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F6D07-F24F-4A41-983B-80EA0FC16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628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67E2-2712-4175-A542-A6D6B18F2778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F6D07-F24F-4A41-983B-80EA0FC16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072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067E2-2712-4175-A542-A6D6B18F2778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F6D07-F24F-4A41-983B-80EA0FC16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963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2800"/>
            <a:ext cx="7186612" cy="247650"/>
          </a:xfrm>
        </p:spPr>
        <p:txBody>
          <a:bodyPr>
            <a:noAutofit/>
          </a:bodyPr>
          <a:lstStyle/>
          <a:p>
            <a:r>
              <a:rPr lang="en-US" sz="2800" dirty="0"/>
              <a:t>Practical organic pharmaceutical chemistry II </a:t>
            </a:r>
            <a:br>
              <a:rPr lang="en-US" sz="2800" dirty="0"/>
            </a:br>
            <a:r>
              <a:rPr lang="en-US" sz="2800" dirty="0"/>
              <a:t>Fourth class / 1st semester </a:t>
            </a:r>
            <a:br>
              <a:rPr lang="en-US" sz="2800" dirty="0"/>
            </a:br>
            <a:r>
              <a:rPr lang="en-US" sz="2800" dirty="0"/>
              <a:t>2023-2024 </a:t>
            </a:r>
            <a:br>
              <a:rPr lang="en-US" sz="2800" dirty="0"/>
            </a:br>
            <a:r>
              <a:rPr lang="en-US" sz="2800" dirty="0">
                <a:solidFill>
                  <a:srgbClr val="FF0000"/>
                </a:solidFill>
              </a:rPr>
              <a:t>Lab 7 </a:t>
            </a:r>
            <a:br>
              <a:rPr lang="en-US" sz="2800" dirty="0">
                <a:solidFill>
                  <a:srgbClr val="FF0000"/>
                </a:solidFill>
              </a:rPr>
            </a:br>
            <a:r>
              <a:rPr lang="en-US" sz="2800" dirty="0">
                <a:solidFill>
                  <a:srgbClr val="FF0000"/>
                </a:solidFill>
              </a:rPr>
              <a:t>Synthesis of Schiff bases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72000"/>
            <a:ext cx="6172200" cy="11430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 Done by:  </a:t>
            </a:r>
          </a:p>
          <a:p>
            <a:r>
              <a:rPr lang="en-US" dirty="0"/>
              <a:t>Assistant Lecturer: </a:t>
            </a:r>
            <a:r>
              <a:rPr lang="en-US" dirty="0" err="1"/>
              <a:t>Hawazin</a:t>
            </a:r>
            <a:r>
              <a:rPr lang="en-US" dirty="0"/>
              <a:t> Aziz </a:t>
            </a:r>
            <a:r>
              <a:rPr lang="en-US" dirty="0" err="1"/>
              <a:t>Hamim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228600"/>
            <a:ext cx="1266825" cy="1495425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34637"/>
            <a:ext cx="20574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60100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762000"/>
            <a:ext cx="71628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n-US" sz="2800" dirty="0"/>
              <a:t>Typically the </a:t>
            </a:r>
            <a:r>
              <a:rPr lang="en-US" sz="2800" dirty="0">
                <a:solidFill>
                  <a:srgbClr val="00B0F0"/>
                </a:solidFill>
              </a:rPr>
              <a:t>dehydration</a:t>
            </a:r>
            <a:r>
              <a:rPr lang="en-US" sz="2800" dirty="0"/>
              <a:t> of the </a:t>
            </a:r>
            <a:r>
              <a:rPr lang="en-US" sz="2800" dirty="0" err="1">
                <a:solidFill>
                  <a:srgbClr val="00B0F0"/>
                </a:solidFill>
              </a:rPr>
              <a:t>carbinolamine</a:t>
            </a:r>
            <a:r>
              <a:rPr lang="en-US" sz="2800" dirty="0"/>
              <a:t> is the rate-determining step of </a:t>
            </a:r>
            <a:r>
              <a:rPr lang="en-US" sz="2800" dirty="0">
                <a:solidFill>
                  <a:srgbClr val="FF0000"/>
                </a:solidFill>
              </a:rPr>
              <a:t>Schiff base </a:t>
            </a:r>
            <a:r>
              <a:rPr lang="en-US" sz="2800" dirty="0"/>
              <a:t>formation and that is why the reaction is catalyzed by </a:t>
            </a:r>
            <a:r>
              <a:rPr lang="en-US" sz="2800" dirty="0">
                <a:solidFill>
                  <a:srgbClr val="FF0000"/>
                </a:solidFill>
              </a:rPr>
              <a:t>acids</a:t>
            </a:r>
            <a:r>
              <a:rPr lang="en-US" sz="2800" dirty="0"/>
              <a:t>. Yet the acid concentration cannot be too </a:t>
            </a:r>
            <a:r>
              <a:rPr lang="en-US" sz="2800" dirty="0">
                <a:solidFill>
                  <a:srgbClr val="00B050"/>
                </a:solidFill>
              </a:rPr>
              <a:t>high</a:t>
            </a:r>
            <a:r>
              <a:rPr lang="en-US" sz="2800" dirty="0"/>
              <a:t> because </a:t>
            </a:r>
            <a:r>
              <a:rPr lang="en-US" sz="2800" dirty="0">
                <a:solidFill>
                  <a:srgbClr val="FF0000"/>
                </a:solidFill>
              </a:rPr>
              <a:t>amines</a:t>
            </a:r>
            <a:r>
              <a:rPr lang="en-US" sz="2800" dirty="0"/>
              <a:t> are basic compounds. If the amine is protonated and becomes </a:t>
            </a:r>
            <a:r>
              <a:rPr lang="en-US" sz="2800" dirty="0">
                <a:solidFill>
                  <a:srgbClr val="FF0000"/>
                </a:solidFill>
              </a:rPr>
              <a:t>non-</a:t>
            </a:r>
            <a:r>
              <a:rPr lang="en-US" sz="2800" dirty="0" err="1">
                <a:solidFill>
                  <a:srgbClr val="FF0000"/>
                </a:solidFill>
              </a:rPr>
              <a:t>neucleophilic</a:t>
            </a:r>
            <a:r>
              <a:rPr lang="en-US" sz="2800" dirty="0"/>
              <a:t>, equilibrium is pulled to the left and </a:t>
            </a:r>
            <a:r>
              <a:rPr lang="en-US" sz="2800" dirty="0" err="1"/>
              <a:t>carbinolamine</a:t>
            </a:r>
            <a:r>
              <a:rPr lang="en-US" sz="2800" dirty="0"/>
              <a:t> formation cannot occur. Therefore, many </a:t>
            </a:r>
            <a:r>
              <a:rPr lang="en-US" sz="2800" dirty="0">
                <a:solidFill>
                  <a:srgbClr val="FF0000"/>
                </a:solidFill>
              </a:rPr>
              <a:t>Schiff bases </a:t>
            </a:r>
            <a:r>
              <a:rPr lang="en-US" sz="2800" dirty="0"/>
              <a:t>synthesis are best carried out at </a:t>
            </a:r>
            <a:r>
              <a:rPr lang="en-US" sz="2800" dirty="0">
                <a:solidFill>
                  <a:srgbClr val="FF0000"/>
                </a:solidFill>
              </a:rPr>
              <a:t>mildly </a:t>
            </a:r>
            <a:r>
              <a:rPr lang="en-US" sz="2800" dirty="0"/>
              <a:t>acidic </a:t>
            </a:r>
            <a:r>
              <a:rPr lang="en-US" sz="2800" dirty="0" err="1"/>
              <a:t>pH.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38211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304800"/>
            <a:ext cx="2569934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3-Mechanism:</a:t>
            </a:r>
          </a:p>
          <a:p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90600"/>
            <a:ext cx="86868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40187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60840" y="3244334"/>
            <a:ext cx="255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)</a:t>
            </a:r>
          </a:p>
        </p:txBody>
      </p:sp>
      <p:sp>
        <p:nvSpPr>
          <p:cNvPr id="3" name="Rectangle 2"/>
          <p:cNvSpPr/>
          <p:nvPr/>
        </p:nvSpPr>
        <p:spPr>
          <a:xfrm>
            <a:off x="762000" y="259061"/>
            <a:ext cx="548640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Schiff bases </a:t>
            </a:r>
            <a:r>
              <a:rPr lang="en-US" sz="2800" dirty="0">
                <a:solidFill>
                  <a:prstClr val="black"/>
                </a:solidFill>
              </a:rPr>
              <a:t>(Amoxicillin + </a:t>
            </a:r>
            <a:r>
              <a:rPr lang="en-US" sz="2800" dirty="0" err="1">
                <a:solidFill>
                  <a:prstClr val="black"/>
                </a:solidFill>
              </a:rPr>
              <a:t>Benzaldehyde</a:t>
            </a:r>
            <a:r>
              <a:rPr lang="en-US" sz="2800" dirty="0">
                <a:solidFill>
                  <a:prstClr val="black"/>
                </a:solidFill>
              </a:rPr>
              <a:t>)</a:t>
            </a:r>
          </a:p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119188"/>
            <a:ext cx="8001001" cy="520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17896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685800"/>
            <a:ext cx="75438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4-Procedure:</a:t>
            </a:r>
          </a:p>
          <a:p>
            <a:r>
              <a:rPr lang="en-US" sz="3200" dirty="0"/>
              <a:t>1-Add 0.5 ml of </a:t>
            </a:r>
            <a:r>
              <a:rPr lang="en-US" sz="3200" dirty="0" err="1">
                <a:solidFill>
                  <a:srgbClr val="00B050"/>
                </a:solidFill>
              </a:rPr>
              <a:t>benzaldehyde</a:t>
            </a:r>
            <a:r>
              <a:rPr lang="en-US" sz="3200" dirty="0"/>
              <a:t> in round flask then add 2.5ml </a:t>
            </a:r>
            <a:r>
              <a:rPr lang="en-US" sz="3200" dirty="0">
                <a:solidFill>
                  <a:srgbClr val="00B0F0"/>
                </a:solidFill>
              </a:rPr>
              <a:t>ethanol</a:t>
            </a:r>
            <a:r>
              <a:rPr lang="en-US" sz="3200" dirty="0"/>
              <a:t>.</a:t>
            </a:r>
          </a:p>
          <a:p>
            <a:r>
              <a:rPr lang="en-US" sz="3200" dirty="0"/>
              <a:t>2-Place 500 mg of </a:t>
            </a:r>
            <a:r>
              <a:rPr lang="en-US" sz="3200" dirty="0">
                <a:solidFill>
                  <a:srgbClr val="00B050"/>
                </a:solidFill>
              </a:rPr>
              <a:t>Amoxicillin</a:t>
            </a:r>
            <a:r>
              <a:rPr lang="en-US" sz="3200" dirty="0"/>
              <a:t> in round flask and mix well. </a:t>
            </a:r>
          </a:p>
          <a:p>
            <a:r>
              <a:rPr lang="en-US" sz="3200" dirty="0"/>
              <a:t>3-Add 2 drops of </a:t>
            </a:r>
            <a:r>
              <a:rPr lang="en-US" sz="3200" dirty="0">
                <a:solidFill>
                  <a:srgbClr val="00B0F0"/>
                </a:solidFill>
              </a:rPr>
              <a:t>glacial acetic acid </a:t>
            </a:r>
            <a:r>
              <a:rPr lang="en-US" sz="3200" dirty="0"/>
              <a:t>into mixture.</a:t>
            </a:r>
          </a:p>
          <a:p>
            <a:r>
              <a:rPr lang="en-US" sz="3200" dirty="0"/>
              <a:t>4-Heating and stirring 10 min.</a:t>
            </a:r>
          </a:p>
          <a:p>
            <a:r>
              <a:rPr lang="en-US" sz="3200" dirty="0"/>
              <a:t>5-Cool the mixture and add crashed ice and mix.</a:t>
            </a:r>
          </a:p>
          <a:p>
            <a:r>
              <a:rPr lang="en-US" sz="3200" dirty="0"/>
              <a:t>6- Filtered the </a:t>
            </a:r>
            <a:r>
              <a:rPr lang="en-US" sz="3200" dirty="0" err="1"/>
              <a:t>ppt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883748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685801"/>
            <a:ext cx="7924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Questions</a:t>
            </a:r>
          </a:p>
          <a:p>
            <a:r>
              <a:rPr lang="en-US" sz="3600" dirty="0">
                <a:solidFill>
                  <a:srgbClr val="00B050"/>
                </a:solidFill>
              </a:rPr>
              <a:t>Q1</a:t>
            </a:r>
            <a:r>
              <a:rPr lang="en-US" sz="3600" dirty="0"/>
              <a:t>/Why Schiff-bases are considered as a very important class ?</a:t>
            </a:r>
          </a:p>
          <a:p>
            <a:r>
              <a:rPr lang="en-US" sz="3600" dirty="0">
                <a:solidFill>
                  <a:srgbClr val="00B050"/>
                </a:solidFill>
              </a:rPr>
              <a:t>Q2</a:t>
            </a:r>
            <a:r>
              <a:rPr lang="en-US" sz="3600" dirty="0"/>
              <a:t>/ R, may be an alkyl or an aryl group in </a:t>
            </a:r>
            <a:r>
              <a:rPr lang="en-US" sz="3600" dirty="0" err="1"/>
              <a:t>schiff</a:t>
            </a:r>
            <a:r>
              <a:rPr lang="en-US" sz="3600" dirty="0"/>
              <a:t> base , what are more stable and why ? </a:t>
            </a:r>
          </a:p>
          <a:p>
            <a:r>
              <a:rPr lang="en-US" sz="3600" dirty="0"/>
              <a:t> </a:t>
            </a:r>
            <a:r>
              <a:rPr lang="en-US" sz="3600" dirty="0">
                <a:solidFill>
                  <a:srgbClr val="00B050"/>
                </a:solidFill>
              </a:rPr>
              <a:t>Q3</a:t>
            </a:r>
            <a:r>
              <a:rPr lang="en-US" sz="3600" dirty="0"/>
              <a:t>/ what are the rate-determining step of Schiff base formation ?</a:t>
            </a:r>
          </a:p>
          <a:p>
            <a:r>
              <a:rPr lang="en-US" sz="3600" dirty="0">
                <a:solidFill>
                  <a:srgbClr val="00B050"/>
                </a:solidFill>
              </a:rPr>
              <a:t>Q4</a:t>
            </a:r>
            <a:r>
              <a:rPr lang="en-US" sz="3600" dirty="0"/>
              <a:t>/why we use </a:t>
            </a:r>
            <a:r>
              <a:rPr lang="en-US" sz="3600" dirty="0" err="1"/>
              <a:t>HCl</a:t>
            </a:r>
            <a:r>
              <a:rPr lang="en-US" sz="3600" dirty="0"/>
              <a:t> in formation of </a:t>
            </a:r>
            <a:r>
              <a:rPr lang="en-US" sz="3600" dirty="0" err="1"/>
              <a:t>schiff</a:t>
            </a:r>
            <a:r>
              <a:rPr lang="en-US" sz="3600" dirty="0"/>
              <a:t> base ?</a:t>
            </a:r>
          </a:p>
        </p:txBody>
      </p:sp>
    </p:spTree>
    <p:extLst>
      <p:ext uri="{BB962C8B-B14F-4D97-AF65-F5344CB8AC3E}">
        <p14:creationId xmlns:p14="http://schemas.microsoft.com/office/powerpoint/2010/main" val="41665189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8839200" cy="647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3335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1066800"/>
            <a:ext cx="7261283" cy="36317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</a:rPr>
              <a:t>Lecture objectives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400" dirty="0">
                <a:solidFill>
                  <a:schemeClr val="accent5">
                    <a:lumMod val="50000"/>
                  </a:schemeClr>
                </a:solidFill>
              </a:rPr>
              <a:t>1-Introduction of Schiff base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400" dirty="0">
                <a:solidFill>
                  <a:schemeClr val="accent5">
                    <a:lumMod val="50000"/>
                  </a:schemeClr>
                </a:solidFill>
              </a:rPr>
              <a:t>2-Synthesis of Schiff bases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400" dirty="0">
                <a:solidFill>
                  <a:schemeClr val="accent5">
                    <a:lumMod val="50000"/>
                  </a:schemeClr>
                </a:solidFill>
              </a:rPr>
              <a:t>3-Mechanism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400" dirty="0">
                <a:solidFill>
                  <a:schemeClr val="accent5">
                    <a:lumMod val="50000"/>
                  </a:schemeClr>
                </a:solidFill>
              </a:rPr>
              <a:t>4-Procedure</a:t>
            </a:r>
            <a:endParaRPr lang="ar-IQ" sz="4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7110" y="3276600"/>
            <a:ext cx="2057400" cy="222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5056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533400"/>
            <a:ext cx="81534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Schiff bases</a:t>
            </a:r>
          </a:p>
          <a:p>
            <a:r>
              <a:rPr lang="en-US" sz="3200" dirty="0">
                <a:solidFill>
                  <a:srgbClr val="FF0000"/>
                </a:solidFill>
              </a:rPr>
              <a:t>1-Introduction</a:t>
            </a:r>
          </a:p>
          <a:p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3200" dirty="0"/>
              <a:t>Schiff bases are condensation products of primary amines and carbonyl compounds and they were discovered by a German chemist, Nobel Prize winner, Hugo Schiff in 1864.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3200" dirty="0"/>
              <a:t>Schiff-bases are considered as a very important class of organic compounds and have a wide application in many biological aspects, proteins, visual pigments, enzymatic like</a:t>
            </a:r>
          </a:p>
        </p:txBody>
      </p:sp>
    </p:spTree>
    <p:extLst>
      <p:ext uri="{BB962C8B-B14F-4D97-AF65-F5344CB8AC3E}">
        <p14:creationId xmlns:p14="http://schemas.microsoft.com/office/powerpoint/2010/main" val="1096348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609600"/>
            <a:ext cx="7924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FF0000"/>
                </a:solidFill>
              </a:rPr>
              <a:t>Schiff bases </a:t>
            </a:r>
            <a:r>
              <a:rPr lang="en-US" sz="2800" dirty="0"/>
              <a:t>appear to be an important intermediate in a number of </a:t>
            </a:r>
            <a:r>
              <a:rPr lang="en-US" sz="2800" dirty="0">
                <a:solidFill>
                  <a:schemeClr val="tx2"/>
                </a:solidFill>
              </a:rPr>
              <a:t>enzymatic reactions</a:t>
            </a:r>
            <a:r>
              <a:rPr lang="en-US" sz="2800" dirty="0"/>
              <a:t> involving interaction of an enzyme with an </a:t>
            </a:r>
            <a:r>
              <a:rPr lang="en-US" sz="2800" dirty="0">
                <a:solidFill>
                  <a:srgbClr val="FF0000"/>
                </a:solidFill>
              </a:rPr>
              <a:t>amino</a:t>
            </a:r>
            <a:r>
              <a:rPr lang="en-US" sz="2800" dirty="0"/>
              <a:t> or a </a:t>
            </a:r>
            <a:r>
              <a:rPr lang="en-US" sz="2800" dirty="0">
                <a:solidFill>
                  <a:srgbClr val="FF0000"/>
                </a:solidFill>
              </a:rPr>
              <a:t>carbonyl</a:t>
            </a:r>
            <a:r>
              <a:rPr lang="en-US" sz="2800" dirty="0"/>
              <a:t> group of the substrate. One of the most important types of catalytic mechanism is the biochemical process which involves the condensation of a primary amine in an enzyme usually that of a </a:t>
            </a:r>
            <a:r>
              <a:rPr lang="en-US" sz="2800" dirty="0">
                <a:solidFill>
                  <a:srgbClr val="FF0000"/>
                </a:solidFill>
              </a:rPr>
              <a:t>lysine*</a:t>
            </a:r>
            <a:r>
              <a:rPr lang="en-US" sz="2800" dirty="0"/>
              <a:t> residue, with a carbonyl group of the substrate to form an </a:t>
            </a:r>
            <a:r>
              <a:rPr lang="en-US" sz="2800" dirty="0">
                <a:solidFill>
                  <a:srgbClr val="FF0000"/>
                </a:solidFill>
              </a:rPr>
              <a:t>imine</a:t>
            </a:r>
            <a:r>
              <a:rPr lang="en-US" sz="2800" dirty="0"/>
              <a:t>, or </a:t>
            </a:r>
            <a:r>
              <a:rPr lang="en-US" sz="2800" dirty="0">
                <a:solidFill>
                  <a:srgbClr val="FF0000"/>
                </a:solidFill>
              </a:rPr>
              <a:t>Schiff base </a:t>
            </a:r>
            <a:r>
              <a:rPr lang="en-US" sz="2800" dirty="0"/>
              <a:t>and </a:t>
            </a:r>
            <a:r>
              <a:rPr lang="en-US" sz="2800" dirty="0">
                <a:solidFill>
                  <a:srgbClr val="FF0000"/>
                </a:solidFill>
              </a:rPr>
              <a:t>decarboxylation</a:t>
            </a:r>
            <a:r>
              <a:rPr lang="en-US" sz="2800" dirty="0"/>
              <a:t> reactions.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5745" y="5010805"/>
            <a:ext cx="3810000" cy="1647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4701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533400"/>
            <a:ext cx="70866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/>
              <a:t>Moreover, some </a:t>
            </a:r>
            <a:r>
              <a:rPr lang="en-US" sz="2800" dirty="0">
                <a:solidFill>
                  <a:srgbClr val="FF0000"/>
                </a:solidFill>
              </a:rPr>
              <a:t>Schiff-bases</a:t>
            </a:r>
            <a:r>
              <a:rPr lang="en-US" sz="2800" dirty="0"/>
              <a:t> were exhibits antibiotic, antiviral and antitumor agents because of their specific structure.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sz="2800" dirty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/>
              <a:t>Structurally, </a:t>
            </a:r>
            <a:r>
              <a:rPr lang="en-US" sz="2800" dirty="0">
                <a:solidFill>
                  <a:srgbClr val="FF0000"/>
                </a:solidFill>
              </a:rPr>
              <a:t>Schiff base </a:t>
            </a:r>
            <a:r>
              <a:rPr lang="en-US" sz="2800" dirty="0"/>
              <a:t>(also known as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imine</a:t>
            </a:r>
            <a:r>
              <a:rPr lang="en-US" sz="2800" dirty="0"/>
              <a:t> or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azomethine</a:t>
            </a:r>
            <a:r>
              <a:rPr lang="en-US" sz="2800" dirty="0"/>
              <a:t>) is an analogue of a ketone or aldehyde in which the carbonyl group (C=O) has been replaced by an imine or </a:t>
            </a:r>
            <a:r>
              <a:rPr lang="en-US" sz="2800" dirty="0" err="1"/>
              <a:t>azomethine</a:t>
            </a:r>
            <a:r>
              <a:rPr lang="en-US" sz="2800" dirty="0"/>
              <a:t> group 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sz="2800" dirty="0"/>
          </a:p>
          <a:p>
            <a:endParaRPr lang="en-US" sz="2800" dirty="0"/>
          </a:p>
          <a:p>
            <a:r>
              <a:rPr lang="en-US" dirty="0"/>
              <a:t> </a:t>
            </a:r>
          </a:p>
          <a:p>
            <a:r>
              <a:rPr lang="en-US" dirty="0"/>
              <a:t>	</a:t>
            </a:r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495800"/>
            <a:ext cx="3505200" cy="1676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94688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81000"/>
            <a:ext cx="7848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FF0000"/>
                </a:solidFill>
              </a:rPr>
              <a:t>Schiff base </a:t>
            </a:r>
            <a:r>
              <a:rPr lang="en-US" sz="2400" dirty="0"/>
              <a:t>ligands are essential in the field of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coordination chemistry</a:t>
            </a:r>
            <a:r>
              <a:rPr lang="en-US" sz="2400" dirty="0"/>
              <a:t>, especially in the development of complexes of Schiff bases because these compounds are potentially capable of forming </a:t>
            </a:r>
            <a:r>
              <a:rPr lang="en-US" sz="2400" dirty="0">
                <a:solidFill>
                  <a:srgbClr val="00B050"/>
                </a:solidFill>
              </a:rPr>
              <a:t>stable complexes </a:t>
            </a:r>
            <a:r>
              <a:rPr lang="en-US" sz="2400" dirty="0"/>
              <a:t>with metal ions Where R, may be an </a:t>
            </a:r>
            <a:r>
              <a:rPr lang="en-US" sz="2400" dirty="0">
                <a:solidFill>
                  <a:srgbClr val="00B050"/>
                </a:solidFill>
              </a:rPr>
              <a:t>alkyl</a:t>
            </a:r>
            <a:r>
              <a:rPr lang="en-US" sz="2400" dirty="0"/>
              <a:t> or an </a:t>
            </a:r>
            <a:r>
              <a:rPr lang="en-US" sz="2400" dirty="0">
                <a:solidFill>
                  <a:srgbClr val="00B050"/>
                </a:solidFill>
              </a:rPr>
              <a:t>aryl</a:t>
            </a:r>
            <a:r>
              <a:rPr lang="en-US" sz="2400" dirty="0"/>
              <a:t> group.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Schiff bases </a:t>
            </a:r>
            <a:r>
              <a:rPr lang="en-US" sz="2400" dirty="0"/>
              <a:t>that contain aryl substituents are substantially more </a:t>
            </a:r>
            <a:r>
              <a:rPr lang="en-US" sz="2400" dirty="0">
                <a:solidFill>
                  <a:srgbClr val="FF0000"/>
                </a:solidFill>
              </a:rPr>
              <a:t>stable</a:t>
            </a:r>
            <a:r>
              <a:rPr lang="en-US" sz="2400" dirty="0"/>
              <a:t> and more readily synthesized, while those which contain alkyl substituents are relatively </a:t>
            </a:r>
            <a:r>
              <a:rPr lang="en-US" sz="2400" dirty="0">
                <a:solidFill>
                  <a:srgbClr val="FF0000"/>
                </a:solidFill>
              </a:rPr>
              <a:t>unstable</a:t>
            </a:r>
            <a:r>
              <a:rPr lang="en-US" sz="2400" dirty="0"/>
              <a:t>. 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FF0000"/>
                </a:solidFill>
              </a:rPr>
              <a:t>Schiff bases </a:t>
            </a:r>
            <a:r>
              <a:rPr lang="en-US" sz="2400" dirty="0"/>
              <a:t>of </a:t>
            </a:r>
            <a:r>
              <a:rPr lang="en-US" sz="2400" dirty="0">
                <a:solidFill>
                  <a:srgbClr val="00B050"/>
                </a:solidFill>
              </a:rPr>
              <a:t>aliphatic</a:t>
            </a:r>
            <a:r>
              <a:rPr lang="en-US" sz="2400" dirty="0"/>
              <a:t> aldehydes are relatively unstable and readily </a:t>
            </a:r>
            <a:r>
              <a:rPr lang="en-US" sz="2400" dirty="0" err="1"/>
              <a:t>polymerizable</a:t>
            </a:r>
            <a:r>
              <a:rPr lang="en-US" sz="2400" dirty="0"/>
              <a:t> , while those of </a:t>
            </a:r>
            <a:r>
              <a:rPr lang="en-US" sz="2400" dirty="0">
                <a:solidFill>
                  <a:srgbClr val="00B050"/>
                </a:solidFill>
              </a:rPr>
              <a:t>aromatic</a:t>
            </a:r>
            <a:r>
              <a:rPr lang="en-US" sz="2400" dirty="0"/>
              <a:t> aldehydes having effective conjugation are more stable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endParaRPr lang="en-US" sz="2400" dirty="0"/>
          </a:p>
          <a:p>
            <a:pPr marL="457200" indent="-457200" algn="just">
              <a:buFont typeface="Wingdings" panose="05000000000000000000" pitchFamily="2" charset="2"/>
              <a:buChar char="v"/>
            </a:pPr>
            <a:endParaRPr lang="en-US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867691"/>
            <a:ext cx="3200400" cy="1914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924262"/>
            <a:ext cx="4419600" cy="1857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1815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685801"/>
            <a:ext cx="7620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sz="2800" dirty="0"/>
              <a:t>The formation is generally driven to the completion by separation of the product or removal of water, or both. Many </a:t>
            </a:r>
            <a:r>
              <a:rPr lang="en-US" sz="2800" dirty="0">
                <a:solidFill>
                  <a:srgbClr val="FF0000"/>
                </a:solidFill>
              </a:rPr>
              <a:t>Schiff bases </a:t>
            </a:r>
            <a:r>
              <a:rPr lang="en-US" sz="2800" dirty="0"/>
              <a:t>can be </a:t>
            </a:r>
            <a:r>
              <a:rPr lang="en-US" sz="2800" dirty="0">
                <a:solidFill>
                  <a:srgbClr val="FF0000"/>
                </a:solidFill>
              </a:rPr>
              <a:t>hydrolyzed back </a:t>
            </a:r>
            <a:r>
              <a:rPr lang="en-US" sz="2800" dirty="0"/>
              <a:t>to their aldehydes or ketones and amines by aqueous acid or base.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sz="2800" dirty="0"/>
              <a:t> The reaction of aldehyde with amine drugs is the most common reactions to synthesize compound (</a:t>
            </a:r>
            <a:r>
              <a:rPr lang="en-US" sz="2800" dirty="0">
                <a:solidFill>
                  <a:srgbClr val="FF0000"/>
                </a:solidFill>
              </a:rPr>
              <a:t>Schiff base </a:t>
            </a:r>
            <a:r>
              <a:rPr lang="en-US" sz="2800" dirty="0"/>
              <a:t>or </a:t>
            </a:r>
            <a:r>
              <a:rPr lang="en-US" sz="2800" dirty="0">
                <a:solidFill>
                  <a:srgbClr val="FF0000"/>
                </a:solidFill>
              </a:rPr>
              <a:t>imine</a:t>
            </a:r>
            <a:r>
              <a:rPr lang="en-US" sz="2800" dirty="0"/>
              <a:t>). Imines are formed in a </a:t>
            </a:r>
            <a:r>
              <a:rPr lang="en-US" sz="2800" dirty="0">
                <a:solidFill>
                  <a:srgbClr val="00B050"/>
                </a:solidFill>
              </a:rPr>
              <a:t>reversible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74047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533400"/>
            <a:ext cx="746760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2-Synthesis of Schiff bases 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US" sz="2400" dirty="0"/>
              <a:t>The formation of a </a:t>
            </a:r>
            <a:r>
              <a:rPr lang="en-US" sz="2400" dirty="0">
                <a:solidFill>
                  <a:srgbClr val="FF0000"/>
                </a:solidFill>
              </a:rPr>
              <a:t>Schiff base </a:t>
            </a:r>
            <a:r>
              <a:rPr lang="en-US" sz="2400" dirty="0"/>
              <a:t>from an aldehydes or ketones is a reversible reaction and generally takes place under </a:t>
            </a:r>
            <a:r>
              <a:rPr lang="en-US" sz="2400" dirty="0">
                <a:solidFill>
                  <a:srgbClr val="00B0F0"/>
                </a:solidFill>
              </a:rPr>
              <a:t>acid</a:t>
            </a:r>
            <a:r>
              <a:rPr lang="en-US" sz="2400" dirty="0"/>
              <a:t> or </a:t>
            </a:r>
            <a:r>
              <a:rPr lang="en-US" sz="2400" dirty="0">
                <a:solidFill>
                  <a:srgbClr val="00B0F0"/>
                </a:solidFill>
              </a:rPr>
              <a:t>base</a:t>
            </a:r>
            <a:r>
              <a:rPr lang="en-US" sz="2400" dirty="0"/>
              <a:t> catalysis, or upon heating. 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US" sz="2400" dirty="0"/>
              <a:t>The formation is generally driven to the completion by separation of the product or removal of water, or both. Many </a:t>
            </a:r>
            <a:r>
              <a:rPr lang="en-US" sz="2400" dirty="0">
                <a:solidFill>
                  <a:srgbClr val="FF0000"/>
                </a:solidFill>
              </a:rPr>
              <a:t>Schiff bases </a:t>
            </a:r>
            <a:r>
              <a:rPr lang="en-US" sz="2400" dirty="0"/>
              <a:t>can be </a:t>
            </a:r>
            <a:r>
              <a:rPr lang="en-US" sz="2400" dirty="0">
                <a:solidFill>
                  <a:srgbClr val="00B050"/>
                </a:solidFill>
              </a:rPr>
              <a:t>hydrolyzed back </a:t>
            </a:r>
            <a:r>
              <a:rPr lang="en-US" sz="2400" dirty="0"/>
              <a:t>to their aldehydes or ketones and amines by aqueous acid or base.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sz="24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592801"/>
            <a:ext cx="6553200" cy="3064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6243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457200"/>
            <a:ext cx="86106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sz="3200" dirty="0"/>
              <a:t>acid catalyzed process that begins with </a:t>
            </a:r>
            <a:r>
              <a:rPr lang="en-US" sz="3200" dirty="0" err="1">
                <a:solidFill>
                  <a:srgbClr val="FF0000"/>
                </a:solidFill>
              </a:rPr>
              <a:t>nucleophilic</a:t>
            </a:r>
            <a:r>
              <a:rPr lang="en-US" sz="3200" dirty="0">
                <a:solidFill>
                  <a:srgbClr val="FF0000"/>
                </a:solidFill>
              </a:rPr>
              <a:t> addition </a:t>
            </a:r>
            <a:r>
              <a:rPr lang="en-US" sz="3200" dirty="0"/>
              <a:t>of the primary amine to the carbonyl group, followed by the transfer of a proton from nitrogen to oxygen to yield a neutral </a:t>
            </a:r>
            <a:r>
              <a:rPr lang="en-US" sz="3200" dirty="0">
                <a:solidFill>
                  <a:srgbClr val="00B050"/>
                </a:solidFill>
              </a:rPr>
              <a:t>amino alcohol</a:t>
            </a:r>
            <a:r>
              <a:rPr lang="en-US" sz="3200" dirty="0"/>
              <a:t>, or </a:t>
            </a:r>
            <a:r>
              <a:rPr lang="en-US" sz="3200" dirty="0" err="1">
                <a:solidFill>
                  <a:srgbClr val="00B050"/>
                </a:solidFill>
              </a:rPr>
              <a:t>carbinolamine</a:t>
            </a:r>
            <a:r>
              <a:rPr lang="en-US" sz="3200" dirty="0"/>
              <a:t>. Protonation of the </a:t>
            </a:r>
            <a:r>
              <a:rPr lang="en-US" sz="3200" dirty="0" err="1"/>
              <a:t>carbinolamine</a:t>
            </a:r>
            <a:r>
              <a:rPr lang="en-US" sz="3200" dirty="0"/>
              <a:t> oxygen by an </a:t>
            </a:r>
            <a:r>
              <a:rPr lang="en-US" sz="3200" dirty="0">
                <a:solidFill>
                  <a:srgbClr val="FF0000"/>
                </a:solidFill>
              </a:rPr>
              <a:t>acid catalyst </a:t>
            </a:r>
            <a:r>
              <a:rPr lang="en-US" sz="3200" dirty="0"/>
              <a:t>then converts the </a:t>
            </a:r>
            <a:r>
              <a:rPr lang="en-US" sz="3200" dirty="0">
                <a:solidFill>
                  <a:srgbClr val="00B0F0"/>
                </a:solidFill>
              </a:rPr>
              <a:t>–OH </a:t>
            </a:r>
            <a:r>
              <a:rPr lang="en-US" sz="3200" dirty="0"/>
              <a:t>into a better leaving group </a:t>
            </a:r>
            <a:r>
              <a:rPr lang="en-US" sz="3200" dirty="0">
                <a:solidFill>
                  <a:srgbClr val="00B0F0"/>
                </a:solidFill>
              </a:rPr>
              <a:t>(-OH2), </a:t>
            </a:r>
            <a:r>
              <a:rPr lang="en-US" sz="3200" dirty="0"/>
              <a:t>and loss of </a:t>
            </a:r>
            <a:r>
              <a:rPr lang="en-US" sz="3200" dirty="0">
                <a:solidFill>
                  <a:srgbClr val="00B0F0"/>
                </a:solidFill>
              </a:rPr>
              <a:t>water </a:t>
            </a:r>
            <a:r>
              <a:rPr lang="en-US" sz="3200" dirty="0"/>
              <a:t>produces an </a:t>
            </a:r>
            <a:r>
              <a:rPr lang="en-US" sz="3200" dirty="0" err="1">
                <a:solidFill>
                  <a:srgbClr val="FF0000"/>
                </a:solidFill>
              </a:rPr>
              <a:t>iminium</a:t>
            </a:r>
            <a:r>
              <a:rPr lang="en-US" sz="3200" dirty="0">
                <a:solidFill>
                  <a:srgbClr val="FF0000"/>
                </a:solidFill>
              </a:rPr>
              <a:t> ion</a:t>
            </a:r>
            <a:r>
              <a:rPr lang="en-US" sz="3200" dirty="0"/>
              <a:t>. Loss of a proton from nitrogen gives the final product and regenerates the acid catalyst as shown in Scheme</a:t>
            </a:r>
          </a:p>
        </p:txBody>
      </p:sp>
    </p:spTree>
    <p:extLst>
      <p:ext uri="{BB962C8B-B14F-4D97-AF65-F5344CB8AC3E}">
        <p14:creationId xmlns:p14="http://schemas.microsoft.com/office/powerpoint/2010/main" val="715208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111</TotalTime>
  <Words>777</Words>
  <Application>Microsoft Office PowerPoint</Application>
  <PresentationFormat>On-screen Show (4:3)</PresentationFormat>
  <Paragraphs>48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Office Theme</vt:lpstr>
      <vt:lpstr>Practical organic pharmaceutical chemistry II  Fourth class / 1st semester  2023-2024  Lab 7  Synthesis of Schiff bases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Practical organic pharmaceutical chemistry II  Fourth class / 1st semester  2023-2024  Lab 7  Synthesis of Schiff bases</dc:title>
  <dc:creator>Master</dc:creator>
  <cp:lastModifiedBy>238a241z@gmail.com</cp:lastModifiedBy>
  <cp:revision>12</cp:revision>
  <dcterms:created xsi:type="dcterms:W3CDTF">2023-12-07T15:54:42Z</dcterms:created>
  <dcterms:modified xsi:type="dcterms:W3CDTF">2024-04-05T10:10:56Z</dcterms:modified>
</cp:coreProperties>
</file>