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9" r:id="rId4"/>
    <p:sldId id="260" r:id="rId5"/>
    <p:sldId id="261" r:id="rId6"/>
    <p:sldId id="262" r:id="rId7"/>
    <p:sldId id="263" r:id="rId8"/>
    <p:sldId id="264" r:id="rId9"/>
    <p:sldId id="265" r:id="rId10"/>
    <p:sldId id="266" r:id="rId11"/>
    <p:sldId id="267" r:id="rId12"/>
    <p:sldId id="258"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602C4-7FE9-53CD-9870-E5C0F1E45F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99DD79-6E27-669B-91E7-6881859AEE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ECE93B-E704-EF22-7A2C-BAD8ECAE30C9}"/>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18B445BD-B633-D129-4258-4E3894BFC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1AF8F-AD07-654F-8DB6-BEFA536297CE}"/>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277278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D4924-17B3-ADF6-D5F4-C833C2063B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68BDBC-B799-BF86-4793-E09570F4BE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8001DC-FAD4-1E23-9FE7-B06963CDB65C}"/>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4961CF39-68CA-4EC8-F8DF-4E4D2E02B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8F840-433D-7A0F-2046-C9960E711009}"/>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94669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9227F9-AF9F-B43C-DD53-DCBC6B70FC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AA4284-5816-A5BC-3C7B-1A0613F74A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7E6A12-0309-0347-EC78-019FA1B2E53B}"/>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257D5D92-CAB3-FCD1-4375-4750189D8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BBCF2C-DAE5-53CB-3CA2-FA08582A4651}"/>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595373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F6E5-AB20-EFC9-425E-C91A942828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9B9854-EA71-8E96-35A9-0E67FE07A6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06B5B1-BF2B-54E0-E7FE-7FF8CF2AFD92}"/>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EE280B0A-F05C-D4CD-9042-83B8C7AF6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DBAEA-CD19-A3F8-0EA1-3B45C5457267}"/>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96562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DE58-5EAA-E4A6-567F-526EBCA9F5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8F182A-C8A3-4D94-C79A-E40C48B3CE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1B9661-1AE9-B70B-86FC-6A6C1660A937}"/>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FFDAF255-2E2A-1E02-B47F-D3962E646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0B040F-B77D-898C-1638-C5A9EA3D1D5C}"/>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263870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389FC-FF39-2BA8-50F6-6A0F68B0C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BF4BDB-3C20-D4DB-F5DD-BA79A1FB78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CFDF06-6BA0-676E-7507-A7C939B776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05029F-DE35-678E-1443-991197B2C28F}"/>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6" name="Footer Placeholder 5">
            <a:extLst>
              <a:ext uri="{FF2B5EF4-FFF2-40B4-BE49-F238E27FC236}">
                <a16:creationId xmlns:a16="http://schemas.microsoft.com/office/drawing/2014/main" id="{66D4AE70-1DF1-6C84-6F11-625634E07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813C0F-4B7F-1B6D-98E5-AD5E1BA303D5}"/>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08409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338F7-29D0-B7B0-2926-A79ACEE6EC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3D49DB-67DC-68E8-10BD-7D852F9325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CED2F6-A3F8-67EB-BCF5-1A4FD45B2E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86F0D0-BAAB-8A30-A072-E028BB41B0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85B6FA-6D2E-BB27-0E18-FE45E3CDB5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C49DAC-CED6-0F37-A947-0140C84CE3D5}"/>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8" name="Footer Placeholder 7">
            <a:extLst>
              <a:ext uri="{FF2B5EF4-FFF2-40B4-BE49-F238E27FC236}">
                <a16:creationId xmlns:a16="http://schemas.microsoft.com/office/drawing/2014/main" id="{28C241CB-D7CA-D09C-0692-FB0292A010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6C7157-63DC-421E-3C61-0B9101412FFE}"/>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328277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341A6-E4D4-85D1-4AEF-9A143A26B1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F93B42-0E52-D127-E0F3-90CA9D322503}"/>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4" name="Footer Placeholder 3">
            <a:extLst>
              <a:ext uri="{FF2B5EF4-FFF2-40B4-BE49-F238E27FC236}">
                <a16:creationId xmlns:a16="http://schemas.microsoft.com/office/drawing/2014/main" id="{53DDEF1D-AF6F-5DDC-A7C1-490A3BADB0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7A97B3-3522-4D07-23F9-DB6CCA71E7D5}"/>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3015688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A11A1B-DA6E-6EF6-96AA-A866433351F8}"/>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3" name="Footer Placeholder 2">
            <a:extLst>
              <a:ext uri="{FF2B5EF4-FFF2-40B4-BE49-F238E27FC236}">
                <a16:creationId xmlns:a16="http://schemas.microsoft.com/office/drawing/2014/main" id="{89F3E1BA-A4DB-030B-D2FC-D87147E20F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1E8E6D-BAAA-522C-E809-C6DF445274D2}"/>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75260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07D1-8482-E1D9-8A08-46DCFFE13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FFF85A-819E-DC08-106D-A7EF1120E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EDDB56-BE42-98CF-6794-F9B038EA9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19CC6-B079-EC6A-682D-B9A7A5FF0DC6}"/>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6" name="Footer Placeholder 5">
            <a:extLst>
              <a:ext uri="{FF2B5EF4-FFF2-40B4-BE49-F238E27FC236}">
                <a16:creationId xmlns:a16="http://schemas.microsoft.com/office/drawing/2014/main" id="{EA05D920-DB95-2BD4-301D-304373687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368D5F-FA3B-BEF3-6FEA-7CE816B46FF5}"/>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139244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772B-459B-89C2-297B-3EDA7A858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E4FEBE-F9C5-9475-D4B4-E42C71566D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0AF3F5-7098-1C2C-4CD6-75AADC7826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0BF0DD-1089-F12A-E31D-072C568E65C0}"/>
              </a:ext>
            </a:extLst>
          </p:cNvPr>
          <p:cNvSpPr>
            <a:spLocks noGrp="1"/>
          </p:cNvSpPr>
          <p:nvPr>
            <p:ph type="dt" sz="half" idx="10"/>
          </p:nvPr>
        </p:nvSpPr>
        <p:spPr/>
        <p:txBody>
          <a:bodyPr/>
          <a:lstStyle/>
          <a:p>
            <a:fld id="{4ECA509C-19AC-43DB-BC59-5653A85F9F21}" type="datetimeFigureOut">
              <a:rPr lang="en-US" smtClean="0"/>
              <a:t>11/16/2024</a:t>
            </a:fld>
            <a:endParaRPr lang="en-US"/>
          </a:p>
        </p:txBody>
      </p:sp>
      <p:sp>
        <p:nvSpPr>
          <p:cNvPr id="6" name="Footer Placeholder 5">
            <a:extLst>
              <a:ext uri="{FF2B5EF4-FFF2-40B4-BE49-F238E27FC236}">
                <a16:creationId xmlns:a16="http://schemas.microsoft.com/office/drawing/2014/main" id="{2BE0ADFF-DFAD-B5FF-13D5-72221C82DC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1866B9-347B-3322-2349-367498C505D8}"/>
              </a:ext>
            </a:extLst>
          </p:cNvPr>
          <p:cNvSpPr>
            <a:spLocks noGrp="1"/>
          </p:cNvSpPr>
          <p:nvPr>
            <p:ph type="sldNum" sz="quarter" idx="12"/>
          </p:nvPr>
        </p:nvSpPr>
        <p:spPr/>
        <p:txBody>
          <a:bodyPr/>
          <a:lstStyle/>
          <a:p>
            <a:fld id="{51EDB1F2-F1F2-4E13-AADE-A3685E3C4709}" type="slidenum">
              <a:rPr lang="en-US" smtClean="0"/>
              <a:t>‹#›</a:t>
            </a:fld>
            <a:endParaRPr lang="en-US"/>
          </a:p>
        </p:txBody>
      </p:sp>
    </p:spTree>
    <p:extLst>
      <p:ext uri="{BB962C8B-B14F-4D97-AF65-F5344CB8AC3E}">
        <p14:creationId xmlns:p14="http://schemas.microsoft.com/office/powerpoint/2010/main" val="25801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5E267C-46AA-61E3-FD47-1CA1F9C66C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23CB8A-F744-EC93-7866-64CD3C1A00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4CF00-A82E-F044-1FA3-65A567BFA7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A509C-19AC-43DB-BC59-5653A85F9F21}" type="datetimeFigureOut">
              <a:rPr lang="en-US" smtClean="0"/>
              <a:t>11/16/2024</a:t>
            </a:fld>
            <a:endParaRPr lang="en-US"/>
          </a:p>
        </p:txBody>
      </p:sp>
      <p:sp>
        <p:nvSpPr>
          <p:cNvPr id="5" name="Footer Placeholder 4">
            <a:extLst>
              <a:ext uri="{FF2B5EF4-FFF2-40B4-BE49-F238E27FC236}">
                <a16:creationId xmlns:a16="http://schemas.microsoft.com/office/drawing/2014/main" id="{2CEE8969-A5C8-0FEA-3E47-59DD73B455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8F11D9-1EC5-FE7D-7E86-3F90B0279C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DB1F2-F1F2-4E13-AADE-A3685E3C4709}" type="slidenum">
              <a:rPr lang="en-US" smtClean="0"/>
              <a:t>‹#›</a:t>
            </a:fld>
            <a:endParaRPr lang="en-US"/>
          </a:p>
        </p:txBody>
      </p:sp>
    </p:spTree>
    <p:extLst>
      <p:ext uri="{BB962C8B-B14F-4D97-AF65-F5344CB8AC3E}">
        <p14:creationId xmlns:p14="http://schemas.microsoft.com/office/powerpoint/2010/main" val="415357378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72DC-D8E6-93CD-AD15-ABBF389B259A}"/>
              </a:ext>
            </a:extLst>
          </p:cNvPr>
          <p:cNvSpPr>
            <a:spLocks noGrp="1"/>
          </p:cNvSpPr>
          <p:nvPr>
            <p:ph type="ctrTitle"/>
          </p:nvPr>
        </p:nvSpPr>
        <p:spPr>
          <a:xfrm>
            <a:off x="1524000" y="2103591"/>
            <a:ext cx="9023131" cy="1406372"/>
          </a:xfrm>
        </p:spPr>
        <p:txBody>
          <a:bodyPr>
            <a:noAutofit/>
          </a:bodyPr>
          <a:lstStyle/>
          <a:p>
            <a:r>
              <a:rPr lang="en-US" sz="3200" b="1" dirty="0">
                <a:latin typeface="Andalus" panose="02020603050405020304" pitchFamily="18" charset="-78"/>
                <a:cs typeface="Andalus" panose="02020603050405020304" pitchFamily="18" charset="-78"/>
              </a:rPr>
              <a:t>Practical organic pharmaceutical chemistry III </a:t>
            </a:r>
            <a:br>
              <a:rPr lang="en-US" sz="3200" b="1" dirty="0">
                <a:latin typeface="Andalus" panose="02020603050405020304" pitchFamily="18" charset="-78"/>
                <a:cs typeface="Andalus" panose="02020603050405020304" pitchFamily="18" charset="-78"/>
              </a:rPr>
            </a:br>
            <a:r>
              <a:rPr lang="en-US" sz="3200" b="1" dirty="0">
                <a:latin typeface="Andalus" panose="02020603050405020304" pitchFamily="18" charset="-78"/>
                <a:cs typeface="Andalus" panose="02020603050405020304" pitchFamily="18" charset="-78"/>
              </a:rPr>
              <a:t>Fourth class / 2</a:t>
            </a:r>
            <a:r>
              <a:rPr lang="en-US" sz="3600" b="1" dirty="0">
                <a:latin typeface="Andalus" panose="02020603050405020304" pitchFamily="18" charset="-78"/>
                <a:cs typeface="Andalus" panose="02020603050405020304" pitchFamily="18" charset="-78"/>
              </a:rPr>
              <a:t>st</a:t>
            </a:r>
            <a:r>
              <a:rPr lang="en-US" sz="3200" b="1" dirty="0">
                <a:latin typeface="Andalus" panose="02020603050405020304" pitchFamily="18" charset="-78"/>
                <a:cs typeface="Andalus" panose="02020603050405020304" pitchFamily="18" charset="-78"/>
              </a:rPr>
              <a:t> semester </a:t>
            </a:r>
            <a:br>
              <a:rPr lang="en-US" sz="3200" b="1" dirty="0">
                <a:latin typeface="Andalus" panose="02020603050405020304" pitchFamily="18" charset="-78"/>
                <a:cs typeface="Andalus" panose="02020603050405020304" pitchFamily="18" charset="-78"/>
              </a:rPr>
            </a:br>
            <a:r>
              <a:rPr lang="en-US" sz="3200" b="1" dirty="0">
                <a:latin typeface="Andalus" panose="02020603050405020304" pitchFamily="18" charset="-78"/>
                <a:cs typeface="Andalus" panose="02020603050405020304" pitchFamily="18" charset="-78"/>
              </a:rPr>
              <a:t>2023-2024 </a:t>
            </a:r>
            <a:br>
              <a:rPr lang="en-US" sz="3200" b="1" dirty="0">
                <a:latin typeface="Andalus" panose="02020603050405020304" pitchFamily="18" charset="-78"/>
                <a:cs typeface="Andalus" panose="02020603050405020304" pitchFamily="18" charset="-78"/>
              </a:rPr>
            </a:br>
            <a:r>
              <a:rPr lang="en-US" sz="3200" b="1" dirty="0">
                <a:latin typeface="Andalus" panose="02020603050405020304" pitchFamily="18" charset="-78"/>
                <a:cs typeface="Andalus" panose="02020603050405020304" pitchFamily="18" charset="-78"/>
              </a:rPr>
              <a:t>Lab 5 </a:t>
            </a:r>
            <a:br>
              <a:rPr lang="en-US" sz="3200" dirty="0"/>
            </a:br>
            <a:r>
              <a:rPr lang="en-US" sz="3200" b="1" dirty="0">
                <a:solidFill>
                  <a:srgbClr val="FF0000"/>
                </a:solidFill>
                <a:latin typeface="Algerian" panose="04020705040A02060702" pitchFamily="82" charset="0"/>
              </a:rPr>
              <a:t>Synthesis of Benzoyl Glycine</a:t>
            </a:r>
          </a:p>
        </p:txBody>
      </p:sp>
      <p:sp>
        <p:nvSpPr>
          <p:cNvPr id="3" name="Subtitle 2">
            <a:extLst>
              <a:ext uri="{FF2B5EF4-FFF2-40B4-BE49-F238E27FC236}">
                <a16:creationId xmlns:a16="http://schemas.microsoft.com/office/drawing/2014/main" id="{41B23CE1-9FC2-D3D9-3CC9-8F56386D589B}"/>
              </a:ext>
            </a:extLst>
          </p:cNvPr>
          <p:cNvSpPr>
            <a:spLocks noGrp="1"/>
          </p:cNvSpPr>
          <p:nvPr>
            <p:ph type="subTitle" idx="1"/>
          </p:nvPr>
        </p:nvSpPr>
        <p:spPr>
          <a:xfrm>
            <a:off x="1524000" y="4158120"/>
            <a:ext cx="8818179" cy="1785480"/>
          </a:xfrm>
        </p:spPr>
        <p:txBody>
          <a:bodyPr/>
          <a:lstStyle/>
          <a:p>
            <a:r>
              <a:rPr lang="en-US" dirty="0"/>
              <a:t> Done by:  </a:t>
            </a:r>
          </a:p>
          <a:p>
            <a:r>
              <a:rPr lang="en-US" dirty="0">
                <a:latin typeface="Algerian" panose="04020705040A02060702" pitchFamily="82" charset="0"/>
              </a:rPr>
              <a:t>Assistant Lecturer: </a:t>
            </a:r>
            <a:r>
              <a:rPr lang="en-US" dirty="0" err="1">
                <a:latin typeface="Algerian" panose="04020705040A02060702" pitchFamily="82" charset="0"/>
              </a:rPr>
              <a:t>Hawazin</a:t>
            </a:r>
            <a:r>
              <a:rPr lang="en-US" dirty="0">
                <a:latin typeface="Algerian" panose="04020705040A02060702" pitchFamily="82" charset="0"/>
              </a:rPr>
              <a:t> Aziz Hamim</a:t>
            </a:r>
          </a:p>
          <a:p>
            <a:endParaRPr lang="en-US" dirty="0"/>
          </a:p>
        </p:txBody>
      </p:sp>
      <p:pic>
        <p:nvPicPr>
          <p:cNvPr id="4" name="Picture 3">
            <a:extLst>
              <a:ext uri="{FF2B5EF4-FFF2-40B4-BE49-F238E27FC236}">
                <a16:creationId xmlns:a16="http://schemas.microsoft.com/office/drawing/2014/main" id="{F9438111-0421-C1F5-EA54-27CBC44A5DCF}"/>
              </a:ext>
            </a:extLst>
          </p:cNvPr>
          <p:cNvPicPr>
            <a:picLocks noChangeAspect="1"/>
          </p:cNvPicPr>
          <p:nvPr/>
        </p:nvPicPr>
        <p:blipFill>
          <a:blip r:embed="rId2"/>
          <a:stretch>
            <a:fillRect/>
          </a:stretch>
        </p:blipFill>
        <p:spPr>
          <a:xfrm>
            <a:off x="115313" y="49061"/>
            <a:ext cx="2060627" cy="2054530"/>
          </a:xfrm>
          <a:prstGeom prst="rect">
            <a:avLst/>
          </a:prstGeom>
        </p:spPr>
      </p:pic>
      <p:pic>
        <p:nvPicPr>
          <p:cNvPr id="5" name="Picture 4">
            <a:extLst>
              <a:ext uri="{FF2B5EF4-FFF2-40B4-BE49-F238E27FC236}">
                <a16:creationId xmlns:a16="http://schemas.microsoft.com/office/drawing/2014/main" id="{65A99A81-FAF1-84BE-73C5-F3D769734B75}"/>
              </a:ext>
            </a:extLst>
          </p:cNvPr>
          <p:cNvPicPr>
            <a:picLocks noChangeAspect="1"/>
          </p:cNvPicPr>
          <p:nvPr/>
        </p:nvPicPr>
        <p:blipFill>
          <a:blip r:embed="rId3"/>
          <a:stretch>
            <a:fillRect/>
          </a:stretch>
        </p:blipFill>
        <p:spPr>
          <a:xfrm>
            <a:off x="10074167" y="30247"/>
            <a:ext cx="1529994" cy="1810862"/>
          </a:xfrm>
          <a:prstGeom prst="rect">
            <a:avLst/>
          </a:prstGeom>
        </p:spPr>
      </p:pic>
    </p:spTree>
    <p:extLst>
      <p:ext uri="{BB962C8B-B14F-4D97-AF65-F5344CB8AC3E}">
        <p14:creationId xmlns:p14="http://schemas.microsoft.com/office/powerpoint/2010/main" val="234797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CCDE6B-B6F4-BDBE-CE4A-3986C977DE98}"/>
              </a:ext>
            </a:extLst>
          </p:cNvPr>
          <p:cNvSpPr txBox="1"/>
          <p:nvPr/>
        </p:nvSpPr>
        <p:spPr>
          <a:xfrm>
            <a:off x="141890" y="0"/>
            <a:ext cx="12050110" cy="7263527"/>
          </a:xfrm>
          <a:prstGeom prst="rect">
            <a:avLst/>
          </a:prstGeom>
          <a:noFill/>
        </p:spPr>
        <p:txBody>
          <a:bodyPr wrap="square">
            <a:spAutoFit/>
          </a:bodyPr>
          <a:lstStyle/>
          <a:p>
            <a:r>
              <a:rPr lang="en-US" sz="3200" dirty="0"/>
              <a:t>5. Add a few grams of crushed-ice into the solution and acidify the contents by adding concentrated hydrochloric acid (0.5-1 mL)drop wise and carefully with constant stirring until the mixture is acid to Congo red paper (pH 5.0 Red ; pH 3.0 Blue-Violet).</a:t>
            </a:r>
          </a:p>
          <a:p>
            <a:endParaRPr lang="en-US" sz="3200" dirty="0"/>
          </a:p>
          <a:p>
            <a:r>
              <a:rPr lang="en-US" sz="3200" dirty="0"/>
              <a:t>6. Collect the resulting crystalline precipitate of benzoyl glycine, which is contaminated with a small amount of benzoic acid, on a Büchner funnel, wash with cold water and drain well .</a:t>
            </a:r>
          </a:p>
          <a:p>
            <a:endParaRPr lang="en-US" sz="3200" dirty="0"/>
          </a:p>
          <a:p>
            <a:r>
              <a:rPr lang="en-US" sz="3200" dirty="0"/>
              <a:t>7. Transfer the solid into a beaker and add 2 ml of carbon tetrachloride, cover it with a clean water-glass, and boil it gently over an electric water-bath for 10 minutes (bp. CCl4 76.7°C). Thus, it will extract any benzoic acid</a:t>
            </a:r>
            <a:r>
              <a:rPr lang="en-US" dirty="0"/>
              <a:t> </a:t>
            </a:r>
            <a:r>
              <a:rPr lang="en-US" sz="3200" dirty="0"/>
              <a:t>which may have been produced during the course of reaction .</a:t>
            </a:r>
          </a:p>
          <a:p>
            <a:endParaRPr lang="en-US" dirty="0"/>
          </a:p>
        </p:txBody>
      </p:sp>
    </p:spTree>
    <p:extLst>
      <p:ext uri="{BB962C8B-B14F-4D97-AF65-F5344CB8AC3E}">
        <p14:creationId xmlns:p14="http://schemas.microsoft.com/office/powerpoint/2010/main" val="3417872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8318B4-A142-6492-C6B3-C7CC32883E5C}"/>
              </a:ext>
            </a:extLst>
          </p:cNvPr>
          <p:cNvSpPr txBox="1"/>
          <p:nvPr/>
        </p:nvSpPr>
        <p:spPr>
          <a:xfrm>
            <a:off x="0" y="-110430"/>
            <a:ext cx="12060620" cy="6001643"/>
          </a:xfrm>
          <a:prstGeom prst="rect">
            <a:avLst/>
          </a:prstGeom>
          <a:noFill/>
        </p:spPr>
        <p:txBody>
          <a:bodyPr wrap="square">
            <a:spAutoFit/>
          </a:bodyPr>
          <a:lstStyle/>
          <a:p>
            <a:r>
              <a:rPr lang="en-US" sz="3200" b="1" dirty="0">
                <a:solidFill>
                  <a:srgbClr val="0070C0"/>
                </a:solidFill>
              </a:rPr>
              <a:t>Precautions:</a:t>
            </a:r>
          </a:p>
          <a:p>
            <a:r>
              <a:rPr lang="en-US" sz="3200" dirty="0"/>
              <a:t>(1) The addition of benzoyl chloride to the alkaline mixture of glycine must be carried out slowly.</a:t>
            </a:r>
          </a:p>
          <a:p>
            <a:r>
              <a:rPr lang="en-US" sz="3200" dirty="0"/>
              <a:t>(2) Continuous shaking of the above mixture be done till the whole of benzoyl chloride has reacted.</a:t>
            </a:r>
          </a:p>
          <a:p>
            <a:r>
              <a:rPr lang="en-US" sz="3200" dirty="0"/>
              <a:t>(3) It is necessary to render the resulting mixture to acidic conditions with Congo Red paper.</a:t>
            </a:r>
          </a:p>
          <a:p>
            <a:endParaRPr lang="en-US" sz="3200" dirty="0"/>
          </a:p>
          <a:p>
            <a:r>
              <a:rPr lang="en-US" sz="3200" b="1" dirty="0">
                <a:solidFill>
                  <a:srgbClr val="0070C0"/>
                </a:solidFill>
              </a:rPr>
              <a:t>Safety Precautions-</a:t>
            </a:r>
          </a:p>
          <a:p>
            <a:r>
              <a:rPr lang="en-US" sz="3200" b="1" dirty="0">
                <a:solidFill>
                  <a:srgbClr val="0070C0"/>
                </a:solidFill>
              </a:rPr>
              <a:t> </a:t>
            </a:r>
            <a:r>
              <a:rPr lang="en-US" sz="3200" dirty="0"/>
              <a:t>Wear a lab coat- Wear face mask as there might be toxic or irritating fumes around - Wear gloves chemicals might be corrosive as they cause harm to </a:t>
            </a:r>
            <a:r>
              <a:rPr lang="en-US" sz="3200" dirty="0" err="1"/>
              <a:t>ourskin</a:t>
            </a:r>
            <a:endParaRPr lang="en-US" sz="3200" dirty="0"/>
          </a:p>
        </p:txBody>
      </p:sp>
    </p:spTree>
    <p:extLst>
      <p:ext uri="{BB962C8B-B14F-4D97-AF65-F5344CB8AC3E}">
        <p14:creationId xmlns:p14="http://schemas.microsoft.com/office/powerpoint/2010/main" val="2548613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B4E493-DE51-C01D-D57B-F003E80F8401}"/>
              </a:ext>
            </a:extLst>
          </p:cNvPr>
          <p:cNvSpPr txBox="1"/>
          <p:nvPr/>
        </p:nvSpPr>
        <p:spPr>
          <a:xfrm>
            <a:off x="1" y="157655"/>
            <a:ext cx="12192000" cy="6524111"/>
          </a:xfrm>
          <a:prstGeom prst="rect">
            <a:avLst/>
          </a:prstGeom>
          <a:noFill/>
        </p:spPr>
        <p:txBody>
          <a:bodyPr wrap="square">
            <a:spAutoFit/>
          </a:bodyPr>
          <a:lstStyle/>
          <a:p>
            <a:r>
              <a:rPr lang="en-US" sz="2800" b="1" dirty="0">
                <a:solidFill>
                  <a:srgbClr val="00B0F0"/>
                </a:solidFill>
              </a:rPr>
              <a:t>Application </a:t>
            </a:r>
          </a:p>
          <a:p>
            <a:r>
              <a:rPr lang="en-US" sz="2800" dirty="0"/>
              <a:t>1-</a:t>
            </a:r>
            <a:r>
              <a:rPr lang="en-US" sz="2800" dirty="0">
                <a:solidFill>
                  <a:srgbClr val="7030A0"/>
                </a:solidFill>
              </a:rPr>
              <a:t>Hippuric Acid </a:t>
            </a:r>
            <a:r>
              <a:rPr lang="en-US" sz="2800" dirty="0"/>
              <a:t>is an acyl glycine produced by the conjugation of benzoic acid and glycine, found as a normal component in urine as a metabolite of aromatic compounds from food. Increased urine hippuric acid content may have antibacterial effects.</a:t>
            </a:r>
          </a:p>
          <a:p>
            <a:r>
              <a:rPr lang="en-US" sz="2800" dirty="0"/>
              <a:t>2-</a:t>
            </a:r>
            <a:r>
              <a:rPr lang="en-US" sz="2800" dirty="0">
                <a:solidFill>
                  <a:srgbClr val="7030A0"/>
                </a:solidFill>
              </a:rPr>
              <a:t>Hippuric acid </a:t>
            </a:r>
            <a:r>
              <a:rPr lang="en-US" sz="2800" dirty="0"/>
              <a:t>can be used to study cell biology, chemical biology, </a:t>
            </a:r>
            <a:r>
              <a:rPr lang="en-US" sz="2800" dirty="0" err="1"/>
              <a:t>bioactivesmall</a:t>
            </a:r>
            <a:r>
              <a:rPr lang="en-US" sz="2800" dirty="0"/>
              <a:t>   molecules,   amino   acid   derivatives,   peptide   synthesis,   </a:t>
            </a:r>
            <a:r>
              <a:rPr lang="en-US" sz="2800" dirty="0" err="1"/>
              <a:t>chemicalsynthesis</a:t>
            </a:r>
            <a:r>
              <a:rPr lang="en-US" sz="2800" dirty="0"/>
              <a:t>   and   nutrition.  </a:t>
            </a:r>
          </a:p>
          <a:p>
            <a:r>
              <a:rPr lang="en-US" sz="2800" dirty="0"/>
              <a:t>3-</a:t>
            </a:r>
            <a:r>
              <a:rPr lang="en-US" sz="2800" dirty="0">
                <a:solidFill>
                  <a:srgbClr val="7030A0"/>
                </a:solidFill>
              </a:rPr>
              <a:t>Hippuric   acid   </a:t>
            </a:r>
            <a:r>
              <a:rPr lang="en-US" sz="2800" dirty="0"/>
              <a:t>has   been   used   to   inform   the metabolism and urinary excretion of procyanidins</a:t>
            </a:r>
          </a:p>
          <a:p>
            <a:r>
              <a:rPr lang="en-US" sz="2800" dirty="0"/>
              <a:t>4-</a:t>
            </a:r>
            <a:r>
              <a:rPr lang="en-US" sz="2800" dirty="0">
                <a:solidFill>
                  <a:srgbClr val="7030A0"/>
                </a:solidFill>
              </a:rPr>
              <a:t>Uses in medicine</a:t>
            </a:r>
            <a:r>
              <a:rPr lang="en-US" sz="2800" dirty="0"/>
              <a:t>, Para-amino-hippuric acid </a:t>
            </a:r>
            <a:r>
              <a:rPr lang="en-US" sz="2800" dirty="0">
                <a:solidFill>
                  <a:srgbClr val="FF0000"/>
                </a:solidFill>
              </a:rPr>
              <a:t>(PAH), </a:t>
            </a:r>
            <a:r>
              <a:rPr lang="en-US" sz="2800" dirty="0"/>
              <a:t>a derivative of Hippuric Acid, is a compound useful in </a:t>
            </a:r>
            <a:r>
              <a:rPr lang="en-US" sz="2800" dirty="0">
                <a:solidFill>
                  <a:schemeClr val="accent2"/>
                </a:solidFill>
              </a:rPr>
              <a:t>medical tests </a:t>
            </a:r>
            <a:r>
              <a:rPr lang="en-US" sz="2800" dirty="0"/>
              <a:t>involving the kidney. Renal Clearance of PAH is thus useful in calculation of renal plasma flow </a:t>
            </a:r>
            <a:r>
              <a:rPr lang="en-US" sz="2800" dirty="0">
                <a:solidFill>
                  <a:srgbClr val="00B050"/>
                </a:solidFill>
              </a:rPr>
              <a:t>(RPF), </a:t>
            </a:r>
            <a:r>
              <a:rPr lang="en-US" sz="2800" dirty="0"/>
              <a:t>which empirically is (1-Hematocrit) times renal blood flow. </a:t>
            </a:r>
          </a:p>
          <a:p>
            <a:endParaRPr lang="en-US" sz="2800" dirty="0"/>
          </a:p>
        </p:txBody>
      </p:sp>
    </p:spTree>
    <p:extLst>
      <p:ext uri="{BB962C8B-B14F-4D97-AF65-F5344CB8AC3E}">
        <p14:creationId xmlns:p14="http://schemas.microsoft.com/office/powerpoint/2010/main" val="1496346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F32973-C1A7-FABE-5C3C-ADA6EDD0B754}"/>
              </a:ext>
            </a:extLst>
          </p:cNvPr>
          <p:cNvSpPr txBox="1"/>
          <p:nvPr/>
        </p:nvSpPr>
        <p:spPr>
          <a:xfrm>
            <a:off x="0" y="0"/>
            <a:ext cx="12192000" cy="2062103"/>
          </a:xfrm>
          <a:prstGeom prst="rect">
            <a:avLst/>
          </a:prstGeom>
          <a:noFill/>
        </p:spPr>
        <p:txBody>
          <a:bodyPr wrap="square">
            <a:spAutoFit/>
          </a:bodyPr>
          <a:lstStyle/>
          <a:p>
            <a:r>
              <a:rPr lang="en-US" sz="3200" dirty="0"/>
              <a:t>5-Conjugation with amino acids is an important route in the conjugation of drug and xenobiotic carboxylic acids for elimination. These amino acid conjugates are usually less toxic than their precursor acids and hence, are excreted readily into the urine and bile.</a:t>
            </a:r>
          </a:p>
        </p:txBody>
      </p:sp>
    </p:spTree>
    <p:extLst>
      <p:ext uri="{BB962C8B-B14F-4D97-AF65-F5344CB8AC3E}">
        <p14:creationId xmlns:p14="http://schemas.microsoft.com/office/powerpoint/2010/main" val="427521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A3D1C3-65CA-7802-838F-6A41707A2204}"/>
              </a:ext>
            </a:extLst>
          </p:cNvPr>
          <p:cNvSpPr txBox="1"/>
          <p:nvPr/>
        </p:nvSpPr>
        <p:spPr>
          <a:xfrm>
            <a:off x="0" y="0"/>
            <a:ext cx="12192000" cy="7109639"/>
          </a:xfrm>
          <a:prstGeom prst="rect">
            <a:avLst/>
          </a:prstGeom>
          <a:noFill/>
        </p:spPr>
        <p:txBody>
          <a:bodyPr wrap="square">
            <a:spAutoFit/>
          </a:bodyPr>
          <a:lstStyle/>
          <a:p>
            <a:r>
              <a:rPr lang="en-US" sz="3600" dirty="0">
                <a:solidFill>
                  <a:srgbClr val="FF0000"/>
                </a:solidFill>
              </a:rPr>
              <a:t>Questions</a:t>
            </a:r>
            <a:endParaRPr lang="en-US" sz="3600" dirty="0"/>
          </a:p>
          <a:p>
            <a:r>
              <a:rPr lang="en-US" sz="3600" dirty="0"/>
              <a:t>Q1/ What are the salts formed with </a:t>
            </a:r>
            <a:r>
              <a:rPr lang="en-US" sz="3600" dirty="0" err="1"/>
              <a:t>benzoyleglycine</a:t>
            </a:r>
            <a:r>
              <a:rPr lang="en-US" sz="3600" dirty="0"/>
              <a:t> and how we can </a:t>
            </a:r>
            <a:r>
              <a:rPr lang="en-US" sz="3600" dirty="0" err="1"/>
              <a:t>getrid</a:t>
            </a:r>
            <a:r>
              <a:rPr lang="en-US" sz="3600" dirty="0"/>
              <a:t> of it?</a:t>
            </a:r>
          </a:p>
          <a:p>
            <a:r>
              <a:rPr lang="en-US" sz="3600" dirty="0"/>
              <a:t>Q2/ Why we use sodium hydroxide in </a:t>
            </a:r>
            <a:r>
              <a:rPr lang="en-US" sz="3600" dirty="0" err="1"/>
              <a:t>benzoyleglycine</a:t>
            </a:r>
            <a:r>
              <a:rPr lang="en-US" sz="3600" dirty="0"/>
              <a:t> preparation?</a:t>
            </a:r>
          </a:p>
          <a:p>
            <a:r>
              <a:rPr lang="en-US" sz="3600" dirty="0"/>
              <a:t>Q3/ What are the salts formed with </a:t>
            </a:r>
            <a:r>
              <a:rPr lang="en-US" sz="3600" dirty="0" err="1"/>
              <a:t>benzoyleglycine</a:t>
            </a:r>
            <a:r>
              <a:rPr lang="en-US" sz="3600" dirty="0"/>
              <a:t> and how we can </a:t>
            </a:r>
            <a:r>
              <a:rPr lang="en-US" sz="3600" dirty="0" err="1"/>
              <a:t>getrid</a:t>
            </a:r>
            <a:r>
              <a:rPr lang="en-US" sz="3600" dirty="0"/>
              <a:t> of it?</a:t>
            </a:r>
          </a:p>
          <a:p>
            <a:r>
              <a:rPr lang="en-US" sz="3600" dirty="0"/>
              <a:t>Q4/ Why we use sodium hydroxide in </a:t>
            </a:r>
            <a:r>
              <a:rPr lang="en-US" sz="3600" dirty="0" err="1"/>
              <a:t>benzoyleglycine</a:t>
            </a:r>
            <a:r>
              <a:rPr lang="en-US" sz="3600" dirty="0"/>
              <a:t> preparation?</a:t>
            </a:r>
          </a:p>
          <a:p>
            <a:r>
              <a:rPr lang="en-US" sz="3600" dirty="0"/>
              <a:t>  </a:t>
            </a:r>
          </a:p>
          <a:p>
            <a:r>
              <a:rPr lang="en-US" sz="3200" dirty="0"/>
              <a:t> </a:t>
            </a:r>
          </a:p>
          <a:p>
            <a:endParaRPr lang="en-US" sz="3200" dirty="0"/>
          </a:p>
          <a:p>
            <a:endParaRPr lang="en-US" sz="3200" dirty="0"/>
          </a:p>
        </p:txBody>
      </p:sp>
    </p:spTree>
    <p:extLst>
      <p:ext uri="{BB962C8B-B14F-4D97-AF65-F5344CB8AC3E}">
        <p14:creationId xmlns:p14="http://schemas.microsoft.com/office/powerpoint/2010/main" val="421132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72DCC5-7079-A12F-0538-C7601F5DDF83}"/>
              </a:ext>
            </a:extLst>
          </p:cNvPr>
          <p:cNvSpPr txBox="1"/>
          <p:nvPr/>
        </p:nvSpPr>
        <p:spPr>
          <a:xfrm>
            <a:off x="84084" y="129875"/>
            <a:ext cx="12044854" cy="6555641"/>
          </a:xfrm>
          <a:prstGeom prst="rect">
            <a:avLst/>
          </a:prstGeom>
          <a:noFill/>
        </p:spPr>
        <p:txBody>
          <a:bodyPr wrap="square">
            <a:spAutoFit/>
          </a:bodyPr>
          <a:lstStyle/>
          <a:p>
            <a:r>
              <a:rPr lang="en-US" sz="2000" dirty="0"/>
              <a:t>References</a:t>
            </a:r>
          </a:p>
          <a:p>
            <a:r>
              <a:rPr lang="en-US" sz="2000" dirty="0"/>
              <a:t>1- Wishart, David S.; Guo, An Chi; </a:t>
            </a:r>
            <a:r>
              <a:rPr lang="en-US" sz="2000" dirty="0" err="1"/>
              <a:t>Oler</a:t>
            </a:r>
            <a:r>
              <a:rPr lang="en-US" sz="2000" dirty="0"/>
              <a:t>, </a:t>
            </a:r>
            <a:r>
              <a:rPr lang="en-US" sz="2000" dirty="0" err="1"/>
              <a:t>Eponine</a:t>
            </a:r>
            <a:r>
              <a:rPr lang="en-US" sz="2000" dirty="0"/>
              <a:t>; Wang, </a:t>
            </a:r>
            <a:r>
              <a:rPr lang="en-US" sz="2000" dirty="0" err="1"/>
              <a:t>Fel</a:t>
            </a:r>
            <a:r>
              <a:rPr lang="en-US" sz="2000" dirty="0"/>
              <a:t>; Anjum, Afia; Peters, Harrison; Dizon, Raynard; </a:t>
            </a:r>
            <a:r>
              <a:rPr lang="en-US" sz="2000" dirty="0" err="1"/>
              <a:t>Sayeeda</a:t>
            </a:r>
            <a:r>
              <a:rPr lang="en-US" sz="2000" dirty="0"/>
              <a:t>, </a:t>
            </a:r>
            <a:r>
              <a:rPr lang="en-US" sz="2000" dirty="0" err="1"/>
              <a:t>Zinat</a:t>
            </a:r>
            <a:r>
              <a:rPr lang="en-US" sz="2000" dirty="0"/>
              <a:t>; Tian, </a:t>
            </a:r>
            <a:r>
              <a:rPr lang="en-US" sz="2000" dirty="0" err="1"/>
              <a:t>Siyang</a:t>
            </a:r>
            <a:r>
              <a:rPr lang="en-US" sz="2000" dirty="0"/>
              <a:t>; Lee, Brian L.; </a:t>
            </a:r>
            <a:r>
              <a:rPr lang="en-US" sz="2000" dirty="0" err="1"/>
              <a:t>Berjanskii</a:t>
            </a:r>
            <a:r>
              <a:rPr lang="en-US" sz="2000" dirty="0"/>
              <a:t>, Mark; Mah, Robert; Yamamoto, Mai; </a:t>
            </a:r>
            <a:r>
              <a:rPr lang="en-US" sz="2000" dirty="0" err="1"/>
              <a:t>Jovel</a:t>
            </a:r>
            <a:r>
              <a:rPr lang="en-US" sz="2000" dirty="0"/>
              <a:t> Castillo, Juan; Torres </a:t>
            </a:r>
            <a:r>
              <a:rPr lang="en-US" sz="2000" dirty="0" err="1"/>
              <a:t>Calzada</a:t>
            </a:r>
            <a:r>
              <a:rPr lang="en-US" sz="2000" dirty="0"/>
              <a:t>, Claudia; Hiebert Giesbrecht, </a:t>
            </a:r>
            <a:r>
              <a:rPr lang="en-US" sz="2000" dirty="0" err="1"/>
              <a:t>Mickel</a:t>
            </a:r>
            <a:r>
              <a:rPr lang="en-US" sz="2000" dirty="0"/>
              <a:t>; Lui, Vicki W.; </a:t>
            </a:r>
            <a:r>
              <a:rPr lang="en-US" sz="2000" dirty="0" err="1"/>
              <a:t>Varshavi</a:t>
            </a:r>
            <a:r>
              <a:rPr lang="en-US" sz="2000" dirty="0"/>
              <a:t>, </a:t>
            </a:r>
            <a:r>
              <a:rPr lang="en-US" sz="2000" dirty="0" err="1"/>
              <a:t>Dorna</a:t>
            </a:r>
            <a:r>
              <a:rPr lang="en-US" sz="2000" dirty="0"/>
              <a:t>; </a:t>
            </a:r>
            <a:r>
              <a:rPr lang="en-US" sz="2000" dirty="0" err="1"/>
              <a:t>Varshavi</a:t>
            </a:r>
            <a:r>
              <a:rPr lang="en-US" sz="2000" dirty="0"/>
              <a:t>, Dorsa; Allen, Dana; Arndt, David; </a:t>
            </a:r>
            <a:r>
              <a:rPr lang="en-US" sz="2000" dirty="0" err="1"/>
              <a:t>Khetarpal</a:t>
            </a:r>
            <a:r>
              <a:rPr lang="en-US" sz="2000" dirty="0"/>
              <a:t>, Nitya; Sivakumaran, </a:t>
            </a:r>
            <a:r>
              <a:rPr lang="en-US" sz="2000" dirty="0" err="1"/>
              <a:t>Aadhavya</a:t>
            </a:r>
            <a:r>
              <a:rPr lang="en-US" sz="2000" dirty="0"/>
              <a:t>; Harford, </a:t>
            </a:r>
            <a:r>
              <a:rPr lang="en-US" sz="2000" dirty="0" err="1"/>
              <a:t>Karxena</a:t>
            </a:r>
            <a:r>
              <a:rPr lang="en-US" sz="2000" dirty="0"/>
              <a:t>; Sanford, Selena; Yee, Kristen; Cao, Xuan; Budinsky, Zachary; </a:t>
            </a:r>
            <a:r>
              <a:rPr lang="en-US" sz="2000" dirty="0" err="1"/>
              <a:t>Liigand</a:t>
            </a:r>
            <a:r>
              <a:rPr lang="en-US" sz="2000" dirty="0"/>
              <a:t>, </a:t>
            </a:r>
            <a:r>
              <a:rPr lang="en-US" sz="2000" dirty="0" err="1"/>
              <a:t>Jaanus</a:t>
            </a:r>
            <a:r>
              <a:rPr lang="en-US" sz="2000" dirty="0"/>
              <a:t>; Zhang, Lun; Zheng, </a:t>
            </a:r>
            <a:r>
              <a:rPr lang="en-US" sz="2000" dirty="0" err="1"/>
              <a:t>Jiamin</a:t>
            </a:r>
            <a:r>
              <a:rPr lang="en-US" sz="2000" dirty="0"/>
              <a:t>; Mandal, </a:t>
            </a:r>
            <a:r>
              <a:rPr lang="en-US" sz="2000" dirty="0" err="1"/>
              <a:t>Rupasri</a:t>
            </a:r>
            <a:r>
              <a:rPr lang="en-US" sz="2000" dirty="0"/>
              <a:t>; Karu, </a:t>
            </a:r>
            <a:r>
              <a:rPr lang="en-US" sz="2000" dirty="0" err="1"/>
              <a:t>Naama</a:t>
            </a:r>
            <a:r>
              <a:rPr lang="en-US" sz="2000" dirty="0"/>
              <a:t>; </a:t>
            </a:r>
            <a:r>
              <a:rPr lang="en-US" sz="2000" dirty="0" err="1"/>
              <a:t>Dambrova</a:t>
            </a:r>
            <a:r>
              <a:rPr lang="en-US" sz="2000" dirty="0"/>
              <a:t>, </a:t>
            </a:r>
            <a:r>
              <a:rPr lang="en-US" sz="2000" dirty="0" err="1"/>
              <a:t>Maija</a:t>
            </a:r>
            <a:r>
              <a:rPr lang="en-US" sz="2000" dirty="0"/>
              <a:t>; </a:t>
            </a:r>
            <a:r>
              <a:rPr lang="en-US" sz="2000" dirty="0" err="1"/>
              <a:t>Schiöth</a:t>
            </a:r>
            <a:r>
              <a:rPr lang="en-US" sz="2000" dirty="0"/>
              <a:t>, Helgi B.; Gautam, </a:t>
            </a:r>
            <a:r>
              <a:rPr lang="en-US" sz="2000" dirty="0" err="1"/>
              <a:t>Vasuk</a:t>
            </a:r>
            <a:r>
              <a:rPr lang="en-US" sz="2000" dirty="0"/>
              <a:t>. "Showing </a:t>
            </a:r>
            <a:r>
              <a:rPr lang="en-US" sz="2000" dirty="0" err="1"/>
              <a:t>metabocard</a:t>
            </a:r>
            <a:r>
              <a:rPr lang="en-US" sz="2000" dirty="0"/>
              <a:t> for Hippuric acid (HMDB0000714)". Human Metabolome Database, HMDB. 5.0.</a:t>
            </a:r>
          </a:p>
          <a:p>
            <a:endParaRPr lang="en-US" sz="2000" dirty="0"/>
          </a:p>
          <a:p>
            <a:r>
              <a:rPr lang="en-US" sz="2000" dirty="0"/>
              <a:t>  2-One or more of the preceding sentences incorporates text from a publication now in the public domain: Chisholm, Hugh, ed. (1911). "Hippuric Acid". </a:t>
            </a:r>
            <a:r>
              <a:rPr lang="en-US" sz="2000" dirty="0" err="1"/>
              <a:t>Encyclopædia</a:t>
            </a:r>
            <a:r>
              <a:rPr lang="en-US" sz="2000" dirty="0"/>
              <a:t> Britannica. Vol. 13 (11th ed.). Cambridge University Press. p. 523.</a:t>
            </a:r>
          </a:p>
          <a:p>
            <a:r>
              <a:rPr lang="en-US" sz="2000" dirty="0"/>
              <a:t> 3-Pero, RW (2010). "Health consequences of catabolic synthesis of hippuric acid in humans". Current Clinical Pharmacology. 5 (1): 67–73. doi:10.2174/157488410790410588. PMID 19891605.</a:t>
            </a:r>
          </a:p>
          <a:p>
            <a:endParaRPr lang="en-US" sz="2000" dirty="0"/>
          </a:p>
          <a:p>
            <a:r>
              <a:rPr lang="en-US" sz="2000" dirty="0"/>
              <a:t>4- Ingersoll, A. W.; Babcock, S. H. (1932). "Hippuric acid". Organic Syntheses. 12: 40. doi:10.15227/orgsyn.012.0040; Collected Volumes, vol. 2, p. 328.</a:t>
            </a:r>
          </a:p>
          <a:p>
            <a:endParaRPr lang="en-US" sz="2000" dirty="0"/>
          </a:p>
          <a:p>
            <a:r>
              <a:rPr lang="en-US" sz="2000" dirty="0"/>
              <a:t>5- </a:t>
            </a:r>
            <a:r>
              <a:rPr lang="en-US" sz="2000" dirty="0" err="1"/>
              <a:t>Wikoff</a:t>
            </a:r>
            <a:r>
              <a:rPr lang="en-US" sz="2000" dirty="0"/>
              <a:t> WR, </a:t>
            </a:r>
            <a:r>
              <a:rPr lang="en-US" sz="2000" dirty="0" err="1"/>
              <a:t>Anfora</a:t>
            </a:r>
            <a:r>
              <a:rPr lang="en-US" sz="2000" dirty="0"/>
              <a:t> AT, Liu J, Schultz PG, Lesley SA, Peters EC, </a:t>
            </a:r>
            <a:r>
              <a:rPr lang="en-US" sz="2000" dirty="0" err="1"/>
              <a:t>Siuzdak</a:t>
            </a:r>
            <a:r>
              <a:rPr lang="en-US" sz="2000" dirty="0"/>
              <a:t> G (March 2009). "Metabolomics analysis reveals large effects of gut microflora on mammalian blood metabolites". Proc. Natl. Acad. Sci. U.S.A. 106 (10): 3698–3703. Bibcode:2009PNAS..106.3698W. doi:10.1073/pnas.0812874106. PMC 2656143. PMID 19234110.</a:t>
            </a:r>
          </a:p>
        </p:txBody>
      </p:sp>
    </p:spTree>
    <p:extLst>
      <p:ext uri="{BB962C8B-B14F-4D97-AF65-F5344CB8AC3E}">
        <p14:creationId xmlns:p14="http://schemas.microsoft.com/office/powerpoint/2010/main" val="3714949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35C3FC-49C7-CE04-9B0E-88F21DC08CF6}"/>
              </a:ext>
            </a:extLst>
          </p:cNvPr>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1571579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A9F543-95AA-CB7A-2DC8-775210C8B26A}"/>
              </a:ext>
            </a:extLst>
          </p:cNvPr>
          <p:cNvSpPr txBox="1"/>
          <p:nvPr/>
        </p:nvSpPr>
        <p:spPr>
          <a:xfrm>
            <a:off x="173421" y="0"/>
            <a:ext cx="11902965" cy="8956298"/>
          </a:xfrm>
          <a:prstGeom prst="rect">
            <a:avLst/>
          </a:prstGeom>
          <a:noFill/>
        </p:spPr>
        <p:txBody>
          <a:bodyPr wrap="square">
            <a:spAutoFit/>
          </a:bodyPr>
          <a:lstStyle/>
          <a:p>
            <a:pPr algn="ctr"/>
            <a:r>
              <a:rPr lang="en-US" sz="3600" b="1" dirty="0" err="1">
                <a:solidFill>
                  <a:srgbClr val="FF0000"/>
                </a:solidFill>
              </a:rPr>
              <a:t>Benzoylglycine</a:t>
            </a:r>
            <a:r>
              <a:rPr lang="en-US" sz="3600" b="1" dirty="0">
                <a:solidFill>
                  <a:srgbClr val="00B0F0"/>
                </a:solidFill>
              </a:rPr>
              <a:t>(C9H9NO3)</a:t>
            </a:r>
          </a:p>
          <a:p>
            <a:pPr algn="ctr"/>
            <a:endParaRPr lang="en-US" sz="3600" b="1" dirty="0">
              <a:solidFill>
                <a:srgbClr val="00B0F0"/>
              </a:solidFill>
            </a:endParaRPr>
          </a:p>
          <a:p>
            <a:endParaRPr lang="en-US" sz="3600" b="1" dirty="0">
              <a:solidFill>
                <a:srgbClr val="FF0000"/>
              </a:solidFill>
            </a:endParaRPr>
          </a:p>
          <a:p>
            <a:endParaRPr lang="en-US" sz="3600" b="1" dirty="0">
              <a:solidFill>
                <a:srgbClr val="FF0000"/>
              </a:solidFill>
            </a:endParaRPr>
          </a:p>
          <a:p>
            <a:r>
              <a:rPr lang="en-US" sz="3600" b="1" dirty="0" err="1">
                <a:solidFill>
                  <a:srgbClr val="FF0000"/>
                </a:solidFill>
              </a:rPr>
              <a:t>Benzoylglycine</a:t>
            </a:r>
            <a:r>
              <a:rPr lang="en-US" sz="3600" dirty="0"/>
              <a:t> (</a:t>
            </a:r>
            <a:r>
              <a:rPr lang="en-US" sz="3600" dirty="0">
                <a:solidFill>
                  <a:srgbClr val="00B050"/>
                </a:solidFill>
              </a:rPr>
              <a:t>hippuric acid, </a:t>
            </a:r>
            <a:r>
              <a:rPr lang="en-US" sz="3600" dirty="0" err="1">
                <a:solidFill>
                  <a:srgbClr val="00B050"/>
                </a:solidFill>
              </a:rPr>
              <a:t>Benzoylaminoacetic</a:t>
            </a:r>
            <a:r>
              <a:rPr lang="en-US" sz="3600" dirty="0">
                <a:solidFill>
                  <a:srgbClr val="00B050"/>
                </a:solidFill>
              </a:rPr>
              <a:t> acid</a:t>
            </a:r>
            <a:r>
              <a:rPr lang="en-US" sz="3600" dirty="0"/>
              <a:t>) is an </a:t>
            </a:r>
            <a:r>
              <a:rPr lang="en-US" sz="3600" dirty="0">
                <a:solidFill>
                  <a:srgbClr val="7030A0"/>
                </a:solidFill>
              </a:rPr>
              <a:t>acyl glycine </a:t>
            </a:r>
            <a:r>
              <a:rPr lang="en-US" sz="3600" dirty="0"/>
              <a:t>that is commonly monitored in biomarker assessment studies (e.g., diseases and disorders, occupational exposure of toluene). Hippuric acid is synthesized in the liver and its production is greatly increased following consumption of benzoic acid. In itself it does not have a direct biological function, however p-hydroxy-</a:t>
            </a:r>
            <a:r>
              <a:rPr lang="en-US" sz="3600" dirty="0" err="1"/>
              <a:t>hippurica</a:t>
            </a:r>
            <a:r>
              <a:rPr lang="en-US" sz="3600" dirty="0"/>
              <a:t> acid can be used as an inhibitor of Ca2+ ATPase.</a:t>
            </a:r>
          </a:p>
          <a:p>
            <a:endParaRPr lang="en-US" sz="3600" dirty="0"/>
          </a:p>
          <a:p>
            <a:r>
              <a:rPr lang="en-US" sz="3600" dirty="0"/>
              <a:t>Physical Properties</a:t>
            </a:r>
          </a:p>
          <a:p>
            <a:r>
              <a:rPr lang="en-US" sz="3600" dirty="0"/>
              <a:t>Molar mass(179.17 g/mol), Melting point(187 - 188 °C)</a:t>
            </a:r>
          </a:p>
          <a:p>
            <a:endParaRPr lang="en-US" sz="3600" dirty="0"/>
          </a:p>
        </p:txBody>
      </p:sp>
      <p:pic>
        <p:nvPicPr>
          <p:cNvPr id="2" name="Picture 1">
            <a:extLst>
              <a:ext uri="{FF2B5EF4-FFF2-40B4-BE49-F238E27FC236}">
                <a16:creationId xmlns:a16="http://schemas.microsoft.com/office/drawing/2014/main" id="{CE9A13DB-12F4-40EC-2089-9266B837149B}"/>
              </a:ext>
            </a:extLst>
          </p:cNvPr>
          <p:cNvPicPr>
            <a:picLocks noChangeAspect="1"/>
          </p:cNvPicPr>
          <p:nvPr/>
        </p:nvPicPr>
        <p:blipFill>
          <a:blip r:embed="rId2"/>
          <a:stretch>
            <a:fillRect/>
          </a:stretch>
        </p:blipFill>
        <p:spPr>
          <a:xfrm>
            <a:off x="4581853" y="641295"/>
            <a:ext cx="3086100" cy="1476375"/>
          </a:xfrm>
          <a:prstGeom prst="rect">
            <a:avLst/>
          </a:prstGeom>
        </p:spPr>
      </p:pic>
    </p:spTree>
    <p:extLst>
      <p:ext uri="{BB962C8B-B14F-4D97-AF65-F5344CB8AC3E}">
        <p14:creationId xmlns:p14="http://schemas.microsoft.com/office/powerpoint/2010/main" val="200566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8769BA-2DA7-8DBD-4DE2-957A637B5006}"/>
              </a:ext>
            </a:extLst>
          </p:cNvPr>
          <p:cNvSpPr txBox="1"/>
          <p:nvPr/>
        </p:nvSpPr>
        <p:spPr>
          <a:xfrm>
            <a:off x="-1" y="0"/>
            <a:ext cx="12060621" cy="75405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accent2"/>
                </a:solidFill>
                <a:effectLst/>
                <a:uLnTx/>
                <a:uFillTx/>
                <a:latin typeface="Calibri" panose="020F0502020204030204"/>
                <a:ea typeface="+mn-ea"/>
                <a:cs typeface="+mn-cs"/>
              </a:rPr>
              <a:t>Physical Properties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1-As a white solid with have Molar mass(179.17 g/mol)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2-Melting point(187 - 188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3-Solubility in DMSO (Slightly) and  Methanol (Slightly).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accent2"/>
                </a:solidFill>
                <a:latin typeface="Calibri" panose="020F0502020204030204"/>
              </a:rPr>
              <a:t>Chemical Properties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a:solidFill>
                  <a:srgbClr val="00B0F0"/>
                </a:solidFill>
                <a:latin typeface="Calibri" panose="020F0502020204030204"/>
              </a:rPr>
              <a:t>Benzoylation methods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latin typeface="Calibri" panose="020F0502020204030204"/>
              </a:rPr>
              <a:t>The insertion of a benzoyl moiety instead of the active hydrogen atom present in hydroxyl (—OH), primary amino (—NH2) or secondary amine function (&gt;NH) is usually termed as the </a:t>
            </a:r>
            <a:r>
              <a:rPr lang="en-US" sz="3200" dirty="0">
                <a:solidFill>
                  <a:srgbClr val="00B0F0"/>
                </a:solidFill>
                <a:latin typeface="Calibri" panose="020F0502020204030204"/>
              </a:rPr>
              <a:t>‘Benzoylation Reaction</a:t>
            </a:r>
            <a:r>
              <a:rPr lang="en-US" sz="3200" dirty="0">
                <a:latin typeface="Calibri" panose="020F0502020204030204"/>
              </a:rPr>
              <a:t>’. This particular reaction essentially bears a close resemblance to the phenomenon of ‘Acetylation’ except that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600" dirty="0">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954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110E22-0DD8-AA55-7528-736B6AD858E5}"/>
              </a:ext>
            </a:extLst>
          </p:cNvPr>
          <p:cNvSpPr txBox="1"/>
          <p:nvPr/>
        </p:nvSpPr>
        <p:spPr>
          <a:xfrm>
            <a:off x="0" y="173420"/>
            <a:ext cx="12076386" cy="2554545"/>
          </a:xfrm>
          <a:prstGeom prst="rect">
            <a:avLst/>
          </a:prstGeom>
          <a:noFill/>
        </p:spPr>
        <p:txBody>
          <a:bodyPr wrap="square">
            <a:spAutoFit/>
          </a:bodyPr>
          <a:lstStyle/>
          <a:p>
            <a:r>
              <a:rPr lang="en-US" sz="3200" dirty="0"/>
              <a:t>In this specific instance the reagent employed is ‘</a:t>
            </a:r>
            <a:r>
              <a:rPr lang="en-US" sz="3200" dirty="0">
                <a:solidFill>
                  <a:srgbClr val="00B0F0"/>
                </a:solidFill>
              </a:rPr>
              <a:t>benzoyl chloride</a:t>
            </a:r>
            <a:r>
              <a:rPr lang="en-US" sz="3200" dirty="0"/>
              <a:t>’ which reacts in the presence of </a:t>
            </a:r>
            <a:r>
              <a:rPr lang="en-US" sz="3200" dirty="0">
                <a:solidFill>
                  <a:srgbClr val="FF0000"/>
                </a:solidFill>
              </a:rPr>
              <a:t>Pyridine or Sodium hydroxide </a:t>
            </a:r>
            <a:r>
              <a:rPr lang="en-US" sz="3200" dirty="0"/>
              <a:t>and not </a:t>
            </a:r>
            <a:r>
              <a:rPr lang="en-US" sz="3200" dirty="0">
                <a:solidFill>
                  <a:srgbClr val="7030A0"/>
                </a:solidFill>
              </a:rPr>
              <a:t>benzoic anhydride </a:t>
            </a:r>
            <a:r>
              <a:rPr lang="en-US" sz="3200" dirty="0"/>
              <a:t>(as in the case of ‘acetylation’).</a:t>
            </a:r>
          </a:p>
          <a:p>
            <a:endParaRPr lang="en-US" sz="3200" dirty="0"/>
          </a:p>
          <a:p>
            <a:r>
              <a:rPr lang="en-US" sz="3200" dirty="0"/>
              <a:t> </a:t>
            </a:r>
          </a:p>
        </p:txBody>
      </p:sp>
      <p:pic>
        <p:nvPicPr>
          <p:cNvPr id="4" name="Picture 3">
            <a:extLst>
              <a:ext uri="{FF2B5EF4-FFF2-40B4-BE49-F238E27FC236}">
                <a16:creationId xmlns:a16="http://schemas.microsoft.com/office/drawing/2014/main" id="{4B1167F7-8E61-3A29-78B8-E8402E1624A3}"/>
              </a:ext>
            </a:extLst>
          </p:cNvPr>
          <p:cNvPicPr>
            <a:picLocks noChangeAspect="1"/>
          </p:cNvPicPr>
          <p:nvPr/>
        </p:nvPicPr>
        <p:blipFill>
          <a:blip r:embed="rId2"/>
          <a:stretch>
            <a:fillRect/>
          </a:stretch>
        </p:blipFill>
        <p:spPr>
          <a:xfrm>
            <a:off x="4702943" y="2651692"/>
            <a:ext cx="2786113" cy="1554615"/>
          </a:xfrm>
          <a:prstGeom prst="rect">
            <a:avLst/>
          </a:prstGeom>
        </p:spPr>
      </p:pic>
    </p:spTree>
    <p:extLst>
      <p:ext uri="{BB962C8B-B14F-4D97-AF65-F5344CB8AC3E}">
        <p14:creationId xmlns:p14="http://schemas.microsoft.com/office/powerpoint/2010/main" val="421155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B357A5-E21E-6EB6-7292-ADABA6190B48}"/>
              </a:ext>
            </a:extLst>
          </p:cNvPr>
          <p:cNvSpPr txBox="1"/>
          <p:nvPr/>
        </p:nvSpPr>
        <p:spPr>
          <a:xfrm>
            <a:off x="0" y="0"/>
            <a:ext cx="12192000" cy="7109639"/>
          </a:xfrm>
          <a:prstGeom prst="rect">
            <a:avLst/>
          </a:prstGeom>
          <a:noFill/>
        </p:spPr>
        <p:txBody>
          <a:bodyPr wrap="square">
            <a:spAutoFit/>
          </a:bodyPr>
          <a:lstStyle/>
          <a:p>
            <a:pPr algn="ctr"/>
            <a:r>
              <a:rPr lang="en-US" sz="3200" dirty="0"/>
              <a:t> </a:t>
            </a:r>
          </a:p>
          <a:p>
            <a:pPr algn="ctr"/>
            <a:r>
              <a:rPr lang="en-US" sz="3200" b="1" dirty="0" err="1">
                <a:solidFill>
                  <a:srgbClr val="FF0000"/>
                </a:solidFill>
              </a:rPr>
              <a:t>Schotten</a:t>
            </a:r>
            <a:r>
              <a:rPr lang="en-US" sz="3200" b="1" dirty="0">
                <a:solidFill>
                  <a:srgbClr val="FF0000"/>
                </a:solidFill>
              </a:rPr>
              <a:t>-Baumann reaction</a:t>
            </a:r>
          </a:p>
          <a:p>
            <a:r>
              <a:rPr lang="en-US" sz="3600" dirty="0"/>
              <a:t>In the </a:t>
            </a:r>
            <a:r>
              <a:rPr lang="en-US" sz="3600" dirty="0" err="1"/>
              <a:t>Schotten</a:t>
            </a:r>
            <a:r>
              <a:rPr lang="en-US" sz="3600" dirty="0"/>
              <a:t>-Baumann method of benzoylation, the hydroxyl or amino compound (or a salt of the latter) is either suspended or dissolved in an excess of </a:t>
            </a:r>
            <a:r>
              <a:rPr lang="en-US" sz="3600" dirty="0">
                <a:solidFill>
                  <a:srgbClr val="00B0F0"/>
                </a:solidFill>
              </a:rPr>
              <a:t>freshly prepared 10% </a:t>
            </a:r>
            <a:r>
              <a:rPr lang="en-US" sz="3600" dirty="0"/>
              <a:t>(w/v) aqueous </a:t>
            </a:r>
            <a:r>
              <a:rPr lang="en-US" sz="3600" dirty="0">
                <a:solidFill>
                  <a:srgbClr val="00B0F0"/>
                </a:solidFill>
              </a:rPr>
              <a:t>sodium hydroxide</a:t>
            </a:r>
            <a:r>
              <a:rPr lang="en-US" sz="3600" dirty="0"/>
              <a:t> solution, together with a small excess of benzoyl chloride</a:t>
            </a:r>
          </a:p>
          <a:p>
            <a:endParaRPr lang="en-US" sz="3600" dirty="0"/>
          </a:p>
          <a:p>
            <a:r>
              <a:rPr lang="en-US" sz="3600" dirty="0"/>
              <a:t>The resulting mixture is shaken vigorously. It has been observed that under these experimental parameters ‘benzoylation’ proceeds smoothly. Thus, the solid benzoylated product, which being insoluble in the aqueous medium, gets separated. </a:t>
            </a:r>
          </a:p>
          <a:p>
            <a:endParaRPr lang="en-US" sz="3200" dirty="0"/>
          </a:p>
        </p:txBody>
      </p:sp>
    </p:spTree>
    <p:extLst>
      <p:ext uri="{BB962C8B-B14F-4D97-AF65-F5344CB8AC3E}">
        <p14:creationId xmlns:p14="http://schemas.microsoft.com/office/powerpoint/2010/main" val="3721477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E17F0C-D78C-CAF3-AF00-7EA44416A868}"/>
              </a:ext>
            </a:extLst>
          </p:cNvPr>
          <p:cNvSpPr txBox="1"/>
          <p:nvPr/>
        </p:nvSpPr>
        <p:spPr>
          <a:xfrm>
            <a:off x="0" y="0"/>
            <a:ext cx="12192000" cy="7232749"/>
          </a:xfrm>
          <a:prstGeom prst="rect">
            <a:avLst/>
          </a:prstGeom>
          <a:noFill/>
        </p:spPr>
        <p:txBody>
          <a:bodyPr wrap="square">
            <a:spAutoFit/>
          </a:bodyPr>
          <a:lstStyle/>
          <a:p>
            <a:r>
              <a:rPr lang="en-US" sz="3600" dirty="0"/>
              <a:t>Advantages of Benzoylation over Acetylation:</a:t>
            </a:r>
          </a:p>
          <a:p>
            <a:r>
              <a:rPr lang="en-US" sz="3600" dirty="0"/>
              <a:t>    There are, in fact, two major advantages of benzoylation over acetylation, namely :</a:t>
            </a:r>
          </a:p>
          <a:p>
            <a:pPr marL="742950" indent="-742950">
              <a:buAutoNum type="alphaLcParenBoth"/>
            </a:pPr>
            <a:r>
              <a:rPr lang="en-US" sz="3200" dirty="0"/>
              <a:t>First, generally the benzoyl derivatives are obtained as crystalline solids having comparatively higher melting points than the corresponding acetyl </a:t>
            </a:r>
            <a:r>
              <a:rPr lang="en-US" sz="3200" dirty="0" err="1"/>
              <a:t>derivatives,besides</a:t>
            </a:r>
            <a:r>
              <a:rPr lang="en-US" sz="3200" dirty="0"/>
              <a:t>, possessing lower solubilities in a wide range of solvents.</a:t>
            </a:r>
          </a:p>
          <a:p>
            <a:pPr marL="742950" indent="-742950">
              <a:buAutoNum type="alphaLcParenBoth"/>
            </a:pPr>
            <a:endParaRPr lang="en-US" sz="3200" dirty="0"/>
          </a:p>
          <a:p>
            <a:pPr marL="742950" indent="-742950">
              <a:buAutoNum type="alphaLcParenBoth"/>
            </a:pPr>
            <a:r>
              <a:rPr lang="en-US" sz="3200" dirty="0"/>
              <a:t>Secondly, the benzoyl derivatives may be prepared rapidly and conveniently in aqueous medium, as compared to the ‘acetylation’ carried out in acetic anhydride, acetyl chloride, and glacial acetic acid ; in addition to the fact that benzoyl chloride undergoes hydrolysis rather extremely slowly and sluggishly.</a:t>
            </a:r>
          </a:p>
          <a:p>
            <a:pPr marL="742950" indent="-742950">
              <a:buAutoNum type="alphaLcParenBoth"/>
            </a:pPr>
            <a:endParaRPr lang="en-US" sz="3600" dirty="0"/>
          </a:p>
        </p:txBody>
      </p:sp>
    </p:spTree>
    <p:extLst>
      <p:ext uri="{BB962C8B-B14F-4D97-AF65-F5344CB8AC3E}">
        <p14:creationId xmlns:p14="http://schemas.microsoft.com/office/powerpoint/2010/main" val="1490675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E7A1BF-147D-9903-6C86-75F5AF93E300}"/>
              </a:ext>
            </a:extLst>
          </p:cNvPr>
          <p:cNvSpPr txBox="1"/>
          <p:nvPr/>
        </p:nvSpPr>
        <p:spPr>
          <a:xfrm>
            <a:off x="0" y="0"/>
            <a:ext cx="12192000" cy="6494085"/>
          </a:xfrm>
          <a:prstGeom prst="rect">
            <a:avLst/>
          </a:prstGeom>
          <a:noFill/>
        </p:spPr>
        <p:txBody>
          <a:bodyPr wrap="square">
            <a:spAutoFit/>
          </a:bodyPr>
          <a:lstStyle/>
          <a:p>
            <a:r>
              <a:rPr lang="en-US" sz="3200" b="1" dirty="0">
                <a:solidFill>
                  <a:srgbClr val="00B0F0"/>
                </a:solidFill>
              </a:rPr>
              <a:t>Synthesis of Benzoyl Glycine</a:t>
            </a:r>
          </a:p>
          <a:p>
            <a:r>
              <a:rPr lang="en-US" sz="3200" dirty="0"/>
              <a:t>Theory:</a:t>
            </a:r>
          </a:p>
          <a:p>
            <a:r>
              <a:rPr lang="en-US" sz="3200" dirty="0"/>
              <a:t>1-   Glycine (i.e., α-</a:t>
            </a:r>
            <a:r>
              <a:rPr lang="en-US" sz="3200" dirty="0" err="1"/>
              <a:t>aminoacetic</a:t>
            </a:r>
            <a:r>
              <a:rPr lang="en-US" sz="3200" dirty="0"/>
              <a:t> acid) interacts with one mole of benzoyl chloride, in the presence of 10% (w/v) NaOH solution, to yield benzoyl glycine with the elimination of one mole of HCl. The excess of 10% NaOH solution serves two purposes, namely : first, to remove the un reacted benzoyl chloride</a:t>
            </a:r>
          </a:p>
          <a:p>
            <a:r>
              <a:rPr lang="en-US" sz="3200" dirty="0"/>
              <a:t>2-secondly, the HCl eliminated reacts with NaOH to yield NaCl. Both sodium benzoate and sodium chloride are water-soluble, whereas the desired product benzoyl glycine being insoluble may be separated easily. </a:t>
            </a:r>
          </a:p>
          <a:p>
            <a:r>
              <a:rPr lang="en-US" sz="3200" dirty="0"/>
              <a:t> </a:t>
            </a:r>
          </a:p>
          <a:p>
            <a:endParaRPr lang="en-US" sz="3200" dirty="0"/>
          </a:p>
        </p:txBody>
      </p:sp>
      <p:pic>
        <p:nvPicPr>
          <p:cNvPr id="4" name="Picture 3">
            <a:extLst>
              <a:ext uri="{FF2B5EF4-FFF2-40B4-BE49-F238E27FC236}">
                <a16:creationId xmlns:a16="http://schemas.microsoft.com/office/drawing/2014/main" id="{F7A2864D-241C-A315-C117-418E0EE7EAA7}"/>
              </a:ext>
            </a:extLst>
          </p:cNvPr>
          <p:cNvPicPr>
            <a:picLocks noChangeAspect="1"/>
          </p:cNvPicPr>
          <p:nvPr/>
        </p:nvPicPr>
        <p:blipFill>
          <a:blip r:embed="rId2"/>
          <a:stretch>
            <a:fillRect/>
          </a:stretch>
        </p:blipFill>
        <p:spPr>
          <a:xfrm>
            <a:off x="4508938" y="5052046"/>
            <a:ext cx="2995447" cy="1899194"/>
          </a:xfrm>
          <a:prstGeom prst="rect">
            <a:avLst/>
          </a:prstGeom>
        </p:spPr>
      </p:pic>
    </p:spTree>
    <p:extLst>
      <p:ext uri="{BB962C8B-B14F-4D97-AF65-F5344CB8AC3E}">
        <p14:creationId xmlns:p14="http://schemas.microsoft.com/office/powerpoint/2010/main" val="11802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0EFD5F-B534-1BB4-FE29-C03D529FA8D6}"/>
              </a:ext>
            </a:extLst>
          </p:cNvPr>
          <p:cNvSpPr txBox="1"/>
          <p:nvPr/>
        </p:nvSpPr>
        <p:spPr>
          <a:xfrm>
            <a:off x="126124" y="0"/>
            <a:ext cx="12065876" cy="1200329"/>
          </a:xfrm>
          <a:prstGeom prst="rect">
            <a:avLst/>
          </a:prstGeom>
          <a:noFill/>
        </p:spPr>
        <p:txBody>
          <a:bodyPr wrap="square">
            <a:spAutoFit/>
          </a:bodyPr>
          <a:lstStyle/>
          <a:p>
            <a:r>
              <a:rPr lang="en-US" sz="3600" dirty="0">
                <a:solidFill>
                  <a:srgbClr val="FF0000"/>
                </a:solidFill>
              </a:rPr>
              <a:t>Equation:</a:t>
            </a:r>
          </a:p>
          <a:p>
            <a:endParaRPr lang="en-US" sz="3600" dirty="0">
              <a:solidFill>
                <a:srgbClr val="FF0000"/>
              </a:solidFill>
            </a:endParaRPr>
          </a:p>
        </p:txBody>
      </p:sp>
      <p:pic>
        <p:nvPicPr>
          <p:cNvPr id="4" name="Picture 3">
            <a:extLst>
              <a:ext uri="{FF2B5EF4-FFF2-40B4-BE49-F238E27FC236}">
                <a16:creationId xmlns:a16="http://schemas.microsoft.com/office/drawing/2014/main" id="{31835D4D-B9D3-ED10-1614-99DA9BB354AC}"/>
              </a:ext>
            </a:extLst>
          </p:cNvPr>
          <p:cNvPicPr>
            <a:picLocks noChangeAspect="1"/>
          </p:cNvPicPr>
          <p:nvPr/>
        </p:nvPicPr>
        <p:blipFill>
          <a:blip r:embed="rId2"/>
          <a:stretch>
            <a:fillRect/>
          </a:stretch>
        </p:blipFill>
        <p:spPr>
          <a:xfrm>
            <a:off x="788276" y="977463"/>
            <a:ext cx="11035862" cy="2350803"/>
          </a:xfrm>
          <a:prstGeom prst="rect">
            <a:avLst/>
          </a:prstGeom>
        </p:spPr>
      </p:pic>
      <p:pic>
        <p:nvPicPr>
          <p:cNvPr id="6" name="Picture 5">
            <a:extLst>
              <a:ext uri="{FF2B5EF4-FFF2-40B4-BE49-F238E27FC236}">
                <a16:creationId xmlns:a16="http://schemas.microsoft.com/office/drawing/2014/main" id="{69CCF6BD-93FC-2BDC-88A6-E13068BE81D1}"/>
              </a:ext>
            </a:extLst>
          </p:cNvPr>
          <p:cNvPicPr>
            <a:picLocks noChangeAspect="1"/>
          </p:cNvPicPr>
          <p:nvPr/>
        </p:nvPicPr>
        <p:blipFill>
          <a:blip r:embed="rId3"/>
          <a:stretch>
            <a:fillRect/>
          </a:stretch>
        </p:blipFill>
        <p:spPr>
          <a:xfrm>
            <a:off x="126124" y="3714462"/>
            <a:ext cx="11902966" cy="3143538"/>
          </a:xfrm>
          <a:prstGeom prst="rect">
            <a:avLst/>
          </a:prstGeom>
        </p:spPr>
      </p:pic>
    </p:spTree>
    <p:extLst>
      <p:ext uri="{BB962C8B-B14F-4D97-AF65-F5344CB8AC3E}">
        <p14:creationId xmlns:p14="http://schemas.microsoft.com/office/powerpoint/2010/main" val="143529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7CC60E-E959-F493-1B1F-30F0F6D8F2BC}"/>
              </a:ext>
            </a:extLst>
          </p:cNvPr>
          <p:cNvSpPr txBox="1"/>
          <p:nvPr/>
        </p:nvSpPr>
        <p:spPr>
          <a:xfrm>
            <a:off x="110359" y="0"/>
            <a:ext cx="12081641" cy="6986528"/>
          </a:xfrm>
          <a:prstGeom prst="rect">
            <a:avLst/>
          </a:prstGeom>
          <a:noFill/>
        </p:spPr>
        <p:txBody>
          <a:bodyPr wrap="square">
            <a:spAutoFit/>
          </a:bodyPr>
          <a:lstStyle/>
          <a:p>
            <a:r>
              <a:rPr lang="en-US" sz="3200" dirty="0">
                <a:solidFill>
                  <a:srgbClr val="0070C0"/>
                </a:solidFill>
              </a:rPr>
              <a:t>Chemicals Required: </a:t>
            </a:r>
          </a:p>
          <a:p>
            <a:r>
              <a:rPr lang="en-US" sz="3200" dirty="0"/>
              <a:t> Glycine1g ; Sodium hydroxide solution 10% (w/v) : 10 ml ; Benzoyl chloride : (2 ml) ; Carbon tetrachloride : 4 ml ; Conc. Hydrochloric acid : 1-2ml</a:t>
            </a:r>
          </a:p>
          <a:p>
            <a:r>
              <a:rPr lang="en-US" sz="3200" b="1" dirty="0">
                <a:solidFill>
                  <a:srgbClr val="0070C0"/>
                </a:solidFill>
              </a:rPr>
              <a:t>Procedure:</a:t>
            </a:r>
          </a:p>
          <a:p>
            <a:r>
              <a:rPr lang="en-US" sz="3200" dirty="0"/>
              <a:t>Dissolve 0.5 g (0.033 mol) of glycine in 5 ml of 10% NaOH solution contained in a conical flask.</a:t>
            </a:r>
          </a:p>
          <a:p>
            <a:r>
              <a:rPr lang="en-US" sz="3200" dirty="0"/>
              <a:t>2.Transfer (1 ml, 0.038 mol) of benzoyl chloride in approximately two equal lots to the above solution (1).</a:t>
            </a:r>
          </a:p>
          <a:p>
            <a:r>
              <a:rPr lang="en-US" sz="3200" dirty="0"/>
              <a:t>3.Stopper the  flask </a:t>
            </a:r>
            <a:r>
              <a:rPr lang="en-US" sz="3200" dirty="0" err="1"/>
              <a:t>securedly</a:t>
            </a:r>
            <a:r>
              <a:rPr lang="en-US" sz="3200" dirty="0"/>
              <a:t> and shake the contents vigorously after each addition until all the benzoyl chloride has virtually reacted.</a:t>
            </a:r>
          </a:p>
          <a:p>
            <a:r>
              <a:rPr lang="en-US" sz="3200" dirty="0"/>
              <a:t>4. Pour the contents of the flask to a beaker and rinse the flask with a little water.</a:t>
            </a:r>
          </a:p>
          <a:p>
            <a:endParaRPr lang="en-US" sz="3200" dirty="0"/>
          </a:p>
        </p:txBody>
      </p:sp>
    </p:spTree>
    <p:extLst>
      <p:ext uri="{BB962C8B-B14F-4D97-AF65-F5344CB8AC3E}">
        <p14:creationId xmlns:p14="http://schemas.microsoft.com/office/powerpoint/2010/main" val="1795267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207</TotalTime>
  <Words>1571</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Algerian</vt:lpstr>
      <vt:lpstr>Andalus</vt:lpstr>
      <vt:lpstr>Arial</vt:lpstr>
      <vt:lpstr>Calibri</vt:lpstr>
      <vt:lpstr>Calibri Light</vt:lpstr>
      <vt:lpstr>Office Theme</vt:lpstr>
      <vt:lpstr>Practical organic pharmaceutical chemistry III  Fourth class / 2st semester  2023-2024  Lab 5  Synthesis of Benzoyl Glycine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organic pharmaceutical chemistry III  Fourth class / 2st semester  2023-2024  Lab 5  Synthesis of Benzoyl Glycine</dc:title>
  <dc:creator>238a241z@gmail.com</dc:creator>
  <cp:lastModifiedBy>238a241z@gmail.com</cp:lastModifiedBy>
  <cp:revision>2</cp:revision>
  <dcterms:created xsi:type="dcterms:W3CDTF">2024-04-05T09:18:57Z</dcterms:created>
  <dcterms:modified xsi:type="dcterms:W3CDTF">2024-11-16T18:23:41Z</dcterms:modified>
</cp:coreProperties>
</file>