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07A98C-6B9C-42B3-A310-251E55553618}"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515739E-E6CF-488B-BA2F-FC9E9F26CC9D}">
      <dgm:prSet/>
      <dgm:spPr/>
      <dgm:t>
        <a:bodyPr/>
        <a:lstStyle/>
        <a:p>
          <a:r>
            <a:rPr lang="en-US"/>
            <a:t>Antioxidant and Anti-inflammatory: Chalcones are commonly found in various plants and are known for their antioxidant and anti-inflammatory properties. They are precursors in the biosynthesis of flavonoids and isoflavonoids, both of which are important compounds in plants for pigmentation, UV protection, and other functions.</a:t>
          </a:r>
        </a:p>
      </dgm:t>
    </dgm:pt>
    <dgm:pt modelId="{BE1E1228-57D4-48D9-A794-EA87517ADDB6}" type="parTrans" cxnId="{B7C55500-4A09-4109-9028-7903BD111413}">
      <dgm:prSet/>
      <dgm:spPr/>
      <dgm:t>
        <a:bodyPr/>
        <a:lstStyle/>
        <a:p>
          <a:endParaRPr lang="en-US"/>
        </a:p>
      </dgm:t>
    </dgm:pt>
    <dgm:pt modelId="{CED0A7C6-A4E2-41F4-8AC4-5E631E875F3C}" type="sibTrans" cxnId="{B7C55500-4A09-4109-9028-7903BD111413}">
      <dgm:prSet/>
      <dgm:spPr/>
      <dgm:t>
        <a:bodyPr/>
        <a:lstStyle/>
        <a:p>
          <a:endParaRPr lang="en-US"/>
        </a:p>
      </dgm:t>
    </dgm:pt>
    <dgm:pt modelId="{F95CE50E-1951-4165-81B8-A2C52C0BF36B}">
      <dgm:prSet/>
      <dgm:spPr/>
      <dgm:t>
        <a:bodyPr/>
        <a:lstStyle/>
        <a:p>
          <a:r>
            <a:rPr lang="en-US"/>
            <a:t>Biological Activity: Many chalcone derivatives are researched for potential medicinal properties, including anti-cancer, anti-microbial, and anti-inflammatory effects. Their biological activities stem from the structure’s ability to interact with various biological targets.</a:t>
          </a:r>
        </a:p>
      </dgm:t>
    </dgm:pt>
    <dgm:pt modelId="{8662EA54-340B-485C-A6C5-2A50512BF30A}" type="parTrans" cxnId="{D240222C-64FA-406F-B589-C86A1DC0D468}">
      <dgm:prSet/>
      <dgm:spPr/>
      <dgm:t>
        <a:bodyPr/>
        <a:lstStyle/>
        <a:p>
          <a:endParaRPr lang="en-US"/>
        </a:p>
      </dgm:t>
    </dgm:pt>
    <dgm:pt modelId="{127EA534-9BBE-4E05-A16E-EB4963DAA0A8}" type="sibTrans" cxnId="{D240222C-64FA-406F-B589-C86A1DC0D468}">
      <dgm:prSet/>
      <dgm:spPr/>
      <dgm:t>
        <a:bodyPr/>
        <a:lstStyle/>
        <a:p>
          <a:endParaRPr lang="en-US"/>
        </a:p>
      </dgm:t>
    </dgm:pt>
    <dgm:pt modelId="{3DA5A6EE-B286-48F1-97CC-730899B8551E}">
      <dgm:prSet/>
      <dgm:spPr/>
      <dgm:t>
        <a:bodyPr/>
        <a:lstStyle/>
        <a:p>
          <a:r>
            <a:rPr lang="en-US"/>
            <a:t>Applications in Synthetic Chemistry: Chalcones are also important intermediates in synthetic organic chemistry, used to create various derivatives and complex structures for pharmaceutical and agricultural applications.</a:t>
          </a:r>
        </a:p>
      </dgm:t>
    </dgm:pt>
    <dgm:pt modelId="{33C8DD07-1B59-4A09-8ED3-DBEBCC01F7B8}" type="parTrans" cxnId="{25E08DE0-1A70-4E5C-BC98-C900EB197931}">
      <dgm:prSet/>
      <dgm:spPr/>
      <dgm:t>
        <a:bodyPr/>
        <a:lstStyle/>
        <a:p>
          <a:endParaRPr lang="en-US"/>
        </a:p>
      </dgm:t>
    </dgm:pt>
    <dgm:pt modelId="{90797BDD-BE1A-4264-A7E7-379DA733330D}" type="sibTrans" cxnId="{25E08DE0-1A70-4E5C-BC98-C900EB197931}">
      <dgm:prSet/>
      <dgm:spPr/>
      <dgm:t>
        <a:bodyPr/>
        <a:lstStyle/>
        <a:p>
          <a:endParaRPr lang="en-US"/>
        </a:p>
      </dgm:t>
    </dgm:pt>
    <dgm:pt modelId="{70A80017-F5F2-49D1-9FD5-68B56E93009B}" type="pres">
      <dgm:prSet presAssocID="{C207A98C-6B9C-42B3-A310-251E55553618}" presName="root" presStyleCnt="0">
        <dgm:presLayoutVars>
          <dgm:dir/>
          <dgm:resizeHandles val="exact"/>
        </dgm:presLayoutVars>
      </dgm:prSet>
      <dgm:spPr/>
    </dgm:pt>
    <dgm:pt modelId="{FD7FFECF-505D-49B0-892A-F73EFB807913}" type="pres">
      <dgm:prSet presAssocID="{F515739E-E6CF-488B-BA2F-FC9E9F26CC9D}" presName="compNode" presStyleCnt="0"/>
      <dgm:spPr/>
    </dgm:pt>
    <dgm:pt modelId="{D6FCAAA9-8B19-471F-BF48-5BA101CE14FF}" type="pres">
      <dgm:prSet presAssocID="{F515739E-E6CF-488B-BA2F-FC9E9F26CC9D}" presName="bgRect" presStyleLbl="bgShp" presStyleIdx="0" presStyleCnt="3"/>
      <dgm:spPr/>
    </dgm:pt>
    <dgm:pt modelId="{FB5D71E9-0CCD-40FE-A138-A14D67B2DEF2}" type="pres">
      <dgm:prSet presAssocID="{F515739E-E6CF-488B-BA2F-FC9E9F26CC9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ucculent"/>
        </a:ext>
      </dgm:extLst>
    </dgm:pt>
    <dgm:pt modelId="{80140287-BE7C-4578-9AB6-887E654862CB}" type="pres">
      <dgm:prSet presAssocID="{F515739E-E6CF-488B-BA2F-FC9E9F26CC9D}" presName="spaceRect" presStyleCnt="0"/>
      <dgm:spPr/>
    </dgm:pt>
    <dgm:pt modelId="{BC54088B-D6A9-4886-AFB2-760530F2FFC4}" type="pres">
      <dgm:prSet presAssocID="{F515739E-E6CF-488B-BA2F-FC9E9F26CC9D}" presName="parTx" presStyleLbl="revTx" presStyleIdx="0" presStyleCnt="3">
        <dgm:presLayoutVars>
          <dgm:chMax val="0"/>
          <dgm:chPref val="0"/>
        </dgm:presLayoutVars>
      </dgm:prSet>
      <dgm:spPr/>
    </dgm:pt>
    <dgm:pt modelId="{208A647A-E90F-4AEF-96D9-88D12678F1A5}" type="pres">
      <dgm:prSet presAssocID="{CED0A7C6-A4E2-41F4-8AC4-5E631E875F3C}" presName="sibTrans" presStyleCnt="0"/>
      <dgm:spPr/>
    </dgm:pt>
    <dgm:pt modelId="{841CEB2B-F07A-4E55-811D-B64C0034F8CC}" type="pres">
      <dgm:prSet presAssocID="{F95CE50E-1951-4165-81B8-A2C52C0BF36B}" presName="compNode" presStyleCnt="0"/>
      <dgm:spPr/>
    </dgm:pt>
    <dgm:pt modelId="{4963A02A-C14C-44B3-8930-C9301AAC376B}" type="pres">
      <dgm:prSet presAssocID="{F95CE50E-1951-4165-81B8-A2C52C0BF36B}" presName="bgRect" presStyleLbl="bgShp" presStyleIdx="1" presStyleCnt="3"/>
      <dgm:spPr/>
    </dgm:pt>
    <dgm:pt modelId="{FB399F55-7278-4631-811E-13B6475859E7}" type="pres">
      <dgm:prSet presAssocID="{F95CE50E-1951-4165-81B8-A2C52C0BF36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lask"/>
        </a:ext>
      </dgm:extLst>
    </dgm:pt>
    <dgm:pt modelId="{EE3CA95E-10CD-4F07-B364-415CB37662B6}" type="pres">
      <dgm:prSet presAssocID="{F95CE50E-1951-4165-81B8-A2C52C0BF36B}" presName="spaceRect" presStyleCnt="0"/>
      <dgm:spPr/>
    </dgm:pt>
    <dgm:pt modelId="{95062EE3-CFE4-4740-9490-E864F4C633AA}" type="pres">
      <dgm:prSet presAssocID="{F95CE50E-1951-4165-81B8-A2C52C0BF36B}" presName="parTx" presStyleLbl="revTx" presStyleIdx="1" presStyleCnt="3">
        <dgm:presLayoutVars>
          <dgm:chMax val="0"/>
          <dgm:chPref val="0"/>
        </dgm:presLayoutVars>
      </dgm:prSet>
      <dgm:spPr/>
    </dgm:pt>
    <dgm:pt modelId="{AC07AC7B-7962-48C2-A58F-C8F58E2885AB}" type="pres">
      <dgm:prSet presAssocID="{127EA534-9BBE-4E05-A16E-EB4963DAA0A8}" presName="sibTrans" presStyleCnt="0"/>
      <dgm:spPr/>
    </dgm:pt>
    <dgm:pt modelId="{D62E8957-7A0C-4DE4-ACA5-E18235E5DDAC}" type="pres">
      <dgm:prSet presAssocID="{3DA5A6EE-B286-48F1-97CC-730899B8551E}" presName="compNode" presStyleCnt="0"/>
      <dgm:spPr/>
    </dgm:pt>
    <dgm:pt modelId="{46B1C268-DE66-4BE9-83BE-D986BABE54BA}" type="pres">
      <dgm:prSet presAssocID="{3DA5A6EE-B286-48F1-97CC-730899B8551E}" presName="bgRect" presStyleLbl="bgShp" presStyleIdx="2" presStyleCnt="3"/>
      <dgm:spPr/>
    </dgm:pt>
    <dgm:pt modelId="{5A7EB3DB-7C22-47EE-A11B-8A88037B117B}" type="pres">
      <dgm:prSet presAssocID="{3DA5A6EE-B286-48F1-97CC-730899B8551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cientist"/>
        </a:ext>
      </dgm:extLst>
    </dgm:pt>
    <dgm:pt modelId="{D7816862-E059-446C-AD7C-6AC4B105CFE7}" type="pres">
      <dgm:prSet presAssocID="{3DA5A6EE-B286-48F1-97CC-730899B8551E}" presName="spaceRect" presStyleCnt="0"/>
      <dgm:spPr/>
    </dgm:pt>
    <dgm:pt modelId="{2A4828BA-31C3-4917-BDEB-DABA91134310}" type="pres">
      <dgm:prSet presAssocID="{3DA5A6EE-B286-48F1-97CC-730899B8551E}" presName="parTx" presStyleLbl="revTx" presStyleIdx="2" presStyleCnt="3">
        <dgm:presLayoutVars>
          <dgm:chMax val="0"/>
          <dgm:chPref val="0"/>
        </dgm:presLayoutVars>
      </dgm:prSet>
      <dgm:spPr/>
    </dgm:pt>
  </dgm:ptLst>
  <dgm:cxnLst>
    <dgm:cxn modelId="{B7C55500-4A09-4109-9028-7903BD111413}" srcId="{C207A98C-6B9C-42B3-A310-251E55553618}" destId="{F515739E-E6CF-488B-BA2F-FC9E9F26CC9D}" srcOrd="0" destOrd="0" parTransId="{BE1E1228-57D4-48D9-A794-EA87517ADDB6}" sibTransId="{CED0A7C6-A4E2-41F4-8AC4-5E631E875F3C}"/>
    <dgm:cxn modelId="{68621526-870E-4393-A396-C1C04CCA635C}" type="presOf" srcId="{C207A98C-6B9C-42B3-A310-251E55553618}" destId="{70A80017-F5F2-49D1-9FD5-68B56E93009B}" srcOrd="0" destOrd="0" presId="urn:microsoft.com/office/officeart/2018/2/layout/IconVerticalSolidList"/>
    <dgm:cxn modelId="{D240222C-64FA-406F-B589-C86A1DC0D468}" srcId="{C207A98C-6B9C-42B3-A310-251E55553618}" destId="{F95CE50E-1951-4165-81B8-A2C52C0BF36B}" srcOrd="1" destOrd="0" parTransId="{8662EA54-340B-485C-A6C5-2A50512BF30A}" sibTransId="{127EA534-9BBE-4E05-A16E-EB4963DAA0A8}"/>
    <dgm:cxn modelId="{126BFF59-E917-4674-AD75-C56C926F1A22}" type="presOf" srcId="{F515739E-E6CF-488B-BA2F-FC9E9F26CC9D}" destId="{BC54088B-D6A9-4886-AFB2-760530F2FFC4}" srcOrd="0" destOrd="0" presId="urn:microsoft.com/office/officeart/2018/2/layout/IconVerticalSolidList"/>
    <dgm:cxn modelId="{6BD77EBB-D3EB-4562-99E6-4FDF4AB89CA7}" type="presOf" srcId="{F95CE50E-1951-4165-81B8-A2C52C0BF36B}" destId="{95062EE3-CFE4-4740-9490-E864F4C633AA}" srcOrd="0" destOrd="0" presId="urn:microsoft.com/office/officeart/2018/2/layout/IconVerticalSolidList"/>
    <dgm:cxn modelId="{25E08DE0-1A70-4E5C-BC98-C900EB197931}" srcId="{C207A98C-6B9C-42B3-A310-251E55553618}" destId="{3DA5A6EE-B286-48F1-97CC-730899B8551E}" srcOrd="2" destOrd="0" parTransId="{33C8DD07-1B59-4A09-8ED3-DBEBCC01F7B8}" sibTransId="{90797BDD-BE1A-4264-A7E7-379DA733330D}"/>
    <dgm:cxn modelId="{8D6B60E8-24A0-4ADF-83D5-ED4CA9338C6E}" type="presOf" srcId="{3DA5A6EE-B286-48F1-97CC-730899B8551E}" destId="{2A4828BA-31C3-4917-BDEB-DABA91134310}" srcOrd="0" destOrd="0" presId="urn:microsoft.com/office/officeart/2018/2/layout/IconVerticalSolidList"/>
    <dgm:cxn modelId="{0F3EEC00-8649-45A1-83F0-29E9844F1E83}" type="presParOf" srcId="{70A80017-F5F2-49D1-9FD5-68B56E93009B}" destId="{FD7FFECF-505D-49B0-892A-F73EFB807913}" srcOrd="0" destOrd="0" presId="urn:microsoft.com/office/officeart/2018/2/layout/IconVerticalSolidList"/>
    <dgm:cxn modelId="{1136D552-7C2E-4039-B098-CFF275EB6E54}" type="presParOf" srcId="{FD7FFECF-505D-49B0-892A-F73EFB807913}" destId="{D6FCAAA9-8B19-471F-BF48-5BA101CE14FF}" srcOrd="0" destOrd="0" presId="urn:microsoft.com/office/officeart/2018/2/layout/IconVerticalSolidList"/>
    <dgm:cxn modelId="{166EB89C-086F-44A2-A99E-A0C61A0B3540}" type="presParOf" srcId="{FD7FFECF-505D-49B0-892A-F73EFB807913}" destId="{FB5D71E9-0CCD-40FE-A138-A14D67B2DEF2}" srcOrd="1" destOrd="0" presId="urn:microsoft.com/office/officeart/2018/2/layout/IconVerticalSolidList"/>
    <dgm:cxn modelId="{A6DC6F9F-9DD7-4231-8847-7DD5DCD2EF8F}" type="presParOf" srcId="{FD7FFECF-505D-49B0-892A-F73EFB807913}" destId="{80140287-BE7C-4578-9AB6-887E654862CB}" srcOrd="2" destOrd="0" presId="urn:microsoft.com/office/officeart/2018/2/layout/IconVerticalSolidList"/>
    <dgm:cxn modelId="{A9ECC5D7-FA4D-43EC-9C6C-A2D11086E90C}" type="presParOf" srcId="{FD7FFECF-505D-49B0-892A-F73EFB807913}" destId="{BC54088B-D6A9-4886-AFB2-760530F2FFC4}" srcOrd="3" destOrd="0" presId="urn:microsoft.com/office/officeart/2018/2/layout/IconVerticalSolidList"/>
    <dgm:cxn modelId="{35124AA7-676B-4314-A9CF-FFFC22EFD274}" type="presParOf" srcId="{70A80017-F5F2-49D1-9FD5-68B56E93009B}" destId="{208A647A-E90F-4AEF-96D9-88D12678F1A5}" srcOrd="1" destOrd="0" presId="urn:microsoft.com/office/officeart/2018/2/layout/IconVerticalSolidList"/>
    <dgm:cxn modelId="{E945B1A7-CDE4-4870-81F9-C5224E8E49EB}" type="presParOf" srcId="{70A80017-F5F2-49D1-9FD5-68B56E93009B}" destId="{841CEB2B-F07A-4E55-811D-B64C0034F8CC}" srcOrd="2" destOrd="0" presId="urn:microsoft.com/office/officeart/2018/2/layout/IconVerticalSolidList"/>
    <dgm:cxn modelId="{7004922F-C3B9-4417-A7ED-A6EA4AEC5C41}" type="presParOf" srcId="{841CEB2B-F07A-4E55-811D-B64C0034F8CC}" destId="{4963A02A-C14C-44B3-8930-C9301AAC376B}" srcOrd="0" destOrd="0" presId="urn:microsoft.com/office/officeart/2018/2/layout/IconVerticalSolidList"/>
    <dgm:cxn modelId="{B3969733-C580-4EE3-97A4-AB5DB0377566}" type="presParOf" srcId="{841CEB2B-F07A-4E55-811D-B64C0034F8CC}" destId="{FB399F55-7278-4631-811E-13B6475859E7}" srcOrd="1" destOrd="0" presId="urn:microsoft.com/office/officeart/2018/2/layout/IconVerticalSolidList"/>
    <dgm:cxn modelId="{26B16DDD-6F02-4B01-9C3E-FCED4C05D8DF}" type="presParOf" srcId="{841CEB2B-F07A-4E55-811D-B64C0034F8CC}" destId="{EE3CA95E-10CD-4F07-B364-415CB37662B6}" srcOrd="2" destOrd="0" presId="urn:microsoft.com/office/officeart/2018/2/layout/IconVerticalSolidList"/>
    <dgm:cxn modelId="{1E31C414-4D23-4B8E-A0B6-FBC19ADC436F}" type="presParOf" srcId="{841CEB2B-F07A-4E55-811D-B64C0034F8CC}" destId="{95062EE3-CFE4-4740-9490-E864F4C633AA}" srcOrd="3" destOrd="0" presId="urn:microsoft.com/office/officeart/2018/2/layout/IconVerticalSolidList"/>
    <dgm:cxn modelId="{E853EAFF-5ADB-4062-9DDD-A97E7F9D8F06}" type="presParOf" srcId="{70A80017-F5F2-49D1-9FD5-68B56E93009B}" destId="{AC07AC7B-7962-48C2-A58F-C8F58E2885AB}" srcOrd="3" destOrd="0" presId="urn:microsoft.com/office/officeart/2018/2/layout/IconVerticalSolidList"/>
    <dgm:cxn modelId="{6558C36F-BD47-46B9-91DA-7636C702741F}" type="presParOf" srcId="{70A80017-F5F2-49D1-9FD5-68B56E93009B}" destId="{D62E8957-7A0C-4DE4-ACA5-E18235E5DDAC}" srcOrd="4" destOrd="0" presId="urn:microsoft.com/office/officeart/2018/2/layout/IconVerticalSolidList"/>
    <dgm:cxn modelId="{D9FD7A80-0953-4A4E-9CDE-36E4A1C03FEA}" type="presParOf" srcId="{D62E8957-7A0C-4DE4-ACA5-E18235E5DDAC}" destId="{46B1C268-DE66-4BE9-83BE-D986BABE54BA}" srcOrd="0" destOrd="0" presId="urn:microsoft.com/office/officeart/2018/2/layout/IconVerticalSolidList"/>
    <dgm:cxn modelId="{E9777EE4-CD49-4DFF-A66B-E1C71761FB12}" type="presParOf" srcId="{D62E8957-7A0C-4DE4-ACA5-E18235E5DDAC}" destId="{5A7EB3DB-7C22-47EE-A11B-8A88037B117B}" srcOrd="1" destOrd="0" presId="urn:microsoft.com/office/officeart/2018/2/layout/IconVerticalSolidList"/>
    <dgm:cxn modelId="{5681F381-0D8F-4656-9B12-4E70F698DC6B}" type="presParOf" srcId="{D62E8957-7A0C-4DE4-ACA5-E18235E5DDAC}" destId="{D7816862-E059-446C-AD7C-6AC4B105CFE7}" srcOrd="2" destOrd="0" presId="urn:microsoft.com/office/officeart/2018/2/layout/IconVerticalSolidList"/>
    <dgm:cxn modelId="{45B9C9D7-424E-4558-93B3-9C8EB1E36D0E}" type="presParOf" srcId="{D62E8957-7A0C-4DE4-ACA5-E18235E5DDAC}" destId="{2A4828BA-31C3-4917-BDEB-DABA9113431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70C10F-9217-4251-A1DD-12B7B5872676}"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C54EEF44-CEC4-45DD-8130-9E232085BE0D}">
      <dgm:prSet/>
      <dgm:spPr/>
      <dgm:t>
        <a:bodyPr/>
        <a:lstStyle/>
        <a:p>
          <a:pPr>
            <a:defRPr cap="all"/>
          </a:pPr>
          <a:r>
            <a:rPr lang="en-US"/>
            <a:t>Crossed Aldol Condensation.</a:t>
          </a:r>
        </a:p>
      </dgm:t>
    </dgm:pt>
    <dgm:pt modelId="{33514AE8-95C6-416A-B8C4-22B80D05CE1B}" type="parTrans" cxnId="{0FCC5DC7-373C-4EB0-94B7-DCCE970A5C2B}">
      <dgm:prSet/>
      <dgm:spPr/>
      <dgm:t>
        <a:bodyPr/>
        <a:lstStyle/>
        <a:p>
          <a:endParaRPr lang="en-US"/>
        </a:p>
      </dgm:t>
    </dgm:pt>
    <dgm:pt modelId="{1DEF5394-24B1-4C01-957F-853DA70A1E27}" type="sibTrans" cxnId="{0FCC5DC7-373C-4EB0-94B7-DCCE970A5C2B}">
      <dgm:prSet/>
      <dgm:spPr/>
      <dgm:t>
        <a:bodyPr/>
        <a:lstStyle/>
        <a:p>
          <a:endParaRPr lang="en-US"/>
        </a:p>
      </dgm:t>
    </dgm:pt>
    <dgm:pt modelId="{F9662E1E-9934-42F6-A424-B11229CECBBC}">
      <dgm:prSet/>
      <dgm:spPr/>
      <dgm:t>
        <a:bodyPr/>
        <a:lstStyle/>
        <a:p>
          <a:pPr>
            <a:defRPr cap="all"/>
          </a:pPr>
          <a:r>
            <a:rPr lang="en-US"/>
            <a:t>Claisen-Schmidt Condensation.</a:t>
          </a:r>
        </a:p>
      </dgm:t>
    </dgm:pt>
    <dgm:pt modelId="{4CD10844-B3BD-473C-AB03-87C1CC985EFA}" type="parTrans" cxnId="{7FECC064-06A2-43F2-AE56-CC15EA88B45B}">
      <dgm:prSet/>
      <dgm:spPr/>
      <dgm:t>
        <a:bodyPr/>
        <a:lstStyle/>
        <a:p>
          <a:endParaRPr lang="en-US"/>
        </a:p>
      </dgm:t>
    </dgm:pt>
    <dgm:pt modelId="{93AA22ED-5E55-4985-B97B-0505E68D3F28}" type="sibTrans" cxnId="{7FECC064-06A2-43F2-AE56-CC15EA88B45B}">
      <dgm:prSet/>
      <dgm:spPr/>
      <dgm:t>
        <a:bodyPr/>
        <a:lstStyle/>
        <a:p>
          <a:endParaRPr lang="en-US"/>
        </a:p>
      </dgm:t>
    </dgm:pt>
    <dgm:pt modelId="{96E6C3B8-212C-4581-9CB0-9F8F370AD970}" type="pres">
      <dgm:prSet presAssocID="{5370C10F-9217-4251-A1DD-12B7B5872676}" presName="root" presStyleCnt="0">
        <dgm:presLayoutVars>
          <dgm:dir/>
          <dgm:resizeHandles val="exact"/>
        </dgm:presLayoutVars>
      </dgm:prSet>
      <dgm:spPr/>
    </dgm:pt>
    <dgm:pt modelId="{9F50B891-AA5C-4F31-9D11-2FB765F2FEC0}" type="pres">
      <dgm:prSet presAssocID="{C54EEF44-CEC4-45DD-8130-9E232085BE0D}" presName="compNode" presStyleCnt="0"/>
      <dgm:spPr/>
    </dgm:pt>
    <dgm:pt modelId="{96942458-9FE8-4952-86F3-A8DB8C4D2EB7}" type="pres">
      <dgm:prSet presAssocID="{C54EEF44-CEC4-45DD-8130-9E232085BE0D}" presName="iconBgRect" presStyleLbl="bgShp" presStyleIdx="0" presStyleCnt="2"/>
      <dgm:spPr/>
    </dgm:pt>
    <dgm:pt modelId="{8B628393-6059-40B1-B978-603404641CEA}" type="pres">
      <dgm:prSet presAssocID="{C54EEF44-CEC4-45DD-8130-9E232085BE0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aterfall scene"/>
        </a:ext>
      </dgm:extLst>
    </dgm:pt>
    <dgm:pt modelId="{0AE26FFF-D487-45B0-B5F4-B401CE65E143}" type="pres">
      <dgm:prSet presAssocID="{C54EEF44-CEC4-45DD-8130-9E232085BE0D}" presName="spaceRect" presStyleCnt="0"/>
      <dgm:spPr/>
    </dgm:pt>
    <dgm:pt modelId="{F8E39AB1-A919-4C33-8332-38674611333A}" type="pres">
      <dgm:prSet presAssocID="{C54EEF44-CEC4-45DD-8130-9E232085BE0D}" presName="textRect" presStyleLbl="revTx" presStyleIdx="0" presStyleCnt="2">
        <dgm:presLayoutVars>
          <dgm:chMax val="1"/>
          <dgm:chPref val="1"/>
        </dgm:presLayoutVars>
      </dgm:prSet>
      <dgm:spPr/>
    </dgm:pt>
    <dgm:pt modelId="{CE7888FE-6AC2-43C1-A0CA-EA624B574273}" type="pres">
      <dgm:prSet presAssocID="{1DEF5394-24B1-4C01-957F-853DA70A1E27}" presName="sibTrans" presStyleCnt="0"/>
      <dgm:spPr/>
    </dgm:pt>
    <dgm:pt modelId="{BF230EFF-4EF7-4EFE-96C8-83173892BF8E}" type="pres">
      <dgm:prSet presAssocID="{F9662E1E-9934-42F6-A424-B11229CECBBC}" presName="compNode" presStyleCnt="0"/>
      <dgm:spPr/>
    </dgm:pt>
    <dgm:pt modelId="{1E23D8E7-591E-454B-A575-C507F8FDE933}" type="pres">
      <dgm:prSet presAssocID="{F9662E1E-9934-42F6-A424-B11229CECBBC}" presName="iconBgRect" presStyleLbl="bgShp" presStyleIdx="1" presStyleCnt="2"/>
      <dgm:spPr/>
    </dgm:pt>
    <dgm:pt modelId="{C9206362-F346-46FD-B187-08B626D9E5CA}" type="pres">
      <dgm:prSet presAssocID="{F9662E1E-9934-42F6-A424-B11229CECBB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ghtning"/>
        </a:ext>
      </dgm:extLst>
    </dgm:pt>
    <dgm:pt modelId="{156E6F7C-5050-41DA-8571-A3A7517828AC}" type="pres">
      <dgm:prSet presAssocID="{F9662E1E-9934-42F6-A424-B11229CECBBC}" presName="spaceRect" presStyleCnt="0"/>
      <dgm:spPr/>
    </dgm:pt>
    <dgm:pt modelId="{E69E33CF-2E24-43BE-9888-086EE497620C}" type="pres">
      <dgm:prSet presAssocID="{F9662E1E-9934-42F6-A424-B11229CECBBC}" presName="textRect" presStyleLbl="revTx" presStyleIdx="1" presStyleCnt="2">
        <dgm:presLayoutVars>
          <dgm:chMax val="1"/>
          <dgm:chPref val="1"/>
        </dgm:presLayoutVars>
      </dgm:prSet>
      <dgm:spPr/>
    </dgm:pt>
  </dgm:ptLst>
  <dgm:cxnLst>
    <dgm:cxn modelId="{7AFF8E0B-D45A-4FB6-8471-205C2F2AE067}" type="presOf" srcId="{5370C10F-9217-4251-A1DD-12B7B5872676}" destId="{96E6C3B8-212C-4581-9CB0-9F8F370AD970}" srcOrd="0" destOrd="0" presId="urn:microsoft.com/office/officeart/2018/5/layout/IconCircleLabelList"/>
    <dgm:cxn modelId="{7FECC064-06A2-43F2-AE56-CC15EA88B45B}" srcId="{5370C10F-9217-4251-A1DD-12B7B5872676}" destId="{F9662E1E-9934-42F6-A424-B11229CECBBC}" srcOrd="1" destOrd="0" parTransId="{4CD10844-B3BD-473C-AB03-87C1CC985EFA}" sibTransId="{93AA22ED-5E55-4985-B97B-0505E68D3F28}"/>
    <dgm:cxn modelId="{1C8A5D6C-4B5C-4547-95DB-5E689B984745}" type="presOf" srcId="{F9662E1E-9934-42F6-A424-B11229CECBBC}" destId="{E69E33CF-2E24-43BE-9888-086EE497620C}" srcOrd="0" destOrd="0" presId="urn:microsoft.com/office/officeart/2018/5/layout/IconCircleLabelList"/>
    <dgm:cxn modelId="{0FCC5DC7-373C-4EB0-94B7-DCCE970A5C2B}" srcId="{5370C10F-9217-4251-A1DD-12B7B5872676}" destId="{C54EEF44-CEC4-45DD-8130-9E232085BE0D}" srcOrd="0" destOrd="0" parTransId="{33514AE8-95C6-416A-B8C4-22B80D05CE1B}" sibTransId="{1DEF5394-24B1-4C01-957F-853DA70A1E27}"/>
    <dgm:cxn modelId="{12A33CD0-096D-4D14-9735-CE2DC52BA1CC}" type="presOf" srcId="{C54EEF44-CEC4-45DD-8130-9E232085BE0D}" destId="{F8E39AB1-A919-4C33-8332-38674611333A}" srcOrd="0" destOrd="0" presId="urn:microsoft.com/office/officeart/2018/5/layout/IconCircleLabelList"/>
    <dgm:cxn modelId="{8A7E535F-EF74-4938-B40D-D4D12FA17708}" type="presParOf" srcId="{96E6C3B8-212C-4581-9CB0-9F8F370AD970}" destId="{9F50B891-AA5C-4F31-9D11-2FB765F2FEC0}" srcOrd="0" destOrd="0" presId="urn:microsoft.com/office/officeart/2018/5/layout/IconCircleLabelList"/>
    <dgm:cxn modelId="{53E01EAA-0963-426B-BAA7-4C3CC9C7AC66}" type="presParOf" srcId="{9F50B891-AA5C-4F31-9D11-2FB765F2FEC0}" destId="{96942458-9FE8-4952-86F3-A8DB8C4D2EB7}" srcOrd="0" destOrd="0" presId="urn:microsoft.com/office/officeart/2018/5/layout/IconCircleLabelList"/>
    <dgm:cxn modelId="{C30C716E-9F44-46A4-94B0-B0AE73C31844}" type="presParOf" srcId="{9F50B891-AA5C-4F31-9D11-2FB765F2FEC0}" destId="{8B628393-6059-40B1-B978-603404641CEA}" srcOrd="1" destOrd="0" presId="urn:microsoft.com/office/officeart/2018/5/layout/IconCircleLabelList"/>
    <dgm:cxn modelId="{047E58C9-BA72-44ED-A5A4-DD367E5A0DCD}" type="presParOf" srcId="{9F50B891-AA5C-4F31-9D11-2FB765F2FEC0}" destId="{0AE26FFF-D487-45B0-B5F4-B401CE65E143}" srcOrd="2" destOrd="0" presId="urn:microsoft.com/office/officeart/2018/5/layout/IconCircleLabelList"/>
    <dgm:cxn modelId="{DF3DDBFB-632A-4B1D-A7ED-8906711DED95}" type="presParOf" srcId="{9F50B891-AA5C-4F31-9D11-2FB765F2FEC0}" destId="{F8E39AB1-A919-4C33-8332-38674611333A}" srcOrd="3" destOrd="0" presId="urn:microsoft.com/office/officeart/2018/5/layout/IconCircleLabelList"/>
    <dgm:cxn modelId="{E5A3BC15-4EDA-453F-9C25-A4652258CBF8}" type="presParOf" srcId="{96E6C3B8-212C-4581-9CB0-9F8F370AD970}" destId="{CE7888FE-6AC2-43C1-A0CA-EA624B574273}" srcOrd="1" destOrd="0" presId="urn:microsoft.com/office/officeart/2018/5/layout/IconCircleLabelList"/>
    <dgm:cxn modelId="{037D91EB-1A48-4423-992A-C08F489ECB20}" type="presParOf" srcId="{96E6C3B8-212C-4581-9CB0-9F8F370AD970}" destId="{BF230EFF-4EF7-4EFE-96C8-83173892BF8E}" srcOrd="2" destOrd="0" presId="urn:microsoft.com/office/officeart/2018/5/layout/IconCircleLabelList"/>
    <dgm:cxn modelId="{027936DD-8ECA-43E0-86A3-4D12F92692ED}" type="presParOf" srcId="{BF230EFF-4EF7-4EFE-96C8-83173892BF8E}" destId="{1E23D8E7-591E-454B-A575-C507F8FDE933}" srcOrd="0" destOrd="0" presId="urn:microsoft.com/office/officeart/2018/5/layout/IconCircleLabelList"/>
    <dgm:cxn modelId="{327542E1-889E-4D7B-BF2A-C2DC3D5C8B8C}" type="presParOf" srcId="{BF230EFF-4EF7-4EFE-96C8-83173892BF8E}" destId="{C9206362-F346-46FD-B187-08B626D9E5CA}" srcOrd="1" destOrd="0" presId="urn:microsoft.com/office/officeart/2018/5/layout/IconCircleLabelList"/>
    <dgm:cxn modelId="{CBA27791-93FC-4018-A7D4-A7498C1F7DC3}" type="presParOf" srcId="{BF230EFF-4EF7-4EFE-96C8-83173892BF8E}" destId="{156E6F7C-5050-41DA-8571-A3A7517828AC}" srcOrd="2" destOrd="0" presId="urn:microsoft.com/office/officeart/2018/5/layout/IconCircleLabelList"/>
    <dgm:cxn modelId="{5D4FB3E4-B26C-4D35-A839-41DC0B0FDEBD}" type="presParOf" srcId="{BF230EFF-4EF7-4EFE-96C8-83173892BF8E}" destId="{E69E33CF-2E24-43BE-9888-086EE497620C}"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FCAAA9-8B19-471F-BF48-5BA101CE14FF}">
      <dsp:nvSpPr>
        <dsp:cNvPr id="0" name=""/>
        <dsp:cNvSpPr/>
      </dsp:nvSpPr>
      <dsp:spPr>
        <a:xfrm>
          <a:off x="0" y="451"/>
          <a:ext cx="9604375" cy="105561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5D71E9-0CCD-40FE-A138-A14D67B2DEF2}">
      <dsp:nvSpPr>
        <dsp:cNvPr id="0" name=""/>
        <dsp:cNvSpPr/>
      </dsp:nvSpPr>
      <dsp:spPr>
        <a:xfrm>
          <a:off x="319322" y="237963"/>
          <a:ext cx="580585" cy="5805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C54088B-D6A9-4886-AFB2-760530F2FFC4}">
      <dsp:nvSpPr>
        <dsp:cNvPr id="0" name=""/>
        <dsp:cNvSpPr/>
      </dsp:nvSpPr>
      <dsp:spPr>
        <a:xfrm>
          <a:off x="1219230" y="451"/>
          <a:ext cx="8385144"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622300">
            <a:lnSpc>
              <a:spcPct val="90000"/>
            </a:lnSpc>
            <a:spcBef>
              <a:spcPct val="0"/>
            </a:spcBef>
            <a:spcAft>
              <a:spcPct val="35000"/>
            </a:spcAft>
            <a:buNone/>
          </a:pPr>
          <a:r>
            <a:rPr lang="en-US" sz="1400" kern="1200"/>
            <a:t>Antioxidant and Anti-inflammatory: Chalcones are commonly found in various plants and are known for their antioxidant and anti-inflammatory properties. They are precursors in the biosynthesis of flavonoids and isoflavonoids, both of which are important compounds in plants for pigmentation, UV protection, and other functions.</a:t>
          </a:r>
        </a:p>
      </dsp:txBody>
      <dsp:txXfrm>
        <a:off x="1219230" y="451"/>
        <a:ext cx="8385144" cy="1055610"/>
      </dsp:txXfrm>
    </dsp:sp>
    <dsp:sp modelId="{4963A02A-C14C-44B3-8930-C9301AAC376B}">
      <dsp:nvSpPr>
        <dsp:cNvPr id="0" name=""/>
        <dsp:cNvSpPr/>
      </dsp:nvSpPr>
      <dsp:spPr>
        <a:xfrm>
          <a:off x="0" y="1319964"/>
          <a:ext cx="9604375" cy="105561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399F55-7278-4631-811E-13B6475859E7}">
      <dsp:nvSpPr>
        <dsp:cNvPr id="0" name=""/>
        <dsp:cNvSpPr/>
      </dsp:nvSpPr>
      <dsp:spPr>
        <a:xfrm>
          <a:off x="319322" y="1557477"/>
          <a:ext cx="580585" cy="5805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5062EE3-CFE4-4740-9490-E864F4C633AA}">
      <dsp:nvSpPr>
        <dsp:cNvPr id="0" name=""/>
        <dsp:cNvSpPr/>
      </dsp:nvSpPr>
      <dsp:spPr>
        <a:xfrm>
          <a:off x="1219230" y="1319964"/>
          <a:ext cx="8385144"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622300">
            <a:lnSpc>
              <a:spcPct val="90000"/>
            </a:lnSpc>
            <a:spcBef>
              <a:spcPct val="0"/>
            </a:spcBef>
            <a:spcAft>
              <a:spcPct val="35000"/>
            </a:spcAft>
            <a:buNone/>
          </a:pPr>
          <a:r>
            <a:rPr lang="en-US" sz="1400" kern="1200"/>
            <a:t>Biological Activity: Many chalcone derivatives are researched for potential medicinal properties, including anti-cancer, anti-microbial, and anti-inflammatory effects. Their biological activities stem from the structure’s ability to interact with various biological targets.</a:t>
          </a:r>
        </a:p>
      </dsp:txBody>
      <dsp:txXfrm>
        <a:off x="1219230" y="1319964"/>
        <a:ext cx="8385144" cy="1055610"/>
      </dsp:txXfrm>
    </dsp:sp>
    <dsp:sp modelId="{46B1C268-DE66-4BE9-83BE-D986BABE54BA}">
      <dsp:nvSpPr>
        <dsp:cNvPr id="0" name=""/>
        <dsp:cNvSpPr/>
      </dsp:nvSpPr>
      <dsp:spPr>
        <a:xfrm>
          <a:off x="0" y="2639478"/>
          <a:ext cx="9604375" cy="105561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7EB3DB-7C22-47EE-A11B-8A88037B117B}">
      <dsp:nvSpPr>
        <dsp:cNvPr id="0" name=""/>
        <dsp:cNvSpPr/>
      </dsp:nvSpPr>
      <dsp:spPr>
        <a:xfrm>
          <a:off x="319322" y="2876990"/>
          <a:ext cx="580585" cy="5805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A4828BA-31C3-4917-BDEB-DABA91134310}">
      <dsp:nvSpPr>
        <dsp:cNvPr id="0" name=""/>
        <dsp:cNvSpPr/>
      </dsp:nvSpPr>
      <dsp:spPr>
        <a:xfrm>
          <a:off x="1219230" y="2639478"/>
          <a:ext cx="8385144"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622300">
            <a:lnSpc>
              <a:spcPct val="90000"/>
            </a:lnSpc>
            <a:spcBef>
              <a:spcPct val="0"/>
            </a:spcBef>
            <a:spcAft>
              <a:spcPct val="35000"/>
            </a:spcAft>
            <a:buNone/>
          </a:pPr>
          <a:r>
            <a:rPr lang="en-US" sz="1400" kern="1200"/>
            <a:t>Applications in Synthetic Chemistry: Chalcones are also important intermediates in synthetic organic chemistry, used to create various derivatives and complex structures for pharmaceutical and agricultural applications.</a:t>
          </a:r>
        </a:p>
      </dsp:txBody>
      <dsp:txXfrm>
        <a:off x="1219230" y="2639478"/>
        <a:ext cx="8385144" cy="10556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942458-9FE8-4952-86F3-A8DB8C4D2EB7}">
      <dsp:nvSpPr>
        <dsp:cNvPr id="0" name=""/>
        <dsp:cNvSpPr/>
      </dsp:nvSpPr>
      <dsp:spPr>
        <a:xfrm>
          <a:off x="1589187" y="47769"/>
          <a:ext cx="2196000" cy="2196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628393-6059-40B1-B978-603404641CEA}">
      <dsp:nvSpPr>
        <dsp:cNvPr id="0" name=""/>
        <dsp:cNvSpPr/>
      </dsp:nvSpPr>
      <dsp:spPr>
        <a:xfrm>
          <a:off x="2057187" y="515769"/>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8E39AB1-A919-4C33-8332-38674611333A}">
      <dsp:nvSpPr>
        <dsp:cNvPr id="0" name=""/>
        <dsp:cNvSpPr/>
      </dsp:nvSpPr>
      <dsp:spPr>
        <a:xfrm>
          <a:off x="887187" y="2927770"/>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Crossed Aldol Condensation.</a:t>
          </a:r>
        </a:p>
      </dsp:txBody>
      <dsp:txXfrm>
        <a:off x="887187" y="2927770"/>
        <a:ext cx="3600000" cy="720000"/>
      </dsp:txXfrm>
    </dsp:sp>
    <dsp:sp modelId="{1E23D8E7-591E-454B-A575-C507F8FDE933}">
      <dsp:nvSpPr>
        <dsp:cNvPr id="0" name=""/>
        <dsp:cNvSpPr/>
      </dsp:nvSpPr>
      <dsp:spPr>
        <a:xfrm>
          <a:off x="5819187" y="47769"/>
          <a:ext cx="2196000" cy="2196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206362-F346-46FD-B187-08B626D9E5CA}">
      <dsp:nvSpPr>
        <dsp:cNvPr id="0" name=""/>
        <dsp:cNvSpPr/>
      </dsp:nvSpPr>
      <dsp:spPr>
        <a:xfrm>
          <a:off x="6287187" y="515769"/>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69E33CF-2E24-43BE-9888-086EE497620C}">
      <dsp:nvSpPr>
        <dsp:cNvPr id="0" name=""/>
        <dsp:cNvSpPr/>
      </dsp:nvSpPr>
      <dsp:spPr>
        <a:xfrm>
          <a:off x="5117187" y="2927770"/>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Claisen-Schmidt Condensation.</a:t>
          </a:r>
        </a:p>
      </dsp:txBody>
      <dsp:txXfrm>
        <a:off x="5117187" y="2927770"/>
        <a:ext cx="360000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E50BB2-4AE2-4E28-A27D-AA5AB979B539}" type="datetimeFigureOut">
              <a:rPr lang="en-US" smtClean="0"/>
              <a:t>11/24/2024</a:t>
            </a:fld>
            <a:endParaRPr lang="en-US"/>
          </a:p>
        </p:txBody>
      </p:sp>
      <p:sp>
        <p:nvSpPr>
          <p:cNvPr id="5" name="Footer Placeholder 4"/>
          <p:cNvSpPr>
            <a:spLocks noGrp="1"/>
          </p:cNvSpPr>
          <p:nvPr>
            <p:ph type="ftr" sz="quarter" idx="11"/>
          </p:nvPr>
        </p:nvSpPr>
        <p:spPr>
          <a:xfrm>
            <a:off x="1127124" y="329307"/>
            <a:ext cx="5943668" cy="309201"/>
          </a:xfrm>
        </p:spPr>
        <p:txBody>
          <a:bodyPr/>
          <a:lstStyle/>
          <a:p>
            <a:endParaRPr lang="en-US"/>
          </a:p>
        </p:txBody>
      </p:sp>
      <p:sp>
        <p:nvSpPr>
          <p:cNvPr id="6" name="Slide Number Placeholder 5"/>
          <p:cNvSpPr>
            <a:spLocks noGrp="1"/>
          </p:cNvSpPr>
          <p:nvPr>
            <p:ph type="sldNum" sz="quarter" idx="12"/>
          </p:nvPr>
        </p:nvSpPr>
        <p:spPr>
          <a:xfrm>
            <a:off x="9924392" y="134930"/>
            <a:ext cx="811019" cy="503578"/>
          </a:xfrm>
        </p:spPr>
        <p:txBody>
          <a:bodyPr/>
          <a:lstStyle/>
          <a:p>
            <a:fld id="{A50E4A47-D6AD-4978-B66A-0073BB348FFA}"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336441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E50BB2-4AE2-4E28-A27D-AA5AB979B539}"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E4A47-D6AD-4978-B66A-0073BB348FFA}" type="slidenum">
              <a:rPr lang="en-US" smtClean="0"/>
              <a:t>‹#›</a:t>
            </a:fld>
            <a:endParaRPr lang="en-US"/>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561868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E50BB2-4AE2-4E28-A27D-AA5AB979B539}"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E4A47-D6AD-4978-B66A-0073BB348FFA}" type="slidenum">
              <a:rPr lang="en-US" smtClean="0"/>
              <a:t>‹#›</a:t>
            </a:fld>
            <a:endParaRPr lang="en-US"/>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695573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D2E50BB2-4AE2-4E28-A27D-AA5AB979B539}" type="datetimeFigureOut">
              <a:rPr lang="en-US" smtClean="0"/>
              <a:t>11/24/2024</a:t>
            </a:fld>
            <a:endParaRPr lang="en-US"/>
          </a:p>
        </p:txBody>
      </p:sp>
      <p:sp>
        <p:nvSpPr>
          <p:cNvPr id="5" name="Footer Placeholder 4"/>
          <p:cNvSpPr>
            <a:spLocks noGrp="1"/>
          </p:cNvSpPr>
          <p:nvPr>
            <p:ph type="ftr" sz="quarter" idx="11"/>
          </p:nvPr>
        </p:nvSpPr>
        <p:spPr/>
        <p:txBody>
          <a:bodyPr/>
          <a:lstStyle>
            <a:lvl1pPr>
              <a:defRPr sz="1200"/>
            </a:lvl1pPr>
          </a:lstStyle>
          <a:p>
            <a:endParaRPr lang="en-US"/>
          </a:p>
        </p:txBody>
      </p:sp>
      <p:sp>
        <p:nvSpPr>
          <p:cNvPr id="6" name="Slide Number Placeholder 5"/>
          <p:cNvSpPr>
            <a:spLocks noGrp="1"/>
          </p:cNvSpPr>
          <p:nvPr>
            <p:ph type="sldNum" sz="quarter" idx="12"/>
          </p:nvPr>
        </p:nvSpPr>
        <p:spPr/>
        <p:txBody>
          <a:bodyPr/>
          <a:lstStyle/>
          <a:p>
            <a:fld id="{A50E4A47-D6AD-4978-B66A-0073BB348FFA}" type="slidenum">
              <a:rPr lang="en-US" smtClean="0"/>
              <a:t>‹#›</a:t>
            </a:fld>
            <a:endParaRPr lang="en-US"/>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131876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D2E50BB2-4AE2-4E28-A27D-AA5AB979B539}"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0E4A47-D6AD-4978-B66A-0073BB348FFA}"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086251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E50BB2-4AE2-4E28-A27D-AA5AB979B539}" type="datetimeFigureOut">
              <a:rPr lang="en-US" smtClean="0"/>
              <a:t>11/24/2024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0E4A47-D6AD-4978-B66A-0073BB348FFA}"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11968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E50BB2-4AE2-4E28-A27D-AA5AB979B539}" type="datetimeFigureOut">
              <a:rPr lang="en-US" smtClean="0"/>
              <a:t>11/24/2024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0E4A47-D6AD-4978-B66A-0073BB348FFA}" type="slidenum">
              <a:rPr lang="en-US" smtClean="0"/>
              <a:t>‹#›</a:t>
            </a:fld>
            <a:endParaRPr lang="en-US"/>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578107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E50BB2-4AE2-4E28-A27D-AA5AB979B539}" type="datetimeFigureOut">
              <a:rPr lang="en-US" smtClean="0"/>
              <a:t>11/24/2024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0E4A47-D6AD-4978-B66A-0073BB348FFA}" type="slidenum">
              <a:rPr lang="en-US" smtClean="0"/>
              <a:t>‹#›</a:t>
            </a:fld>
            <a:endParaRPr lang="en-US"/>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659056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E50BB2-4AE2-4E28-A27D-AA5AB979B539}" type="datetimeFigureOut">
              <a:rPr lang="en-US" smtClean="0"/>
              <a:t>11/24/2024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0E4A47-D6AD-4978-B66A-0073BB348FFA}" type="slidenum">
              <a:rPr lang="en-US" smtClean="0"/>
              <a:t>‹#›</a:t>
            </a:fld>
            <a:endParaRPr lang="en-US"/>
          </a:p>
        </p:txBody>
      </p:sp>
    </p:spTree>
    <p:extLst>
      <p:ext uri="{BB962C8B-B14F-4D97-AF65-F5344CB8AC3E}">
        <p14:creationId xmlns:p14="http://schemas.microsoft.com/office/powerpoint/2010/main" val="3107177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E50BB2-4AE2-4E28-A27D-AA5AB979B539}" type="datetimeFigureOut">
              <a:rPr lang="en-US" smtClean="0"/>
              <a:t>11/24/2024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0E4A47-D6AD-4978-B66A-0073BB348FFA}" type="slidenum">
              <a:rPr lang="en-US" smtClean="0"/>
              <a:t>‹#›</a:t>
            </a:fld>
            <a:endParaRPr lang="en-US"/>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177399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D2E50BB2-4AE2-4E28-A27D-AA5AB979B539}" type="datetimeFigureOut">
              <a:rPr lang="en-US" smtClean="0"/>
              <a:t>11/24/2024</a:t>
            </a:fld>
            <a:endParaRPr lang="en-US"/>
          </a:p>
        </p:txBody>
      </p:sp>
      <p:sp>
        <p:nvSpPr>
          <p:cNvPr id="6" name="Footer Placeholder 5"/>
          <p:cNvSpPr>
            <a:spLocks noGrp="1"/>
          </p:cNvSpPr>
          <p:nvPr>
            <p:ph type="ftr" sz="quarter" idx="11"/>
          </p:nvPr>
        </p:nvSpPr>
        <p:spPr>
          <a:xfrm>
            <a:off x="1125300" y="318640"/>
            <a:ext cx="4877818" cy="320931"/>
          </a:xfrm>
        </p:spPr>
        <p:txBody>
          <a:bodyPr/>
          <a:lstStyle/>
          <a:p>
            <a:endParaRPr lang="en-US"/>
          </a:p>
        </p:txBody>
      </p:sp>
      <p:sp>
        <p:nvSpPr>
          <p:cNvPr id="7" name="Slide Number Placeholder 6"/>
          <p:cNvSpPr>
            <a:spLocks noGrp="1"/>
          </p:cNvSpPr>
          <p:nvPr>
            <p:ph type="sldNum" sz="quarter" idx="12"/>
          </p:nvPr>
        </p:nvSpPr>
        <p:spPr>
          <a:xfrm>
            <a:off x="6176794" y="137408"/>
            <a:ext cx="811019" cy="503578"/>
          </a:xfrm>
        </p:spPr>
        <p:txBody>
          <a:bodyPr/>
          <a:lstStyle/>
          <a:p>
            <a:fld id="{A50E4A47-D6AD-4978-B66A-0073BB348FFA}" type="slidenum">
              <a:rPr lang="en-US" smtClean="0"/>
              <a:t>‹#›</a:t>
            </a:fld>
            <a:endParaRPr lang="en-US"/>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707842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2E50BB2-4AE2-4E28-A27D-AA5AB979B539}" type="datetimeFigureOut">
              <a:rPr lang="en-US" smtClean="0"/>
              <a:t>11/24/2024</a:t>
            </a:fld>
            <a:endParaRPr lang="en-US"/>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A50E4A47-D6AD-4978-B66A-0073BB348FFA}" type="slidenum">
              <a:rPr lang="en-US" smtClean="0"/>
              <a:t>‹#›</a:t>
            </a:fld>
            <a:endParaRPr lang="en-US"/>
          </a:p>
        </p:txBody>
      </p:sp>
    </p:spTree>
    <p:extLst>
      <p:ext uri="{BB962C8B-B14F-4D97-AF65-F5344CB8AC3E}">
        <p14:creationId xmlns:p14="http://schemas.microsoft.com/office/powerpoint/2010/main" val="6637400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hyperlink" Target="https://byjus.com/chemistry/aldehydes-ketones/" TargetMode="External"/><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hyperlink" Target="https://byjus.com/chemistry/preparation-of-aldehydes/"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2C0236-6B44-558D-05DD-9587E55175D6}"/>
              </a:ext>
            </a:extLst>
          </p:cNvPr>
          <p:cNvSpPr txBox="1"/>
          <p:nvPr/>
        </p:nvSpPr>
        <p:spPr>
          <a:xfrm>
            <a:off x="3490452" y="847722"/>
            <a:ext cx="6027174" cy="923330"/>
          </a:xfrm>
          <a:prstGeom prst="rect">
            <a:avLst/>
          </a:prstGeom>
          <a:noFill/>
        </p:spPr>
        <p:txBody>
          <a:bodyPr wrap="square">
            <a:spAutoFit/>
          </a:bodyPr>
          <a:lstStyle/>
          <a:p>
            <a:r>
              <a:rPr lang="en-US" sz="5400" dirty="0">
                <a:solidFill>
                  <a:schemeClr val="accent2">
                    <a:lumMod val="75000"/>
                  </a:schemeClr>
                </a:solidFill>
              </a:rPr>
              <a:t>Chalcone</a:t>
            </a:r>
          </a:p>
        </p:txBody>
      </p:sp>
      <p:pic>
        <p:nvPicPr>
          <p:cNvPr id="5" name="Picture 4">
            <a:extLst>
              <a:ext uri="{FF2B5EF4-FFF2-40B4-BE49-F238E27FC236}">
                <a16:creationId xmlns:a16="http://schemas.microsoft.com/office/drawing/2014/main" id="{EEC0A2F5-45B8-7C23-5031-90733C6EFE52}"/>
              </a:ext>
            </a:extLst>
          </p:cNvPr>
          <p:cNvPicPr>
            <a:picLocks noChangeAspect="1"/>
          </p:cNvPicPr>
          <p:nvPr/>
        </p:nvPicPr>
        <p:blipFill>
          <a:blip r:embed="rId2"/>
          <a:stretch>
            <a:fillRect/>
          </a:stretch>
        </p:blipFill>
        <p:spPr>
          <a:xfrm>
            <a:off x="636559" y="2848897"/>
            <a:ext cx="10918882" cy="2581278"/>
          </a:xfrm>
          <a:prstGeom prst="rect">
            <a:avLst/>
          </a:prstGeom>
        </p:spPr>
      </p:pic>
    </p:spTree>
    <p:extLst>
      <p:ext uri="{BB962C8B-B14F-4D97-AF65-F5344CB8AC3E}">
        <p14:creationId xmlns:p14="http://schemas.microsoft.com/office/powerpoint/2010/main" val="1939809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C6F198E-F7A1-4125-910D-641C0C2A76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07C3A25-D9A7-4F2D-B44C-FA8EB24C7A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7"/>
            <a:ext cx="10905067" cy="55668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A5B29826-37AF-AAE5-98FC-FDCE51BD4410}"/>
              </a:ext>
            </a:extLst>
          </p:cNvPr>
          <p:cNvPicPr>
            <a:picLocks noChangeAspect="1"/>
          </p:cNvPicPr>
          <p:nvPr/>
        </p:nvPicPr>
        <p:blipFill>
          <a:blip r:embed="rId2"/>
          <a:stretch>
            <a:fillRect/>
          </a:stretch>
        </p:blipFill>
        <p:spPr>
          <a:xfrm>
            <a:off x="1128098" y="1711907"/>
            <a:ext cx="9943170" cy="3430392"/>
          </a:xfrm>
          <a:prstGeom prst="rect">
            <a:avLst/>
          </a:prstGeom>
        </p:spPr>
      </p:pic>
      <p:sp>
        <p:nvSpPr>
          <p:cNvPr id="11" name="Rectangle 10">
            <a:extLst>
              <a:ext uri="{FF2B5EF4-FFF2-40B4-BE49-F238E27FC236}">
                <a16:creationId xmlns:a16="http://schemas.microsoft.com/office/drawing/2014/main" id="{18E8515E-B8C8-482A-A9B5-CE57BC080A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1558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C9670-013A-B7E4-6855-C9ABFFEC2B20}"/>
              </a:ext>
            </a:extLst>
          </p:cNvPr>
          <p:cNvSpPr>
            <a:spLocks noGrp="1"/>
          </p:cNvSpPr>
          <p:nvPr>
            <p:ph type="title"/>
          </p:nvPr>
        </p:nvSpPr>
        <p:spPr>
          <a:xfrm>
            <a:off x="1130270" y="953324"/>
            <a:ext cx="9603275" cy="1049235"/>
          </a:xfrm>
        </p:spPr>
        <p:txBody>
          <a:bodyPr>
            <a:normAutofit/>
          </a:bodyPr>
          <a:lstStyle/>
          <a:p>
            <a:r>
              <a:rPr lang="en-US" dirty="0" err="1">
                <a:latin typeface="Adobe Gothic Std B" panose="020B0800000000000000" pitchFamily="34" charset="-128"/>
                <a:ea typeface="Adobe Gothic Std B" panose="020B0800000000000000" pitchFamily="34" charset="-128"/>
              </a:rPr>
              <a:t>proceduer</a:t>
            </a:r>
            <a:endParaRPr lang="en-US" dirty="0">
              <a:latin typeface="Adobe Gothic Std B" panose="020B0800000000000000" pitchFamily="34" charset="-128"/>
              <a:ea typeface="Adobe Gothic Std B" panose="020B0800000000000000" pitchFamily="34" charset="-128"/>
            </a:endParaRPr>
          </a:p>
        </p:txBody>
      </p:sp>
      <p:sp>
        <p:nvSpPr>
          <p:cNvPr id="3" name="Content Placeholder 2">
            <a:extLst>
              <a:ext uri="{FF2B5EF4-FFF2-40B4-BE49-F238E27FC236}">
                <a16:creationId xmlns:a16="http://schemas.microsoft.com/office/drawing/2014/main" id="{3CD704E8-6100-1A01-DC46-DF95D2F29EEA}"/>
              </a:ext>
            </a:extLst>
          </p:cNvPr>
          <p:cNvSpPr>
            <a:spLocks noGrp="1"/>
          </p:cNvSpPr>
          <p:nvPr>
            <p:ph idx="1"/>
          </p:nvPr>
        </p:nvSpPr>
        <p:spPr>
          <a:xfrm>
            <a:off x="1130270" y="2158174"/>
            <a:ext cx="4158849" cy="3927993"/>
          </a:xfrm>
        </p:spPr>
        <p:txBody>
          <a:bodyPr>
            <a:normAutofit fontScale="55000" lnSpcReduction="20000"/>
          </a:bodyPr>
          <a:lstStyle/>
          <a:p>
            <a:pPr marL="457200" indent="-457200">
              <a:lnSpc>
                <a:spcPct val="110000"/>
              </a:lnSpc>
              <a:buFont typeface="+mj-lt"/>
              <a:buAutoNum type="arabicParenR"/>
            </a:pPr>
            <a:r>
              <a:rPr lang="en-US" sz="1800" dirty="0">
                <a:cs typeface="+mj-cs"/>
              </a:rPr>
              <a:t>Add </a:t>
            </a:r>
            <a:r>
              <a:rPr lang="ar-IQ" sz="1800" dirty="0">
                <a:cs typeface="+mj-cs"/>
              </a:rPr>
              <a:t>1</a:t>
            </a:r>
            <a:r>
              <a:rPr lang="en-US" sz="1800" dirty="0">
                <a:cs typeface="+mj-cs"/>
              </a:rPr>
              <a:t>mL of acetophenone and </a:t>
            </a:r>
            <a:r>
              <a:rPr lang="ar-IQ" sz="1800" dirty="0">
                <a:cs typeface="+mj-cs"/>
              </a:rPr>
              <a:t>1</a:t>
            </a:r>
            <a:r>
              <a:rPr lang="en-US" sz="1800" dirty="0">
                <a:cs typeface="+mj-cs"/>
              </a:rPr>
              <a:t> mL of benzaldehyde into a 50 mL round-bottom flask.</a:t>
            </a:r>
            <a:endParaRPr lang="ar-IQ" sz="1800" dirty="0">
              <a:cs typeface="+mj-cs"/>
            </a:endParaRPr>
          </a:p>
          <a:p>
            <a:pPr marL="457200" indent="-457200">
              <a:lnSpc>
                <a:spcPct val="110000"/>
              </a:lnSpc>
              <a:buFont typeface="+mj-lt"/>
              <a:buAutoNum type="arabicParenR"/>
            </a:pPr>
            <a:r>
              <a:rPr lang="en-US" sz="1800" dirty="0">
                <a:cs typeface="+mj-cs"/>
              </a:rPr>
              <a:t>Add </a:t>
            </a:r>
            <a:r>
              <a:rPr lang="ar-IQ" sz="1800" dirty="0">
                <a:cs typeface="+mj-cs"/>
              </a:rPr>
              <a:t>3</a:t>
            </a:r>
            <a:r>
              <a:rPr lang="en-US" sz="1800" dirty="0">
                <a:cs typeface="+mj-cs"/>
              </a:rPr>
              <a:t> mL of ethanol to the flask as the reaction solvent. Mix the contents by swirling gently.</a:t>
            </a:r>
          </a:p>
          <a:p>
            <a:pPr marL="457200" indent="-457200">
              <a:lnSpc>
                <a:spcPct val="110000"/>
              </a:lnSpc>
              <a:buFont typeface="+mj-lt"/>
              <a:buAutoNum type="arabicParenR"/>
            </a:pPr>
            <a:r>
              <a:rPr lang="en-US" sz="1800" dirty="0">
                <a:cs typeface="+mj-cs"/>
              </a:rPr>
              <a:t>Add </a:t>
            </a:r>
            <a:r>
              <a:rPr lang="ar-IQ" sz="1800" dirty="0">
                <a:cs typeface="+mj-cs"/>
              </a:rPr>
              <a:t>1</a:t>
            </a:r>
            <a:r>
              <a:rPr lang="en-US" sz="1800" dirty="0">
                <a:cs typeface="+mj-cs"/>
              </a:rPr>
              <a:t> ml sodium hydroxide solution(20%) dropwise to the reaction mixture while stirring continuously using a magnetic stirrer or glass rod.</a:t>
            </a:r>
          </a:p>
          <a:p>
            <a:pPr marL="457200" indent="-457200">
              <a:lnSpc>
                <a:spcPct val="110000"/>
              </a:lnSpc>
              <a:buFont typeface="+mj-lt"/>
              <a:buAutoNum type="arabicParenR"/>
            </a:pPr>
            <a:r>
              <a:rPr lang="en-US" sz="1800" dirty="0">
                <a:cs typeface="+mj-cs"/>
              </a:rPr>
              <a:t>Observe the formation of a yellow emulsion, which serves as a visual indication of enolate formation and the start of the reaction.</a:t>
            </a:r>
          </a:p>
          <a:p>
            <a:pPr marL="457200" indent="-457200">
              <a:lnSpc>
                <a:spcPct val="110000"/>
              </a:lnSpc>
              <a:buFont typeface="+mj-lt"/>
              <a:buAutoNum type="arabicParenR"/>
            </a:pPr>
            <a:r>
              <a:rPr lang="en-US" sz="1800" dirty="0">
                <a:cs typeface="+mj-cs"/>
              </a:rPr>
              <a:t>Allow the reaction mixture to stand at room temperature (25°C) for 60–90 minutes without heating.</a:t>
            </a:r>
            <a:endParaRPr lang="ar-IQ" sz="1800" dirty="0">
              <a:cs typeface="+mj-cs"/>
            </a:endParaRPr>
          </a:p>
          <a:p>
            <a:pPr marL="457200" indent="-457200">
              <a:lnSpc>
                <a:spcPct val="110000"/>
              </a:lnSpc>
              <a:buFont typeface="+mj-lt"/>
              <a:buAutoNum type="arabicParenR"/>
            </a:pPr>
            <a:r>
              <a:rPr lang="en-US" sz="1800" dirty="0">
                <a:cs typeface="+mj-cs"/>
              </a:rPr>
              <a:t>Place the reaction flask in an ice bath for 15–20 minutes to promote complete precipitation of the product.</a:t>
            </a:r>
            <a:endParaRPr lang="ar-IQ" sz="1800" dirty="0">
              <a:cs typeface="+mj-cs"/>
            </a:endParaRPr>
          </a:p>
          <a:p>
            <a:pPr marL="457200" indent="-457200">
              <a:lnSpc>
                <a:spcPct val="110000"/>
              </a:lnSpc>
              <a:buFont typeface="+mj-lt"/>
              <a:buAutoNum type="arabicParenR"/>
            </a:pPr>
            <a:r>
              <a:rPr lang="en-US" sz="1800" dirty="0">
                <a:cs typeface="+mj-cs"/>
              </a:rPr>
              <a:t>Filter the precipitate and wash it with a small amount of cold water to remove residual sodium hydroxide and any formed salts.</a:t>
            </a:r>
          </a:p>
          <a:p>
            <a:pPr marL="457200" indent="-457200">
              <a:lnSpc>
                <a:spcPct val="110000"/>
              </a:lnSpc>
              <a:buFont typeface="+mj-lt"/>
              <a:buAutoNum type="arabicParenR"/>
            </a:pPr>
            <a:r>
              <a:rPr lang="en-US" sz="1800" dirty="0">
                <a:cs typeface="+mj-cs"/>
              </a:rPr>
              <a:t>The recrystallization process is performed using ethanol heated to its boiling point to dissolve the impurities and obtain pure crystals upon cooling.</a:t>
            </a:r>
          </a:p>
          <a:p>
            <a:pPr marL="457200" indent="-457200">
              <a:lnSpc>
                <a:spcPct val="110000"/>
              </a:lnSpc>
              <a:buFont typeface="+mj-lt"/>
              <a:buAutoNum type="arabicParenR"/>
            </a:pPr>
            <a:endParaRPr lang="en-US" sz="800" dirty="0">
              <a:cs typeface="+mj-cs"/>
            </a:endParaRPr>
          </a:p>
          <a:p>
            <a:pPr marL="457200" indent="-457200">
              <a:lnSpc>
                <a:spcPct val="110000"/>
              </a:lnSpc>
              <a:buFont typeface="+mj-lt"/>
              <a:buAutoNum type="arabicParenR"/>
            </a:pPr>
            <a:endParaRPr lang="en-US" sz="800" dirty="0"/>
          </a:p>
        </p:txBody>
      </p:sp>
      <p:grpSp>
        <p:nvGrpSpPr>
          <p:cNvPr id="36" name="Group 35">
            <a:extLst>
              <a:ext uri="{FF2B5EF4-FFF2-40B4-BE49-F238E27FC236}">
                <a16:creationId xmlns:a16="http://schemas.microsoft.com/office/drawing/2014/main" id="{C0C75A5C-43F0-47CF-9403-0A7FD5500D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788514" y="2158175"/>
            <a:ext cx="4948659" cy="3308170"/>
            <a:chOff x="7807230" y="2012810"/>
            <a:chExt cx="3251252" cy="3459865"/>
          </a:xfrm>
        </p:grpSpPr>
        <p:sp>
          <p:nvSpPr>
            <p:cNvPr id="25" name="Rectangle 24">
              <a:extLst>
                <a:ext uri="{FF2B5EF4-FFF2-40B4-BE49-F238E27FC236}">
                  <a16:creationId xmlns:a16="http://schemas.microsoft.com/office/drawing/2014/main" id="{69579230-81E4-48A8-B3C0-E17F6458FB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1FFFEE65-9133-4600-ADC0-BC2B3FB376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a:extLst>
              <a:ext uri="{FF2B5EF4-FFF2-40B4-BE49-F238E27FC236}">
                <a16:creationId xmlns:a16="http://schemas.microsoft.com/office/drawing/2014/main" id="{BC401ADB-2622-C68A-EDAF-FE1D9D1494C9}"/>
              </a:ext>
            </a:extLst>
          </p:cNvPr>
          <p:cNvPicPr>
            <a:picLocks noChangeAspect="1"/>
          </p:cNvPicPr>
          <p:nvPr/>
        </p:nvPicPr>
        <p:blipFill>
          <a:blip r:embed="rId2"/>
          <a:srcRect l="3352" r="2" b="2"/>
          <a:stretch/>
        </p:blipFill>
        <p:spPr>
          <a:xfrm>
            <a:off x="5955948" y="2314897"/>
            <a:ext cx="4613872" cy="2983696"/>
          </a:xfrm>
          <a:prstGeom prst="rect">
            <a:avLst/>
          </a:prstGeom>
        </p:spPr>
      </p:pic>
    </p:spTree>
    <p:extLst>
      <p:ext uri="{BB962C8B-B14F-4D97-AF65-F5344CB8AC3E}">
        <p14:creationId xmlns:p14="http://schemas.microsoft.com/office/powerpoint/2010/main" val="138736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6870151-9189-4C3A-8379-EF3D95827A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5AFE5E1C-AA3C-F2B3-E452-1F17A5A0F045}"/>
              </a:ext>
            </a:extLst>
          </p:cNvPr>
          <p:cNvPicPr>
            <a:picLocks noChangeAspect="1"/>
          </p:cNvPicPr>
          <p:nvPr/>
        </p:nvPicPr>
        <p:blipFill>
          <a:blip r:embed="rId2">
            <a:alphaModFix amt="50000"/>
          </a:blip>
          <a:srcRect r="3"/>
          <a:stretch/>
        </p:blipFill>
        <p:spPr>
          <a:xfrm>
            <a:off x="305" y="10"/>
            <a:ext cx="12191695" cy="6857990"/>
          </a:xfrm>
          <a:prstGeom prst="rect">
            <a:avLst/>
          </a:prstGeom>
        </p:spPr>
      </p:pic>
      <p:sp>
        <p:nvSpPr>
          <p:cNvPr id="11" name="Slide Number Placeholder 7">
            <a:extLst>
              <a:ext uri="{FF2B5EF4-FFF2-40B4-BE49-F238E27FC236}">
                <a16:creationId xmlns:a16="http://schemas.microsoft.com/office/drawing/2014/main" id="{123EA69C-102A-4DD0-9547-05DCD271D15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12301" y="443732"/>
            <a:ext cx="811019" cy="503578"/>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13" name="Footer Placeholder 6">
            <a:extLst>
              <a:ext uri="{FF2B5EF4-FFF2-40B4-BE49-F238E27FC236}">
                <a16:creationId xmlns:a16="http://schemas.microsoft.com/office/drawing/2014/main" id="{6A862265-5CA3-4C40-8582-7534C3B03C2A}"/>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76636" y="540921"/>
            <a:ext cx="4973915" cy="30920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
        <p:nvSpPr>
          <p:cNvPr id="15" name="Rectangle 14">
            <a:extLst>
              <a:ext uri="{FF2B5EF4-FFF2-40B4-BE49-F238E27FC236}">
                <a16:creationId xmlns:a16="http://schemas.microsoft.com/office/drawing/2014/main" id="{600EF80B-0391-4082-9AF5-F15B091B4C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93800"/>
            <a:ext cx="12192000" cy="5664199"/>
          </a:xfrm>
          <a:prstGeom prst="rect">
            <a:avLst/>
          </a:prstGeom>
          <a:gradFill flip="none" rotWithShape="1">
            <a:gsLst>
              <a:gs pos="0">
                <a:schemeClr val="bg2">
                  <a:lumMod val="87000"/>
                  <a:alpha val="4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9242F85E-E735-09A1-1122-74D6CFDF3C72}"/>
              </a:ext>
            </a:extLst>
          </p:cNvPr>
          <p:cNvSpPr>
            <a:spLocks noGrp="1"/>
          </p:cNvSpPr>
          <p:nvPr>
            <p:ph type="title"/>
          </p:nvPr>
        </p:nvSpPr>
        <p:spPr>
          <a:xfrm>
            <a:off x="1130271" y="1193800"/>
            <a:ext cx="3193050" cy="4699000"/>
          </a:xfrm>
        </p:spPr>
        <p:txBody>
          <a:bodyPr anchor="ctr">
            <a:normAutofit/>
          </a:bodyPr>
          <a:lstStyle/>
          <a:p>
            <a:r>
              <a:rPr lang="en-US" sz="2200"/>
              <a:t>Physical Properties of </a:t>
            </a:r>
            <a:r>
              <a:rPr lang="en-US" sz="2200" err="1"/>
              <a:t>Benzalacetophenone</a:t>
            </a:r>
            <a:r>
              <a:rPr lang="en-US" sz="2200"/>
              <a:t> (Chalcone)</a:t>
            </a:r>
          </a:p>
        </p:txBody>
      </p:sp>
      <p:cxnSp>
        <p:nvCxnSpPr>
          <p:cNvPr id="17" name="Straight Connector 16">
            <a:extLst>
              <a:ext uri="{FF2B5EF4-FFF2-40B4-BE49-F238E27FC236}">
                <a16:creationId xmlns:a16="http://schemas.microsoft.com/office/drawing/2014/main" id="{D33AC32D-5F44-45F7-A0BD-7C11A86BED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200"/>
            <a:ext cx="0" cy="3657600"/>
          </a:xfrm>
          <a:prstGeom prst="line">
            <a:avLst/>
          </a:prstGeom>
          <a:ln w="317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6C8F04E-103A-B95F-F610-EC3764889500}"/>
              </a:ext>
            </a:extLst>
          </p:cNvPr>
          <p:cNvSpPr>
            <a:spLocks noGrp="1"/>
          </p:cNvSpPr>
          <p:nvPr>
            <p:ph idx="1"/>
          </p:nvPr>
        </p:nvSpPr>
        <p:spPr>
          <a:xfrm>
            <a:off x="4976636" y="1193800"/>
            <a:ext cx="6085091" cy="4699000"/>
          </a:xfrm>
        </p:spPr>
        <p:txBody>
          <a:bodyPr anchor="ctr">
            <a:normAutofit/>
          </a:bodyPr>
          <a:lstStyle/>
          <a:p>
            <a:pPr>
              <a:lnSpc>
                <a:spcPct val="110000"/>
              </a:lnSpc>
            </a:pPr>
            <a:r>
              <a:rPr lang="en-US" sz="1700"/>
              <a:t>Molecular Formula: </a:t>
            </a:r>
            <a:r>
              <a:rPr lang="pt-BR" sz="1700"/>
              <a:t>C 15​ H 12​ O .</a:t>
            </a:r>
          </a:p>
          <a:p>
            <a:pPr>
              <a:lnSpc>
                <a:spcPct val="110000"/>
              </a:lnSpc>
            </a:pPr>
            <a:r>
              <a:rPr lang="en-US" sz="1700"/>
              <a:t>Molecular Weight: 208.26 g/mol .</a:t>
            </a:r>
          </a:p>
          <a:p>
            <a:pPr>
              <a:lnSpc>
                <a:spcPct val="110000"/>
              </a:lnSpc>
            </a:pPr>
            <a:r>
              <a:rPr lang="en-US" sz="1700"/>
              <a:t>Appearance: Yellow crystalline solid.</a:t>
            </a:r>
          </a:p>
          <a:p>
            <a:pPr>
              <a:lnSpc>
                <a:spcPct val="110000"/>
              </a:lnSpc>
            </a:pPr>
            <a:r>
              <a:rPr lang="en-US" sz="1700"/>
              <a:t>Melting Point:  55–57°C for pure </a:t>
            </a:r>
            <a:r>
              <a:rPr lang="en-US" sz="1700" err="1"/>
              <a:t>benzalacetophenone</a:t>
            </a:r>
            <a:r>
              <a:rPr lang="en-US" sz="1700"/>
              <a:t> (may vary slightly depending on purity).</a:t>
            </a:r>
          </a:p>
          <a:p>
            <a:pPr>
              <a:lnSpc>
                <a:spcPct val="110000"/>
              </a:lnSpc>
            </a:pPr>
            <a:r>
              <a:rPr lang="en-US" sz="1700"/>
              <a:t>Solubility:</a:t>
            </a:r>
          </a:p>
          <a:p>
            <a:pPr marL="0" indent="0">
              <a:lnSpc>
                <a:spcPct val="110000"/>
              </a:lnSpc>
              <a:buNone/>
            </a:pPr>
            <a:r>
              <a:rPr lang="en-US" sz="1700"/>
              <a:t>Soluble in Organic solvents like ethanol, acetone, chloroform, and benzene.</a:t>
            </a:r>
          </a:p>
          <a:p>
            <a:pPr marL="0" indent="0">
              <a:lnSpc>
                <a:spcPct val="110000"/>
              </a:lnSpc>
              <a:buNone/>
            </a:pPr>
            <a:r>
              <a:rPr lang="en-US" sz="1700"/>
              <a:t>Insoluble in water.</a:t>
            </a:r>
          </a:p>
          <a:p>
            <a:pPr>
              <a:lnSpc>
                <a:spcPct val="110000"/>
              </a:lnSpc>
            </a:pPr>
            <a:r>
              <a:rPr lang="en-US" sz="1700"/>
              <a:t>UV-Vis Absorption:</a:t>
            </a:r>
          </a:p>
          <a:p>
            <a:pPr marL="0" indent="0">
              <a:lnSpc>
                <a:spcPct val="110000"/>
              </a:lnSpc>
              <a:buNone/>
            </a:pPr>
            <a:r>
              <a:rPr lang="en-US" sz="1700"/>
              <a:t>Conjugated system allows for strong absorption in the UV range.</a:t>
            </a:r>
          </a:p>
          <a:p>
            <a:pPr marL="0" indent="0">
              <a:lnSpc>
                <a:spcPct val="110000"/>
              </a:lnSpc>
              <a:buNone/>
            </a:pPr>
            <a:endParaRPr lang="en-US" sz="1700"/>
          </a:p>
          <a:p>
            <a:pPr marL="0" indent="0">
              <a:lnSpc>
                <a:spcPct val="110000"/>
              </a:lnSpc>
              <a:buNone/>
            </a:pPr>
            <a:endParaRPr lang="en-US" sz="1700"/>
          </a:p>
        </p:txBody>
      </p:sp>
      <p:sp>
        <p:nvSpPr>
          <p:cNvPr id="19" name="Date Placeholder 1">
            <a:extLst>
              <a:ext uri="{FF2B5EF4-FFF2-40B4-BE49-F238E27FC236}">
                <a16:creationId xmlns:a16="http://schemas.microsoft.com/office/drawing/2014/main" id="{3FBF03E8-C602-4192-9C52-F84B29FDCC88}"/>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23229" y="6007878"/>
            <a:ext cx="3500715" cy="30920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Tree>
    <p:extLst>
      <p:ext uri="{BB962C8B-B14F-4D97-AF65-F5344CB8AC3E}">
        <p14:creationId xmlns:p14="http://schemas.microsoft.com/office/powerpoint/2010/main" val="2386353280"/>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5C2E7-D11A-E2FA-7484-C91FE29FEC75}"/>
              </a:ext>
            </a:extLst>
          </p:cNvPr>
          <p:cNvSpPr>
            <a:spLocks noGrp="1"/>
          </p:cNvSpPr>
          <p:nvPr>
            <p:ph type="title"/>
          </p:nvPr>
        </p:nvSpPr>
        <p:spPr>
          <a:xfrm>
            <a:off x="1444467" y="802298"/>
            <a:ext cx="5541503" cy="2541431"/>
          </a:xfrm>
        </p:spPr>
        <p:txBody>
          <a:bodyPr vert="horz" lIns="91440" tIns="45720" rIns="91440" bIns="0" rtlCol="0" anchor="b">
            <a:normAutofit/>
          </a:bodyPr>
          <a:lstStyle/>
          <a:p>
            <a:r>
              <a:rPr lang="en-US" sz="5400"/>
              <a:t>calculations</a:t>
            </a:r>
          </a:p>
        </p:txBody>
      </p:sp>
      <p:pic>
        <p:nvPicPr>
          <p:cNvPr id="7" name="Content Placeholder 6">
            <a:extLst>
              <a:ext uri="{FF2B5EF4-FFF2-40B4-BE49-F238E27FC236}">
                <a16:creationId xmlns:a16="http://schemas.microsoft.com/office/drawing/2014/main" id="{32835AF0-EBE3-F9A5-2576-FEB8BDECF04D}"/>
              </a:ext>
            </a:extLst>
          </p:cNvPr>
          <p:cNvPicPr>
            <a:picLocks noGrp="1" noChangeAspect="1"/>
          </p:cNvPicPr>
          <p:nvPr>
            <p:ph idx="1"/>
          </p:nvPr>
        </p:nvPicPr>
        <p:blipFill>
          <a:blip r:embed="rId2"/>
          <a:stretch>
            <a:fillRect/>
          </a:stretch>
        </p:blipFill>
        <p:spPr>
          <a:xfrm>
            <a:off x="7473594" y="972104"/>
            <a:ext cx="4074836" cy="1509915"/>
          </a:xfrm>
          <a:prstGeom prst="rect">
            <a:avLst/>
          </a:prstGeom>
        </p:spPr>
      </p:pic>
      <p:pic>
        <p:nvPicPr>
          <p:cNvPr id="10" name="Picture 9" descr="A black text with red text&#10;&#10;Description automatically generated">
            <a:extLst>
              <a:ext uri="{FF2B5EF4-FFF2-40B4-BE49-F238E27FC236}">
                <a16:creationId xmlns:a16="http://schemas.microsoft.com/office/drawing/2014/main" id="{4147EB22-21E5-B5DE-C94B-5B5663A43299}"/>
              </a:ext>
            </a:extLst>
          </p:cNvPr>
          <p:cNvPicPr>
            <a:picLocks noChangeAspect="1"/>
          </p:cNvPicPr>
          <p:nvPr/>
        </p:nvPicPr>
        <p:blipFill>
          <a:blip r:embed="rId3"/>
          <a:stretch>
            <a:fillRect/>
          </a:stretch>
        </p:blipFill>
        <p:spPr>
          <a:xfrm>
            <a:off x="7473593" y="3651065"/>
            <a:ext cx="4074836" cy="1466940"/>
          </a:xfrm>
          <a:prstGeom prst="rect">
            <a:avLst/>
          </a:prstGeom>
        </p:spPr>
      </p:pic>
    </p:spTree>
    <p:extLst>
      <p:ext uri="{BB962C8B-B14F-4D97-AF65-F5344CB8AC3E}">
        <p14:creationId xmlns:p14="http://schemas.microsoft.com/office/powerpoint/2010/main" val="1819649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014BF94-4DFC-4A65-99BF-76277891E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255C7B1-10DA-4D61-B560-5E1F081B34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ECC376-16F7-60EB-CC3F-707D930C9A35}"/>
              </a:ext>
            </a:extLst>
          </p:cNvPr>
          <p:cNvSpPr>
            <a:spLocks noGrp="1"/>
          </p:cNvSpPr>
          <p:nvPr>
            <p:ph type="title"/>
          </p:nvPr>
        </p:nvSpPr>
        <p:spPr>
          <a:xfrm>
            <a:off x="1121028" y="948706"/>
            <a:ext cx="4507707" cy="1049235"/>
          </a:xfrm>
        </p:spPr>
        <p:txBody>
          <a:bodyPr>
            <a:normAutofit/>
          </a:bodyPr>
          <a:lstStyle/>
          <a:p>
            <a:r>
              <a:rPr lang="en-US" dirty="0"/>
              <a:t>What is chalcone </a:t>
            </a:r>
          </a:p>
        </p:txBody>
      </p:sp>
      <p:pic>
        <p:nvPicPr>
          <p:cNvPr id="13" name="Picture 12">
            <a:extLst>
              <a:ext uri="{FF2B5EF4-FFF2-40B4-BE49-F238E27FC236}">
                <a16:creationId xmlns:a16="http://schemas.microsoft.com/office/drawing/2014/main" id="{88C29B8B-A62C-43CE-92FF-12EAA1D01B5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60419" b="36564"/>
          <a:stretch/>
        </p:blipFill>
        <p:spPr>
          <a:xfrm>
            <a:off x="1125460" y="643464"/>
            <a:ext cx="4526280" cy="155448"/>
          </a:xfrm>
          <a:prstGeom prst="rect">
            <a:avLst/>
          </a:prstGeom>
          <a:noFill/>
          <a:ln>
            <a:noFill/>
          </a:ln>
        </p:spPr>
      </p:pic>
      <p:sp>
        <p:nvSpPr>
          <p:cNvPr id="3" name="Content Placeholder 2">
            <a:extLst>
              <a:ext uri="{FF2B5EF4-FFF2-40B4-BE49-F238E27FC236}">
                <a16:creationId xmlns:a16="http://schemas.microsoft.com/office/drawing/2014/main" id="{0524C699-8F32-D557-A1A8-BA2A8317DAAA}"/>
              </a:ext>
            </a:extLst>
          </p:cNvPr>
          <p:cNvSpPr>
            <a:spLocks noGrp="1"/>
          </p:cNvSpPr>
          <p:nvPr>
            <p:ph idx="1"/>
          </p:nvPr>
        </p:nvSpPr>
        <p:spPr>
          <a:xfrm>
            <a:off x="1121030" y="2167151"/>
            <a:ext cx="4503066" cy="3299194"/>
          </a:xfrm>
        </p:spPr>
        <p:txBody>
          <a:bodyPr>
            <a:normAutofit/>
          </a:bodyPr>
          <a:lstStyle/>
          <a:p>
            <a:pPr>
              <a:lnSpc>
                <a:spcPct val="110000"/>
              </a:lnSpc>
            </a:pPr>
            <a:r>
              <a:rPr lang="en-US" sz="1400" dirty="0"/>
              <a:t>Chalcone is an organic compound and the core structure for a class of natural compounds known as </a:t>
            </a:r>
            <a:r>
              <a:rPr lang="en-US" sz="1400" dirty="0" err="1"/>
              <a:t>chalconoids</a:t>
            </a:r>
            <a:r>
              <a:rPr lang="en-US" sz="1400" dirty="0"/>
              <a:t>. Chemically, chalcone is an α,β-unsaturated ketone, specifically a derivative of benzylideneacetophenone, and it has the formula 𝐶6𝐻5𝐶𝑂𝐶𝐻=𝐶𝐻𝐶6𝐻5​ . This structure consists of two aromatic rings connected by a three-carbon α,β-unsaturated carbonyl system. Chalcones can be synthesized through a base-catalyzed aldol condensation reaction between benzaldehyde and acetophenone.</a:t>
            </a:r>
          </a:p>
        </p:txBody>
      </p:sp>
      <p:pic>
        <p:nvPicPr>
          <p:cNvPr id="4" name="Picture 3" descr="A chemical formula of a molecule&#10;&#10;Description automatically generated">
            <a:extLst>
              <a:ext uri="{FF2B5EF4-FFF2-40B4-BE49-F238E27FC236}">
                <a16:creationId xmlns:a16="http://schemas.microsoft.com/office/drawing/2014/main" id="{1873286D-9EA0-751B-C2D9-1A48AF66DC02}"/>
              </a:ext>
            </a:extLst>
          </p:cNvPr>
          <p:cNvPicPr>
            <a:picLocks noChangeAspect="1"/>
          </p:cNvPicPr>
          <p:nvPr/>
        </p:nvPicPr>
        <p:blipFill>
          <a:blip r:embed="rId3"/>
          <a:stretch>
            <a:fillRect/>
          </a:stretch>
        </p:blipFill>
        <p:spPr>
          <a:xfrm>
            <a:off x="6094411" y="1599475"/>
            <a:ext cx="4960442" cy="3072978"/>
          </a:xfrm>
          <a:prstGeom prst="rect">
            <a:avLst/>
          </a:prstGeom>
        </p:spPr>
      </p:pic>
      <p:pic>
        <p:nvPicPr>
          <p:cNvPr id="15" name="Picture 14">
            <a:extLst>
              <a:ext uri="{FF2B5EF4-FFF2-40B4-BE49-F238E27FC236}">
                <a16:creationId xmlns:a16="http://schemas.microsoft.com/office/drawing/2014/main" id="{F873EA42-E9E9-4806-A9F6-1718BE38B72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cxnSp>
        <p:nvCxnSpPr>
          <p:cNvPr id="17" name="Straight Connector 16">
            <a:extLst>
              <a:ext uri="{FF2B5EF4-FFF2-40B4-BE49-F238E27FC236}">
                <a16:creationId xmlns:a16="http://schemas.microsoft.com/office/drawing/2014/main" id="{A99D5523-0BC8-4D5A-871C-69C0725E736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5218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F2B985F-E839-44D5-9DD8-BC9DEE3438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C04A2A-E97C-8AFA-AA51-F360613F707B}"/>
              </a:ext>
            </a:extLst>
          </p:cNvPr>
          <p:cNvSpPr>
            <a:spLocks noGrp="1"/>
          </p:cNvSpPr>
          <p:nvPr>
            <p:ph type="title"/>
          </p:nvPr>
        </p:nvSpPr>
        <p:spPr>
          <a:xfrm>
            <a:off x="1130270" y="953324"/>
            <a:ext cx="9603275" cy="1049235"/>
          </a:xfrm>
        </p:spPr>
        <p:txBody>
          <a:bodyPr>
            <a:normAutofit/>
          </a:bodyPr>
          <a:lstStyle/>
          <a:p>
            <a:r>
              <a:rPr lang="en-US" dirty="0"/>
              <a:t>Key Properties and Uses</a:t>
            </a:r>
          </a:p>
        </p:txBody>
      </p:sp>
      <p:cxnSp>
        <p:nvCxnSpPr>
          <p:cNvPr id="11" name="Straight Connector 10">
            <a:extLst>
              <a:ext uri="{FF2B5EF4-FFF2-40B4-BE49-F238E27FC236}">
                <a16:creationId xmlns:a16="http://schemas.microsoft.com/office/drawing/2014/main" id="{52D73AC3-7DF7-43FB-9D67-3CE387E940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3" name="Rectangle 12">
            <a:extLst>
              <a:ext uri="{FF2B5EF4-FFF2-40B4-BE49-F238E27FC236}">
                <a16:creationId xmlns:a16="http://schemas.microsoft.com/office/drawing/2014/main" id="{B965CCFE-3123-4C5E-BA80-B081F41E6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5" name="Content Placeholder 2">
            <a:extLst>
              <a:ext uri="{FF2B5EF4-FFF2-40B4-BE49-F238E27FC236}">
                <a16:creationId xmlns:a16="http://schemas.microsoft.com/office/drawing/2014/main" id="{75A4220C-A2BF-774F-BAF2-00B3C7A79480}"/>
              </a:ext>
            </a:extLst>
          </p:cNvPr>
          <p:cNvGraphicFramePr>
            <a:graphicFrameLocks noGrp="1"/>
          </p:cNvGraphicFramePr>
          <p:nvPr>
            <p:ph idx="1"/>
            <p:extLst>
              <p:ext uri="{D42A27DB-BD31-4B8C-83A1-F6EECF244321}">
                <p14:modId xmlns:p14="http://schemas.microsoft.com/office/powerpoint/2010/main" val="2165091870"/>
              </p:ext>
            </p:extLst>
          </p:nvPr>
        </p:nvGraphicFramePr>
        <p:xfrm>
          <a:off x="1130270" y="2502076"/>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3060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F2B985F-E839-44D5-9DD8-BC9DEE3438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C10C0E-0AA4-C141-799B-4C6F66A493EC}"/>
              </a:ext>
            </a:extLst>
          </p:cNvPr>
          <p:cNvSpPr>
            <a:spLocks noGrp="1"/>
          </p:cNvSpPr>
          <p:nvPr>
            <p:ph type="title"/>
          </p:nvPr>
        </p:nvSpPr>
        <p:spPr>
          <a:xfrm>
            <a:off x="1130270" y="953324"/>
            <a:ext cx="9603275" cy="1049235"/>
          </a:xfrm>
        </p:spPr>
        <p:txBody>
          <a:bodyPr>
            <a:normAutofit/>
          </a:bodyPr>
          <a:lstStyle/>
          <a:p>
            <a:r>
              <a:rPr lang="en-US" dirty="0"/>
              <a:t>Methods preparation chalcone</a:t>
            </a:r>
          </a:p>
        </p:txBody>
      </p:sp>
      <p:cxnSp>
        <p:nvCxnSpPr>
          <p:cNvPr id="11" name="Straight Connector 10">
            <a:extLst>
              <a:ext uri="{FF2B5EF4-FFF2-40B4-BE49-F238E27FC236}">
                <a16:creationId xmlns:a16="http://schemas.microsoft.com/office/drawing/2014/main" id="{52D73AC3-7DF7-43FB-9D67-3CE387E940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3" name="Rectangle 12">
            <a:extLst>
              <a:ext uri="{FF2B5EF4-FFF2-40B4-BE49-F238E27FC236}">
                <a16:creationId xmlns:a16="http://schemas.microsoft.com/office/drawing/2014/main" id="{B965CCFE-3123-4C5E-BA80-B081F41E6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5" name="Content Placeholder 2">
            <a:extLst>
              <a:ext uri="{FF2B5EF4-FFF2-40B4-BE49-F238E27FC236}">
                <a16:creationId xmlns:a16="http://schemas.microsoft.com/office/drawing/2014/main" id="{A595624E-1EEE-50FE-34AF-9AE565A3C33B}"/>
              </a:ext>
            </a:extLst>
          </p:cNvPr>
          <p:cNvGraphicFramePr>
            <a:graphicFrameLocks noGrp="1"/>
          </p:cNvGraphicFramePr>
          <p:nvPr>
            <p:ph idx="1"/>
            <p:extLst>
              <p:ext uri="{D42A27DB-BD31-4B8C-83A1-F6EECF244321}">
                <p14:modId xmlns:p14="http://schemas.microsoft.com/office/powerpoint/2010/main" val="3903566077"/>
              </p:ext>
            </p:extLst>
          </p:nvPr>
        </p:nvGraphicFramePr>
        <p:xfrm>
          <a:off x="1130270" y="2502076"/>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591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9CC600D-86F3-4B9A-AD13-3908AD1ED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8"/>
            <a:ext cx="12192000" cy="6389231"/>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B0836809-0949-8993-0BCA-F7CF42F4B73A}"/>
              </a:ext>
            </a:extLst>
          </p:cNvPr>
          <p:cNvSpPr>
            <a:spLocks noGrp="1"/>
          </p:cNvSpPr>
          <p:nvPr>
            <p:ph type="title"/>
          </p:nvPr>
        </p:nvSpPr>
        <p:spPr>
          <a:xfrm>
            <a:off x="1249961" y="1600199"/>
            <a:ext cx="3171432" cy="4297680"/>
          </a:xfrm>
        </p:spPr>
        <p:txBody>
          <a:bodyPr anchor="ctr">
            <a:normAutofit/>
          </a:bodyPr>
          <a:lstStyle/>
          <a:p>
            <a:r>
              <a:rPr lang="en-US" dirty="0"/>
              <a:t>Crossed Aldol Condensation</a:t>
            </a:r>
          </a:p>
        </p:txBody>
      </p:sp>
      <p:pic>
        <p:nvPicPr>
          <p:cNvPr id="12" name="Picture 11">
            <a:extLst>
              <a:ext uri="{FF2B5EF4-FFF2-40B4-BE49-F238E27FC236}">
                <a16:creationId xmlns:a16="http://schemas.microsoft.com/office/drawing/2014/main" id="{3F661271-B15B-4043-B708-1BD7F1D2CB9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23891" t="10889" r="38495" b="30830"/>
          <a:stretch/>
        </p:blipFill>
        <p:spPr>
          <a:xfrm rot="5400000">
            <a:off x="2509892" y="3682213"/>
            <a:ext cx="4288809" cy="142524"/>
          </a:xfrm>
          <a:prstGeom prst="rect">
            <a:avLst/>
          </a:prstGeom>
          <a:noFill/>
          <a:ln>
            <a:noFill/>
          </a:ln>
        </p:spPr>
      </p:pic>
      <p:sp>
        <p:nvSpPr>
          <p:cNvPr id="15" name="Content Placeholder 2">
            <a:extLst>
              <a:ext uri="{FF2B5EF4-FFF2-40B4-BE49-F238E27FC236}">
                <a16:creationId xmlns:a16="http://schemas.microsoft.com/office/drawing/2014/main" id="{9A9DC8A5-3B84-592E-90E7-B79C301D7B56}"/>
              </a:ext>
            </a:extLst>
          </p:cNvPr>
          <p:cNvSpPr>
            <a:spLocks noGrp="1"/>
          </p:cNvSpPr>
          <p:nvPr>
            <p:ph idx="1"/>
          </p:nvPr>
        </p:nvSpPr>
        <p:spPr>
          <a:xfrm>
            <a:off x="4976636" y="1600199"/>
            <a:ext cx="6078218" cy="4297680"/>
          </a:xfrm>
        </p:spPr>
        <p:txBody>
          <a:bodyPr anchor="ctr">
            <a:normAutofit/>
          </a:bodyPr>
          <a:lstStyle/>
          <a:p>
            <a:pPr>
              <a:lnSpc>
                <a:spcPct val="110000"/>
              </a:lnSpc>
              <a:spcAft>
                <a:spcPts val="1200"/>
              </a:spcAft>
            </a:pPr>
            <a:r>
              <a:rPr lang="en-US" sz="1400" b="0" i="0">
                <a:effectLst/>
                <a:latin typeface="Poppins" panose="00000500000000000000" pitchFamily="2" charset="0"/>
              </a:rPr>
              <a:t>The condensation reaction between two different molecules of an </a:t>
            </a:r>
            <a:r>
              <a:rPr lang="en-US" sz="1400" b="0" i="0" u="none" strike="noStrike">
                <a:effectLst/>
                <a:latin typeface="Poppins" panose="00000500000000000000" pitchFamily="2" charset="0"/>
                <a:hlinkClick r:id="rId3"/>
              </a:rPr>
              <a:t>aldehyde or ketone</a:t>
            </a:r>
            <a:r>
              <a:rPr lang="en-US" sz="1400" b="0" i="0">
                <a:effectLst/>
                <a:latin typeface="Poppins" panose="00000500000000000000" pitchFamily="2" charset="0"/>
              </a:rPr>
              <a:t> in a protic solvent such as water or alcohol constitutes the crossed aldol reaction. When condensation is between two different carbonyl compounds, it is called crossed aldol condensation. When both aldehydes have alpha hydrogens, both can form carbanions and can also act as carbanion acceptors. Hence a mixture of four products is formed which has little synthetic value.</a:t>
            </a:r>
          </a:p>
          <a:p>
            <a:pPr>
              <a:lnSpc>
                <a:spcPct val="110000"/>
              </a:lnSpc>
              <a:spcAft>
                <a:spcPts val="1200"/>
              </a:spcAft>
            </a:pPr>
            <a:r>
              <a:rPr lang="en-US" sz="1400" b="0" i="0">
                <a:effectLst/>
                <a:latin typeface="Poppins" panose="00000500000000000000" pitchFamily="2" charset="0"/>
              </a:rPr>
              <a:t>If one of the aldehydes has no alpha hydrogen then it can act only as a carbanion acceptor. In such a case, only two products are formed. A common substrate for the crossed aldol reaction is an </a:t>
            </a:r>
            <a:r>
              <a:rPr lang="en-US" sz="1400" b="0" i="0" u="none" strike="noStrike">
                <a:effectLst/>
                <a:latin typeface="Poppins" panose="00000500000000000000" pitchFamily="2" charset="0"/>
                <a:hlinkClick r:id="rId4"/>
              </a:rPr>
              <a:t>aromatic aldehyde</a:t>
            </a:r>
            <a:r>
              <a:rPr lang="en-US" sz="1400" b="0" i="0">
                <a:effectLst/>
                <a:latin typeface="Poppins" panose="00000500000000000000" pitchFamily="2" charset="0"/>
              </a:rPr>
              <a:t>, which has no alpha position. Furthermore, dehydration of the initial condensation product is rapid which leads to the formation of the α, β – unsaturated ketone and prevents the retro-aldol reaction from taking place.</a:t>
            </a:r>
          </a:p>
          <a:p>
            <a:pPr>
              <a:lnSpc>
                <a:spcPct val="110000"/>
              </a:lnSpc>
            </a:pPr>
            <a:endParaRPr lang="en-US" sz="1400"/>
          </a:p>
        </p:txBody>
      </p:sp>
    </p:spTree>
    <p:extLst>
      <p:ext uri="{BB962C8B-B14F-4D97-AF65-F5344CB8AC3E}">
        <p14:creationId xmlns:p14="http://schemas.microsoft.com/office/powerpoint/2010/main" val="3937270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6F198E-F7A1-4125-910D-641C0C2A76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07C3A25-D9A7-4F2D-B44C-FA8EB24C7A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7"/>
            <a:ext cx="10905067" cy="55668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1D21BC3-DA6A-96AE-A22F-E825B2F879B5}"/>
              </a:ext>
            </a:extLst>
          </p:cNvPr>
          <p:cNvPicPr>
            <a:picLocks noChangeAspect="1"/>
          </p:cNvPicPr>
          <p:nvPr/>
        </p:nvPicPr>
        <p:blipFill>
          <a:blip r:embed="rId2"/>
          <a:stretch>
            <a:fillRect/>
          </a:stretch>
        </p:blipFill>
        <p:spPr>
          <a:xfrm>
            <a:off x="1128098" y="2370642"/>
            <a:ext cx="9943170" cy="2112923"/>
          </a:xfrm>
          <a:prstGeom prst="rect">
            <a:avLst/>
          </a:prstGeom>
        </p:spPr>
      </p:pic>
      <p:sp>
        <p:nvSpPr>
          <p:cNvPr id="12" name="Rectangle 11">
            <a:extLst>
              <a:ext uri="{FF2B5EF4-FFF2-40B4-BE49-F238E27FC236}">
                <a16:creationId xmlns:a16="http://schemas.microsoft.com/office/drawing/2014/main" id="{18E8515E-B8C8-482A-A9B5-CE57BC080A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384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68D44-9DA8-A7E8-C400-D61BFFED7846}"/>
              </a:ext>
            </a:extLst>
          </p:cNvPr>
          <p:cNvSpPr>
            <a:spLocks noGrp="1"/>
          </p:cNvSpPr>
          <p:nvPr>
            <p:ph type="title"/>
          </p:nvPr>
        </p:nvSpPr>
        <p:spPr/>
        <p:txBody>
          <a:bodyPr>
            <a:normAutofit/>
          </a:bodyPr>
          <a:lstStyle/>
          <a:p>
            <a:r>
              <a:rPr lang="en-US" dirty="0"/>
              <a:t>Example of Cross Aldol Condensation:</a:t>
            </a:r>
          </a:p>
        </p:txBody>
      </p:sp>
      <p:sp>
        <p:nvSpPr>
          <p:cNvPr id="3" name="Content Placeholder 2">
            <a:extLst>
              <a:ext uri="{FF2B5EF4-FFF2-40B4-BE49-F238E27FC236}">
                <a16:creationId xmlns:a16="http://schemas.microsoft.com/office/drawing/2014/main" id="{29844239-99E4-3CC6-7204-4BA12DBD3BCF}"/>
              </a:ext>
            </a:extLst>
          </p:cNvPr>
          <p:cNvSpPr>
            <a:spLocks noGrp="1"/>
          </p:cNvSpPr>
          <p:nvPr>
            <p:ph idx="1"/>
          </p:nvPr>
        </p:nvSpPr>
        <p:spPr>
          <a:xfrm>
            <a:off x="6892299" y="2015734"/>
            <a:ext cx="4162555" cy="3450613"/>
          </a:xfrm>
        </p:spPr>
        <p:txBody>
          <a:bodyPr>
            <a:normAutofit fontScale="92500" lnSpcReduction="10000"/>
          </a:bodyPr>
          <a:lstStyle/>
          <a:p>
            <a:pPr>
              <a:lnSpc>
                <a:spcPct val="110000"/>
              </a:lnSpc>
            </a:pPr>
            <a:r>
              <a:rPr lang="en-US" sz="1700" dirty="0"/>
              <a:t>Reaction between Benzaldehyde and Acetophenone:</a:t>
            </a:r>
          </a:p>
          <a:p>
            <a:pPr marL="0" indent="0">
              <a:lnSpc>
                <a:spcPct val="110000"/>
              </a:lnSpc>
              <a:buNone/>
            </a:pPr>
            <a:r>
              <a:rPr lang="en-US" sz="1700" dirty="0"/>
              <a:t>The reaction between benzaldehyde and acetophenone undergo cross aldol condensation in presence of dil. NaOH.  In this reaction benzaldehyde have no alpha hydrogen but acetophenone have alpha hydrogen so its undergo aldol condensation form </a:t>
            </a:r>
            <a:r>
              <a:rPr lang="el-GR" sz="1700" dirty="0"/>
              <a:t>β-</a:t>
            </a:r>
            <a:r>
              <a:rPr lang="en-US" sz="1700" dirty="0"/>
              <a:t>hydroxy ketone.  Furthermore, dehydration leads to the formation of the </a:t>
            </a:r>
            <a:r>
              <a:rPr lang="el-GR" sz="1700" dirty="0"/>
              <a:t>α, β – </a:t>
            </a:r>
            <a:r>
              <a:rPr lang="en-US" sz="1700" dirty="0"/>
              <a:t>unsaturated ketone. (</a:t>
            </a:r>
            <a:r>
              <a:rPr lang="en-US" sz="1700" dirty="0" err="1"/>
              <a:t>benzalacetophenone</a:t>
            </a:r>
            <a:r>
              <a:rPr lang="en-US" sz="1700" dirty="0"/>
              <a:t>)</a:t>
            </a:r>
          </a:p>
        </p:txBody>
      </p:sp>
      <p:pic>
        <p:nvPicPr>
          <p:cNvPr id="4" name="Picture 3" descr="A diagram of a chemical formula&#10;&#10;Description automatically generated">
            <a:extLst>
              <a:ext uri="{FF2B5EF4-FFF2-40B4-BE49-F238E27FC236}">
                <a16:creationId xmlns:a16="http://schemas.microsoft.com/office/drawing/2014/main" id="{9F5E6C78-CB02-187A-BFDA-1DCB30F28E45}"/>
              </a:ext>
            </a:extLst>
          </p:cNvPr>
          <p:cNvPicPr>
            <a:picLocks noChangeAspect="1"/>
          </p:cNvPicPr>
          <p:nvPr/>
        </p:nvPicPr>
        <p:blipFill>
          <a:blip r:embed="rId2"/>
          <a:stretch>
            <a:fillRect/>
          </a:stretch>
        </p:blipFill>
        <p:spPr>
          <a:xfrm>
            <a:off x="1451579" y="2234306"/>
            <a:ext cx="4960443" cy="3013468"/>
          </a:xfrm>
          <a:prstGeom prst="rect">
            <a:avLst/>
          </a:prstGeom>
        </p:spPr>
      </p:pic>
    </p:spTree>
    <p:extLst>
      <p:ext uri="{BB962C8B-B14F-4D97-AF65-F5344CB8AC3E}">
        <p14:creationId xmlns:p14="http://schemas.microsoft.com/office/powerpoint/2010/main" val="598724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407C4-D8AF-DBB9-F63D-0E9359D7E984}"/>
              </a:ext>
            </a:extLst>
          </p:cNvPr>
          <p:cNvSpPr>
            <a:spLocks noGrp="1"/>
          </p:cNvSpPr>
          <p:nvPr>
            <p:ph type="title"/>
          </p:nvPr>
        </p:nvSpPr>
        <p:spPr>
          <a:xfrm>
            <a:off x="1451579" y="943897"/>
            <a:ext cx="9603275" cy="664051"/>
          </a:xfrm>
        </p:spPr>
        <p:txBody>
          <a:bodyPr/>
          <a:lstStyle/>
          <a:p>
            <a:r>
              <a:rPr lang="en-US" dirty="0"/>
              <a:t>Claisen-Schmidt Condensation</a:t>
            </a:r>
          </a:p>
        </p:txBody>
      </p:sp>
      <p:sp>
        <p:nvSpPr>
          <p:cNvPr id="3" name="Content Placeholder 2">
            <a:extLst>
              <a:ext uri="{FF2B5EF4-FFF2-40B4-BE49-F238E27FC236}">
                <a16:creationId xmlns:a16="http://schemas.microsoft.com/office/drawing/2014/main" id="{25707DBF-10FE-3388-A97D-A0C3DEA7FA48}"/>
              </a:ext>
            </a:extLst>
          </p:cNvPr>
          <p:cNvSpPr>
            <a:spLocks noGrp="1"/>
          </p:cNvSpPr>
          <p:nvPr>
            <p:ph idx="1"/>
          </p:nvPr>
        </p:nvSpPr>
        <p:spPr>
          <a:xfrm>
            <a:off x="1451579" y="2015732"/>
            <a:ext cx="9603275" cy="4119597"/>
          </a:xfrm>
        </p:spPr>
        <p:txBody>
          <a:bodyPr>
            <a:normAutofit/>
          </a:bodyPr>
          <a:lstStyle/>
          <a:p>
            <a:pPr algn="just"/>
            <a:r>
              <a:rPr lang="en-US" sz="1800" dirty="0"/>
              <a:t>The Claisen-Schmidt condensation is a type of chemical reaction used to form α, β-unsaturated ketones or aldehydes. It’s often used to make compounds with a double bond, especially in pharmaceuticals. This reaction is a specific kind of Aldol reaction, where an aldehyde reacts with a ketone in the presence of a strong base.</a:t>
            </a:r>
            <a:endParaRPr lang="ar-IQ" sz="1800" dirty="0"/>
          </a:p>
          <a:p>
            <a:pPr marL="0" indent="0">
              <a:buNone/>
            </a:pPr>
            <a:r>
              <a:rPr lang="en-US" sz="1600" b="1" dirty="0"/>
              <a:t>Reaction Conditions</a:t>
            </a:r>
          </a:p>
          <a:p>
            <a:pPr>
              <a:buFont typeface="Arial" panose="020B0604020202020204" pitchFamily="34" charset="0"/>
              <a:buChar char="•"/>
            </a:pPr>
            <a:r>
              <a:rPr lang="en-US" sz="1600" b="1" dirty="0"/>
              <a:t>Substrates</a:t>
            </a:r>
            <a:r>
              <a:rPr lang="en-US" sz="1600" dirty="0"/>
              <a:t>: Usually involves a non-</a:t>
            </a:r>
            <a:r>
              <a:rPr lang="en-US" sz="1600" dirty="0" err="1"/>
              <a:t>enolizable</a:t>
            </a:r>
            <a:r>
              <a:rPr lang="en-US" sz="1600" dirty="0"/>
              <a:t> aldehyde (like benzaldehyde) and an </a:t>
            </a:r>
            <a:r>
              <a:rPr lang="en-US" sz="1600" dirty="0" err="1"/>
              <a:t>enolizable</a:t>
            </a:r>
            <a:r>
              <a:rPr lang="en-US" sz="1600" dirty="0"/>
              <a:t> ketone (like acetone).</a:t>
            </a:r>
          </a:p>
          <a:p>
            <a:pPr>
              <a:buFont typeface="Arial" panose="020B0604020202020204" pitchFamily="34" charset="0"/>
              <a:buChar char="•"/>
            </a:pPr>
            <a:r>
              <a:rPr lang="en-US" sz="1600" b="1" dirty="0"/>
              <a:t>Base</a:t>
            </a:r>
            <a:r>
              <a:rPr lang="en-US" sz="1600" dirty="0"/>
              <a:t>: Commonly uses a strong base like NaOH or KOH.</a:t>
            </a:r>
          </a:p>
          <a:p>
            <a:pPr>
              <a:buFont typeface="Arial" panose="020B0604020202020204" pitchFamily="34" charset="0"/>
              <a:buChar char="•"/>
            </a:pPr>
            <a:r>
              <a:rPr lang="en-US" sz="1600" b="1" dirty="0"/>
              <a:t>Temperature</a:t>
            </a:r>
            <a:r>
              <a:rPr lang="en-US" sz="1600" dirty="0"/>
              <a:t>: Heating helps to remove water and complete the reaction</a:t>
            </a:r>
          </a:p>
          <a:p>
            <a:pPr algn="just"/>
            <a:endParaRPr lang="en-US" sz="1800" dirty="0"/>
          </a:p>
        </p:txBody>
      </p:sp>
    </p:spTree>
    <p:extLst>
      <p:ext uri="{BB962C8B-B14F-4D97-AF65-F5344CB8AC3E}">
        <p14:creationId xmlns:p14="http://schemas.microsoft.com/office/powerpoint/2010/main" val="751723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AAFC1-DDB1-FF26-65F0-61F39E3B7BCA}"/>
              </a:ext>
            </a:extLst>
          </p:cNvPr>
          <p:cNvSpPr>
            <a:spLocks noGrp="1"/>
          </p:cNvSpPr>
          <p:nvPr>
            <p:ph type="title"/>
          </p:nvPr>
        </p:nvSpPr>
        <p:spPr>
          <a:xfrm>
            <a:off x="1726882" y="68827"/>
            <a:ext cx="9603275" cy="609600"/>
          </a:xfrm>
        </p:spPr>
        <p:txBody>
          <a:bodyPr>
            <a:normAutofit/>
          </a:bodyPr>
          <a:lstStyle/>
          <a:p>
            <a:r>
              <a:rPr lang="en-US" sz="1800" b="1" dirty="0"/>
              <a:t>steps reaction </a:t>
            </a:r>
            <a:r>
              <a:rPr lang="en-US" sz="1800" b="1" dirty="0" err="1"/>
              <a:t>claisen-schmidt</a:t>
            </a:r>
            <a:r>
              <a:rPr lang="en-US" sz="1800" b="1" dirty="0"/>
              <a:t> condensation mechanism</a:t>
            </a:r>
          </a:p>
        </p:txBody>
      </p:sp>
      <p:sp>
        <p:nvSpPr>
          <p:cNvPr id="3" name="Content Placeholder 2">
            <a:extLst>
              <a:ext uri="{FF2B5EF4-FFF2-40B4-BE49-F238E27FC236}">
                <a16:creationId xmlns:a16="http://schemas.microsoft.com/office/drawing/2014/main" id="{FC5E9573-FCA1-8485-7767-ED6F5940E4AA}"/>
              </a:ext>
            </a:extLst>
          </p:cNvPr>
          <p:cNvSpPr>
            <a:spLocks noGrp="1"/>
          </p:cNvSpPr>
          <p:nvPr>
            <p:ph idx="1"/>
          </p:nvPr>
        </p:nvSpPr>
        <p:spPr>
          <a:xfrm>
            <a:off x="1225436" y="759541"/>
            <a:ext cx="9603275" cy="6216991"/>
          </a:xfrm>
        </p:spPr>
        <p:txBody>
          <a:bodyPr>
            <a:noAutofit/>
          </a:bodyPr>
          <a:lstStyle/>
          <a:p>
            <a:pPr marL="0" indent="0">
              <a:buNone/>
            </a:pPr>
            <a:r>
              <a:rPr lang="en-US" sz="1200" dirty="0"/>
              <a:t>Step 1: Base-Catalyzed Enolate Formation</a:t>
            </a:r>
          </a:p>
          <a:p>
            <a:pPr marL="457200" indent="-457200">
              <a:buFont typeface="+mj-lt"/>
              <a:buAutoNum type="arabicPeriod"/>
            </a:pPr>
            <a:r>
              <a:rPr lang="en-US" sz="1200" dirty="0"/>
              <a:t>Deprotonation of the Ketone</a:t>
            </a:r>
          </a:p>
          <a:p>
            <a:r>
              <a:rPr lang="en-US" sz="1200" dirty="0"/>
              <a:t>A base (e.g., hydroxide, 𝑂𝐻−) abstracts a proton (𝐻+) from the </a:t>
            </a:r>
            <a:r>
              <a:rPr lang="el-GR" sz="1200" dirty="0"/>
              <a:t>α-</a:t>
            </a:r>
            <a:r>
              <a:rPr lang="en-US" sz="1200" dirty="0"/>
              <a:t>carbon of the ketone, forming a resonance-stabilized enolate ion.</a:t>
            </a:r>
          </a:p>
          <a:p>
            <a:pPr marL="0" indent="0">
              <a:buNone/>
            </a:pPr>
            <a:r>
              <a:rPr lang="en-US" sz="1200" dirty="0"/>
              <a:t>2. Resonance Stabilization.</a:t>
            </a:r>
          </a:p>
          <a:p>
            <a:pPr>
              <a:buFont typeface="Wingdings" panose="05000000000000000000" pitchFamily="2" charset="2"/>
              <a:buChar char="§"/>
            </a:pPr>
            <a:r>
              <a:rPr lang="en-US" sz="1200" dirty="0"/>
              <a:t>The negative charge on the </a:t>
            </a:r>
            <a:r>
              <a:rPr lang="el-GR" sz="1200" dirty="0"/>
              <a:t>α-</a:t>
            </a:r>
            <a:r>
              <a:rPr lang="en-US" sz="1200" dirty="0"/>
              <a:t>carbon delocalizes to the carbonyl.</a:t>
            </a:r>
          </a:p>
          <a:p>
            <a:pPr marL="0" indent="0">
              <a:buNone/>
            </a:pPr>
            <a:r>
              <a:rPr lang="en-US" sz="1200" dirty="0"/>
              <a:t>Step 2: Nucleophilic Attack.</a:t>
            </a:r>
          </a:p>
          <a:p>
            <a:pPr marL="457200" indent="-457200">
              <a:buFont typeface="+mj-lt"/>
              <a:buAutoNum type="arabicPeriod"/>
            </a:pPr>
            <a:r>
              <a:rPr lang="en-US" sz="1200" dirty="0"/>
              <a:t>Enolate Attacks the Aldehyde.</a:t>
            </a:r>
          </a:p>
          <a:p>
            <a:r>
              <a:rPr lang="en-US" sz="1200" dirty="0"/>
              <a:t>he nucleophilic enolate carbon attacks the electrophilic carbonyl carbon of the aldehyde, forming a β-hydroxyketone intermediate (aldol product).</a:t>
            </a:r>
          </a:p>
          <a:p>
            <a:pPr marL="0" indent="0">
              <a:buNone/>
            </a:pPr>
            <a:r>
              <a:rPr lang="en-US" sz="1200" dirty="0"/>
              <a:t>Step 3: Protonation.</a:t>
            </a:r>
          </a:p>
          <a:p>
            <a:pPr marL="342900" indent="-342900">
              <a:buFont typeface="+mj-lt"/>
              <a:buAutoNum type="arabicPeriod"/>
            </a:pPr>
            <a:r>
              <a:rPr lang="en-US" sz="1200" dirty="0"/>
              <a:t>Stabilization of the Intermediate.</a:t>
            </a:r>
          </a:p>
          <a:p>
            <a:r>
              <a:rPr lang="en-US" sz="1200" dirty="0"/>
              <a:t>The alkoxide ion formed in the previous step is protonated by water, resulting in the β-hydroxyketone.</a:t>
            </a:r>
          </a:p>
          <a:p>
            <a:pPr marL="0" indent="0">
              <a:buNone/>
            </a:pPr>
            <a:r>
              <a:rPr lang="en-US" sz="1200" dirty="0"/>
              <a:t>Step 4: Dehydration.</a:t>
            </a:r>
          </a:p>
          <a:p>
            <a:pPr>
              <a:buFont typeface="+mj-lt"/>
              <a:buAutoNum type="arabicPeriod"/>
            </a:pPr>
            <a:r>
              <a:rPr lang="en-US" sz="1200" dirty="0"/>
              <a:t>Base-Catalyzed Elimination of Water.</a:t>
            </a:r>
          </a:p>
          <a:p>
            <a:r>
              <a:rPr lang="en-US" sz="1200" dirty="0"/>
              <a:t>The β-hydroxyketone undergoes elimination of water under base-catalyzed conditions, leading to the formation of the α,β-unsaturated carbonyl compound (chalcone or related structure).</a:t>
            </a:r>
          </a:p>
          <a:p>
            <a:r>
              <a:rPr lang="en-US" sz="1200" dirty="0"/>
              <a:t>This step involves the abstraction of a proton from the β-carbon by the base and the loss of OH −  from the α-carbon.</a:t>
            </a:r>
          </a:p>
        </p:txBody>
      </p:sp>
    </p:spTree>
    <p:extLst>
      <p:ext uri="{BB962C8B-B14F-4D97-AF65-F5344CB8AC3E}">
        <p14:creationId xmlns:p14="http://schemas.microsoft.com/office/powerpoint/2010/main" val="373389265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649</TotalTime>
  <Words>995</Words>
  <Application>Microsoft Office PowerPoint</Application>
  <PresentationFormat>Widescreen</PresentationFormat>
  <Paragraphs>58</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Adobe Gothic Std B</vt:lpstr>
      <vt:lpstr>Arial</vt:lpstr>
      <vt:lpstr>Century Gothic</vt:lpstr>
      <vt:lpstr>Poppins</vt:lpstr>
      <vt:lpstr>Wingdings</vt:lpstr>
      <vt:lpstr>Gallery</vt:lpstr>
      <vt:lpstr>PowerPoint Presentation</vt:lpstr>
      <vt:lpstr>What is chalcone </vt:lpstr>
      <vt:lpstr>Key Properties and Uses</vt:lpstr>
      <vt:lpstr>Methods preparation chalcone</vt:lpstr>
      <vt:lpstr>Crossed Aldol Condensation</vt:lpstr>
      <vt:lpstr>PowerPoint Presentation</vt:lpstr>
      <vt:lpstr>Example of Cross Aldol Condensation:</vt:lpstr>
      <vt:lpstr>Claisen-Schmidt Condensation</vt:lpstr>
      <vt:lpstr>steps reaction claisen-schmidt condensation mechanism</vt:lpstr>
      <vt:lpstr>PowerPoint Presentation</vt:lpstr>
      <vt:lpstr>proceduer</vt:lpstr>
      <vt:lpstr>Physical Properties of Benzalacetophenone (Chalcone)</vt:lpstr>
      <vt:lpstr>calculations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MOHAMMED HASAN</dc:creator>
  <cp:lastModifiedBy>MOHAMMED HASAN</cp:lastModifiedBy>
  <cp:revision>10</cp:revision>
  <dcterms:created xsi:type="dcterms:W3CDTF">2024-11-08T19:56:46Z</dcterms:created>
  <dcterms:modified xsi:type="dcterms:W3CDTF">2024-11-24T17:13:47Z</dcterms:modified>
</cp:coreProperties>
</file>