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1" r:id="rId3"/>
    <p:sldId id="262" r:id="rId4"/>
    <p:sldId id="273" r:id="rId5"/>
    <p:sldId id="274" r:id="rId6"/>
    <p:sldId id="263" r:id="rId7"/>
    <p:sldId id="295" r:id="rId8"/>
    <p:sldId id="264" r:id="rId9"/>
    <p:sldId id="294" r:id="rId10"/>
    <p:sldId id="275" r:id="rId11"/>
    <p:sldId id="307" r:id="rId12"/>
    <p:sldId id="308" r:id="rId13"/>
    <p:sldId id="309" r:id="rId14"/>
    <p:sldId id="259" r:id="rId15"/>
    <p:sldId id="284" r:id="rId16"/>
    <p:sldId id="311" r:id="rId17"/>
    <p:sldId id="266" r:id="rId18"/>
    <p:sldId id="281" r:id="rId19"/>
    <p:sldId id="267" r:id="rId20"/>
    <p:sldId id="306" r:id="rId21"/>
    <p:sldId id="285" r:id="rId22"/>
    <p:sldId id="288" r:id="rId23"/>
    <p:sldId id="286" r:id="rId24"/>
    <p:sldId id="312" r:id="rId25"/>
    <p:sldId id="287" r:id="rId26"/>
    <p:sldId id="268" r:id="rId27"/>
    <p:sldId id="269" r:id="rId28"/>
    <p:sldId id="289" r:id="rId29"/>
    <p:sldId id="271" r:id="rId30"/>
    <p:sldId id="272" r:id="rId31"/>
    <p:sldId id="276" r:id="rId32"/>
    <p:sldId id="277" r:id="rId33"/>
    <p:sldId id="292" r:id="rId34"/>
    <p:sldId id="290" r:id="rId35"/>
    <p:sldId id="278" r:id="rId36"/>
    <p:sldId id="279" r:id="rId37"/>
    <p:sldId id="280" r:id="rId38"/>
    <p:sldId id="293" r:id="rId39"/>
    <p:sldId id="296" r:id="rId40"/>
    <p:sldId id="297" r:id="rId41"/>
    <p:sldId id="298" r:id="rId42"/>
    <p:sldId id="299" r:id="rId43"/>
    <p:sldId id="303" r:id="rId44"/>
    <p:sldId id="304" r:id="rId45"/>
    <p:sldId id="30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13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358441D-F613-4503-BB4E-83BB7FEAA395}" type="datetimeFigureOut">
              <a:rPr lang="en-US" smtClean="0"/>
              <a:t>9/15/2023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E974F9E-AAD8-43CA-A10C-CAE0E46308A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58441D-F613-4503-BB4E-83BB7FEAA395}" type="datetimeFigureOut">
              <a:rPr lang="en-US" smtClean="0"/>
              <a:t>9/15/2023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974F9E-AAD8-43CA-A10C-CAE0E46308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58441D-F613-4503-BB4E-83BB7FEAA395}" type="datetimeFigureOut">
              <a:rPr lang="en-US" smtClean="0"/>
              <a:t>9/15/2023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974F9E-AAD8-43CA-A10C-CAE0E46308A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58441D-F613-4503-BB4E-83BB7FEAA395}" type="datetimeFigureOut">
              <a:rPr lang="en-US" smtClean="0"/>
              <a:t>9/15/2023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974F9E-AAD8-43CA-A10C-CAE0E46308A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358441D-F613-4503-BB4E-83BB7FEAA395}" type="datetimeFigureOut">
              <a:rPr lang="en-US" smtClean="0"/>
              <a:t>9/15/2023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974F9E-AAD8-43CA-A10C-CAE0E46308A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358441D-F613-4503-BB4E-83BB7FEAA395}" type="datetimeFigureOut">
              <a:rPr lang="en-US" smtClean="0"/>
              <a:t>9/15/2023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E974F9E-AAD8-43CA-A10C-CAE0E46308A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358441D-F613-4503-BB4E-83BB7FEAA395}" type="datetimeFigureOut">
              <a:rPr lang="en-US" smtClean="0"/>
              <a:t>9/15/2023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E974F9E-AAD8-43CA-A10C-CAE0E46308A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358441D-F613-4503-BB4E-83BB7FEAA395}" type="datetimeFigureOut">
              <a:rPr lang="en-US" smtClean="0"/>
              <a:t>9/15/2023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E974F9E-AAD8-43CA-A10C-CAE0E46308A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58441D-F613-4503-BB4E-83BB7FEAA395}" type="datetimeFigureOut">
              <a:rPr lang="en-US" smtClean="0"/>
              <a:t>9/15/2023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E974F9E-AAD8-43CA-A10C-CAE0E46308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358441D-F613-4503-BB4E-83BB7FEAA395}" type="datetimeFigureOut">
              <a:rPr lang="en-US" smtClean="0"/>
              <a:t>9/15/2023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E974F9E-AAD8-43CA-A10C-CAE0E46308A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358441D-F613-4503-BB4E-83BB7FEAA395}" type="datetimeFigureOut">
              <a:rPr lang="en-US" smtClean="0"/>
              <a:t>9/15/2023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E974F9E-AAD8-43CA-A10C-CAE0E46308A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358441D-F613-4503-BB4E-83BB7FEAA395}" type="datetimeFigureOut">
              <a:rPr lang="en-US" smtClean="0"/>
              <a:t>9/15/2023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E974F9E-AAD8-43CA-A10C-CAE0E46308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704" y="2133601"/>
            <a:ext cx="7701095" cy="685799"/>
          </a:xfrm>
        </p:spPr>
        <p:txBody>
          <a:bodyPr>
            <a:normAutofit/>
          </a:bodyPr>
          <a:lstStyle/>
          <a:p>
            <a:pPr algn="ctr"/>
            <a:r>
              <a:rPr lang="en-US" sz="3200" cap="none" dirty="0" smtClean="0">
                <a:solidFill>
                  <a:schemeClr val="tx1"/>
                </a:solidFill>
                <a:effectLst/>
                <a:latin typeface="Times New Roman" panose="02020603050405020304" pitchFamily="18" charset="0"/>
                <a:cs typeface="Times New Roman" panose="02020603050405020304" pitchFamily="18" charset="0"/>
              </a:rPr>
              <a:t>Physicochemical properties</a:t>
            </a:r>
            <a:endParaRPr lang="en-US" sz="3200" cap="none"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8600" y="2971800"/>
            <a:ext cx="8610600" cy="1981200"/>
          </a:xfrm>
        </p:spPr>
        <p:txBody>
          <a:bodyPr>
            <a:normAutofit fontScale="40000" lnSpcReduction="20000"/>
          </a:bodyPr>
          <a:lstStyle/>
          <a:p>
            <a:endParaRPr lang="pt-BR" sz="2000" cap="none" dirty="0" smtClean="0">
              <a:solidFill>
                <a:schemeClr val="tx1"/>
              </a:solidFill>
              <a:latin typeface="Times New Roman" panose="02020603050405020304" pitchFamily="18" charset="0"/>
              <a:cs typeface="Times New Roman" panose="02020603050405020304" pitchFamily="18" charset="0"/>
            </a:endParaRPr>
          </a:p>
          <a:p>
            <a:pPr algn="ctr"/>
            <a:r>
              <a:rPr lang="pt-BR" sz="5900" cap="none" dirty="0" smtClean="0">
                <a:solidFill>
                  <a:srgbClr val="FF0000"/>
                </a:solidFill>
                <a:latin typeface="Times New Roman" panose="02020603050405020304" pitchFamily="18" charset="0"/>
                <a:cs typeface="Times New Roman" panose="02020603050405020304" pitchFamily="18" charset="0"/>
              </a:rPr>
              <a:t>Assist . Prof . karima F. Ali</a:t>
            </a:r>
          </a:p>
          <a:p>
            <a:pPr algn="ctr"/>
            <a:endParaRPr lang="en-US" sz="2000" cap="none" dirty="0" smtClean="0">
              <a:solidFill>
                <a:schemeClr val="tx1"/>
              </a:solidFill>
              <a:latin typeface="Times New Roman" panose="02020603050405020304" pitchFamily="18" charset="0"/>
              <a:cs typeface="Times New Roman" panose="02020603050405020304" pitchFamily="18" charset="0"/>
            </a:endParaRPr>
          </a:p>
          <a:p>
            <a:pPr algn="ctr"/>
            <a:endParaRPr lang="en-US" sz="2000" cap="none" dirty="0">
              <a:solidFill>
                <a:schemeClr val="tx1"/>
              </a:solidFill>
              <a:latin typeface="Times New Roman" panose="02020603050405020304" pitchFamily="18" charset="0"/>
              <a:cs typeface="Times New Roman" panose="02020603050405020304" pitchFamily="18" charset="0"/>
            </a:endParaRPr>
          </a:p>
          <a:p>
            <a:pPr algn="ctr"/>
            <a:endParaRPr lang="en-US" sz="2000" cap="none" dirty="0" smtClean="0">
              <a:solidFill>
                <a:schemeClr val="tx1"/>
              </a:solidFill>
              <a:latin typeface="Times New Roman" panose="02020603050405020304" pitchFamily="18" charset="0"/>
              <a:cs typeface="Times New Roman" panose="02020603050405020304" pitchFamily="18" charset="0"/>
            </a:endParaRPr>
          </a:p>
          <a:p>
            <a:pPr algn="ctr"/>
            <a:r>
              <a:rPr lang="en-US" sz="5100" b="1" cap="none" dirty="0" smtClean="0">
                <a:solidFill>
                  <a:schemeClr val="tx1"/>
                </a:solidFill>
                <a:latin typeface="Times New Roman" panose="02020603050405020304" pitchFamily="18" charset="0"/>
                <a:cs typeface="Times New Roman" panose="02020603050405020304" pitchFamily="18" charset="0"/>
              </a:rPr>
              <a:t>Mustansiriyah University</a:t>
            </a:r>
          </a:p>
          <a:p>
            <a:pPr algn="ctr"/>
            <a:r>
              <a:rPr lang="en-US" sz="5100" b="1" cap="none" dirty="0" smtClean="0">
                <a:solidFill>
                  <a:schemeClr val="tx1"/>
                </a:solidFill>
                <a:latin typeface="Times New Roman" panose="02020603050405020304" pitchFamily="18" charset="0"/>
                <a:cs typeface="Times New Roman" panose="02020603050405020304" pitchFamily="18" charset="0"/>
              </a:rPr>
              <a:t>College of Pharmacy</a:t>
            </a:r>
          </a:p>
          <a:p>
            <a:pPr algn="ctr"/>
            <a:r>
              <a:rPr lang="en-US" sz="5100" b="1" cap="none" dirty="0" smtClean="0">
                <a:solidFill>
                  <a:schemeClr val="tx1"/>
                </a:solidFill>
                <a:latin typeface="Times New Roman" panose="02020603050405020304" pitchFamily="18" charset="0"/>
                <a:cs typeface="Times New Roman" panose="02020603050405020304" pitchFamily="18" charset="0"/>
              </a:rPr>
              <a:t>2023-2024</a:t>
            </a:r>
            <a:endParaRPr lang="en-US" sz="5100" b="1" cap="none" dirty="0" smtClean="0">
              <a:solidFill>
                <a:schemeClr val="tx1"/>
              </a:solidFill>
              <a:latin typeface="Times New Roman" panose="02020603050405020304" pitchFamily="18" charset="0"/>
              <a:cs typeface="Times New Roman" panose="02020603050405020304" pitchFamily="18" charset="0"/>
            </a:endParaRPr>
          </a:p>
          <a:p>
            <a:pPr algn="ctr"/>
            <a:endParaRPr lang="en-US" dirty="0"/>
          </a:p>
        </p:txBody>
      </p:sp>
      <p:sp>
        <p:nvSpPr>
          <p:cNvPr id="4" name="Rectangle 3"/>
          <p:cNvSpPr/>
          <p:nvPr/>
        </p:nvSpPr>
        <p:spPr>
          <a:xfrm>
            <a:off x="990600" y="457200"/>
            <a:ext cx="7086600" cy="769441"/>
          </a:xfrm>
          <a:prstGeom prst="rect">
            <a:avLst/>
          </a:prstGeom>
        </p:spPr>
        <p:txBody>
          <a:bodyPr wrap="square">
            <a:spAutoFit/>
          </a:bodyPr>
          <a:lstStyle/>
          <a:p>
            <a:pPr algn="ctr"/>
            <a:r>
              <a:rPr lang="en-US" sz="4400" dirty="0" smtClean="0">
                <a:solidFill>
                  <a:srgbClr val="00B0F0"/>
                </a:solidFill>
                <a:latin typeface="Times New Roman" panose="02020603050405020304" pitchFamily="18" charset="0"/>
                <a:cs typeface="Times New Roman" panose="02020603050405020304" pitchFamily="18" charset="0"/>
              </a:rPr>
              <a:t>4. Mechanism </a:t>
            </a:r>
            <a:r>
              <a:rPr lang="en-US" sz="4400" dirty="0">
                <a:solidFill>
                  <a:srgbClr val="00B0F0"/>
                </a:solidFill>
                <a:latin typeface="Times New Roman" panose="02020603050405020304" pitchFamily="18" charset="0"/>
                <a:cs typeface="Times New Roman" panose="02020603050405020304" pitchFamily="18" charset="0"/>
              </a:rPr>
              <a:t>of Drug Action</a:t>
            </a:r>
          </a:p>
        </p:txBody>
      </p:sp>
      <p:sp>
        <p:nvSpPr>
          <p:cNvPr id="5" name="Rectangle 4"/>
          <p:cNvSpPr/>
          <p:nvPr/>
        </p:nvSpPr>
        <p:spPr>
          <a:xfrm>
            <a:off x="1524000" y="1371601"/>
            <a:ext cx="5334000" cy="584775"/>
          </a:xfrm>
          <a:prstGeom prst="rect">
            <a:avLst/>
          </a:prstGeom>
        </p:spPr>
        <p:txBody>
          <a:bodyPr wrap="square">
            <a:spAutoFit/>
          </a:bodyPr>
          <a:lstStyle/>
          <a:p>
            <a:pPr algn="ctr"/>
            <a:r>
              <a:rPr lang="en-US" sz="3200" dirty="0">
                <a:solidFill>
                  <a:schemeClr val="accent2"/>
                </a:solidFill>
                <a:latin typeface="Times New Roman" panose="02020603050405020304" pitchFamily="18" charset="0"/>
                <a:cs typeface="Times New Roman" panose="02020603050405020304" pitchFamily="18" charset="0"/>
              </a:rPr>
              <a:t>M.Sc. </a:t>
            </a:r>
            <a:r>
              <a:rPr lang="en-US" sz="3200" dirty="0" smtClean="0">
                <a:solidFill>
                  <a:schemeClr val="accent2"/>
                </a:solidFill>
                <a:latin typeface="Times New Roman" panose="02020603050405020304" pitchFamily="18" charset="0"/>
                <a:cs typeface="Times New Roman" panose="02020603050405020304" pitchFamily="18" charset="0"/>
              </a:rPr>
              <a:t>Students</a:t>
            </a:r>
            <a:endParaRPr lang="en-US" sz="32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257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550091"/>
          </a:xfrm>
        </p:spPr>
        <p:txBody>
          <a:bodyPr>
            <a:normAutofit fontScale="92500" lnSpcReduction="10000"/>
          </a:bodyPr>
          <a:lstStyle/>
          <a:p>
            <a:pPr marL="109728" indent="0">
              <a:buNone/>
            </a:pPr>
            <a:r>
              <a:rPr lang="en-US" dirty="0" smtClean="0">
                <a:solidFill>
                  <a:srgbClr val="FF0000"/>
                </a:solidFill>
                <a:latin typeface="Times New Roman" panose="02020603050405020304" pitchFamily="18" charset="0"/>
                <a:cs typeface="Times New Roman" panose="02020603050405020304" pitchFamily="18" charset="0"/>
              </a:rPr>
              <a:t>Key points:</a:t>
            </a:r>
          </a:p>
          <a:p>
            <a:pPr algn="just">
              <a:buFont typeface="Wingdings" panose="05000000000000000000" pitchFamily="2" charset="2"/>
              <a:buChar char="q"/>
            </a:pP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Orally taken </a:t>
            </a:r>
            <a:r>
              <a:rPr lang="en-US" dirty="0">
                <a:latin typeface="Times New Roman" panose="02020603050405020304" pitchFamily="18" charset="0"/>
                <a:cs typeface="Times New Roman" panose="02020603050405020304" pitchFamily="18" charset="0"/>
              </a:rPr>
              <a:t>drugs have to be chemically stable to survive </a:t>
            </a:r>
            <a:r>
              <a:rPr lang="en-US" dirty="0" smtClean="0">
                <a:latin typeface="Times New Roman" panose="02020603050405020304" pitchFamily="18" charset="0"/>
                <a:cs typeface="Times New Roman" panose="02020603050405020304" pitchFamily="18" charset="0"/>
              </a:rPr>
              <a:t>the acidic </a:t>
            </a:r>
            <a:r>
              <a:rPr lang="en-US" dirty="0">
                <a:latin typeface="Times New Roman" panose="02020603050405020304" pitchFamily="18" charset="0"/>
                <a:cs typeface="Times New Roman" panose="02020603050405020304" pitchFamily="18" charset="0"/>
              </a:rPr>
              <a:t>conditions of the stomach, and metabolically stable </a:t>
            </a:r>
            <a:r>
              <a:rPr lang="en-US" dirty="0" smtClean="0">
                <a:latin typeface="Times New Roman" panose="02020603050405020304" pitchFamily="18" charset="0"/>
                <a:cs typeface="Times New Roman" panose="02020603050405020304" pitchFamily="18" charset="0"/>
              </a:rPr>
              <a:t>to survive </a:t>
            </a:r>
            <a:r>
              <a:rPr lang="en-US" dirty="0">
                <a:latin typeface="Times New Roman" panose="02020603050405020304" pitchFamily="18" charset="0"/>
                <a:cs typeface="Times New Roman" panose="02020603050405020304" pitchFamily="18" charset="0"/>
              </a:rPr>
              <a:t>digestive and metabolic enzymes.</a:t>
            </a:r>
          </a:p>
          <a:p>
            <a:pPr marL="571500" indent="-457200" algn="just">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Orally </a:t>
            </a:r>
            <a:r>
              <a:rPr lang="en-US" dirty="0">
                <a:latin typeface="Times New Roman" panose="02020603050405020304" pitchFamily="18" charset="0"/>
                <a:cs typeface="Times New Roman" panose="02020603050405020304" pitchFamily="18" charset="0"/>
              </a:rPr>
              <a:t>taken drugs must be </a:t>
            </a:r>
            <a:r>
              <a:rPr lang="en-US" dirty="0" smtClean="0">
                <a:latin typeface="Times New Roman" panose="02020603050405020304" pitchFamily="18" charset="0"/>
                <a:cs typeface="Times New Roman" panose="02020603050405020304" pitchFamily="18" charset="0"/>
              </a:rPr>
              <a:t>sufficiently </a:t>
            </a:r>
            <a:r>
              <a:rPr lang="en-US" dirty="0">
                <a:latin typeface="Times New Roman" panose="02020603050405020304" pitchFamily="18" charset="0"/>
                <a:cs typeface="Times New Roman" panose="02020603050405020304" pitchFamily="18" charset="0"/>
              </a:rPr>
              <a:t>polar to dissolve</a:t>
            </a:r>
          </a:p>
          <a:p>
            <a:pPr marL="114300" indent="0" algn="just">
              <a:buNone/>
            </a:pPr>
            <a:r>
              <a:rPr lang="en-US" dirty="0">
                <a:latin typeface="Times New Roman" panose="02020603050405020304" pitchFamily="18" charset="0"/>
                <a:cs typeface="Times New Roman" panose="02020603050405020304" pitchFamily="18" charset="0"/>
              </a:rPr>
              <a:t>in the GIT and blood supply, but </a:t>
            </a:r>
            <a:r>
              <a:rPr lang="en-US" dirty="0" smtClean="0">
                <a:latin typeface="Times New Roman" panose="02020603050405020304" pitchFamily="18" charset="0"/>
                <a:cs typeface="Times New Roman" panose="02020603050405020304" pitchFamily="18" charset="0"/>
              </a:rPr>
              <a:t>sufficiently </a:t>
            </a:r>
            <a:r>
              <a:rPr lang="en-US" dirty="0">
                <a:latin typeface="Times New Roman" panose="02020603050405020304" pitchFamily="18" charset="0"/>
                <a:cs typeface="Times New Roman" panose="02020603050405020304" pitchFamily="18" charset="0"/>
              </a:rPr>
              <a:t>fatty to pass</a:t>
            </a:r>
          </a:p>
          <a:p>
            <a:pPr marL="114300" indent="0" algn="just">
              <a:buNone/>
            </a:pPr>
            <a:r>
              <a:rPr lang="en-US" dirty="0">
                <a:latin typeface="Times New Roman" panose="02020603050405020304" pitchFamily="18" charset="0"/>
                <a:cs typeface="Times New Roman" panose="02020603050405020304" pitchFamily="18" charset="0"/>
              </a:rPr>
              <a:t>through cell membranes.</a:t>
            </a:r>
          </a:p>
          <a:p>
            <a:pPr marL="571500" indent="-457200" algn="just">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Most orally taken drugs obey Lipinski’s rule of </a:t>
            </a:r>
            <a:r>
              <a:rPr lang="en-US" dirty="0" smtClean="0">
                <a:latin typeface="Times New Roman" panose="02020603050405020304" pitchFamily="18" charset="0"/>
                <a:cs typeface="Times New Roman" panose="02020603050405020304" pitchFamily="18" charset="0"/>
              </a:rPr>
              <a:t>five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have no </a:t>
            </a:r>
            <a:r>
              <a:rPr lang="en-US" dirty="0">
                <a:latin typeface="Times New Roman" panose="02020603050405020304" pitchFamily="18" charset="0"/>
                <a:cs typeface="Times New Roman" panose="02020603050405020304" pitchFamily="18" charset="0"/>
              </a:rPr>
              <a:t>more than seven rotatable bonds.</a:t>
            </a:r>
          </a:p>
          <a:p>
            <a:pPr marL="571500" indent="-457200" algn="just">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Highly </a:t>
            </a:r>
            <a:r>
              <a:rPr lang="en-US" dirty="0">
                <a:latin typeface="Times New Roman" panose="02020603050405020304" pitchFamily="18" charset="0"/>
                <a:cs typeface="Times New Roman" panose="02020603050405020304" pitchFamily="18" charset="0"/>
              </a:rPr>
              <a:t>polar drugs can be orally active if they are small</a:t>
            </a:r>
          </a:p>
          <a:p>
            <a:pPr marL="114300" indent="0" algn="just">
              <a:buNone/>
            </a:pPr>
            <a:r>
              <a:rPr lang="en-US" dirty="0">
                <a:latin typeface="Times New Roman" panose="02020603050405020304" pitchFamily="18" charset="0"/>
                <a:cs typeface="Times New Roman" panose="02020603050405020304" pitchFamily="18" charset="0"/>
              </a:rPr>
              <a:t>enough to pass between the cells of the gut wall, are </a:t>
            </a:r>
            <a:r>
              <a:rPr lang="en-US" dirty="0" smtClean="0">
                <a:latin typeface="Times New Roman" panose="02020603050405020304" pitchFamily="18" charset="0"/>
                <a:cs typeface="Times New Roman" panose="02020603050405020304" pitchFamily="18" charset="0"/>
              </a:rPr>
              <a:t>recognized by </a:t>
            </a:r>
            <a:r>
              <a:rPr lang="en-US" dirty="0">
                <a:latin typeface="Times New Roman" panose="02020603050405020304" pitchFamily="18" charset="0"/>
                <a:cs typeface="Times New Roman" panose="02020603050405020304" pitchFamily="18" charset="0"/>
              </a:rPr>
              <a:t>carrier proteins, or are taken across the gut wall </a:t>
            </a:r>
            <a:r>
              <a:rPr lang="en-US" dirty="0" smtClean="0">
                <a:latin typeface="Times New Roman" panose="02020603050405020304" pitchFamily="18" charset="0"/>
                <a:cs typeface="Times New Roman" panose="02020603050405020304" pitchFamily="18" charset="0"/>
              </a:rPr>
              <a:t>by pinocytosis</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059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Autofit/>
          </a:bodyPr>
          <a:lstStyle/>
          <a:p>
            <a:pPr marL="109728" indent="0" algn="just">
              <a:buNone/>
            </a:pPr>
            <a:r>
              <a:rPr lang="en-US" sz="2400" dirty="0" smtClean="0">
                <a:latin typeface="Times New Roman" panose="02020603050405020304" pitchFamily="18" charset="0"/>
                <a:cs typeface="Times New Roman" panose="02020603050405020304" pitchFamily="18" charset="0"/>
              </a:rPr>
              <a:t>    Various strategies that </a:t>
            </a:r>
            <a:r>
              <a:rPr lang="en-US" sz="2400" dirty="0">
                <a:latin typeface="Times New Roman" panose="02020603050405020304" pitchFamily="18" charset="0"/>
                <a:cs typeface="Times New Roman" panose="02020603050405020304" pitchFamily="18" charset="0"/>
              </a:rPr>
              <a:t>can be used in the design of drugs. Several of </a:t>
            </a:r>
            <a:r>
              <a:rPr lang="en-US" sz="2400" dirty="0" smtClean="0">
                <a:latin typeface="Times New Roman" panose="02020603050405020304" pitchFamily="18" charset="0"/>
                <a:cs typeface="Times New Roman" panose="02020603050405020304" pitchFamily="18" charset="0"/>
              </a:rPr>
              <a:t>these strategies </a:t>
            </a:r>
            <a:r>
              <a:rPr lang="en-US" sz="2400" dirty="0">
                <a:latin typeface="Times New Roman" panose="02020603050405020304" pitchFamily="18" charset="0"/>
                <a:cs typeface="Times New Roman" panose="02020603050405020304" pitchFamily="18" charset="0"/>
              </a:rPr>
              <a:t>involved a change in shape such that the </a:t>
            </a:r>
            <a:r>
              <a:rPr lang="en-US" sz="2400" dirty="0" smtClean="0">
                <a:latin typeface="Times New Roman" panose="02020603050405020304" pitchFamily="18" charset="0"/>
                <a:cs typeface="Times New Roman" panose="02020603050405020304" pitchFamily="18" charset="0"/>
              </a:rPr>
              <a:t>new drug </a:t>
            </a:r>
            <a:r>
              <a:rPr lang="en-US" sz="2400" dirty="0">
                <a:latin typeface="Times New Roman" panose="02020603050405020304" pitchFamily="18" charset="0"/>
                <a:cs typeface="Times New Roman" panose="02020603050405020304" pitchFamily="18" charset="0"/>
              </a:rPr>
              <a:t>had a better ‘</a:t>
            </a:r>
            <a:r>
              <a:rPr lang="en-US" sz="2400" dirty="0" smtClean="0">
                <a:latin typeface="Times New Roman" panose="02020603050405020304" pitchFamily="18" charset="0"/>
                <a:cs typeface="Times New Roman" panose="02020603050405020304" pitchFamily="18" charset="0"/>
              </a:rPr>
              <a:t>fit</a:t>
            </a:r>
            <a:r>
              <a:rPr lang="en-US" sz="2400" dirty="0">
                <a:latin typeface="Times New Roman" panose="02020603050405020304" pitchFamily="18" charset="0"/>
                <a:cs typeface="Times New Roman" panose="02020603050405020304" pitchFamily="18" charset="0"/>
              </a:rPr>
              <a:t>’ for its target binding site</a:t>
            </a:r>
            <a:r>
              <a:rPr lang="en-US" sz="2400" dirty="0" smtClean="0">
                <a:latin typeface="Times New Roman" panose="02020603050405020304" pitchFamily="18" charset="0"/>
                <a:cs typeface="Times New Roman" panose="02020603050405020304" pitchFamily="18" charset="0"/>
              </a:rPr>
              <a:t>.</a:t>
            </a:r>
          </a:p>
          <a:p>
            <a:pPr marL="109728" indent="0" algn="just">
              <a:buNone/>
            </a:pPr>
            <a:r>
              <a:rPr lang="en-US" sz="2400" dirty="0" smtClean="0">
                <a:latin typeface="Times New Roman" panose="02020603050405020304" pitchFamily="18" charset="0"/>
                <a:cs typeface="Times New Roman" panose="02020603050405020304" pitchFamily="18" charset="0"/>
              </a:rPr>
              <a:t>   Other strategies </a:t>
            </a:r>
            <a:r>
              <a:rPr lang="en-US" sz="2400" dirty="0">
                <a:latin typeface="Times New Roman" panose="02020603050405020304" pitchFamily="18" charset="0"/>
                <a:cs typeface="Times New Roman" panose="02020603050405020304" pitchFamily="18" charset="0"/>
              </a:rPr>
              <a:t>involved a change in functional groups or </a:t>
            </a:r>
            <a:r>
              <a:rPr lang="en-US" sz="2400" dirty="0" smtClean="0">
                <a:latin typeface="Times New Roman" panose="02020603050405020304" pitchFamily="18" charset="0"/>
                <a:cs typeface="Times New Roman" panose="02020603050405020304" pitchFamily="18" charset="0"/>
              </a:rPr>
              <a:t>substituents such </a:t>
            </a:r>
            <a:r>
              <a:rPr lang="en-US" sz="2400" dirty="0">
                <a:latin typeface="Times New Roman" panose="02020603050405020304" pitchFamily="18" charset="0"/>
                <a:cs typeface="Times New Roman" panose="02020603050405020304" pitchFamily="18" charset="0"/>
              </a:rPr>
              <a:t>that the drug’s pharmacokinetics or binding</a:t>
            </a:r>
          </a:p>
          <a:p>
            <a:pPr marL="109728" indent="0" algn="just">
              <a:buNone/>
            </a:pPr>
            <a:r>
              <a:rPr lang="en-US" sz="2400" dirty="0">
                <a:latin typeface="Times New Roman" panose="02020603050405020304" pitchFamily="18" charset="0"/>
                <a:cs typeface="Times New Roman" panose="02020603050405020304" pitchFamily="18" charset="0"/>
              </a:rPr>
              <a:t>site interactions were improved. </a:t>
            </a:r>
            <a:endParaRPr lang="en-US" sz="2400" dirty="0" smtClean="0">
              <a:latin typeface="Times New Roman" panose="02020603050405020304" pitchFamily="18" charset="0"/>
              <a:cs typeface="Times New Roman" panose="02020603050405020304" pitchFamily="18" charset="0"/>
            </a:endParaRPr>
          </a:p>
          <a:p>
            <a:pPr marL="109728" indent="0" algn="just">
              <a:buNone/>
            </a:pPr>
            <a:r>
              <a:rPr lang="en-US" sz="2400" dirty="0" smtClean="0">
                <a:latin typeface="Times New Roman" panose="02020603050405020304" pitchFamily="18" charset="0"/>
                <a:cs typeface="Times New Roman" panose="02020603050405020304" pitchFamily="18" charset="0"/>
              </a:rPr>
              <a:t>    These </a:t>
            </a:r>
            <a:r>
              <a:rPr lang="en-US" sz="2400" dirty="0">
                <a:latin typeface="Times New Roman" panose="02020603050405020304" pitchFamily="18" charset="0"/>
                <a:cs typeface="Times New Roman" panose="02020603050405020304" pitchFamily="18" charset="0"/>
              </a:rPr>
              <a:t>latter </a:t>
            </a:r>
            <a:r>
              <a:rPr lang="en-US" sz="2400" dirty="0" smtClean="0">
                <a:latin typeface="Times New Roman" panose="02020603050405020304" pitchFamily="18" charset="0"/>
                <a:cs typeface="Times New Roman" panose="02020603050405020304" pitchFamily="18" charset="0"/>
              </a:rPr>
              <a:t>strategies often </a:t>
            </a:r>
            <a:r>
              <a:rPr lang="en-US" sz="2400" dirty="0">
                <a:latin typeface="Times New Roman" panose="02020603050405020304" pitchFamily="18" charset="0"/>
                <a:cs typeface="Times New Roman" panose="02020603050405020304" pitchFamily="18" charset="0"/>
              </a:rPr>
              <a:t>involved the synthesis of analogues </a:t>
            </a:r>
            <a:r>
              <a:rPr lang="en-US" sz="2400" dirty="0" smtClean="0">
                <a:latin typeface="Times New Roman" panose="02020603050405020304" pitchFamily="18" charset="0"/>
                <a:cs typeface="Times New Roman" panose="02020603050405020304" pitchFamily="18" charset="0"/>
              </a:rPr>
              <a:t>containing a </a:t>
            </a:r>
            <a:r>
              <a:rPr lang="en-US" sz="2400" dirty="0">
                <a:latin typeface="Times New Roman" panose="02020603050405020304" pitchFamily="18" charset="0"/>
                <a:cs typeface="Times New Roman" panose="02020603050405020304" pitchFamily="18" charset="0"/>
              </a:rPr>
              <a:t>range of substituents on aromatic or </a:t>
            </a:r>
            <a:r>
              <a:rPr lang="en-US" sz="2400" dirty="0" smtClean="0">
                <a:latin typeface="Times New Roman" panose="02020603050405020304" pitchFamily="18" charset="0"/>
                <a:cs typeface="Times New Roman" panose="02020603050405020304" pitchFamily="18" charset="0"/>
              </a:rPr>
              <a:t>heteroaromatic rings </a:t>
            </a:r>
            <a:r>
              <a:rPr lang="en-US" sz="2400" dirty="0">
                <a:latin typeface="Times New Roman" panose="02020603050405020304" pitchFamily="18" charset="0"/>
                <a:cs typeface="Times New Roman" panose="02020603050405020304" pitchFamily="18" charset="0"/>
              </a:rPr>
              <a:t>or accessible functional groups. </a:t>
            </a:r>
            <a:endParaRPr lang="en-US" sz="2400" dirty="0" smtClean="0">
              <a:latin typeface="Times New Roman" panose="02020603050405020304" pitchFamily="18" charset="0"/>
              <a:cs typeface="Times New Roman" panose="02020603050405020304" pitchFamily="18" charset="0"/>
            </a:endParaRPr>
          </a:p>
          <a:p>
            <a:pPr marL="109728" indent="0" algn="just">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number of </a:t>
            </a:r>
            <a:r>
              <a:rPr lang="en-US" sz="2400" dirty="0" smtClean="0">
                <a:latin typeface="Times New Roman" panose="02020603050405020304" pitchFamily="18" charset="0"/>
                <a:cs typeface="Times New Roman" panose="02020603050405020304" pitchFamily="18" charset="0"/>
              </a:rPr>
              <a:t>possible analogues </a:t>
            </a:r>
            <a:r>
              <a:rPr lang="en-US" sz="2400" dirty="0">
                <a:latin typeface="Times New Roman" panose="02020603050405020304" pitchFamily="18" charset="0"/>
                <a:cs typeface="Times New Roman" panose="02020603050405020304" pitchFamily="18" charset="0"/>
              </a:rPr>
              <a:t>that could be made is </a:t>
            </a:r>
            <a:r>
              <a:rPr lang="en-US" sz="2400" dirty="0" smtClean="0">
                <a:latin typeface="Times New Roman" panose="02020603050405020304" pitchFamily="18" charset="0"/>
                <a:cs typeface="Times New Roman" panose="02020603050405020304" pitchFamily="18" charset="0"/>
              </a:rPr>
              <a:t>infinite </a:t>
            </a:r>
            <a:r>
              <a:rPr lang="en-US" sz="2400" dirty="0">
                <a:latin typeface="Times New Roman" panose="02020603050405020304" pitchFamily="18" charset="0"/>
                <a:cs typeface="Times New Roman" panose="02020603050405020304" pitchFamily="18" charset="0"/>
              </a:rPr>
              <a:t>if we </a:t>
            </a:r>
            <a:r>
              <a:rPr lang="en-US" sz="2400" dirty="0" smtClean="0">
                <a:latin typeface="Times New Roman" panose="02020603050405020304" pitchFamily="18" charset="0"/>
                <a:cs typeface="Times New Roman" panose="02020603050405020304" pitchFamily="18" charset="0"/>
              </a:rPr>
              <a:t>were to </a:t>
            </a:r>
            <a:r>
              <a:rPr lang="en-US" sz="2400" dirty="0">
                <a:latin typeface="Times New Roman" panose="02020603050405020304" pitchFamily="18" charset="0"/>
                <a:cs typeface="Times New Roman" panose="02020603050405020304" pitchFamily="18" charset="0"/>
              </a:rPr>
              <a:t>try and synthesize analogues with every </a:t>
            </a:r>
            <a:r>
              <a:rPr lang="en-US" sz="2400" dirty="0" smtClean="0">
                <a:latin typeface="Times New Roman" panose="02020603050405020304" pitchFamily="18" charset="0"/>
                <a:cs typeface="Times New Roman" panose="02020603050405020304" pitchFamily="18" charset="0"/>
              </a:rPr>
              <a:t>substituent and </a:t>
            </a:r>
            <a:r>
              <a:rPr lang="en-US" sz="2400" dirty="0">
                <a:latin typeface="Times New Roman" panose="02020603050405020304" pitchFamily="18" charset="0"/>
                <a:cs typeface="Times New Roman" panose="02020603050405020304" pitchFamily="18" charset="0"/>
              </a:rPr>
              <a:t>combination of substituents possible. </a:t>
            </a:r>
          </a:p>
        </p:txBody>
      </p:sp>
      <p:sp>
        <p:nvSpPr>
          <p:cNvPr id="5" name="Title 1"/>
          <p:cNvSpPr>
            <a:spLocks noGrp="1"/>
          </p:cNvSpPr>
          <p:nvPr>
            <p:ph type="title"/>
          </p:nvPr>
        </p:nvSpPr>
        <p:spPr>
          <a:xfrm>
            <a:off x="457200" y="274638"/>
            <a:ext cx="8229600" cy="563562"/>
          </a:xfrm>
        </p:spPr>
        <p:txBody>
          <a:bodyPr>
            <a:noAutofit/>
          </a:bodyPr>
          <a:lstStyle/>
          <a:p>
            <a:r>
              <a:rPr lang="en-US" sz="3200" b="0" dirty="0">
                <a:solidFill>
                  <a:srgbClr val="FF0000"/>
                </a:solidFill>
                <a:effectLst/>
                <a:latin typeface="Times New Roman" panose="02020603050405020304" pitchFamily="18" charset="0"/>
                <a:cs typeface="Times New Roman" panose="02020603050405020304" pitchFamily="18" charset="0"/>
              </a:rPr>
              <a:t>Quantitative Structure Activity Relationships </a:t>
            </a:r>
            <a:endParaRPr lang="en-US" sz="3200" b="0" cap="none"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40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marL="109728" indent="0" algn="just">
              <a:buNone/>
            </a:pPr>
            <a:r>
              <a:rPr lang="en-US" sz="2400" dirty="0" smtClean="0">
                <a:latin typeface="Times New Roman" panose="02020603050405020304" pitchFamily="18" charset="0"/>
                <a:cs typeface="Times New Roman" panose="02020603050405020304" pitchFamily="18" charset="0"/>
              </a:rPr>
              <a:t>   Therefore</a:t>
            </a:r>
            <a:r>
              <a:rPr lang="en-US" sz="2400" dirty="0">
                <a:latin typeface="Times New Roman" panose="02020603050405020304" pitchFamily="18" charset="0"/>
                <a:cs typeface="Times New Roman" panose="02020603050405020304" pitchFamily="18" charset="0"/>
              </a:rPr>
              <a:t>, it is clearly advantageous if a rational approach can be followed </a:t>
            </a:r>
            <a:r>
              <a:rPr lang="en-US" sz="2400" dirty="0">
                <a:solidFill>
                  <a:schemeClr val="accent2"/>
                </a:solidFill>
                <a:latin typeface="Times New Roman" panose="02020603050405020304" pitchFamily="18" charset="0"/>
                <a:cs typeface="Times New Roman" panose="02020603050405020304" pitchFamily="18" charset="0"/>
              </a:rPr>
              <a:t>in deciding which substituents to use. </a:t>
            </a:r>
            <a:endParaRPr lang="en-US" sz="2400" dirty="0" smtClean="0">
              <a:solidFill>
                <a:schemeClr val="accent2"/>
              </a:solidFill>
              <a:latin typeface="Times New Roman" panose="02020603050405020304" pitchFamily="18" charset="0"/>
              <a:cs typeface="Times New Roman" panose="02020603050405020304" pitchFamily="18" charset="0"/>
            </a:endParaRPr>
          </a:p>
          <a:p>
            <a:pPr marL="109728" indent="0" algn="just">
              <a:buNone/>
            </a:pPr>
            <a:r>
              <a:rPr lang="en-US" sz="2400" dirty="0" smtClean="0">
                <a:solidFill>
                  <a:srgbClr val="0070C0"/>
                </a:solidFill>
                <a:latin typeface="Times New Roman" panose="02020603050405020304" pitchFamily="18" charset="0"/>
                <a:cs typeface="Times New Roman" panose="02020603050405020304" pitchFamily="18" charset="0"/>
              </a:rPr>
              <a:t>The quantitative structure–activity </a:t>
            </a:r>
            <a:r>
              <a:rPr lang="en-US" sz="2400" dirty="0">
                <a:solidFill>
                  <a:srgbClr val="0070C0"/>
                </a:solidFill>
                <a:latin typeface="Times New Roman" panose="02020603050405020304" pitchFamily="18" charset="0"/>
                <a:cs typeface="Times New Roman" panose="02020603050405020304" pitchFamily="18" charset="0"/>
              </a:rPr>
              <a:t>relationship (QSAR) </a:t>
            </a:r>
            <a:r>
              <a:rPr lang="en-US" sz="2400" dirty="0" smtClean="0">
                <a:latin typeface="Times New Roman" panose="02020603050405020304" pitchFamily="18" charset="0"/>
                <a:cs typeface="Times New Roman" panose="02020603050405020304" pitchFamily="18" charset="0"/>
              </a:rPr>
              <a:t>approach has </a:t>
            </a:r>
            <a:r>
              <a:rPr lang="en-US" sz="2400" dirty="0">
                <a:latin typeface="Times New Roman" panose="02020603050405020304" pitchFamily="18" charset="0"/>
                <a:cs typeface="Times New Roman" panose="02020603050405020304" pitchFamily="18" charset="0"/>
              </a:rPr>
              <a:t>proved extremely useful in tackling this </a:t>
            </a:r>
            <a:r>
              <a:rPr lang="en-US" sz="2400" dirty="0" smtClean="0">
                <a:latin typeface="Times New Roman" panose="02020603050405020304" pitchFamily="18" charset="0"/>
                <a:cs typeface="Times New Roman" panose="02020603050405020304" pitchFamily="18" charset="0"/>
              </a:rPr>
              <a:t>problem.</a:t>
            </a:r>
          </a:p>
          <a:p>
            <a:pPr marL="109728" indent="0" algn="just">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QSAR approach attempts to identify and quantify</a:t>
            </a:r>
          </a:p>
          <a:p>
            <a:pPr marL="109728" indent="0" algn="just">
              <a:buNone/>
            </a:pPr>
            <a:r>
              <a:rPr lang="en-US" sz="2400" dirty="0">
                <a:latin typeface="Times New Roman" panose="02020603050405020304" pitchFamily="18" charset="0"/>
                <a:cs typeface="Times New Roman" panose="02020603050405020304" pitchFamily="18" charset="0"/>
              </a:rPr>
              <a:t>the physicochemical properties of a drug and </a:t>
            </a:r>
            <a:r>
              <a:rPr lang="en-US" sz="2400" dirty="0" smtClean="0">
                <a:latin typeface="Times New Roman" panose="02020603050405020304" pitchFamily="18" charset="0"/>
                <a:cs typeface="Times New Roman" panose="02020603050405020304" pitchFamily="18" charset="0"/>
              </a:rPr>
              <a:t>to see </a:t>
            </a:r>
            <a:r>
              <a:rPr lang="en-US" sz="2400" dirty="0">
                <a:latin typeface="Times New Roman" panose="02020603050405020304" pitchFamily="18" charset="0"/>
                <a:cs typeface="Times New Roman" panose="02020603050405020304" pitchFamily="18" charset="0"/>
              </a:rPr>
              <a:t>whether any of these properties has an </a:t>
            </a:r>
            <a:r>
              <a:rPr lang="en-US" sz="2400" dirty="0" smtClean="0">
                <a:latin typeface="Times New Roman" panose="02020603050405020304" pitchFamily="18" charset="0"/>
                <a:cs typeface="Times New Roman" panose="02020603050405020304" pitchFamily="18" charset="0"/>
              </a:rPr>
              <a:t>effect </a:t>
            </a:r>
            <a:r>
              <a:rPr lang="en-US" sz="2400" dirty="0">
                <a:latin typeface="Times New Roman" panose="02020603050405020304" pitchFamily="18" charset="0"/>
                <a:cs typeface="Times New Roman" panose="02020603050405020304" pitchFamily="18" charset="0"/>
              </a:rPr>
              <a:t>on </a:t>
            </a:r>
            <a:r>
              <a:rPr lang="en-US" sz="2400" dirty="0" smtClean="0">
                <a:latin typeface="Times New Roman" panose="02020603050405020304" pitchFamily="18" charset="0"/>
                <a:cs typeface="Times New Roman" panose="02020603050405020304" pitchFamily="18" charset="0"/>
              </a:rPr>
              <a:t>the drug's </a:t>
            </a:r>
            <a:r>
              <a:rPr lang="en-US" sz="2400" dirty="0">
                <a:latin typeface="Times New Roman" panose="02020603050405020304" pitchFamily="18" charset="0"/>
                <a:cs typeface="Times New Roman" panose="02020603050405020304" pitchFamily="18" charset="0"/>
              </a:rPr>
              <a:t>biological activity. If such a relationship </a:t>
            </a:r>
            <a:r>
              <a:rPr lang="en-US" sz="2400" dirty="0" smtClean="0">
                <a:latin typeface="Times New Roman" panose="02020603050405020304" pitchFamily="18" charset="0"/>
                <a:cs typeface="Times New Roman" panose="02020603050405020304" pitchFamily="18" charset="0"/>
              </a:rPr>
              <a:t>holds true</a:t>
            </a:r>
            <a:r>
              <a:rPr lang="en-US" sz="2400" dirty="0">
                <a:latin typeface="Times New Roman" panose="02020603050405020304" pitchFamily="18" charset="0"/>
                <a:cs typeface="Times New Roman" panose="02020603050405020304" pitchFamily="18" charset="0"/>
              </a:rPr>
              <a:t>, an equation can be drawn up which </a:t>
            </a:r>
            <a:r>
              <a:rPr lang="en-US" sz="2400" dirty="0" smtClean="0">
                <a:latin typeface="Times New Roman" panose="02020603050405020304" pitchFamily="18" charset="0"/>
                <a:cs typeface="Times New Roman" panose="02020603050405020304" pitchFamily="18" charset="0"/>
              </a:rPr>
              <a:t>quantifies the relationship </a:t>
            </a:r>
            <a:r>
              <a:rPr lang="en-US" sz="2400" dirty="0">
                <a:latin typeface="Times New Roman" panose="02020603050405020304" pitchFamily="18" charset="0"/>
                <a:cs typeface="Times New Roman" panose="02020603050405020304" pitchFamily="18" charset="0"/>
              </a:rPr>
              <a:t>and allows the medicinal chemist to say </a:t>
            </a:r>
            <a:r>
              <a:rPr lang="en-US" sz="2400" dirty="0" smtClean="0">
                <a:latin typeface="Times New Roman" panose="02020603050405020304" pitchFamily="18" charset="0"/>
                <a:cs typeface="Times New Roman" panose="02020603050405020304" pitchFamily="18" charset="0"/>
              </a:rPr>
              <a:t>with some confidence </a:t>
            </a:r>
            <a:r>
              <a:rPr lang="en-US" sz="2400" dirty="0">
                <a:latin typeface="Times New Roman" panose="02020603050405020304" pitchFamily="18" charset="0"/>
                <a:cs typeface="Times New Roman" panose="02020603050405020304" pitchFamily="18" charset="0"/>
              </a:rPr>
              <a:t>that the property (or properties) has </a:t>
            </a:r>
            <a:r>
              <a:rPr lang="en-US" sz="2400" dirty="0" smtClean="0">
                <a:latin typeface="Times New Roman" panose="02020603050405020304" pitchFamily="18" charset="0"/>
                <a:cs typeface="Times New Roman" panose="02020603050405020304" pitchFamily="18" charset="0"/>
              </a:rPr>
              <a:t>an important </a:t>
            </a:r>
            <a:r>
              <a:rPr lang="en-US" sz="2400" dirty="0">
                <a:latin typeface="Times New Roman" panose="02020603050405020304" pitchFamily="18" charset="0"/>
                <a:cs typeface="Times New Roman" panose="02020603050405020304" pitchFamily="18" charset="0"/>
              </a:rPr>
              <a:t>role in the pharmacokinetics or mechanism </a:t>
            </a:r>
            <a:r>
              <a:rPr lang="en-US" sz="2400" dirty="0" smtClean="0">
                <a:latin typeface="Times New Roman" panose="02020603050405020304" pitchFamily="18" charset="0"/>
                <a:cs typeface="Times New Roman" panose="02020603050405020304" pitchFamily="18" charset="0"/>
              </a:rPr>
              <a:t>of action </a:t>
            </a:r>
            <a:r>
              <a:rPr lang="en-US" sz="2400" dirty="0">
                <a:latin typeface="Times New Roman" panose="02020603050405020304" pitchFamily="18" charset="0"/>
                <a:cs typeface="Times New Roman" panose="02020603050405020304" pitchFamily="18" charset="0"/>
              </a:rPr>
              <a:t>of the drug. It also allows the medicinal </a:t>
            </a:r>
            <a:r>
              <a:rPr lang="en-US" sz="2400" dirty="0" smtClean="0">
                <a:latin typeface="Times New Roman" panose="02020603050405020304" pitchFamily="18" charset="0"/>
                <a:cs typeface="Times New Roman" panose="02020603050405020304" pitchFamily="18" charset="0"/>
              </a:rPr>
              <a:t>chemist some </a:t>
            </a:r>
            <a:r>
              <a:rPr lang="en-US" sz="2400" dirty="0">
                <a:latin typeface="Times New Roman" panose="02020603050405020304" pitchFamily="18" charset="0"/>
                <a:cs typeface="Times New Roman" panose="02020603050405020304" pitchFamily="18" charset="0"/>
              </a:rPr>
              <a:t>level of prediction.</a:t>
            </a:r>
          </a:p>
        </p:txBody>
      </p:sp>
    </p:spTree>
    <p:extLst>
      <p:ext uri="{BB962C8B-B14F-4D97-AF65-F5344CB8AC3E}">
        <p14:creationId xmlns:p14="http://schemas.microsoft.com/office/powerpoint/2010/main" val="352599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marL="109728" indent="0">
              <a:buNone/>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By </a:t>
            </a:r>
            <a:r>
              <a:rPr lang="en-US" sz="2400" dirty="0">
                <a:latin typeface="Times New Roman" panose="02020603050405020304" pitchFamily="18" charset="0"/>
                <a:cs typeface="Times New Roman" panose="02020603050405020304" pitchFamily="18" charset="0"/>
              </a:rPr>
              <a:t>quantifying </a:t>
            </a:r>
            <a:r>
              <a:rPr lang="en-US" sz="2400" dirty="0" smtClean="0">
                <a:latin typeface="Times New Roman" panose="02020603050405020304" pitchFamily="18" charset="0"/>
                <a:cs typeface="Times New Roman" panose="02020603050405020304" pitchFamily="18" charset="0"/>
              </a:rPr>
              <a:t>physicochemical properties</a:t>
            </a:r>
            <a:r>
              <a:rPr lang="en-US" sz="2400" dirty="0">
                <a:latin typeface="Times New Roman" panose="02020603050405020304" pitchFamily="18" charset="0"/>
                <a:cs typeface="Times New Roman" panose="02020603050405020304" pitchFamily="18" charset="0"/>
              </a:rPr>
              <a:t>, it should be possible to calculate in </a:t>
            </a:r>
            <a:r>
              <a:rPr lang="en-US" sz="2400" dirty="0" smtClean="0">
                <a:latin typeface="Times New Roman" panose="02020603050405020304" pitchFamily="18" charset="0"/>
                <a:cs typeface="Times New Roman" panose="02020603050405020304" pitchFamily="18" charset="0"/>
              </a:rPr>
              <a:t>advance what </a:t>
            </a:r>
            <a:r>
              <a:rPr lang="en-US" sz="2400" dirty="0">
                <a:latin typeface="Times New Roman" panose="02020603050405020304" pitchFamily="18" charset="0"/>
                <a:cs typeface="Times New Roman" panose="02020603050405020304" pitchFamily="18" charset="0"/>
              </a:rPr>
              <a:t>the biological activity of a novel analogue </a:t>
            </a:r>
            <a:r>
              <a:rPr lang="en-US" sz="2400" dirty="0" smtClean="0">
                <a:latin typeface="Times New Roman" panose="02020603050405020304" pitchFamily="18" charset="0"/>
                <a:cs typeface="Times New Roman" panose="02020603050405020304" pitchFamily="18" charset="0"/>
              </a:rPr>
              <a:t>might be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109728" indent="0">
              <a:buNone/>
            </a:pPr>
            <a:r>
              <a:rPr lang="en-US" sz="2400" dirty="0" smtClean="0">
                <a:latin typeface="Times New Roman" panose="02020603050405020304" pitchFamily="18" charset="0"/>
                <a:cs typeface="Times New Roman" panose="02020603050405020304" pitchFamily="18" charset="0"/>
              </a:rPr>
              <a:t>    There </a:t>
            </a:r>
            <a:r>
              <a:rPr lang="en-US" sz="2400" dirty="0">
                <a:latin typeface="Times New Roman" panose="02020603050405020304" pitchFamily="18" charset="0"/>
                <a:cs typeface="Times New Roman" panose="02020603050405020304" pitchFamily="18" charset="0"/>
              </a:rPr>
              <a:t>are two advantages to this</a:t>
            </a:r>
            <a:r>
              <a:rPr lang="en-US" sz="2400" dirty="0" smtClean="0">
                <a:latin typeface="Times New Roman" panose="02020603050405020304" pitchFamily="18" charset="0"/>
                <a:cs typeface="Times New Roman" panose="02020603050405020304" pitchFamily="18" charset="0"/>
              </a:rPr>
              <a:t>.</a:t>
            </a:r>
          </a:p>
          <a:p>
            <a:pPr marL="109728"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Firstly, it allows </a:t>
            </a:r>
            <a:r>
              <a:rPr lang="en-US" sz="2400" dirty="0" smtClean="0">
                <a:latin typeface="Times New Roman" panose="02020603050405020304" pitchFamily="18" charset="0"/>
                <a:cs typeface="Times New Roman" panose="02020603050405020304" pitchFamily="18" charset="0"/>
              </a:rPr>
              <a:t>the medicinal </a:t>
            </a:r>
            <a:r>
              <a:rPr lang="en-US" sz="2400" dirty="0">
                <a:latin typeface="Times New Roman" panose="02020603050405020304" pitchFamily="18" charset="0"/>
                <a:cs typeface="Times New Roman" panose="02020603050405020304" pitchFamily="18" charset="0"/>
              </a:rPr>
              <a:t>chemist to target </a:t>
            </a:r>
            <a:r>
              <a:rPr lang="en-US" sz="2400" dirty="0" smtClean="0">
                <a:latin typeface="Times New Roman" panose="02020603050405020304" pitchFamily="18" charset="0"/>
                <a:cs typeface="Times New Roman" panose="02020603050405020304" pitchFamily="18" charset="0"/>
              </a:rPr>
              <a:t>efforts </a:t>
            </a:r>
            <a:r>
              <a:rPr lang="en-US" sz="2400" dirty="0">
                <a:latin typeface="Times New Roman" panose="02020603050405020304" pitchFamily="18" charset="0"/>
                <a:cs typeface="Times New Roman" panose="02020603050405020304" pitchFamily="18" charset="0"/>
              </a:rPr>
              <a:t>on analogues </a:t>
            </a:r>
            <a:r>
              <a:rPr lang="en-US" sz="2400" dirty="0" smtClean="0">
                <a:latin typeface="Times New Roman" panose="02020603050405020304" pitchFamily="18" charset="0"/>
                <a:cs typeface="Times New Roman" panose="02020603050405020304" pitchFamily="18" charset="0"/>
              </a:rPr>
              <a:t>which should </a:t>
            </a:r>
            <a:r>
              <a:rPr lang="en-US" sz="2400" dirty="0">
                <a:latin typeface="Times New Roman" panose="02020603050405020304" pitchFamily="18" charset="0"/>
                <a:cs typeface="Times New Roman" panose="02020603050405020304" pitchFamily="18" charset="0"/>
              </a:rPr>
              <a:t>have improved activity and, thus, cut down </a:t>
            </a:r>
            <a:r>
              <a:rPr lang="en-US" sz="2400" dirty="0" smtClean="0">
                <a:latin typeface="Times New Roman" panose="02020603050405020304" pitchFamily="18" charset="0"/>
                <a:cs typeface="Times New Roman" panose="02020603050405020304" pitchFamily="18" charset="0"/>
              </a:rPr>
              <a:t>the number </a:t>
            </a:r>
            <a:r>
              <a:rPr lang="en-US" sz="2400" dirty="0">
                <a:latin typeface="Times New Roman" panose="02020603050405020304" pitchFamily="18" charset="0"/>
                <a:cs typeface="Times New Roman" panose="02020603050405020304" pitchFamily="18" charset="0"/>
              </a:rPr>
              <a:t>of analogues that have to be made. </a:t>
            </a:r>
            <a:endParaRPr lang="en-US" sz="2400" dirty="0" smtClean="0">
              <a:latin typeface="Times New Roman" panose="02020603050405020304" pitchFamily="18" charset="0"/>
              <a:cs typeface="Times New Roman" panose="02020603050405020304" pitchFamily="18" charset="0"/>
            </a:endParaRPr>
          </a:p>
          <a:p>
            <a:pPr marL="109728" indent="0">
              <a:buNone/>
            </a:pPr>
            <a:r>
              <a:rPr lang="en-US" sz="2400" dirty="0" smtClean="0">
                <a:latin typeface="Times New Roman" panose="02020603050405020304" pitchFamily="18" charset="0"/>
                <a:cs typeface="Times New Roman" panose="02020603050405020304" pitchFamily="18" charset="0"/>
              </a:rPr>
              <a:t>Secondly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if an </a:t>
            </a:r>
            <a:r>
              <a:rPr lang="en-US" sz="2400" dirty="0">
                <a:latin typeface="Times New Roman" panose="02020603050405020304" pitchFamily="18" charset="0"/>
                <a:cs typeface="Times New Roman" panose="02020603050405020304" pitchFamily="18" charset="0"/>
              </a:rPr>
              <a:t>analogue is discovered which does not </a:t>
            </a:r>
            <a:r>
              <a:rPr lang="en-US" sz="2400" dirty="0" smtClean="0">
                <a:latin typeface="Times New Roman" panose="02020603050405020304" pitchFamily="18" charset="0"/>
                <a:cs typeface="Times New Roman" panose="02020603050405020304" pitchFamily="18" charset="0"/>
              </a:rPr>
              <a:t>fit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equation, it </a:t>
            </a:r>
            <a:r>
              <a:rPr lang="en-US" sz="2400" dirty="0">
                <a:latin typeface="Times New Roman" panose="02020603050405020304" pitchFamily="18" charset="0"/>
                <a:cs typeface="Times New Roman" panose="02020603050405020304" pitchFamily="18" charset="0"/>
              </a:rPr>
              <a:t>implies that some other feature is important </a:t>
            </a:r>
            <a:r>
              <a:rPr lang="en-US" sz="2400" dirty="0" smtClean="0">
                <a:latin typeface="Times New Roman" panose="02020603050405020304" pitchFamily="18" charset="0"/>
                <a:cs typeface="Times New Roman" panose="02020603050405020304" pitchFamily="18" charset="0"/>
              </a:rPr>
              <a:t>and provides </a:t>
            </a:r>
            <a:r>
              <a:rPr lang="en-US" sz="2400" dirty="0">
                <a:latin typeface="Times New Roman" panose="02020603050405020304" pitchFamily="18" charset="0"/>
                <a:cs typeface="Times New Roman" panose="02020603050405020304" pitchFamily="18" charset="0"/>
              </a:rPr>
              <a:t>a lead for further development.</a:t>
            </a:r>
          </a:p>
        </p:txBody>
      </p:sp>
    </p:spTree>
    <p:extLst>
      <p:ext uri="{BB962C8B-B14F-4D97-AF65-F5344CB8AC3E}">
        <p14:creationId xmlns:p14="http://schemas.microsoft.com/office/powerpoint/2010/main" val="263903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20000"/>
          </a:bodyPr>
          <a:lstStyle/>
          <a:p>
            <a:pPr marL="0" indent="0">
              <a:buNone/>
            </a:pPr>
            <a:r>
              <a:rPr lang="en-US" sz="3800" dirty="0" smtClean="0">
                <a:solidFill>
                  <a:schemeClr val="tx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QSAR approach attempts to identify and quantify </a:t>
            </a:r>
            <a:r>
              <a:rPr lang="en-US" sz="2800" dirty="0" smtClean="0">
                <a:latin typeface="Times New Roman" panose="02020603050405020304" pitchFamily="18" charset="0"/>
                <a:cs typeface="Times New Roman" panose="02020603050405020304" pitchFamily="18" charset="0"/>
              </a:rPr>
              <a:t>the physicochemical </a:t>
            </a:r>
            <a:r>
              <a:rPr lang="en-US" sz="2800" dirty="0">
                <a:latin typeface="Times New Roman" panose="02020603050405020304" pitchFamily="18" charset="0"/>
                <a:cs typeface="Times New Roman" panose="02020603050405020304" pitchFamily="18" charset="0"/>
              </a:rPr>
              <a:t>properties of a drug and to see whether any </a:t>
            </a:r>
            <a:r>
              <a:rPr lang="en-US" sz="2800" dirty="0" smtClean="0">
                <a:latin typeface="Times New Roman" panose="02020603050405020304" pitchFamily="18" charset="0"/>
                <a:cs typeface="Times New Roman" panose="02020603050405020304" pitchFamily="18" charset="0"/>
              </a:rPr>
              <a:t>of these </a:t>
            </a:r>
            <a:r>
              <a:rPr lang="en-US" sz="2800" dirty="0">
                <a:latin typeface="Times New Roman" panose="02020603050405020304" pitchFamily="18" charset="0"/>
                <a:cs typeface="Times New Roman" panose="02020603050405020304" pitchFamily="18" charset="0"/>
              </a:rPr>
              <a:t>properties has an effect on the drug’s biological activity </a:t>
            </a:r>
            <a:r>
              <a:rPr lang="en-US" sz="2800" dirty="0" smtClean="0">
                <a:latin typeface="Times New Roman" panose="02020603050405020304" pitchFamily="18" charset="0"/>
                <a:cs typeface="Times New Roman" panose="02020603050405020304" pitchFamily="18" charset="0"/>
              </a:rPr>
              <a:t>by using </a:t>
            </a:r>
            <a:r>
              <a:rPr lang="en-US" sz="2800" dirty="0">
                <a:latin typeface="Times New Roman" panose="02020603050405020304" pitchFamily="18" charset="0"/>
                <a:cs typeface="Times New Roman" panose="02020603050405020304" pitchFamily="18" charset="0"/>
              </a:rPr>
              <a:t>a mathematical </a:t>
            </a:r>
            <a:r>
              <a:rPr lang="en-US" sz="2800" dirty="0" smtClean="0">
                <a:latin typeface="Times New Roman" panose="02020603050405020304" pitchFamily="18" charset="0"/>
                <a:cs typeface="Times New Roman" panose="02020603050405020304" pitchFamily="18" charset="0"/>
              </a:rPr>
              <a:t>equation</a:t>
            </a:r>
          </a:p>
          <a:p>
            <a:pPr marL="0" indent="0">
              <a:buNone/>
            </a:pPr>
            <a:r>
              <a:rPr lang="en-US" sz="2800" dirty="0" smtClean="0">
                <a:solidFill>
                  <a:srgbClr val="FF0000"/>
                </a:solidFill>
                <a:latin typeface="Times New Roman" panose="02020603050405020304" pitchFamily="18" charset="0"/>
                <a:cs typeface="Times New Roman" panose="02020603050405020304" pitchFamily="18" charset="0"/>
              </a:rPr>
              <a:t>Graphs </a:t>
            </a:r>
            <a:r>
              <a:rPr lang="en-US" sz="2800" dirty="0">
                <a:solidFill>
                  <a:srgbClr val="FF0000"/>
                </a:solidFill>
                <a:latin typeface="Times New Roman" panose="02020603050405020304" pitchFamily="18" charset="0"/>
                <a:cs typeface="Times New Roman" panose="02020603050405020304" pitchFamily="18" charset="0"/>
              </a:rPr>
              <a:t>and </a:t>
            </a:r>
            <a:r>
              <a:rPr lang="en-US" sz="2800" dirty="0" smtClean="0">
                <a:solidFill>
                  <a:srgbClr val="FF0000"/>
                </a:solidFill>
                <a:latin typeface="Times New Roman" panose="02020603050405020304" pitchFamily="18" charset="0"/>
                <a:cs typeface="Times New Roman" panose="02020603050405020304" pitchFamily="18" charset="0"/>
              </a:rPr>
              <a:t>equations:</a:t>
            </a:r>
          </a:p>
          <a:p>
            <a:pPr marL="0" indent="0">
              <a:buNone/>
            </a:pPr>
            <a:r>
              <a:rPr lang="en-US" sz="2800" dirty="0">
                <a:latin typeface="Times New Roman" panose="02020603050405020304" pitchFamily="18" charset="0"/>
                <a:cs typeface="Times New Roman" panose="02020603050405020304" pitchFamily="18" charset="0"/>
              </a:rPr>
              <a:t>In the simplest situation, a range of compounds is synthesized</a:t>
            </a:r>
          </a:p>
          <a:p>
            <a:pPr marL="0" indent="0">
              <a:buNone/>
            </a:pPr>
            <a:r>
              <a:rPr lang="en-US" sz="2800" dirty="0">
                <a:latin typeface="Times New Roman" panose="02020603050405020304" pitchFamily="18" charset="0"/>
                <a:cs typeface="Times New Roman" panose="02020603050405020304" pitchFamily="18" charset="0"/>
              </a:rPr>
              <a:t>in order to vary one physicochemical property (</a:t>
            </a:r>
            <a:r>
              <a:rPr lang="en-US" sz="2800" dirty="0" smtClean="0">
                <a:latin typeface="Times New Roman" panose="02020603050405020304" pitchFamily="18" charset="0"/>
                <a:cs typeface="Times New Roman" panose="02020603050405020304" pitchFamily="18" charset="0"/>
              </a:rPr>
              <a:t>e.g. log </a:t>
            </a:r>
            <a:r>
              <a:rPr lang="en-US" sz="2800" dirty="0">
                <a:latin typeface="Times New Roman" panose="02020603050405020304" pitchFamily="18" charset="0"/>
                <a:cs typeface="Times New Roman" panose="02020603050405020304" pitchFamily="18" charset="0"/>
              </a:rPr>
              <a:t>P ) and to test how this </a:t>
            </a:r>
            <a:r>
              <a:rPr lang="en-US" sz="2800" dirty="0" smtClean="0">
                <a:latin typeface="Times New Roman" panose="02020603050405020304" pitchFamily="18" charset="0"/>
                <a:cs typeface="Times New Roman" panose="02020603050405020304" pitchFamily="18" charset="0"/>
              </a:rPr>
              <a:t>affects </a:t>
            </a:r>
            <a:r>
              <a:rPr lang="en-US" sz="2800" dirty="0">
                <a:latin typeface="Times New Roman" panose="02020603050405020304" pitchFamily="18" charset="0"/>
                <a:cs typeface="Times New Roman" panose="02020603050405020304" pitchFamily="18" charset="0"/>
              </a:rPr>
              <a:t>the biological </a:t>
            </a:r>
            <a:r>
              <a:rPr lang="en-US" sz="2800" dirty="0" smtClean="0">
                <a:latin typeface="Times New Roman" panose="02020603050405020304" pitchFamily="18" charset="0"/>
                <a:cs typeface="Times New Roman" panose="02020603050405020304" pitchFamily="18" charset="0"/>
              </a:rPr>
              <a:t>activity (log </a:t>
            </a:r>
            <a:r>
              <a:rPr lang="en-US" sz="2800" dirty="0">
                <a:latin typeface="Times New Roman" panose="02020603050405020304" pitchFamily="18" charset="0"/>
                <a:cs typeface="Times New Roman" panose="02020603050405020304" pitchFamily="18" charset="0"/>
              </a:rPr>
              <a:t>1/ C ) (we will come to the meaning of log 1/ C and </a:t>
            </a:r>
            <a:r>
              <a:rPr lang="en-US" sz="2800" dirty="0" smtClean="0">
                <a:latin typeface="Times New Roman" panose="02020603050405020304" pitchFamily="18" charset="0"/>
                <a:cs typeface="Times New Roman" panose="02020603050405020304" pitchFamily="18" charset="0"/>
              </a:rPr>
              <a:t>log P </a:t>
            </a:r>
            <a:r>
              <a:rPr lang="en-US" sz="2800" dirty="0">
                <a:latin typeface="Times New Roman" panose="02020603050405020304" pitchFamily="18" charset="0"/>
                <a:cs typeface="Times New Roman" panose="02020603050405020304" pitchFamily="18" charset="0"/>
              </a:rPr>
              <a:t>in due course). </a:t>
            </a:r>
          </a:p>
          <a:p>
            <a:pPr marL="0" indent="0">
              <a:buNone/>
            </a:pPr>
            <a:r>
              <a:rPr lang="en-US" sz="2800" dirty="0">
                <a:latin typeface="Times New Roman" panose="02020603050405020304" pitchFamily="18" charset="0"/>
                <a:cs typeface="Times New Roman" panose="02020603050405020304" pitchFamily="18" charset="0"/>
              </a:rPr>
              <a:t>     A graph is then drawn to plot the biological activity on the y axis versus the physicochemical feature on the x axis.</a:t>
            </a:r>
          </a:p>
          <a:p>
            <a:pPr marL="0" indent="0">
              <a:buNone/>
            </a:pPr>
            <a:r>
              <a:rPr lang="en-US" sz="2800" dirty="0">
                <a:latin typeface="Times New Roman" panose="02020603050405020304" pitchFamily="18" charset="0"/>
                <a:cs typeface="Times New Roman" panose="02020603050405020304" pitchFamily="18" charset="0"/>
              </a:rPr>
              <a:t>    It is necessary to draw the best possible line through the data points on the graph. This done by procedure known as linear regression analysis by the least square method. If we draw a line through a set of data points will be scattered on either side of the line. The best line will be the one closest to the data points.</a:t>
            </a:r>
          </a:p>
          <a:p>
            <a:pPr marL="0" indent="0">
              <a:buNone/>
            </a:pPr>
            <a:r>
              <a:rPr lang="en-US" sz="2800" dirty="0">
                <a:latin typeface="Times New Roman" panose="02020603050405020304" pitchFamily="18" charset="0"/>
                <a:cs typeface="Times New Roman" panose="02020603050405020304" pitchFamily="18" charset="0"/>
              </a:rPr>
              <a:t>     To measure how close the data points are , vertical lines are drawn from each point. </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6224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739" b="16380"/>
          <a:stretch/>
        </p:blipFill>
        <p:spPr bwMode="auto">
          <a:xfrm>
            <a:off x="0" y="990601"/>
            <a:ext cx="9144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304800"/>
            <a:ext cx="7924800" cy="369332"/>
          </a:xfrm>
          <a:prstGeom prst="rect">
            <a:avLst/>
          </a:prstGeom>
        </p:spPr>
        <p:txBody>
          <a:bodyPr wrap="square">
            <a:spAutoFit/>
          </a:bodyPr>
          <a:lstStyle/>
          <a:p>
            <a:r>
              <a:rPr lang="en-US" dirty="0" smtClean="0"/>
              <a:t>     </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685800" y="4495801"/>
            <a:ext cx="762000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Biological </a:t>
            </a:r>
            <a:r>
              <a:rPr lang="en-US" sz="2400" dirty="0">
                <a:latin typeface="Times New Roman" panose="02020603050405020304" pitchFamily="18" charset="0"/>
                <a:cs typeface="Times New Roman" panose="02020603050405020304" pitchFamily="18" charset="0"/>
              </a:rPr>
              <a:t>activity versus log P .</a:t>
            </a:r>
          </a:p>
        </p:txBody>
      </p:sp>
    </p:spTree>
    <p:extLst>
      <p:ext uri="{BB962C8B-B14F-4D97-AF65-F5344CB8AC3E}">
        <p14:creationId xmlns:p14="http://schemas.microsoft.com/office/powerpoint/2010/main" val="302059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a:bodyPr>
          <a:lstStyle/>
          <a:p>
            <a:pPr marL="109728" indent="0">
              <a:buNone/>
            </a:pPr>
            <a:r>
              <a:rPr lang="en-US" sz="2400" dirty="0">
                <a:solidFill>
                  <a:srgbClr val="FF0000"/>
                </a:solidFill>
                <a:latin typeface="Times New Roman" panose="02020603050405020304" pitchFamily="18" charset="0"/>
                <a:cs typeface="Times New Roman" panose="02020603050405020304" pitchFamily="18" charset="0"/>
              </a:rPr>
              <a:t>Physicochemical properties </a:t>
            </a:r>
          </a:p>
          <a:p>
            <a:pPr marL="109728" indent="0">
              <a:buNone/>
            </a:pPr>
            <a:r>
              <a:rPr lang="en-US" sz="2400" dirty="0">
                <a:latin typeface="Times New Roman" panose="02020603050405020304" pitchFamily="18" charset="0"/>
                <a:cs typeface="Times New Roman" panose="02020603050405020304" pitchFamily="18" charset="0"/>
              </a:rPr>
              <a:t>• Hydrophobicity of the molecule</a:t>
            </a:r>
          </a:p>
          <a:p>
            <a:pPr marL="109728" indent="0">
              <a:buNone/>
            </a:pPr>
            <a:r>
              <a:rPr lang="en-US" sz="2400" dirty="0">
                <a:latin typeface="Times New Roman" panose="02020603050405020304" pitchFamily="18" charset="0"/>
                <a:cs typeface="Times New Roman" panose="02020603050405020304" pitchFamily="18" charset="0"/>
              </a:rPr>
              <a:t>• Hydrophobicity of substituents</a:t>
            </a:r>
          </a:p>
          <a:p>
            <a:pPr marL="109728" indent="0">
              <a:buNone/>
            </a:pPr>
            <a:r>
              <a:rPr lang="en-US" sz="2400" dirty="0">
                <a:latin typeface="Times New Roman" panose="02020603050405020304" pitchFamily="18" charset="0"/>
                <a:cs typeface="Times New Roman" panose="02020603050405020304" pitchFamily="18" charset="0"/>
              </a:rPr>
              <a:t>• Electronic properties of substituents</a:t>
            </a:r>
          </a:p>
          <a:p>
            <a:pPr marL="109728" indent="0">
              <a:buNone/>
            </a:pPr>
            <a:r>
              <a:rPr lang="en-US" sz="2400" dirty="0">
                <a:latin typeface="Times New Roman" panose="02020603050405020304" pitchFamily="18" charset="0"/>
                <a:cs typeface="Times New Roman" panose="02020603050405020304" pitchFamily="18" charset="0"/>
              </a:rPr>
              <a:t>• Steric properties of substituents</a:t>
            </a:r>
          </a:p>
          <a:p>
            <a:pPr marL="109728" indent="0">
              <a:buNone/>
            </a:pPr>
            <a:r>
              <a:rPr lang="en-US" sz="2400" dirty="0">
                <a:solidFill>
                  <a:srgbClr val="FF0000"/>
                </a:solidFill>
                <a:latin typeface="Times New Roman" panose="02020603050405020304" pitchFamily="18" charset="0"/>
                <a:cs typeface="Times New Roman" panose="02020603050405020304" pitchFamily="18" charset="0"/>
              </a:rPr>
              <a:t>Hydrophobicity</a:t>
            </a:r>
            <a:r>
              <a:rPr lang="en-US" sz="2400" dirty="0">
                <a:latin typeface="Times New Roman" panose="02020603050405020304" pitchFamily="18" charset="0"/>
                <a:cs typeface="Times New Roman" panose="02020603050405020304" pitchFamily="18" charset="0"/>
              </a:rPr>
              <a:t> </a:t>
            </a:r>
          </a:p>
          <a:p>
            <a:pPr marL="109728" indent="0">
              <a:buNone/>
            </a:pPr>
            <a:r>
              <a:rPr lang="en-US" sz="2400" dirty="0">
                <a:latin typeface="Times New Roman" panose="02020603050405020304" pitchFamily="18" charset="0"/>
                <a:cs typeface="Times New Roman" panose="02020603050405020304" pitchFamily="18" charset="0"/>
              </a:rPr>
              <a:t>    The hydrophobic character of a drug is crucial to how easily it crosses cell membranes and may also be important in receptor interactions. Changing substituents on a drug may well have significant effects on its hydrophobic character and, hence, its biological activity. Therefore, it is important to have a means of predicting this quantitatively.</a:t>
            </a:r>
          </a:p>
        </p:txBody>
      </p:sp>
    </p:spTree>
    <p:extLst>
      <p:ext uri="{BB962C8B-B14F-4D97-AF65-F5344CB8AC3E}">
        <p14:creationId xmlns:p14="http://schemas.microsoft.com/office/powerpoint/2010/main" val="870555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hydrophobic character of a drug can be measured</a:t>
            </a:r>
          </a:p>
          <a:p>
            <a:pPr marL="0" indent="0" algn="just">
              <a:buNone/>
            </a:pPr>
            <a:r>
              <a:rPr lang="en-US" sz="2400" dirty="0" smtClean="0">
                <a:latin typeface="Times New Roman" panose="02020603050405020304" pitchFamily="18" charset="0"/>
                <a:cs typeface="Times New Roman" panose="02020603050405020304" pitchFamily="18" charset="0"/>
              </a:rPr>
              <a:t>experimentally by testing the drug’s relative distribution in an n -octanol/water mixture. Hydrophobic molecules will prefer to dissolve in the n -octanol layer of this two phase system, whereas hydrophilic molecules will prefer the aqueous layer. The relative distribution is known as the </a:t>
            </a:r>
            <a:r>
              <a:rPr lang="en-US" sz="2400" dirty="0" smtClean="0">
                <a:solidFill>
                  <a:srgbClr val="FF0000"/>
                </a:solidFill>
                <a:latin typeface="Times New Roman" panose="02020603050405020304" pitchFamily="18" charset="0"/>
                <a:cs typeface="Times New Roman" panose="02020603050405020304" pitchFamily="18" charset="0"/>
              </a:rPr>
              <a:t>partition coefficient ( P ) </a:t>
            </a:r>
            <a:r>
              <a:rPr lang="en-US" sz="2400" dirty="0" smtClean="0">
                <a:latin typeface="Times New Roman" panose="02020603050405020304" pitchFamily="18" charset="0"/>
                <a:cs typeface="Times New Roman" panose="02020603050405020304" pitchFamily="18" charset="0"/>
              </a:rPr>
              <a:t>and is obtained from the following equation:</a:t>
            </a:r>
            <a:endParaRPr lang="en-US" sz="24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57200" y="274638"/>
            <a:ext cx="8229600" cy="944562"/>
          </a:xfrm>
        </p:spPr>
        <p:txBody>
          <a:bodyPr>
            <a:normAutofit/>
          </a:bodyPr>
          <a:lstStyle/>
          <a:p>
            <a:r>
              <a:rPr lang="fr-FR" sz="2400" b="0" cap="none" dirty="0" smtClean="0">
                <a:solidFill>
                  <a:srgbClr val="FF0000"/>
                </a:solidFill>
                <a:effectLst/>
                <a:latin typeface="Times New Roman" panose="02020603050405020304" pitchFamily="18" charset="0"/>
                <a:cs typeface="Times New Roman" panose="02020603050405020304" pitchFamily="18" charset="0"/>
              </a:rPr>
              <a:t>The partition coefficient ( p )</a:t>
            </a:r>
            <a:endParaRPr lang="en-US" sz="2400" b="0" cap="none" dirty="0">
              <a:solidFill>
                <a:srgbClr val="FF0000"/>
              </a:solidFill>
              <a:effectLst/>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71600" y="3962400"/>
            <a:ext cx="525779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993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573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21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a:bodyPr>
          <a:lstStyle/>
          <a:p>
            <a:pPr marL="342900" indent="-342900" algn="just">
              <a:buFont typeface="Wingdings" panose="05000000000000000000" pitchFamily="2" charset="2"/>
              <a:buChar char="Ø"/>
            </a:pPr>
            <a:r>
              <a:rPr lang="en-US" sz="2400" dirty="0" smtClean="0">
                <a:solidFill>
                  <a:srgbClr val="FF0000"/>
                </a:solidFill>
                <a:latin typeface="Times New Roman" panose="02020603050405020304" pitchFamily="18" charset="0"/>
                <a:cs typeface="Times New Roman" panose="02020603050405020304" pitchFamily="18" charset="0"/>
              </a:rPr>
              <a:t>Hydrophobic compounds </a:t>
            </a:r>
            <a:r>
              <a:rPr lang="en-US" sz="2400" dirty="0" smtClean="0">
                <a:latin typeface="Times New Roman" panose="02020603050405020304" pitchFamily="18" charset="0"/>
                <a:cs typeface="Times New Roman" panose="02020603050405020304" pitchFamily="18" charset="0"/>
              </a:rPr>
              <a:t>have a high P value, whereas </a:t>
            </a:r>
          </a:p>
          <a:p>
            <a:pPr marL="342900" indent="-342900" algn="just">
              <a:buFont typeface="Wingdings" panose="05000000000000000000" pitchFamily="2" charset="2"/>
              <a:buChar char="Ø"/>
            </a:pPr>
            <a:r>
              <a:rPr lang="en-US" sz="2400" dirty="0" smtClean="0">
                <a:solidFill>
                  <a:srgbClr val="FF0000"/>
                </a:solidFill>
                <a:latin typeface="Times New Roman" panose="02020603050405020304" pitchFamily="18" charset="0"/>
                <a:cs typeface="Times New Roman" panose="02020603050405020304" pitchFamily="18" charset="0"/>
              </a:rPr>
              <a:t>hydrophilic compounds </a:t>
            </a:r>
            <a:r>
              <a:rPr lang="en-US" sz="2400" dirty="0" smtClean="0">
                <a:latin typeface="Times New Roman" panose="02020603050405020304" pitchFamily="18" charset="0"/>
                <a:cs typeface="Times New Roman" panose="02020603050405020304" pitchFamily="18" charset="0"/>
              </a:rPr>
              <a:t>have a low P value.</a:t>
            </a:r>
          </a:p>
          <a:p>
            <a:pPr marL="0" indent="0" algn="just">
              <a:buNone/>
            </a:pPr>
            <a:r>
              <a:rPr lang="en-US" sz="2400" dirty="0" smtClean="0">
                <a:latin typeface="Times New Roman" panose="02020603050405020304" pitchFamily="18" charset="0"/>
                <a:cs typeface="Times New Roman" panose="02020603050405020304" pitchFamily="18" charset="0"/>
              </a:rPr>
              <a:t>    Varying </a:t>
            </a:r>
            <a:r>
              <a:rPr lang="en-US" sz="2400" dirty="0" smtClean="0">
                <a:solidFill>
                  <a:srgbClr val="0070C0"/>
                </a:solidFill>
                <a:latin typeface="Times New Roman" panose="02020603050405020304" pitchFamily="18" charset="0"/>
                <a:cs typeface="Times New Roman" panose="02020603050405020304" pitchFamily="18" charset="0"/>
              </a:rPr>
              <a:t>substituents</a:t>
            </a:r>
            <a:r>
              <a:rPr lang="en-US" sz="2400" dirty="0" smtClean="0">
                <a:latin typeface="Times New Roman" panose="02020603050405020304" pitchFamily="18" charset="0"/>
                <a:cs typeface="Times New Roman" panose="02020603050405020304" pitchFamily="18" charset="0"/>
              </a:rPr>
              <a:t> on the lead compound will produce a series of analogues having different hydrophobicities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therefore, different P values.</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By plotting these P values against the biological activity of these drugs, it is possible to see if there is any relationship between the two properties. </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biological activity is normally expressed as 1/ C , where C is the concentration of drug required to achieve a defined level of biological activity. The reciprocal of the concentration (1/ C ) is used, as more active drugs will achieve a defined biological activity at lower concentration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92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Autofit/>
          </a:bodyPr>
          <a:lstStyle/>
          <a:p>
            <a:pPr marL="0" indent="0">
              <a:buNone/>
            </a:pPr>
            <a:r>
              <a:rPr lang="en-US" sz="2400" dirty="0" smtClean="0">
                <a:latin typeface="Times New Roman" panose="02020603050405020304" pitchFamily="18" charset="0"/>
                <a:cs typeface="Times New Roman" panose="02020603050405020304" pitchFamily="18" charset="0"/>
              </a:rPr>
              <a:t>    There are three phases involved in drug action. </a:t>
            </a:r>
          </a:p>
          <a:p>
            <a:pPr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first of these is the </a:t>
            </a:r>
            <a:r>
              <a:rPr lang="en-US" sz="2400" dirty="0" smtClean="0">
                <a:solidFill>
                  <a:srgbClr val="FF0000"/>
                </a:solidFill>
                <a:latin typeface="Times New Roman" panose="02020603050405020304" pitchFamily="18" charset="0"/>
                <a:cs typeface="Times New Roman" panose="02020603050405020304" pitchFamily="18" charset="0"/>
              </a:rPr>
              <a:t>pharmaceutical phase </a:t>
            </a:r>
            <a:r>
              <a:rPr lang="en-US" sz="2400" dirty="0" smtClean="0">
                <a:latin typeface="Times New Roman" panose="02020603050405020304" pitchFamily="18" charset="0"/>
                <a:cs typeface="Times New Roman" panose="02020603050405020304" pitchFamily="18" charset="0"/>
              </a:rPr>
              <a:t>. </a:t>
            </a:r>
          </a:p>
          <a:p>
            <a:pPr marL="0" indent="0">
              <a:buNone/>
            </a:pPr>
            <a:r>
              <a:rPr lang="en-US" sz="2400" dirty="0" smtClean="0">
                <a:latin typeface="Times New Roman" panose="02020603050405020304" pitchFamily="18" charset="0"/>
                <a:cs typeface="Times New Roman" panose="02020603050405020304" pitchFamily="18" charset="0"/>
              </a:rPr>
              <a:t>    For an orally administered drug, this includes the disintegration of a pill or capsule in the gastrointestinal tract (GIT), the release of the drug, and its dissolution. </a:t>
            </a:r>
          </a:p>
          <a:p>
            <a:pPr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pharmaceutical phase is followed by the </a:t>
            </a:r>
            <a:r>
              <a:rPr lang="en-US" sz="2400" dirty="0" smtClean="0">
                <a:solidFill>
                  <a:srgbClr val="FF0000"/>
                </a:solidFill>
                <a:latin typeface="Times New Roman" panose="02020603050405020304" pitchFamily="18" charset="0"/>
                <a:cs typeface="Times New Roman" panose="02020603050405020304" pitchFamily="18" charset="0"/>
              </a:rPr>
              <a:t>pharmacokinetic phase </a:t>
            </a:r>
            <a:r>
              <a:rPr lang="en-US" sz="2400" dirty="0" smtClean="0">
                <a:latin typeface="Times New Roman" panose="02020603050405020304" pitchFamily="18" charset="0"/>
                <a:cs typeface="Times New Roman" panose="02020603050405020304" pitchFamily="18" charset="0"/>
              </a:rPr>
              <a:t>, which includes absorption from the GIT into the blood</a:t>
            </a:r>
          </a:p>
          <a:p>
            <a:pPr marL="0" indent="0">
              <a:buNone/>
            </a:pPr>
            <a:r>
              <a:rPr lang="en-US" sz="2400" dirty="0" smtClean="0">
                <a:latin typeface="Times New Roman" panose="02020603050405020304" pitchFamily="18" charset="0"/>
                <a:cs typeface="Times New Roman" panose="02020603050405020304" pitchFamily="18" charset="0"/>
              </a:rPr>
              <a:t>supply, and the various factors that affect a drug’s survival</a:t>
            </a:r>
          </a:p>
          <a:p>
            <a:pPr marL="0" indent="0">
              <a:buNone/>
            </a:pPr>
            <a:r>
              <a:rPr lang="en-US" sz="2400" dirty="0" smtClean="0">
                <a:latin typeface="Times New Roman" panose="02020603050405020304" pitchFamily="18" charset="0"/>
                <a:cs typeface="Times New Roman" panose="02020603050405020304" pitchFamily="18" charset="0"/>
              </a:rPr>
              <a:t>and progress as it travels to its molecular target. </a:t>
            </a:r>
          </a:p>
          <a:p>
            <a:pPr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final </a:t>
            </a:r>
            <a:r>
              <a:rPr lang="en-US" sz="2400" dirty="0" smtClean="0">
                <a:solidFill>
                  <a:srgbClr val="FF0000"/>
                </a:solidFill>
                <a:latin typeface="Times New Roman" panose="02020603050405020304" pitchFamily="18" charset="0"/>
                <a:cs typeface="Times New Roman" panose="02020603050405020304" pitchFamily="18" charset="0"/>
              </a:rPr>
              <a:t>pharmacodynamic phase </a:t>
            </a:r>
            <a:r>
              <a:rPr lang="en-US" sz="2400" dirty="0" smtClean="0">
                <a:latin typeface="Times New Roman" panose="02020603050405020304" pitchFamily="18" charset="0"/>
                <a:cs typeface="Times New Roman" panose="02020603050405020304" pitchFamily="18" charset="0"/>
              </a:rPr>
              <a:t>involves the mechanism by</a:t>
            </a:r>
          </a:p>
          <a:p>
            <a:pPr marL="0" indent="0">
              <a:buNone/>
            </a:pPr>
            <a:r>
              <a:rPr lang="en-US" sz="2400" dirty="0" smtClean="0">
                <a:latin typeface="Times New Roman" panose="02020603050405020304" pitchFamily="18" charset="0"/>
                <a:cs typeface="Times New Roman" panose="02020603050405020304" pitchFamily="18" charset="0"/>
              </a:rPr>
              <a:t>which a drug interacts with its molecular target and the resulting pharmacological effect.</a:t>
            </a:r>
            <a:endParaRPr lang="en-US" sz="24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57200" y="274638"/>
            <a:ext cx="8229600" cy="563562"/>
          </a:xfrm>
        </p:spPr>
        <p:txBody>
          <a:bodyPr>
            <a:normAutofit fontScale="90000"/>
          </a:bodyPr>
          <a:lstStyle/>
          <a:p>
            <a:r>
              <a:rPr lang="en-US" b="0" cap="none" dirty="0" smtClean="0">
                <a:solidFill>
                  <a:srgbClr val="00B0F0"/>
                </a:solidFill>
                <a:effectLst/>
                <a:latin typeface="Times New Roman" panose="02020603050405020304" pitchFamily="18" charset="0"/>
                <a:cs typeface="Times New Roman" panose="02020603050405020304" pitchFamily="18" charset="0"/>
              </a:rPr>
              <a:t>The three phases of drug action</a:t>
            </a:r>
            <a:endParaRPr lang="en-US" b="0" cap="none" dirty="0">
              <a:solidFill>
                <a:srgbClr val="00B0F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137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0"/>
            <a:ext cx="8610600" cy="5801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239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364163"/>
          </a:xfrm>
        </p:spPr>
        <p:txBody>
          <a:bodyPr>
            <a:normAutofit/>
          </a:bodyPr>
          <a:lstStyle/>
          <a:p>
            <a:pPr marL="109728" indent="0">
              <a:buNone/>
            </a:pP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Linear relationship between Log p and Log 1/C</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Activity </a:t>
            </a:r>
            <a:r>
              <a:rPr lang="en-US" dirty="0">
                <a:latin typeface="Times New Roman" panose="02020603050405020304" pitchFamily="18" charset="0"/>
                <a:cs typeface="Times New Roman" panose="02020603050405020304" pitchFamily="18" charset="0"/>
              </a:rPr>
              <a:t>of drugs is often related to </a:t>
            </a:r>
            <a:r>
              <a:rPr lang="en-US" dirty="0" smtClean="0">
                <a:latin typeface="Times New Roman" panose="02020603050405020304" pitchFamily="18" charset="0"/>
                <a:cs typeface="Times New Roman" panose="02020603050405020304" pitchFamily="18" charset="0"/>
              </a:rPr>
              <a:t>P</a:t>
            </a:r>
          </a:p>
          <a:p>
            <a:pPr marL="109728" indent="0">
              <a:buNone/>
            </a:pPr>
            <a:r>
              <a:rPr lang="en-US" dirty="0" smtClean="0">
                <a:latin typeface="Times New Roman" panose="02020603050405020304" pitchFamily="18" charset="0"/>
                <a:cs typeface="Times New Roman" panose="02020603050405020304" pitchFamily="18" charset="0"/>
              </a:rPr>
              <a:t>Biological </a:t>
            </a:r>
            <a:r>
              <a:rPr lang="en-US" dirty="0">
                <a:latin typeface="Times New Roman" panose="02020603050405020304" pitchFamily="18" charset="0"/>
                <a:cs typeface="Times New Roman" panose="02020603050405020304" pitchFamily="18" charset="0"/>
              </a:rPr>
              <a:t>activity log(1/c) = </a:t>
            </a:r>
            <a:r>
              <a:rPr lang="en-US" dirty="0" smtClean="0">
                <a:latin typeface="Times New Roman" panose="02020603050405020304" pitchFamily="18" charset="0"/>
                <a:cs typeface="Times New Roman" panose="02020603050405020304" pitchFamily="18" charset="0"/>
              </a:rPr>
              <a:t>-K</a:t>
            </a:r>
            <a:r>
              <a:rPr lang="en-US" sz="18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log P + K</a:t>
            </a:r>
            <a:r>
              <a:rPr lang="en-US" sz="18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109728" indent="0">
              <a:buNone/>
            </a:pPr>
            <a:r>
              <a:rPr lang="en-US" dirty="0" smtClean="0">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binding of a drug to serum albumin determined </a:t>
            </a:r>
            <a:r>
              <a:rPr lang="en-US" dirty="0" smtClean="0">
                <a:latin typeface="Times New Roman" panose="02020603050405020304" pitchFamily="18" charset="0"/>
                <a:cs typeface="Times New Roman" panose="02020603050405020304" pitchFamily="18" charset="0"/>
              </a:rPr>
              <a:t>by hydrophobicity </a:t>
            </a:r>
            <a:r>
              <a:rPr lang="en-US" dirty="0">
                <a:latin typeface="Times New Roman" panose="02020603050405020304" pitchFamily="18" charset="0"/>
                <a:cs typeface="Times New Roman" panose="02020603050405020304" pitchFamily="18" charset="0"/>
              </a:rPr>
              <a:t>and study of 42 compounds. </a:t>
            </a:r>
            <a:endParaRPr lang="en-US" dirty="0" smtClean="0">
              <a:latin typeface="Times New Roman" panose="02020603050405020304" pitchFamily="18" charset="0"/>
              <a:cs typeface="Times New Roman" panose="02020603050405020304" pitchFamily="18" charset="0"/>
            </a:endParaRPr>
          </a:p>
          <a:p>
            <a:pPr marL="109728" indent="0">
              <a:buNone/>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straight line - limited range of log P</a:t>
            </a:r>
            <a:r>
              <a:rPr lang="en-US" dirty="0" smtClean="0">
                <a:latin typeface="Times New Roman" panose="02020603050405020304" pitchFamily="18" charset="0"/>
                <a:cs typeface="Times New Roman" panose="02020603050405020304" pitchFamily="18" charset="0"/>
              </a:rPr>
              <a:t>)</a:t>
            </a:r>
          </a:p>
          <a:p>
            <a:pPr marL="109728" indent="0">
              <a:buNone/>
            </a:pPr>
            <a:endParaRPr lang="en-US" dirty="0">
              <a:latin typeface="Times New Roman" panose="02020603050405020304" pitchFamily="18" charset="0"/>
              <a:cs typeface="Times New Roman" panose="02020603050405020304" pitchFamily="18" charset="0"/>
            </a:endParaRPr>
          </a:p>
          <a:p>
            <a:pPr marL="109728" indent="0">
              <a:buNone/>
            </a:pPr>
            <a:endParaRPr lang="en-US" dirty="0" smtClean="0">
              <a:latin typeface="Times New Roman" panose="02020603050405020304" pitchFamily="18" charset="0"/>
              <a:cs typeface="Times New Roman" panose="02020603050405020304" pitchFamily="18" charset="0"/>
            </a:endParaRPr>
          </a:p>
          <a:p>
            <a:pPr marL="109728" indent="0">
              <a:buNone/>
            </a:pPr>
            <a:endParaRPr lang="en-US" dirty="0">
              <a:latin typeface="Times New Roman" panose="02020603050405020304" pitchFamily="18" charset="0"/>
              <a:cs typeface="Times New Roman" panose="02020603050405020304" pitchFamily="18" charset="0"/>
            </a:endParaRPr>
          </a:p>
          <a:p>
            <a:pPr marL="109728" indent="0">
              <a:buNone/>
            </a:pPr>
            <a:endParaRPr lang="en-US" dirty="0" smtClean="0">
              <a:latin typeface="Times New Roman" panose="02020603050405020304" pitchFamily="18" charset="0"/>
              <a:cs typeface="Times New Roman" panose="02020603050405020304" pitchFamily="18" charset="0"/>
            </a:endParaRPr>
          </a:p>
          <a:p>
            <a:pPr marL="109728" indent="0">
              <a:buNone/>
            </a:pPr>
            <a:endParaRPr lang="en-US" dirty="0">
              <a:latin typeface="Times New Roman" panose="02020603050405020304" pitchFamily="18" charset="0"/>
              <a:cs typeface="Times New Roman" panose="02020603050405020304" pitchFamily="18" charset="0"/>
            </a:endParaRPr>
          </a:p>
          <a:p>
            <a:pPr marL="109728" indent="0">
              <a:buNone/>
            </a:pPr>
            <a:endParaRPr lang="en-US" dirty="0" smtClean="0">
              <a:latin typeface="Times New Roman" panose="02020603050405020304" pitchFamily="18" charset="0"/>
              <a:cs typeface="Times New Roman" panose="02020603050405020304" pitchFamily="18" charset="0"/>
            </a:endParaRPr>
          </a:p>
          <a:p>
            <a:pPr marL="109728" indent="0">
              <a:buNone/>
            </a:pPr>
            <a:endParaRPr lang="en-US"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76600"/>
            <a:ext cx="69342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41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fontScale="85000" lnSpcReduction="20000"/>
          </a:bodyPr>
          <a:lstStyle/>
          <a:p>
            <a:pPr marL="109728" indent="0" algn="just">
              <a:buNone/>
            </a:pPr>
            <a:r>
              <a:rPr lang="en-US" dirty="0" smtClean="0">
                <a:latin typeface="Times New Roman" panose="02020603050405020304" pitchFamily="18" charset="0"/>
                <a:cs typeface="Times New Roman" panose="02020603050405020304" pitchFamily="18" charset="0"/>
              </a:rPr>
              <a:t>    Knowing </a:t>
            </a:r>
            <a:r>
              <a:rPr lang="en-US" dirty="0">
                <a:latin typeface="Times New Roman" panose="02020603050405020304" pitchFamily="18" charset="0"/>
                <a:cs typeface="Times New Roman" panose="02020603050405020304" pitchFamily="18" charset="0"/>
              </a:rPr>
              <a:t>how strongly a drug binds </a:t>
            </a:r>
            <a:r>
              <a:rPr lang="en-US" dirty="0" smtClean="0">
                <a:latin typeface="Times New Roman" panose="02020603050405020304" pitchFamily="18" charset="0"/>
                <a:cs typeface="Times New Roman" panose="02020603050405020304" pitchFamily="18" charset="0"/>
              </a:rPr>
              <a:t>to serum </a:t>
            </a:r>
            <a:r>
              <a:rPr lang="en-US" dirty="0">
                <a:latin typeface="Times New Roman" panose="02020603050405020304" pitchFamily="18" charset="0"/>
                <a:cs typeface="Times New Roman" panose="02020603050405020304" pitchFamily="18" charset="0"/>
              </a:rPr>
              <a:t>albumin can be important in estimating </a:t>
            </a:r>
            <a:r>
              <a:rPr lang="en-US" dirty="0" smtClean="0">
                <a:latin typeface="Times New Roman" panose="02020603050405020304" pitchFamily="18" charset="0"/>
                <a:cs typeface="Times New Roman" panose="02020603050405020304" pitchFamily="18" charset="0"/>
              </a:rPr>
              <a:t>effective dose </a:t>
            </a:r>
            <a:r>
              <a:rPr lang="en-US" dirty="0">
                <a:latin typeface="Times New Roman" panose="02020603050405020304" pitchFamily="18" charset="0"/>
                <a:cs typeface="Times New Roman" panose="02020603050405020304" pitchFamily="18" charset="0"/>
              </a:rPr>
              <a:t>levels for that drug. </a:t>
            </a:r>
            <a:r>
              <a:rPr lang="en-US" dirty="0" smtClean="0">
                <a:latin typeface="Times New Roman" panose="02020603050405020304" pitchFamily="18" charset="0"/>
                <a:cs typeface="Times New Roman" panose="02020603050405020304" pitchFamily="18" charset="0"/>
              </a:rPr>
              <a:t>  </a:t>
            </a:r>
          </a:p>
          <a:p>
            <a:pPr marL="109728"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When </a:t>
            </a:r>
            <a:r>
              <a:rPr lang="en-US" dirty="0">
                <a:latin typeface="Times New Roman" panose="02020603050405020304" pitchFamily="18" charset="0"/>
                <a:cs typeface="Times New Roman" panose="02020603050405020304" pitchFamily="18" charset="0"/>
              </a:rPr>
              <a:t>bound to serum </a:t>
            </a:r>
            <a:r>
              <a:rPr lang="en-US" dirty="0" smtClean="0">
                <a:latin typeface="Times New Roman" panose="02020603050405020304" pitchFamily="18" charset="0"/>
                <a:cs typeface="Times New Roman" panose="02020603050405020304" pitchFamily="18" charset="0"/>
              </a:rPr>
              <a:t>albumin, the </a:t>
            </a:r>
            <a:r>
              <a:rPr lang="en-US" dirty="0">
                <a:latin typeface="Times New Roman" panose="02020603050405020304" pitchFamily="18" charset="0"/>
                <a:cs typeface="Times New Roman" panose="02020603050405020304" pitchFamily="18" charset="0"/>
              </a:rPr>
              <a:t>drug cannot bind to its receptor and so the dose </a:t>
            </a:r>
            <a:r>
              <a:rPr lang="en-US" dirty="0" smtClean="0">
                <a:latin typeface="Times New Roman" panose="02020603050405020304" pitchFamily="18" charset="0"/>
                <a:cs typeface="Times New Roman" panose="02020603050405020304" pitchFamily="18" charset="0"/>
              </a:rPr>
              <a:t>levels for </a:t>
            </a:r>
            <a:r>
              <a:rPr lang="en-US" dirty="0">
                <a:latin typeface="Times New Roman" panose="02020603050405020304" pitchFamily="18" charset="0"/>
                <a:cs typeface="Times New Roman" panose="02020603050405020304" pitchFamily="18" charset="0"/>
              </a:rPr>
              <a:t>the drug should be based on the amount of </a:t>
            </a:r>
            <a:r>
              <a:rPr lang="en-US" dirty="0" smtClean="0">
                <a:solidFill>
                  <a:srgbClr val="FF0000"/>
                </a:solidFill>
                <a:latin typeface="Times New Roman" panose="02020603050405020304" pitchFamily="18" charset="0"/>
                <a:cs typeface="Times New Roman" panose="02020603050405020304" pitchFamily="18" charset="0"/>
              </a:rPr>
              <a:t>unbound drug </a:t>
            </a:r>
            <a:r>
              <a:rPr lang="en-US" dirty="0">
                <a:latin typeface="Times New Roman" panose="02020603050405020304" pitchFamily="18" charset="0"/>
                <a:cs typeface="Times New Roman" panose="02020603050405020304" pitchFamily="18" charset="0"/>
              </a:rPr>
              <a:t>present in the circulation. </a:t>
            </a:r>
            <a:endParaRPr lang="en-US" dirty="0" smtClean="0">
              <a:latin typeface="Times New Roman" panose="02020603050405020304" pitchFamily="18" charset="0"/>
              <a:cs typeface="Times New Roman" panose="02020603050405020304" pitchFamily="18" charset="0"/>
            </a:endParaRPr>
          </a:p>
          <a:p>
            <a:pPr marL="109728" indent="0" algn="just">
              <a:buNone/>
            </a:pP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equation </a:t>
            </a:r>
            <a:r>
              <a:rPr lang="en-US" dirty="0" smtClean="0">
                <a:latin typeface="Times New Roman" panose="02020603050405020304" pitchFamily="18" charset="0"/>
                <a:cs typeface="Times New Roman" panose="02020603050405020304" pitchFamily="18" charset="0"/>
              </a:rPr>
              <a:t>above allows </a:t>
            </a:r>
            <a:r>
              <a:rPr lang="en-US" dirty="0">
                <a:latin typeface="Times New Roman" panose="02020603050405020304" pitchFamily="18" charset="0"/>
                <a:cs typeface="Times New Roman" panose="02020603050405020304" pitchFamily="18" charset="0"/>
              </a:rPr>
              <a:t>us to calculate how strongly drugs of similar </a:t>
            </a:r>
            <a:r>
              <a:rPr lang="en-US" dirty="0" smtClean="0">
                <a:latin typeface="Times New Roman" panose="02020603050405020304" pitchFamily="18" charset="0"/>
                <a:cs typeface="Times New Roman" panose="02020603050405020304" pitchFamily="18" charset="0"/>
              </a:rPr>
              <a:t>structure will </a:t>
            </a:r>
            <a:r>
              <a:rPr lang="en-US" dirty="0">
                <a:latin typeface="Times New Roman" panose="02020603050405020304" pitchFamily="18" charset="0"/>
                <a:cs typeface="Times New Roman" panose="02020603050405020304" pitchFamily="18" charset="0"/>
              </a:rPr>
              <a:t>bind to serum albumin and gives an </a:t>
            </a:r>
            <a:r>
              <a:rPr lang="en-US" dirty="0" smtClean="0">
                <a:latin typeface="Times New Roman" panose="02020603050405020304" pitchFamily="18" charset="0"/>
                <a:cs typeface="Times New Roman" panose="02020603050405020304" pitchFamily="18" charset="0"/>
              </a:rPr>
              <a:t>indication of </a:t>
            </a:r>
            <a:r>
              <a:rPr lang="en-US" dirty="0">
                <a:latin typeface="Times New Roman" panose="02020603050405020304" pitchFamily="18" charset="0"/>
                <a:cs typeface="Times New Roman" panose="02020603050405020304" pitchFamily="18" charset="0"/>
              </a:rPr>
              <a:t>how ‘available’ they will be for receptor interactions. </a:t>
            </a:r>
            <a:endParaRPr lang="en-US" dirty="0" smtClean="0">
              <a:latin typeface="Times New Roman" panose="02020603050405020304" pitchFamily="18" charset="0"/>
              <a:cs typeface="Times New Roman" panose="02020603050405020304" pitchFamily="18" charset="0"/>
            </a:endParaRPr>
          </a:p>
          <a:p>
            <a:pPr marL="109728" indent="0" algn="just">
              <a:buNone/>
            </a:pPr>
            <a:r>
              <a:rPr lang="en-US" dirty="0" smtClean="0">
                <a:latin typeface="Times New Roman" panose="02020603050405020304" pitchFamily="18" charset="0"/>
                <a:cs typeface="Times New Roman" panose="02020603050405020304" pitchFamily="18" charset="0"/>
              </a:rPr>
              <a:t>    It is generally </a:t>
            </a:r>
            <a:r>
              <a:rPr lang="en-US" dirty="0">
                <a:latin typeface="Times New Roman" panose="02020603050405020304" pitchFamily="18" charset="0"/>
                <a:cs typeface="Times New Roman" panose="02020603050405020304" pitchFamily="18" charset="0"/>
              </a:rPr>
              <a:t>found that increasing the </a:t>
            </a:r>
            <a:r>
              <a:rPr lang="en-US" dirty="0">
                <a:solidFill>
                  <a:srgbClr val="0070C0"/>
                </a:solidFill>
                <a:latin typeface="Times New Roman" panose="02020603050405020304" pitchFamily="18" charset="0"/>
                <a:cs typeface="Times New Roman" panose="02020603050405020304" pitchFamily="18" charset="0"/>
              </a:rPr>
              <a:t>hydrophobicity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a lead </a:t>
            </a:r>
            <a:r>
              <a:rPr lang="en-US" dirty="0">
                <a:latin typeface="Times New Roman" panose="02020603050405020304" pitchFamily="18" charset="0"/>
                <a:cs typeface="Times New Roman" panose="02020603050405020304" pitchFamily="18" charset="0"/>
              </a:rPr>
              <a:t>compound results in an increase in biological activity.</a:t>
            </a:r>
          </a:p>
          <a:p>
            <a:pPr marL="109728" indent="0" algn="just">
              <a:buNone/>
            </a:pPr>
            <a:r>
              <a:rPr lang="en-US" dirty="0" smtClean="0">
                <a:latin typeface="Times New Roman" panose="02020603050405020304" pitchFamily="18" charset="0"/>
                <a:cs typeface="Times New Roman" panose="02020603050405020304" pitchFamily="18" charset="0"/>
              </a:rPr>
              <a:t>    This reflects </a:t>
            </a:r>
            <a:r>
              <a:rPr lang="en-US" dirty="0">
                <a:latin typeface="Times New Roman" panose="02020603050405020304" pitchFamily="18" charset="0"/>
                <a:cs typeface="Times New Roman" panose="02020603050405020304" pitchFamily="18" charset="0"/>
              </a:rPr>
              <a:t>the fact that drugs have to cross </a:t>
            </a:r>
            <a:r>
              <a:rPr lang="en-US" dirty="0" smtClean="0">
                <a:latin typeface="Times New Roman" panose="02020603050405020304" pitchFamily="18" charset="0"/>
                <a:cs typeface="Times New Roman" panose="02020603050405020304" pitchFamily="18" charset="0"/>
              </a:rPr>
              <a:t>hydrophobic barriers</a:t>
            </a:r>
            <a:r>
              <a:rPr lang="en-US" dirty="0">
                <a:latin typeface="Times New Roman" panose="02020603050405020304" pitchFamily="18" charset="0"/>
                <a:cs typeface="Times New Roman" panose="02020603050405020304" pitchFamily="18" charset="0"/>
              </a:rPr>
              <a:t>, such as cell membranes, in order to </a:t>
            </a:r>
            <a:r>
              <a:rPr lang="en-US" dirty="0" smtClean="0">
                <a:latin typeface="Times New Roman" panose="02020603050405020304" pitchFamily="18" charset="0"/>
                <a:cs typeface="Times New Roman" panose="02020603050405020304" pitchFamily="18" charset="0"/>
              </a:rPr>
              <a:t>reach their </a:t>
            </a:r>
            <a:r>
              <a:rPr lang="en-US" dirty="0">
                <a:latin typeface="Times New Roman" panose="02020603050405020304" pitchFamily="18" charset="0"/>
                <a:cs typeface="Times New Roman" panose="02020603050405020304" pitchFamily="18" charset="0"/>
              </a:rPr>
              <a:t>target. If these studies were to be extended </a:t>
            </a:r>
            <a:r>
              <a:rPr lang="en-US" dirty="0" smtClean="0">
                <a:latin typeface="Times New Roman" panose="02020603050405020304" pitchFamily="18" charset="0"/>
                <a:cs typeface="Times New Roman" panose="02020603050405020304" pitchFamily="18" charset="0"/>
              </a:rPr>
              <a:t>to include </a:t>
            </a:r>
            <a:r>
              <a:rPr lang="en-US" dirty="0">
                <a:latin typeface="Times New Roman" panose="02020603050405020304" pitchFamily="18" charset="0"/>
                <a:cs typeface="Times New Roman" panose="02020603050405020304" pitchFamily="18" charset="0"/>
              </a:rPr>
              <a:t>compounds with very high log P values, then </a:t>
            </a:r>
            <a:r>
              <a:rPr lang="en-US" dirty="0" smtClean="0">
                <a:latin typeface="Times New Roman" panose="02020603050405020304" pitchFamily="18" charset="0"/>
                <a:cs typeface="Times New Roman" panose="02020603050405020304" pitchFamily="18" charset="0"/>
              </a:rPr>
              <a:t>we would </a:t>
            </a:r>
            <a:r>
              <a:rPr lang="en-US" dirty="0">
                <a:latin typeface="Times New Roman" panose="02020603050405020304" pitchFamily="18" charset="0"/>
                <a:cs typeface="Times New Roman" panose="02020603050405020304" pitchFamily="18" charset="0"/>
              </a:rPr>
              <a:t>see a </a:t>
            </a:r>
            <a:r>
              <a:rPr lang="en-US" dirty="0" smtClean="0">
                <a:latin typeface="Times New Roman" panose="02020603050405020304" pitchFamily="18" charset="0"/>
                <a:cs typeface="Times New Roman" panose="02020603050405020304" pitchFamily="18" charset="0"/>
              </a:rPr>
              <a:t>different </a:t>
            </a:r>
            <a:r>
              <a:rPr lang="en-US" dirty="0">
                <a:latin typeface="Times New Roman" panose="02020603050405020304" pitchFamily="18" charset="0"/>
                <a:cs typeface="Times New Roman" panose="02020603050405020304" pitchFamily="18" charset="0"/>
              </a:rPr>
              <a:t>picture.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graph would be parabolic, Here, the biological </a:t>
            </a:r>
            <a:r>
              <a:rPr lang="en-US" dirty="0" smtClean="0">
                <a:latin typeface="Times New Roman" panose="02020603050405020304" pitchFamily="18" charset="0"/>
                <a:cs typeface="Times New Roman" panose="02020603050405020304" pitchFamily="18" charset="0"/>
              </a:rPr>
              <a:t>activity increases </a:t>
            </a:r>
            <a:r>
              <a:rPr lang="en-US" dirty="0">
                <a:latin typeface="Times New Roman" panose="02020603050405020304" pitchFamily="18" charset="0"/>
                <a:cs typeface="Times New Roman" panose="02020603050405020304" pitchFamily="18" charset="0"/>
              </a:rPr>
              <a:t>as log P increases until a maximum </a:t>
            </a:r>
            <a:r>
              <a:rPr lang="en-US" dirty="0" smtClean="0">
                <a:latin typeface="Times New Roman" panose="02020603050405020304" pitchFamily="18" charset="0"/>
                <a:cs typeface="Times New Roman" panose="02020603050405020304" pitchFamily="18" charset="0"/>
              </a:rPr>
              <a:t>value is </a:t>
            </a:r>
            <a:r>
              <a:rPr lang="en-US" dirty="0">
                <a:latin typeface="Times New Roman" panose="02020603050405020304" pitchFamily="18" charset="0"/>
                <a:cs typeface="Times New Roman" panose="02020603050405020304" pitchFamily="18" charset="0"/>
              </a:rPr>
              <a:t>obtained.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value of log P at the maximum (log P 0 </a:t>
            </a:r>
            <a:r>
              <a:rPr lang="en-US" dirty="0" smtClean="0">
                <a:latin typeface="Times New Roman" panose="02020603050405020304" pitchFamily="18" charset="0"/>
                <a:cs typeface="Times New Roman" panose="02020603050405020304" pitchFamily="18" charset="0"/>
              </a:rPr>
              <a:t>) represents </a:t>
            </a:r>
            <a:r>
              <a:rPr lang="en-US" dirty="0">
                <a:latin typeface="Times New Roman" panose="02020603050405020304" pitchFamily="18" charset="0"/>
                <a:cs typeface="Times New Roman" panose="02020603050405020304" pitchFamily="18" charset="0"/>
              </a:rPr>
              <a:t>the optimum partition </a:t>
            </a:r>
            <a:r>
              <a:rPr lang="en-US" dirty="0" err="1">
                <a:latin typeface="Times New Roman" panose="02020603050405020304" pitchFamily="18" charset="0"/>
                <a:cs typeface="Times New Roman" panose="02020603050405020304" pitchFamily="18" charset="0"/>
              </a:rPr>
              <a:t>coeffi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cient</a:t>
            </a:r>
            <a:r>
              <a:rPr lang="en-US" dirty="0">
                <a:latin typeface="Times New Roman" panose="02020603050405020304" pitchFamily="18" charset="0"/>
                <a:cs typeface="Times New Roman" panose="02020603050405020304" pitchFamily="18" charset="0"/>
              </a:rPr>
              <a:t> for </a:t>
            </a:r>
            <a:r>
              <a:rPr lang="en-US" dirty="0" smtClean="0">
                <a:latin typeface="Times New Roman" panose="02020603050405020304" pitchFamily="18" charset="0"/>
                <a:cs typeface="Times New Roman" panose="02020603050405020304" pitchFamily="18" charset="0"/>
              </a:rPr>
              <a:t>biological activity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007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854891"/>
          </a:xfrm>
        </p:spPr>
        <p:txBody>
          <a:bodyPr>
            <a:normAutofit fontScale="55000" lnSpcReduction="20000"/>
          </a:bodyPr>
          <a:lstStyle/>
          <a:p>
            <a:pPr marL="109728" indent="0">
              <a:buNone/>
            </a:pPr>
            <a:r>
              <a:rPr lang="en-US" sz="3100" dirty="0" smtClean="0">
                <a:latin typeface="Times New Roman" panose="02020603050405020304" pitchFamily="18" charset="0"/>
                <a:cs typeface="Times New Roman" panose="02020603050405020304" pitchFamily="18" charset="0"/>
              </a:rPr>
              <a:t>    </a:t>
            </a:r>
            <a:r>
              <a:rPr lang="en-US" sz="4400" dirty="0" smtClean="0">
                <a:solidFill>
                  <a:srgbClr val="FF0000"/>
                </a:solidFill>
                <a:latin typeface="Times New Roman" panose="02020603050405020304" pitchFamily="18" charset="0"/>
                <a:cs typeface="Times New Roman" panose="02020603050405020304" pitchFamily="18" charset="0"/>
              </a:rPr>
              <a:t>Non </a:t>
            </a:r>
            <a:r>
              <a:rPr lang="en-US" sz="4400" dirty="0">
                <a:solidFill>
                  <a:srgbClr val="FF0000"/>
                </a:solidFill>
                <a:latin typeface="Times New Roman" panose="02020603050405020304" pitchFamily="18" charset="0"/>
                <a:cs typeface="Times New Roman" panose="02020603050405020304" pitchFamily="18" charset="0"/>
              </a:rPr>
              <a:t>–linear relationship between Log P and Log </a:t>
            </a:r>
            <a:r>
              <a:rPr lang="en-US" sz="4400" dirty="0" smtClean="0">
                <a:solidFill>
                  <a:srgbClr val="FF0000"/>
                </a:solidFill>
                <a:latin typeface="Times New Roman" panose="02020603050405020304" pitchFamily="18" charset="0"/>
                <a:cs typeface="Times New Roman" panose="02020603050405020304" pitchFamily="18" charset="0"/>
              </a:rPr>
              <a:t>1/C</a:t>
            </a:r>
            <a:endParaRPr lang="en-US" sz="4400"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800" dirty="0" smtClean="0">
                <a:latin typeface="Times New Roman" panose="02020603050405020304" pitchFamily="18" charset="0"/>
                <a:cs typeface="Times New Roman" panose="02020603050405020304" pitchFamily="18" charset="0"/>
              </a:rPr>
              <a:t>If </a:t>
            </a:r>
            <a:r>
              <a:rPr lang="en-US" sz="3800" dirty="0">
                <a:latin typeface="Times New Roman" panose="02020603050405020304" pitchFamily="18" charset="0"/>
                <a:cs typeface="Times New Roman" panose="02020603050405020304" pitchFamily="18" charset="0"/>
              </a:rPr>
              <a:t>the partition coefficient is the </a:t>
            </a:r>
            <a:r>
              <a:rPr lang="en-US" sz="3800" dirty="0" smtClean="0">
                <a:latin typeface="Times New Roman" panose="02020603050405020304" pitchFamily="18" charset="0"/>
                <a:cs typeface="Times New Roman" panose="02020603050405020304" pitchFamily="18" charset="0"/>
              </a:rPr>
              <a:t>only factor </a:t>
            </a:r>
            <a:r>
              <a:rPr lang="en-US" sz="3800" dirty="0">
                <a:latin typeface="Times New Roman" panose="02020603050405020304" pitchFamily="18" charset="0"/>
                <a:cs typeface="Times New Roman" panose="02020603050405020304" pitchFamily="18" charset="0"/>
              </a:rPr>
              <a:t>influencing biological activity, </a:t>
            </a:r>
            <a:r>
              <a:rPr lang="en-US" sz="3800" dirty="0" smtClean="0">
                <a:latin typeface="Times New Roman" panose="02020603050405020304" pitchFamily="18" charset="0"/>
                <a:cs typeface="Times New Roman" panose="02020603050405020304" pitchFamily="18" charset="0"/>
              </a:rPr>
              <a:t>the </a:t>
            </a:r>
            <a:r>
              <a:rPr lang="en-US" sz="3800" dirty="0" smtClean="0">
                <a:solidFill>
                  <a:srgbClr val="0070C0"/>
                </a:solidFill>
                <a:latin typeface="Times New Roman" panose="02020603050405020304" pitchFamily="18" charset="0"/>
                <a:cs typeface="Times New Roman" panose="02020603050405020304" pitchFamily="18" charset="0"/>
              </a:rPr>
              <a:t>parabolic </a:t>
            </a:r>
            <a:r>
              <a:rPr lang="en-US" sz="3800" dirty="0">
                <a:solidFill>
                  <a:srgbClr val="0070C0"/>
                </a:solidFill>
                <a:latin typeface="Times New Roman" panose="02020603050405020304" pitchFamily="18" charset="0"/>
                <a:cs typeface="Times New Roman" panose="02020603050405020304" pitchFamily="18" charset="0"/>
              </a:rPr>
              <a:t>curve </a:t>
            </a:r>
            <a:r>
              <a:rPr lang="en-US" sz="3800" dirty="0">
                <a:latin typeface="Times New Roman" panose="02020603050405020304" pitchFamily="18" charset="0"/>
                <a:cs typeface="Times New Roman" panose="02020603050405020304" pitchFamily="18" charset="0"/>
              </a:rPr>
              <a:t>can expressed by </a:t>
            </a:r>
            <a:r>
              <a:rPr lang="en-US" sz="3800" dirty="0" smtClean="0">
                <a:latin typeface="Times New Roman" panose="02020603050405020304" pitchFamily="18" charset="0"/>
                <a:cs typeface="Times New Roman" panose="02020603050405020304" pitchFamily="18" charset="0"/>
              </a:rPr>
              <a:t>the equation:</a:t>
            </a:r>
          </a:p>
          <a:p>
            <a:pPr marL="109728" indent="0">
              <a:buNone/>
            </a:pPr>
            <a:endParaRPr lang="en-US" dirty="0" smtClean="0">
              <a:latin typeface="Times New Roman" panose="02020603050405020304" pitchFamily="18" charset="0"/>
              <a:cs typeface="Times New Roman" panose="02020603050405020304" pitchFamily="18" charset="0"/>
            </a:endParaRPr>
          </a:p>
          <a:p>
            <a:pPr marL="109728" indent="0">
              <a:buNone/>
            </a:pPr>
            <a:endParaRPr lang="en-US" dirty="0" smtClean="0">
              <a:latin typeface="Times New Roman" panose="02020603050405020304" pitchFamily="18" charset="0"/>
              <a:cs typeface="Times New Roman" panose="02020603050405020304" pitchFamily="18" charset="0"/>
            </a:endParaRPr>
          </a:p>
          <a:p>
            <a:pPr marL="109728" indent="0">
              <a:buNone/>
            </a:pPr>
            <a:endParaRPr lang="en-US" dirty="0">
              <a:latin typeface="Times New Roman" panose="02020603050405020304" pitchFamily="18" charset="0"/>
              <a:cs typeface="Times New Roman" panose="02020603050405020304" pitchFamily="18" charset="0"/>
            </a:endParaRPr>
          </a:p>
          <a:p>
            <a:pPr marL="109728" indent="0">
              <a:buNone/>
            </a:pPr>
            <a:endParaRPr lang="en-US" dirty="0" smtClean="0">
              <a:latin typeface="Times New Roman" panose="02020603050405020304" pitchFamily="18" charset="0"/>
              <a:cs typeface="Times New Roman" panose="02020603050405020304" pitchFamily="18" charset="0"/>
            </a:endParaRPr>
          </a:p>
          <a:p>
            <a:pPr marL="109728" indent="0">
              <a:buNone/>
            </a:pPr>
            <a:endParaRPr lang="en-US" dirty="0" smtClean="0">
              <a:latin typeface="Times New Roman" panose="02020603050405020304" pitchFamily="18" charset="0"/>
              <a:cs typeface="Times New Roman" panose="02020603050405020304" pitchFamily="18" charset="0"/>
            </a:endParaRPr>
          </a:p>
          <a:p>
            <a:pPr marL="109728" indent="0">
              <a:buNone/>
            </a:pPr>
            <a:endParaRPr lang="en-US" dirty="0">
              <a:latin typeface="Times New Roman" panose="02020603050405020304" pitchFamily="18" charset="0"/>
              <a:cs typeface="Times New Roman" panose="02020603050405020304" pitchFamily="18" charset="0"/>
            </a:endParaRPr>
          </a:p>
          <a:p>
            <a:pPr marL="109728" indent="0">
              <a:buNone/>
            </a:pPr>
            <a:endParaRPr lang="en-US" dirty="0" smtClean="0">
              <a:latin typeface="Times New Roman" panose="02020603050405020304" pitchFamily="18" charset="0"/>
              <a:cs typeface="Times New Roman" panose="02020603050405020304" pitchFamily="18" charset="0"/>
            </a:endParaRPr>
          </a:p>
          <a:p>
            <a:pPr marL="109728" indent="0">
              <a:buNone/>
            </a:pPr>
            <a:endParaRPr lang="en-US" dirty="0" smtClean="0">
              <a:latin typeface="Times New Roman" panose="02020603050405020304" pitchFamily="18" charset="0"/>
              <a:cs typeface="Times New Roman" panose="02020603050405020304" pitchFamily="18" charset="0"/>
            </a:endParaRPr>
          </a:p>
          <a:p>
            <a:pPr marL="109728" indent="0">
              <a:buNone/>
            </a:pPr>
            <a:endParaRPr lang="en-US" sz="2400" dirty="0" smtClean="0">
              <a:latin typeface="Times New Roman" panose="02020603050405020304" pitchFamily="18" charset="0"/>
              <a:cs typeface="Times New Roman" panose="02020603050405020304" pitchFamily="18" charset="0"/>
            </a:endParaRPr>
          </a:p>
          <a:p>
            <a:pPr marL="109728" indent="0">
              <a:buNone/>
            </a:pPr>
            <a:endParaRPr lang="en-US" sz="2400" dirty="0">
              <a:latin typeface="Times New Roman" panose="02020603050405020304" pitchFamily="18" charset="0"/>
              <a:cs typeface="Times New Roman" panose="02020603050405020304" pitchFamily="18" charset="0"/>
            </a:endParaRPr>
          </a:p>
          <a:p>
            <a:pPr marL="109728" indent="0">
              <a:buNone/>
            </a:pPr>
            <a:r>
              <a:rPr lang="en-US" sz="2400" dirty="0" smtClean="0">
                <a:latin typeface="Times New Roman" panose="02020603050405020304" pitchFamily="18" charset="0"/>
                <a:cs typeface="Times New Roman" panose="02020603050405020304" pitchFamily="18" charset="0"/>
              </a:rPr>
              <a:t> </a:t>
            </a:r>
          </a:p>
          <a:p>
            <a:pPr marL="109728" indent="0">
              <a:buNone/>
            </a:pPr>
            <a:endParaRPr lang="en-US" sz="2400" dirty="0">
              <a:latin typeface="Times New Roman" panose="02020603050405020304" pitchFamily="18" charset="0"/>
              <a:cs typeface="Times New Roman" panose="02020603050405020304" pitchFamily="18" charset="0"/>
            </a:endParaRPr>
          </a:p>
          <a:p>
            <a:pPr marL="109728" indent="0">
              <a:buNone/>
            </a:pPr>
            <a:endParaRPr lang="en-US" sz="2400" dirty="0">
              <a:latin typeface="Times New Roman" panose="02020603050405020304" pitchFamily="18" charset="0"/>
              <a:cs typeface="Times New Roman" panose="02020603050405020304" pitchFamily="18" charset="0"/>
            </a:endParaRPr>
          </a:p>
          <a:p>
            <a:pPr marL="109728" indent="0">
              <a:buNone/>
            </a:pPr>
            <a:r>
              <a:rPr lang="en-US" sz="3400" dirty="0" smtClean="0">
                <a:latin typeface="Times New Roman" panose="02020603050405020304" pitchFamily="18" charset="0"/>
                <a:cs typeface="Times New Roman" panose="02020603050405020304" pitchFamily="18" charset="0"/>
              </a:rPr>
              <a:t>   </a:t>
            </a:r>
          </a:p>
          <a:p>
            <a:pPr marL="109728" indent="0">
              <a:buNone/>
            </a:pPr>
            <a:endParaRPr lang="en-US" sz="3400" dirty="0">
              <a:latin typeface="Times New Roman" panose="02020603050405020304" pitchFamily="18" charset="0"/>
              <a:cs typeface="Times New Roman" panose="02020603050405020304" pitchFamily="18" charset="0"/>
            </a:endParaRPr>
          </a:p>
          <a:p>
            <a:pPr marL="109728" indent="0">
              <a:buNone/>
            </a:pPr>
            <a:endParaRPr lang="en-US" sz="3400" dirty="0" smtClean="0">
              <a:latin typeface="Times New Roman" panose="02020603050405020304" pitchFamily="18" charset="0"/>
              <a:cs typeface="Times New Roman" panose="02020603050405020304" pitchFamily="18" charset="0"/>
            </a:endParaRPr>
          </a:p>
          <a:p>
            <a:pPr marL="109728" indent="0">
              <a:buNone/>
            </a:pPr>
            <a:r>
              <a:rPr lang="en-US" sz="3400" dirty="0" smtClean="0">
                <a:latin typeface="Times New Roman" panose="02020603050405020304" pitchFamily="18" charset="0"/>
                <a:cs typeface="Times New Roman" panose="02020603050405020304" pitchFamily="18" charset="0"/>
              </a:rPr>
              <a:t> Optimum </a:t>
            </a:r>
            <a:r>
              <a:rPr lang="en-US" sz="3400" dirty="0">
                <a:latin typeface="Times New Roman" panose="02020603050405020304" pitchFamily="18" charset="0"/>
                <a:cs typeface="Times New Roman" panose="02020603050405020304" pitchFamily="18" charset="0"/>
              </a:rPr>
              <a:t>value of log P for anaesthetic activity = log Po </a:t>
            </a:r>
            <a:endParaRPr lang="en-US" sz="3400" dirty="0" smtClean="0">
              <a:latin typeface="Times New Roman" panose="02020603050405020304" pitchFamily="18" charset="0"/>
              <a:cs typeface="Times New Roman" panose="02020603050405020304" pitchFamily="18" charset="0"/>
            </a:endParaRPr>
          </a:p>
          <a:p>
            <a:pPr marL="109728" indent="0">
              <a:buNone/>
            </a:pPr>
            <a:r>
              <a:rPr lang="en-US" sz="3400" dirty="0" smtClean="0">
                <a:latin typeface="Times New Roman" panose="02020603050405020304" pitchFamily="18" charset="0"/>
                <a:cs typeface="Times New Roman" panose="02020603050405020304" pitchFamily="18" charset="0"/>
              </a:rPr>
              <a:t>   Few </a:t>
            </a:r>
            <a:r>
              <a:rPr lang="en-US" sz="3400" dirty="0">
                <a:latin typeface="Times New Roman" panose="02020603050405020304" pitchFamily="18" charset="0"/>
                <a:cs typeface="Times New Roman" panose="02020603050405020304" pitchFamily="18" charset="0"/>
              </a:rPr>
              <a:t>drugs where activity is related </a:t>
            </a:r>
            <a:r>
              <a:rPr lang="en-US" sz="3400" dirty="0" smtClean="0">
                <a:latin typeface="Times New Roman" panose="02020603050405020304" pitchFamily="18" charset="0"/>
                <a:cs typeface="Times New Roman" panose="02020603050405020304" pitchFamily="18" charset="0"/>
              </a:rPr>
              <a:t>to log </a:t>
            </a:r>
            <a:r>
              <a:rPr lang="en-US" sz="3400" dirty="0">
                <a:latin typeface="Times New Roman" panose="02020603050405020304" pitchFamily="18" charset="0"/>
                <a:cs typeface="Times New Roman" panose="02020603050405020304" pitchFamily="18" charset="0"/>
              </a:rPr>
              <a:t>P factor alone. </a:t>
            </a:r>
            <a:r>
              <a:rPr lang="en-US" sz="3400" dirty="0" smtClean="0">
                <a:latin typeface="Times New Roman" panose="02020603050405020304" pitchFamily="18" charset="0"/>
                <a:cs typeface="Times New Roman" panose="02020603050405020304" pitchFamily="18" charset="0"/>
              </a:rPr>
              <a:t>QSAR </a:t>
            </a:r>
            <a:r>
              <a:rPr lang="en-US" sz="3400" dirty="0">
                <a:latin typeface="Times New Roman" panose="02020603050405020304" pitchFamily="18" charset="0"/>
                <a:cs typeface="Times New Roman" panose="02020603050405020304" pitchFamily="18" charset="0"/>
              </a:rPr>
              <a:t>equations are only applicable to compounds in the same structural class (e.g. ethers</a:t>
            </a:r>
            <a:r>
              <a:rPr lang="en-US" sz="3400" dirty="0" smtClean="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However, log Po is similar for anaesthetics of different structural classes</a:t>
            </a:r>
          </a:p>
          <a:p>
            <a:pPr marL="109728" indent="0">
              <a:buNone/>
            </a:pPr>
            <a:endParaRPr lang="en-US"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37"/>
          <a:stretch/>
        </p:blipFill>
        <p:spPr bwMode="auto">
          <a:xfrm>
            <a:off x="2514600" y="2171700"/>
            <a:ext cx="3886200" cy="217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2500" b="13333"/>
          <a:stretch/>
        </p:blipFill>
        <p:spPr bwMode="auto">
          <a:xfrm>
            <a:off x="1447799" y="1143000"/>
            <a:ext cx="5410201"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138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marL="109728" indent="0">
              <a:buNone/>
            </a:pPr>
            <a:r>
              <a:rPr lang="en-US" sz="2400" dirty="0" smtClean="0">
                <a:latin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cs typeface="Times New Roman" panose="02020603050405020304" pitchFamily="18" charset="0"/>
              </a:rPr>
              <a:t>are relatively few drugs where activity is </a:t>
            </a:r>
            <a:r>
              <a:rPr lang="en-US" sz="2400" dirty="0" smtClean="0">
                <a:latin typeface="Times New Roman" panose="02020603050405020304" pitchFamily="18" charset="0"/>
                <a:cs typeface="Times New Roman" panose="02020603050405020304" pitchFamily="18" charset="0"/>
              </a:rPr>
              <a:t>related to </a:t>
            </a:r>
            <a:r>
              <a:rPr lang="en-US" sz="2400" dirty="0">
                <a:latin typeface="Times New Roman" panose="02020603050405020304" pitchFamily="18" charset="0"/>
                <a:cs typeface="Times New Roman" panose="02020603050405020304" pitchFamily="18" charset="0"/>
              </a:rPr>
              <a:t>the log P factor alone. Such drugs tend to </a:t>
            </a:r>
            <a:r>
              <a:rPr lang="en-US" sz="2400" dirty="0" smtClean="0">
                <a:latin typeface="Times New Roman" panose="02020603050405020304" pitchFamily="18" charset="0"/>
                <a:cs typeface="Times New Roman" panose="02020603050405020304" pitchFamily="18" charset="0"/>
              </a:rPr>
              <a:t>operate in </a:t>
            </a:r>
            <a:r>
              <a:rPr lang="en-US" sz="2400" dirty="0">
                <a:latin typeface="Times New Roman" panose="02020603050405020304" pitchFamily="18" charset="0"/>
                <a:cs typeface="Times New Roman" panose="02020603050405020304" pitchFamily="18" charset="0"/>
              </a:rPr>
              <a:t>cell membranes where hydrophobicity is the </a:t>
            </a:r>
            <a:r>
              <a:rPr lang="en-US" sz="2400" dirty="0" smtClean="0">
                <a:latin typeface="Times New Roman" panose="02020603050405020304" pitchFamily="18" charset="0"/>
                <a:cs typeface="Times New Roman" panose="02020603050405020304" pitchFamily="18" charset="0"/>
              </a:rPr>
              <a:t>dominant feature </a:t>
            </a:r>
            <a:r>
              <a:rPr lang="en-US" sz="2400" dirty="0">
                <a:latin typeface="Times New Roman" panose="02020603050405020304" pitchFamily="18" charset="0"/>
                <a:cs typeface="Times New Roman" panose="02020603050405020304" pitchFamily="18" charset="0"/>
              </a:rPr>
              <a:t>controlling their action.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best </a:t>
            </a:r>
            <a:r>
              <a:rPr lang="en-US" sz="2400" dirty="0" smtClean="0">
                <a:latin typeface="Times New Roman" panose="02020603050405020304" pitchFamily="18" charset="0"/>
                <a:cs typeface="Times New Roman" panose="02020603050405020304" pitchFamily="18" charset="0"/>
              </a:rPr>
              <a:t>example of </a:t>
            </a:r>
            <a:r>
              <a:rPr lang="en-US" sz="2400" dirty="0">
                <a:latin typeface="Times New Roman" panose="02020603050405020304" pitchFamily="18" charset="0"/>
                <a:cs typeface="Times New Roman" panose="02020603050405020304" pitchFamily="18" charset="0"/>
              </a:rPr>
              <a:t>drugs which operate in cell membranes are the </a:t>
            </a:r>
            <a:r>
              <a:rPr lang="en-US" sz="2400" dirty="0" smtClean="0">
                <a:latin typeface="Times New Roman" panose="02020603050405020304" pitchFamily="18" charset="0"/>
                <a:cs typeface="Times New Roman" panose="02020603050405020304" pitchFamily="18" charset="0"/>
              </a:rPr>
              <a:t>general anaesthetics</a:t>
            </a:r>
            <a:r>
              <a:rPr lang="en-US" sz="2400" dirty="0">
                <a:latin typeface="Times New Roman" panose="02020603050405020304" pitchFamily="18" charset="0"/>
                <a:cs typeface="Times New Roman" panose="02020603050405020304" pitchFamily="18" charset="0"/>
              </a:rPr>
              <a:t>. Although they also bind to GABA </a:t>
            </a:r>
            <a:r>
              <a:rPr lang="en-US" sz="2400" dirty="0" smtClean="0">
                <a:latin typeface="Times New Roman" panose="02020603050405020304" pitchFamily="18" charset="0"/>
                <a:cs typeface="Times New Roman" panose="02020603050405020304" pitchFamily="18" charset="0"/>
              </a:rPr>
              <a:t>A receptors</a:t>
            </a:r>
            <a:r>
              <a:rPr lang="en-US" sz="2400" dirty="0">
                <a:latin typeface="Times New Roman" panose="02020603050405020304" pitchFamily="18" charset="0"/>
                <a:cs typeface="Times New Roman" panose="02020603050405020304" pitchFamily="18" charset="0"/>
              </a:rPr>
              <a:t>, general anaesthetics are thought to </a:t>
            </a:r>
            <a:r>
              <a:rPr lang="en-US" sz="2400" dirty="0" smtClean="0">
                <a:latin typeface="Times New Roman" panose="02020603050405020304" pitchFamily="18" charset="0"/>
                <a:cs typeface="Times New Roman" panose="02020603050405020304" pitchFamily="18" charset="0"/>
              </a:rPr>
              <a:t>function by </a:t>
            </a:r>
            <a:r>
              <a:rPr lang="en-US" sz="2400" dirty="0">
                <a:latin typeface="Times New Roman" panose="02020603050405020304" pitchFamily="18" charset="0"/>
                <a:cs typeface="Times New Roman" panose="02020603050405020304" pitchFamily="18" charset="0"/>
              </a:rPr>
              <a:t>entering the central nervous system (CNS) and ‘</a:t>
            </a:r>
            <a:r>
              <a:rPr lang="en-US" sz="2400" dirty="0" smtClean="0">
                <a:latin typeface="Times New Roman" panose="02020603050405020304" pitchFamily="18" charset="0"/>
                <a:cs typeface="Times New Roman" panose="02020603050405020304" pitchFamily="18" charset="0"/>
              </a:rPr>
              <a:t>dissolving’ into </a:t>
            </a:r>
            <a:r>
              <a:rPr lang="en-US" sz="2400" dirty="0">
                <a:latin typeface="Times New Roman" panose="02020603050405020304" pitchFamily="18" charset="0"/>
                <a:cs typeface="Times New Roman" panose="02020603050405020304" pitchFamily="18" charset="0"/>
              </a:rPr>
              <a:t>cell membranes where they </a:t>
            </a:r>
            <a:r>
              <a:rPr lang="en-US" sz="2400" dirty="0" smtClean="0">
                <a:latin typeface="Times New Roman" panose="02020603050405020304" pitchFamily="18" charset="0"/>
                <a:cs typeface="Times New Roman" panose="02020603050405020304" pitchFamily="18" charset="0"/>
              </a:rPr>
              <a:t>affect </a:t>
            </a:r>
            <a:r>
              <a:rPr lang="en-US" sz="2400" dirty="0">
                <a:latin typeface="Times New Roman" panose="02020603050405020304" pitchFamily="18" charset="0"/>
                <a:cs typeface="Times New Roman" panose="02020603050405020304" pitchFamily="18" charset="0"/>
              </a:rPr>
              <a:t>membrane</a:t>
            </a:r>
          </a:p>
          <a:p>
            <a:pPr marL="109728" indent="0">
              <a:buNone/>
            </a:pPr>
            <a:r>
              <a:rPr lang="en-US" sz="2400" dirty="0">
                <a:latin typeface="Times New Roman" panose="02020603050405020304" pitchFamily="18" charset="0"/>
                <a:cs typeface="Times New Roman" panose="02020603050405020304" pitchFamily="18" charset="0"/>
              </a:rPr>
              <a:t>structure and nerve </a:t>
            </a:r>
            <a:r>
              <a:rPr lang="en-US" sz="2400" dirty="0" smtClean="0">
                <a:latin typeface="Times New Roman" panose="02020603050405020304" pitchFamily="18" charset="0"/>
                <a:cs typeface="Times New Roman" panose="02020603050405020304" pitchFamily="18" charset="0"/>
              </a:rPr>
              <a:t>function, there </a:t>
            </a:r>
            <a:r>
              <a:rPr lang="en-US" sz="2400" dirty="0">
                <a:latin typeface="Times New Roman" panose="02020603050405020304" pitchFamily="18" charset="0"/>
                <a:cs typeface="Times New Roman" panose="02020603050405020304" pitchFamily="18" charset="0"/>
              </a:rPr>
              <a:t>are no </a:t>
            </a:r>
            <a:r>
              <a:rPr lang="en-US" sz="2400" dirty="0" smtClean="0">
                <a:latin typeface="Times New Roman" panose="02020603050405020304" pitchFamily="18" charset="0"/>
                <a:cs typeface="Times New Roman" panose="02020603050405020304" pitchFamily="18" charset="0"/>
              </a:rPr>
              <a:t>specific </a:t>
            </a:r>
            <a:r>
              <a:rPr lang="en-US" sz="2400" dirty="0">
                <a:latin typeface="Times New Roman" panose="02020603050405020304" pitchFamily="18" charset="0"/>
                <a:cs typeface="Times New Roman" panose="02020603050405020304" pitchFamily="18" charset="0"/>
              </a:rPr>
              <a:t>drug–receptor interactions and </a:t>
            </a:r>
            <a:r>
              <a:rPr lang="en-US" sz="2400" dirty="0" smtClean="0">
                <a:latin typeface="Times New Roman" panose="02020603050405020304" pitchFamily="18" charset="0"/>
                <a:cs typeface="Times New Roman" panose="02020603050405020304" pitchFamily="18" charset="0"/>
              </a:rPr>
              <a:t>the mechanism </a:t>
            </a:r>
            <a:r>
              <a:rPr lang="en-US" sz="2400" dirty="0">
                <a:latin typeface="Times New Roman" panose="02020603050405020304" pitchFamily="18" charset="0"/>
                <a:cs typeface="Times New Roman" panose="02020603050405020304" pitchFamily="18" charset="0"/>
              </a:rPr>
              <a:t>of the drug is controlled purely by its </a:t>
            </a:r>
            <a:r>
              <a:rPr lang="en-US" sz="2400" dirty="0" smtClean="0">
                <a:latin typeface="Times New Roman" panose="02020603050405020304" pitchFamily="18" charset="0"/>
                <a:cs typeface="Times New Roman" panose="02020603050405020304" pitchFamily="18" charset="0"/>
              </a:rPr>
              <a:t>ability to </a:t>
            </a:r>
            <a:r>
              <a:rPr lang="en-US" sz="2400" dirty="0">
                <a:latin typeface="Times New Roman" panose="02020603050405020304" pitchFamily="18" charset="0"/>
                <a:cs typeface="Times New Roman" panose="02020603050405020304" pitchFamily="18" charset="0"/>
              </a:rPr>
              <a:t>enter cell membranes (i.e. its hydrophobic character).</a:t>
            </a:r>
          </a:p>
          <a:p>
            <a:pPr marL="109728" inden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general anaesthetic activity of a range of ethers was</a:t>
            </a:r>
          </a:p>
          <a:p>
            <a:pPr marL="109728" indent="0">
              <a:buNone/>
            </a:pPr>
            <a:r>
              <a:rPr lang="en-US" sz="2400" dirty="0">
                <a:latin typeface="Times New Roman" panose="02020603050405020304" pitchFamily="18" charset="0"/>
                <a:cs typeface="Times New Roman" panose="02020603050405020304" pitchFamily="18" charset="0"/>
              </a:rPr>
              <a:t>found to </a:t>
            </a:r>
            <a:r>
              <a:rPr lang="en-US" sz="2400" dirty="0" smtClean="0">
                <a:latin typeface="Times New Roman" panose="02020603050405020304" pitchFamily="18" charset="0"/>
                <a:cs typeface="Times New Roman" panose="02020603050405020304" pitchFamily="18" charset="0"/>
              </a:rPr>
              <a:t>fit </a:t>
            </a:r>
            <a:r>
              <a:rPr lang="en-US" sz="2400" dirty="0">
                <a:latin typeface="Times New Roman" panose="02020603050405020304" pitchFamily="18" charset="0"/>
                <a:cs typeface="Times New Roman" panose="02020603050405020304" pitchFamily="18" charset="0"/>
              </a:rPr>
              <a:t>the following parabolic equation:</a:t>
            </a:r>
          </a:p>
        </p:txBody>
      </p:sp>
    </p:spTree>
    <p:extLst>
      <p:ext uri="{BB962C8B-B14F-4D97-AF65-F5344CB8AC3E}">
        <p14:creationId xmlns:p14="http://schemas.microsoft.com/office/powerpoint/2010/main" val="1610767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458200" cy="5854891"/>
          </a:xfrm>
        </p:spPr>
        <p:txBody>
          <a:bodyPr>
            <a:normAutofit/>
          </a:bodyPr>
          <a:lstStyle/>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increase in log P results </a:t>
            </a:r>
            <a:r>
              <a:rPr lang="en-US" sz="2400" dirty="0" smtClean="0">
                <a:latin typeface="Times New Roman" panose="02020603050405020304" pitchFamily="18" charset="0"/>
                <a:cs typeface="Times New Roman" panose="02020603050405020304" pitchFamily="18" charset="0"/>
              </a:rPr>
              <a:t>in a </a:t>
            </a:r>
            <a:r>
              <a:rPr lang="en-US" sz="2400" dirty="0">
                <a:latin typeface="Times New Roman" panose="02020603050405020304" pitchFamily="18" charset="0"/>
                <a:cs typeface="Times New Roman" panose="02020603050405020304" pitchFamily="18" charset="0"/>
              </a:rPr>
              <a:t>decrease in biological activity. </a:t>
            </a: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a rule of thumb, drugs which are to be targeted for the CNS should have a log P value of approximately 2.</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Conversely, drugs which are designed to act elsewhere in</a:t>
            </a:r>
          </a:p>
          <a:p>
            <a:pPr marL="109728" indent="0">
              <a:buNone/>
            </a:pPr>
            <a:r>
              <a:rPr lang="en-US" sz="2400" dirty="0">
                <a:latin typeface="Times New Roman" panose="02020603050405020304" pitchFamily="18" charset="0"/>
                <a:cs typeface="Times New Roman" panose="02020603050405020304" pitchFamily="18" charset="0"/>
              </a:rPr>
              <a:t>the body should have log P values significantly </a:t>
            </a:r>
            <a:r>
              <a:rPr lang="en-US" sz="2400" dirty="0" smtClean="0">
                <a:latin typeface="Times New Roman" panose="02020603050405020304" pitchFamily="18" charset="0"/>
                <a:cs typeface="Times New Roman" panose="02020603050405020304" pitchFamily="18" charset="0"/>
              </a:rPr>
              <a:t>different from </a:t>
            </a:r>
            <a:r>
              <a:rPr lang="en-US" sz="2400" dirty="0">
                <a:latin typeface="Times New Roman" panose="02020603050405020304" pitchFamily="18" charset="0"/>
                <a:cs typeface="Times New Roman" panose="02020603050405020304" pitchFamily="18" charset="0"/>
              </a:rPr>
              <a:t>2 in order to avoid possible CNS side effects (</a:t>
            </a:r>
            <a:r>
              <a:rPr lang="en-US" sz="2400" dirty="0" smtClean="0">
                <a:latin typeface="Times New Roman" panose="02020603050405020304" pitchFamily="18" charset="0"/>
                <a:cs typeface="Times New Roman" panose="02020603050405020304" pitchFamily="18" charset="0"/>
              </a:rPr>
              <a:t>e.g. drowsiness</a:t>
            </a:r>
            <a:r>
              <a:rPr lang="en-US" sz="2400" dirty="0">
                <a:latin typeface="Times New Roman" panose="02020603050405020304" pitchFamily="18" charset="0"/>
                <a:cs typeface="Times New Roman" panose="02020603050405020304" pitchFamily="18" charset="0"/>
              </a:rPr>
              <a:t>)</a:t>
            </a: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95463" y="3048000"/>
            <a:ext cx="460533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221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    Partition coefficients can be calculated by knowing the contribution that various substituents make to hydrophobicity.</a:t>
            </a:r>
          </a:p>
          <a:p>
            <a:pPr marL="0" indent="0" algn="just">
              <a:buNone/>
            </a:pPr>
            <a:r>
              <a:rPr lang="en-US" sz="2400" dirty="0" smtClean="0">
                <a:latin typeface="Times New Roman" panose="02020603050405020304" pitchFamily="18" charset="0"/>
                <a:cs typeface="Times New Roman" panose="02020603050405020304" pitchFamily="18" charset="0"/>
              </a:rPr>
              <a:t>    This contribution is known as the substituent </a:t>
            </a:r>
            <a:r>
              <a:rPr lang="en-US" sz="2400" dirty="0" smtClean="0">
                <a:solidFill>
                  <a:srgbClr val="FF0000"/>
                </a:solidFill>
                <a:latin typeface="Times New Roman" panose="02020603050405020304" pitchFamily="18" charset="0"/>
                <a:cs typeface="Times New Roman" panose="02020603050405020304" pitchFamily="18" charset="0"/>
              </a:rPr>
              <a:t>hydrophobicity constant (π)</a:t>
            </a:r>
            <a:r>
              <a:rPr lang="en-US" sz="2400" dirty="0" smtClean="0">
                <a:latin typeface="Times New Roman" panose="02020603050405020304" pitchFamily="18" charset="0"/>
                <a:cs typeface="Times New Roman" panose="02020603050405020304" pitchFamily="18" charset="0"/>
              </a:rPr>
              <a:t> and is a measure of how hydrophobic a substituent is relative to hydrogen. </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value can be obtained as follows. Partition coefficients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are measured experimentally for a standard compound, such as benzene, with and without a substituent (X). The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hydrophobicity constant (π </a:t>
            </a:r>
            <a:r>
              <a:rPr lang="en-US" sz="1400" dirty="0" smtClean="0">
                <a:latin typeface="Times New Roman" panose="02020603050405020304" pitchFamily="18" charset="0"/>
                <a:cs typeface="Times New Roman" panose="02020603050405020304" pitchFamily="18" charset="0"/>
              </a:rPr>
              <a:t>X</a:t>
            </a:r>
            <a:r>
              <a:rPr lang="en-US" sz="2400" dirty="0" smtClean="0">
                <a:latin typeface="Times New Roman" panose="02020603050405020304" pitchFamily="18" charset="0"/>
                <a:cs typeface="Times New Roman" panose="02020603050405020304" pitchFamily="18" charset="0"/>
              </a:rPr>
              <a:t> ) for the substituent (X) is</a:t>
            </a:r>
          </a:p>
          <a:p>
            <a:pPr marL="0" indent="0" algn="just">
              <a:buNone/>
            </a:pPr>
            <a:r>
              <a:rPr lang="en-US" sz="2400" dirty="0" smtClean="0">
                <a:latin typeface="Times New Roman" panose="02020603050405020304" pitchFamily="18" charset="0"/>
                <a:cs typeface="Times New Roman" panose="02020603050405020304" pitchFamily="18" charset="0"/>
              </a:rPr>
              <a:t>then obtained using the following equation:</a:t>
            </a:r>
            <a:endParaRPr lang="en-US" sz="24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76200" y="274638"/>
            <a:ext cx="8915400" cy="792162"/>
          </a:xfrm>
        </p:spPr>
        <p:txBody>
          <a:bodyPr>
            <a:normAutofit/>
          </a:bodyPr>
          <a:lstStyle/>
          <a:p>
            <a:pPr algn="l"/>
            <a:r>
              <a:rPr lang="fr-FR" sz="3600" cap="none" dirty="0" smtClean="0">
                <a:solidFill>
                  <a:schemeClr val="tx1"/>
                </a:solidFill>
                <a:latin typeface="Times New Roman" panose="02020603050405020304" pitchFamily="18" charset="0"/>
                <a:cs typeface="Times New Roman" panose="02020603050405020304" pitchFamily="18" charset="0"/>
              </a:rPr>
              <a:t>   </a:t>
            </a:r>
            <a:r>
              <a:rPr lang="fr-FR" sz="2800" b="0" cap="none" dirty="0" smtClean="0">
                <a:solidFill>
                  <a:srgbClr val="FF0000"/>
                </a:solidFill>
                <a:effectLst/>
                <a:latin typeface="Times New Roman" panose="02020603050405020304" pitchFamily="18" charset="0"/>
                <a:cs typeface="Times New Roman" panose="02020603050405020304" pitchFamily="18" charset="0"/>
              </a:rPr>
              <a:t>The substituent hydrophobicity constant (π)</a:t>
            </a:r>
            <a:endParaRPr lang="en-US" sz="2800" b="0" cap="none" dirty="0">
              <a:solidFill>
                <a:srgbClr val="FF0000"/>
              </a:solidFill>
              <a:effectLst/>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57400" y="5181600"/>
            <a:ext cx="47244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289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    where P</a:t>
            </a:r>
            <a:r>
              <a:rPr lang="en-US" sz="1800" dirty="0" smtClean="0">
                <a:latin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cs typeface="Times New Roman" panose="02020603050405020304" pitchFamily="18" charset="0"/>
              </a:rPr>
              <a:t> is the partition coefficient for the standard compound and P </a:t>
            </a:r>
            <a:r>
              <a:rPr lang="en-US" sz="1800" dirty="0" smtClean="0">
                <a:latin typeface="Times New Roman" panose="02020603050405020304" pitchFamily="18" charset="0"/>
                <a:cs typeface="Times New Roman" panose="02020603050405020304" pitchFamily="18" charset="0"/>
              </a:rPr>
              <a:t>X</a:t>
            </a:r>
            <a:r>
              <a:rPr lang="en-US" sz="2400" dirty="0" smtClean="0">
                <a:latin typeface="Times New Roman" panose="02020603050405020304" pitchFamily="18" charset="0"/>
                <a:cs typeface="Times New Roman" panose="02020603050405020304" pitchFamily="18" charset="0"/>
              </a:rPr>
              <a:t> is the partition coefficient for the standard compound with the substituent.</a:t>
            </a:r>
          </a:p>
          <a:p>
            <a:pPr indent="-3429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A positive value of π indicates that the substituent is </a:t>
            </a:r>
            <a:r>
              <a:rPr lang="en-US" sz="2400" dirty="0" smtClean="0">
                <a:solidFill>
                  <a:srgbClr val="0070C0"/>
                </a:solidFill>
                <a:latin typeface="Times New Roman" panose="02020603050405020304" pitchFamily="18" charset="0"/>
                <a:cs typeface="Times New Roman" panose="02020603050405020304" pitchFamily="18" charset="0"/>
              </a:rPr>
              <a:t>more hydrophobic</a:t>
            </a:r>
            <a:r>
              <a:rPr lang="en-US" sz="2400" dirty="0" smtClean="0">
                <a:latin typeface="Times New Roman" panose="02020603050405020304" pitchFamily="18" charset="0"/>
                <a:cs typeface="Times New Roman" panose="02020603050405020304" pitchFamily="18" charset="0"/>
              </a:rPr>
              <a:t> than hydrogen</a:t>
            </a:r>
          </a:p>
          <a:p>
            <a:pPr indent="-3429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 A negative value indicates that the substituent is </a:t>
            </a:r>
            <a:r>
              <a:rPr lang="en-US" sz="2400" dirty="0" smtClean="0">
                <a:solidFill>
                  <a:srgbClr val="0070C0"/>
                </a:solidFill>
                <a:latin typeface="Times New Roman" panose="02020603050405020304" pitchFamily="18" charset="0"/>
                <a:cs typeface="Times New Roman" panose="02020603050405020304" pitchFamily="18" charset="0"/>
              </a:rPr>
              <a:t>less hydrophobic</a:t>
            </a:r>
            <a:r>
              <a:rPr lang="en-US" sz="2400" dirty="0" smtClean="0">
                <a:latin typeface="Times New Roman" panose="02020603050405020304" pitchFamily="18" charset="0"/>
                <a:cs typeface="Times New Roman" panose="02020603050405020304" pitchFamily="18" charset="0"/>
              </a:rPr>
              <a:t>.</a:t>
            </a:r>
          </a:p>
          <a:p>
            <a:pPr marL="2286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 an example, consider the log P values for </a:t>
            </a:r>
            <a:r>
              <a:rPr lang="en-US" sz="2400" dirty="0" smtClean="0">
                <a:latin typeface="Times New Roman" panose="02020603050405020304" pitchFamily="18" charset="0"/>
                <a:cs typeface="Times New Roman" panose="02020603050405020304" pitchFamily="18" charset="0"/>
              </a:rPr>
              <a:t>benzene (log </a:t>
            </a:r>
            <a:r>
              <a:rPr lang="en-US" sz="2400" dirty="0">
                <a:latin typeface="Times New Roman" panose="02020603050405020304" pitchFamily="18" charset="0"/>
                <a:cs typeface="Times New Roman" panose="02020603050405020304" pitchFamily="18" charset="0"/>
              </a:rPr>
              <a:t>P = 2.13), chlorobenzene (log P = 2.84), and </a:t>
            </a:r>
            <a:r>
              <a:rPr lang="en-US" sz="2400" dirty="0" smtClean="0">
                <a:latin typeface="Times New Roman" panose="02020603050405020304" pitchFamily="18" charset="0"/>
                <a:cs typeface="Times New Roman" panose="02020603050405020304" pitchFamily="18" charset="0"/>
              </a:rPr>
              <a:t>benzamide (log </a:t>
            </a:r>
            <a:r>
              <a:rPr lang="en-US" sz="2400" dirty="0">
                <a:latin typeface="Times New Roman" panose="02020603050405020304" pitchFamily="18" charset="0"/>
                <a:cs typeface="Times New Roman" panose="02020603050405020304" pitchFamily="18" charset="0"/>
              </a:rPr>
              <a:t>P = 0.64) </a:t>
            </a:r>
            <a:r>
              <a:rPr lang="en-US" sz="2400" dirty="0" smtClean="0">
                <a:latin typeface="Times New Roman" panose="02020603050405020304" pitchFamily="18" charset="0"/>
                <a:cs typeface="Times New Roman" panose="02020603050405020304" pitchFamily="18" charset="0"/>
              </a:rPr>
              <a:t>.</a:t>
            </a:r>
          </a:p>
          <a:p>
            <a:pPr marL="22860" indent="0">
              <a:buNone/>
            </a:pPr>
            <a:r>
              <a:rPr lang="en-US" sz="2400" dirty="0" smtClean="0">
                <a:latin typeface="Times New Roman" panose="02020603050405020304" pitchFamily="18" charset="0"/>
                <a:cs typeface="Times New Roman" panose="02020603050405020304" pitchFamily="18" charset="0"/>
              </a:rPr>
              <a:t>   Benzene </a:t>
            </a:r>
            <a:r>
              <a:rPr lang="en-US" sz="2400" dirty="0">
                <a:latin typeface="Times New Roman" panose="02020603050405020304" pitchFamily="18" charset="0"/>
                <a:cs typeface="Times New Roman" panose="02020603050405020304" pitchFamily="18" charset="0"/>
              </a:rPr>
              <a:t>is the parent compound, and the substituent constants for Cl and </a:t>
            </a:r>
            <a:r>
              <a:rPr lang="en-US" sz="2400" dirty="0" smtClean="0">
                <a:latin typeface="Times New Roman" panose="02020603050405020304" pitchFamily="18" charset="0"/>
                <a:cs typeface="Times New Roman" panose="02020603050405020304" pitchFamily="18" charset="0"/>
              </a:rPr>
              <a:t>CONH</a:t>
            </a:r>
            <a:r>
              <a:rPr lang="en-US" sz="2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0.71 and −1.49 respectively. </a:t>
            </a:r>
            <a:r>
              <a:rPr lang="en-US" sz="2400" dirty="0" smtClean="0">
                <a:latin typeface="Times New Roman" panose="02020603050405020304" pitchFamily="18" charset="0"/>
                <a:cs typeface="Times New Roman" panose="02020603050405020304" pitchFamily="18" charset="0"/>
              </a:rPr>
              <a:t>  </a:t>
            </a:r>
          </a:p>
          <a:p>
            <a:pPr marL="2286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Having obtained these </a:t>
            </a:r>
            <a:r>
              <a:rPr lang="en-US" sz="2400" dirty="0">
                <a:latin typeface="Times New Roman" panose="02020603050405020304" pitchFamily="18" charset="0"/>
                <a:cs typeface="Times New Roman" panose="02020603050405020304" pitchFamily="18" charset="0"/>
              </a:rPr>
              <a:t>values, it is now possible to calculate the </a:t>
            </a:r>
            <a:r>
              <a:rPr lang="en-US" sz="2400" dirty="0" smtClean="0">
                <a:latin typeface="Times New Roman" panose="02020603050405020304" pitchFamily="18" charset="0"/>
                <a:cs typeface="Times New Roman" panose="02020603050405020304" pitchFamily="18" charset="0"/>
              </a:rPr>
              <a:t>theoretical log </a:t>
            </a:r>
            <a:r>
              <a:rPr lang="en-US" sz="2400" dirty="0">
                <a:latin typeface="Times New Roman" panose="02020603050405020304" pitchFamily="18" charset="0"/>
                <a:cs typeface="Times New Roman" panose="02020603050405020304" pitchFamily="18" charset="0"/>
              </a:rPr>
              <a:t>P value for meta -chlorobenzamide</a:t>
            </a:r>
          </a:p>
        </p:txBody>
      </p:sp>
    </p:spTree>
    <p:extLst>
      <p:ext uri="{BB962C8B-B14F-4D97-AF65-F5344CB8AC3E}">
        <p14:creationId xmlns:p14="http://schemas.microsoft.com/office/powerpoint/2010/main" val="3500384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lstStyle/>
          <a:p>
            <a:pPr marL="109728" indent="0">
              <a:buNone/>
            </a:pPr>
            <a:endParaRPr lang="en-US" dirty="0" smtClean="0">
              <a:latin typeface="Times New Roman" panose="02020603050405020304" pitchFamily="18" charset="0"/>
              <a:cs typeface="Times New Roman" panose="02020603050405020304" pitchFamily="18" charset="0"/>
            </a:endParaRPr>
          </a:p>
          <a:p>
            <a:pPr marL="109728" indent="0">
              <a:buNone/>
            </a:pPr>
            <a:endParaRPr lang="en-US" dirty="0">
              <a:latin typeface="Times New Roman" panose="02020603050405020304" pitchFamily="18" charset="0"/>
              <a:cs typeface="Times New Roman" panose="02020603050405020304" pitchFamily="18" charset="0"/>
            </a:endParaRPr>
          </a:p>
          <a:p>
            <a:pPr marL="109728" indent="0">
              <a:buNone/>
            </a:pPr>
            <a:endParaRPr lang="en-US" dirty="0" smtClean="0">
              <a:latin typeface="Times New Roman" panose="02020603050405020304" pitchFamily="18" charset="0"/>
              <a:cs typeface="Times New Roman" panose="02020603050405020304" pitchFamily="18" charset="0"/>
            </a:endParaRPr>
          </a:p>
          <a:p>
            <a:pPr marL="109728" indent="0">
              <a:buNone/>
            </a:pPr>
            <a:endParaRPr lang="en-US" dirty="0">
              <a:latin typeface="Times New Roman" panose="02020603050405020304" pitchFamily="18" charset="0"/>
              <a:cs typeface="Times New Roman" panose="02020603050405020304" pitchFamily="18" charset="0"/>
            </a:endParaRPr>
          </a:p>
          <a:p>
            <a:pPr marL="109728" indent="0">
              <a:buNone/>
            </a:pPr>
            <a:endParaRPr lang="en-US" dirty="0" smtClean="0">
              <a:latin typeface="Times New Roman" panose="02020603050405020304" pitchFamily="18" charset="0"/>
              <a:cs typeface="Times New Roman" panose="02020603050405020304" pitchFamily="18" charset="0"/>
            </a:endParaRPr>
          </a:p>
          <a:p>
            <a:pPr marL="109728" indent="0">
              <a:buNone/>
            </a:pPr>
            <a:endParaRPr lang="en-US" dirty="0">
              <a:latin typeface="Times New Roman" panose="02020603050405020304" pitchFamily="18" charset="0"/>
              <a:cs typeface="Times New Roman" panose="02020603050405020304" pitchFamily="18" charset="0"/>
            </a:endParaRPr>
          </a:p>
          <a:p>
            <a:pPr marL="109728" indent="0">
              <a:buNone/>
            </a:pPr>
            <a:r>
              <a:rPr lang="en-US" dirty="0" smtClean="0">
                <a:latin typeface="Times New Roman" panose="02020603050405020304" pitchFamily="18" charset="0"/>
                <a:cs typeface="Times New Roman" panose="02020603050405020304" pitchFamily="18" charset="0"/>
              </a:rPr>
              <a:t>    A </a:t>
            </a:r>
            <a:r>
              <a:rPr lang="en-US" dirty="0">
                <a:latin typeface="Times New Roman" panose="02020603050405020304" pitchFamily="18" charset="0"/>
                <a:cs typeface="Times New Roman" panose="02020603050405020304" pitchFamily="18" charset="0"/>
              </a:rPr>
              <a:t>QSAR equation may include both P and π</a:t>
            </a:r>
            <a:r>
              <a:rPr lang="en-US" dirty="0" smtClean="0">
                <a:latin typeface="Times New Roman" panose="02020603050405020304" pitchFamily="18" charset="0"/>
                <a:cs typeface="Times New Roman" panose="02020603050405020304" pitchFamily="18" charset="0"/>
              </a:rPr>
              <a:t>.</a:t>
            </a:r>
          </a:p>
          <a:p>
            <a:pPr marL="109728"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 measures the importance of a molecule’s </a:t>
            </a:r>
            <a:r>
              <a:rPr lang="en-US" dirty="0">
                <a:solidFill>
                  <a:srgbClr val="FF0000"/>
                </a:solidFill>
                <a:latin typeface="Times New Roman" panose="02020603050405020304" pitchFamily="18" charset="0"/>
                <a:cs typeface="Times New Roman" panose="02020603050405020304" pitchFamily="18" charset="0"/>
              </a:rPr>
              <a:t>overall hydrophobicity</a:t>
            </a:r>
            <a:r>
              <a:rPr lang="en-US" dirty="0">
                <a:latin typeface="Times New Roman" panose="02020603050405020304" pitchFamily="18" charset="0"/>
                <a:cs typeface="Times New Roman" panose="02020603050405020304" pitchFamily="18" charset="0"/>
              </a:rPr>
              <a:t> (relevant to absorption, binding </a:t>
            </a:r>
            <a:r>
              <a:rPr lang="en-US" dirty="0" err="1">
                <a:latin typeface="Times New Roman" panose="02020603050405020304" pitchFamily="18" charset="0"/>
                <a:cs typeface="Times New Roman" panose="02020603050405020304" pitchFamily="18" charset="0"/>
              </a:rPr>
              <a:t>etc</a:t>
            </a:r>
            <a:r>
              <a:rPr lang="en-US" dirty="0" smtClean="0">
                <a:latin typeface="Times New Roman" panose="02020603050405020304" pitchFamily="18" charset="0"/>
                <a:cs typeface="Times New Roman" panose="02020603050405020304" pitchFamily="18" charset="0"/>
              </a:rPr>
              <a:t>)</a:t>
            </a:r>
          </a:p>
          <a:p>
            <a:pPr marL="109728"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π identifies </a:t>
            </a:r>
            <a:r>
              <a:rPr lang="en-US" dirty="0">
                <a:solidFill>
                  <a:srgbClr val="FF0000"/>
                </a:solidFill>
                <a:latin typeface="Times New Roman" panose="02020603050405020304" pitchFamily="18" charset="0"/>
                <a:cs typeface="Times New Roman" panose="02020603050405020304" pitchFamily="18" charset="0"/>
              </a:rPr>
              <a:t>specific regions </a:t>
            </a:r>
            <a:r>
              <a:rPr lang="en-US" dirty="0">
                <a:latin typeface="Times New Roman" panose="02020603050405020304" pitchFamily="18" charset="0"/>
                <a:cs typeface="Times New Roman" panose="02020603050405020304" pitchFamily="18" charset="0"/>
              </a:rPr>
              <a:t>of the molecule which might </a:t>
            </a:r>
            <a:r>
              <a:rPr lang="en-US" dirty="0" smtClean="0">
                <a:latin typeface="Times New Roman" panose="02020603050405020304" pitchFamily="18" charset="0"/>
                <a:cs typeface="Times New Roman" panose="02020603050405020304" pitchFamily="18" charset="0"/>
              </a:rPr>
              <a:t>interact with </a:t>
            </a:r>
            <a:r>
              <a:rPr lang="en-US" dirty="0">
                <a:latin typeface="Times New Roman" panose="02020603050405020304" pitchFamily="18" charset="0"/>
                <a:cs typeface="Times New Roman" panose="02020603050405020304" pitchFamily="18" charset="0"/>
              </a:rPr>
              <a:t>hydrophobic regions in the binding site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7010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047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092891"/>
          </a:xfrm>
        </p:spPr>
        <p:txBody>
          <a:bodyPr>
            <a:normAutofit/>
          </a:bodyPr>
          <a:lstStyle/>
          <a:p>
            <a:pPr marL="114300" indent="0" algn="just">
              <a:buNone/>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electronic </a:t>
            </a:r>
            <a:r>
              <a:rPr lang="en-US" sz="2400" dirty="0" smtClean="0">
                <a:latin typeface="Times New Roman" panose="02020603050405020304" pitchFamily="18" charset="0"/>
                <a:cs typeface="Times New Roman" panose="02020603050405020304" pitchFamily="18" charset="0"/>
              </a:rPr>
              <a:t>effects </a:t>
            </a:r>
            <a:r>
              <a:rPr lang="en-US" sz="2400" dirty="0">
                <a:latin typeface="Times New Roman" panose="02020603050405020304" pitchFamily="18" charset="0"/>
                <a:cs typeface="Times New Roman" panose="02020603050405020304" pitchFamily="18" charset="0"/>
              </a:rPr>
              <a:t>of various substituents will </a:t>
            </a:r>
            <a:r>
              <a:rPr lang="en-US" sz="2400" dirty="0" smtClean="0">
                <a:latin typeface="Times New Roman" panose="02020603050405020304" pitchFamily="18" charset="0"/>
                <a:cs typeface="Times New Roman" panose="02020603050405020304" pitchFamily="18" charset="0"/>
              </a:rPr>
              <a:t>clearly have </a:t>
            </a:r>
            <a:r>
              <a:rPr lang="en-US" sz="2400" dirty="0">
                <a:latin typeface="Times New Roman" panose="02020603050405020304" pitchFamily="18" charset="0"/>
                <a:cs typeface="Times New Roman" panose="02020603050405020304" pitchFamily="18" charset="0"/>
              </a:rPr>
              <a:t>an </a:t>
            </a:r>
            <a:r>
              <a:rPr lang="en-US" sz="2400" dirty="0" smtClean="0">
                <a:latin typeface="Times New Roman" panose="02020603050405020304" pitchFamily="18" charset="0"/>
                <a:cs typeface="Times New Roman" panose="02020603050405020304" pitchFamily="18" charset="0"/>
              </a:rPr>
              <a:t>effect </a:t>
            </a:r>
            <a:r>
              <a:rPr lang="en-US" sz="2400" dirty="0">
                <a:latin typeface="Times New Roman" panose="02020603050405020304" pitchFamily="18" charset="0"/>
                <a:cs typeface="Times New Roman" panose="02020603050405020304" pitchFamily="18" charset="0"/>
              </a:rPr>
              <a:t>on a drug's ionization or polarity. </a:t>
            </a:r>
            <a:r>
              <a:rPr lang="en-US" sz="2400" dirty="0" smtClean="0">
                <a:latin typeface="Times New Roman" panose="02020603050405020304" pitchFamily="18" charset="0"/>
                <a:cs typeface="Times New Roman" panose="02020603050405020304" pitchFamily="18" charset="0"/>
              </a:rPr>
              <a:t>This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 turn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may have </a:t>
            </a:r>
            <a:r>
              <a:rPr lang="en-US" sz="2400" dirty="0">
                <a:latin typeface="Times New Roman" panose="02020603050405020304" pitchFamily="18" charset="0"/>
                <a:cs typeface="Times New Roman" panose="02020603050405020304" pitchFamily="18" charset="0"/>
              </a:rPr>
              <a:t>an </a:t>
            </a:r>
            <a:r>
              <a:rPr lang="en-US" sz="2400" dirty="0" smtClean="0">
                <a:latin typeface="Times New Roman" panose="02020603050405020304" pitchFamily="18" charset="0"/>
                <a:cs typeface="Times New Roman" panose="02020603050405020304" pitchFamily="18" charset="0"/>
              </a:rPr>
              <a:t>effect </a:t>
            </a:r>
            <a:r>
              <a:rPr lang="en-US" sz="2400" dirty="0">
                <a:latin typeface="Times New Roman" panose="02020603050405020304" pitchFamily="18" charset="0"/>
                <a:cs typeface="Times New Roman" panose="02020603050405020304" pitchFamily="18" charset="0"/>
              </a:rPr>
              <a:t>on how easily a drug can </a:t>
            </a:r>
            <a:r>
              <a:rPr lang="en-US" sz="2400" dirty="0" smtClean="0">
                <a:latin typeface="Times New Roman" panose="02020603050405020304" pitchFamily="18" charset="0"/>
                <a:cs typeface="Times New Roman" panose="02020603050405020304" pitchFamily="18" charset="0"/>
              </a:rPr>
              <a:t>pass through </a:t>
            </a:r>
            <a:r>
              <a:rPr lang="en-US" sz="2400" dirty="0">
                <a:latin typeface="Times New Roman" panose="02020603050405020304" pitchFamily="18" charset="0"/>
                <a:cs typeface="Times New Roman" panose="02020603050405020304" pitchFamily="18" charset="0"/>
              </a:rPr>
              <a:t>cell membranes or how strongly it can </a:t>
            </a:r>
            <a:r>
              <a:rPr lang="en-US" sz="2400" dirty="0" smtClean="0">
                <a:latin typeface="Times New Roman" panose="02020603050405020304" pitchFamily="18" charset="0"/>
                <a:cs typeface="Times New Roman" panose="02020603050405020304" pitchFamily="18" charset="0"/>
              </a:rPr>
              <a:t>interact with </a:t>
            </a:r>
            <a:r>
              <a:rPr lang="en-US" sz="2400" dirty="0">
                <a:latin typeface="Times New Roman" panose="02020603050405020304" pitchFamily="18" charset="0"/>
                <a:cs typeface="Times New Roman" panose="02020603050405020304" pitchFamily="18" charset="0"/>
              </a:rPr>
              <a:t>a binding site. </a:t>
            </a:r>
            <a:endParaRPr lang="en-US" sz="2400" dirty="0" smtClean="0">
              <a:latin typeface="Times New Roman" panose="02020603050405020304" pitchFamily="18" charset="0"/>
              <a:cs typeface="Times New Roman" panose="02020603050405020304" pitchFamily="18" charset="0"/>
            </a:endParaRPr>
          </a:p>
          <a:p>
            <a:pPr marL="114300" indent="0" algn="just">
              <a:buNone/>
            </a:pPr>
            <a:r>
              <a:rPr lang="en-US" sz="2400" dirty="0" smtClean="0">
                <a:latin typeface="Times New Roman" panose="02020603050405020304" pitchFamily="18" charset="0"/>
                <a:cs typeface="Times New Roman" panose="02020603050405020304" pitchFamily="18" charset="0"/>
              </a:rPr>
              <a:t>    It is, therefore</a:t>
            </a:r>
            <a:r>
              <a:rPr lang="en-US" sz="2400" dirty="0">
                <a:latin typeface="Times New Roman" panose="02020603050405020304" pitchFamily="18" charset="0"/>
                <a:cs typeface="Times New Roman" panose="02020603050405020304" pitchFamily="18" charset="0"/>
              </a:rPr>
              <a:t>, useful to measure </a:t>
            </a:r>
            <a:r>
              <a:rPr lang="en-US" sz="2400" dirty="0" smtClean="0">
                <a:latin typeface="Times New Roman" panose="02020603050405020304" pitchFamily="18" charset="0"/>
                <a:cs typeface="Times New Roman" panose="02020603050405020304" pitchFamily="18" charset="0"/>
              </a:rPr>
              <a:t>the electronic effect </a:t>
            </a:r>
            <a:r>
              <a:rPr lang="en-US" sz="2400" dirty="0">
                <a:latin typeface="Times New Roman" panose="02020603050405020304" pitchFamily="18" charset="0"/>
                <a:cs typeface="Times New Roman" panose="02020603050405020304" pitchFamily="18" charset="0"/>
              </a:rPr>
              <a:t>of a substituent. As far as substituents on an aromatic ring are </a:t>
            </a:r>
            <a:r>
              <a:rPr lang="en-US" sz="2400" dirty="0" smtClean="0">
                <a:latin typeface="Times New Roman" panose="02020603050405020304" pitchFamily="18" charset="0"/>
                <a:cs typeface="Times New Roman" panose="02020603050405020304" pitchFamily="18" charset="0"/>
              </a:rPr>
              <a:t>concerned, the </a:t>
            </a:r>
            <a:r>
              <a:rPr lang="en-US" sz="2400" dirty="0">
                <a:latin typeface="Times New Roman" panose="02020603050405020304" pitchFamily="18" charset="0"/>
                <a:cs typeface="Times New Roman" panose="02020603050405020304" pitchFamily="18" charset="0"/>
              </a:rPr>
              <a:t>measure used is known as the </a:t>
            </a:r>
            <a:r>
              <a:rPr lang="en-US" sz="2400" dirty="0">
                <a:solidFill>
                  <a:srgbClr val="FF0000"/>
                </a:solidFill>
                <a:latin typeface="Times New Roman" panose="02020603050405020304" pitchFamily="18" charset="0"/>
                <a:cs typeface="Times New Roman" panose="02020603050405020304" pitchFamily="18" charset="0"/>
              </a:rPr>
              <a:t>Hammett substituent constant (σ). </a:t>
            </a:r>
          </a:p>
        </p:txBody>
      </p:sp>
      <p:sp>
        <p:nvSpPr>
          <p:cNvPr id="2" name="Title 1"/>
          <p:cNvSpPr>
            <a:spLocks noGrp="1"/>
          </p:cNvSpPr>
          <p:nvPr>
            <p:ph type="title"/>
          </p:nvPr>
        </p:nvSpPr>
        <p:spPr>
          <a:xfrm>
            <a:off x="457200" y="274638"/>
            <a:ext cx="8229600" cy="639762"/>
          </a:xfrm>
        </p:spPr>
        <p:txBody>
          <a:bodyPr>
            <a:normAutofit fontScale="90000"/>
          </a:bodyPr>
          <a:lstStyle/>
          <a:p>
            <a:r>
              <a:rPr lang="en-US" b="0" dirty="0">
                <a:solidFill>
                  <a:srgbClr val="00B0F0"/>
                </a:solidFill>
                <a:effectLst/>
                <a:latin typeface="Times New Roman" panose="02020603050405020304" pitchFamily="18" charset="0"/>
                <a:cs typeface="Times New Roman" panose="02020603050405020304" pitchFamily="18" charset="0"/>
              </a:rPr>
              <a:t>Electronic effects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267200"/>
            <a:ext cx="56388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32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01980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In order to be absorbed efficiently from the GIT, a drug</a:t>
            </a:r>
          </a:p>
          <a:p>
            <a:pPr marL="0" indent="0" algn="just">
              <a:buNone/>
            </a:pPr>
            <a:r>
              <a:rPr lang="en-US" sz="2600" dirty="0" smtClean="0">
                <a:latin typeface="Times New Roman" panose="02020603050405020304" pitchFamily="18" charset="0"/>
                <a:cs typeface="Times New Roman" panose="02020603050405020304" pitchFamily="18" charset="0"/>
              </a:rPr>
              <a:t>must have the correct balance of </a:t>
            </a:r>
            <a:r>
              <a:rPr lang="en-US" sz="2600" dirty="0" smtClean="0">
                <a:solidFill>
                  <a:srgbClr val="FF0000"/>
                </a:solidFill>
                <a:latin typeface="Times New Roman" panose="02020603050405020304" pitchFamily="18" charset="0"/>
                <a:cs typeface="Times New Roman" panose="02020603050405020304" pitchFamily="18" charset="0"/>
              </a:rPr>
              <a:t>water versus fat solubility</a:t>
            </a:r>
            <a:r>
              <a:rPr lang="en-US" sz="26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If the drug is too polar (hydrophilic), it will fail to pass through the fatty cell membranes of the gut wall .</a:t>
            </a:r>
          </a:p>
          <a:p>
            <a:pPr algn="just">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If the drug is too fatty (hydrophobic), it will be poorly soluble in the gut and will dissolve in fat globules. This means that there will be poor surface contact with the gut wall, resulting in poor absorption</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It </a:t>
            </a:r>
            <a:r>
              <a:rPr lang="en-US" sz="2600" dirty="0">
                <a:latin typeface="Times New Roman" panose="02020603050405020304" pitchFamily="18" charset="0"/>
                <a:cs typeface="Times New Roman" panose="02020603050405020304" pitchFamily="18" charset="0"/>
              </a:rPr>
              <a:t>is noticeable how many drugs contain an amine functional group.  Amines are weak bases and it is found that many of the most effective drugs contain amine groups having a pKa value in the range 6–8, they are partially ionized at the slightly acidic and alkaline </a:t>
            </a:r>
            <a:r>
              <a:rPr lang="en-US" sz="2600" dirty="0" smtClean="0">
                <a:latin typeface="Times New Roman" panose="02020603050405020304" pitchFamily="18" charset="0"/>
                <a:cs typeface="Times New Roman" panose="02020603050405020304" pitchFamily="18" charset="0"/>
              </a:rPr>
              <a:t>pHs</a:t>
            </a:r>
          </a:p>
        </p:txBody>
      </p:sp>
      <p:sp>
        <p:nvSpPr>
          <p:cNvPr id="2" name="Title 1"/>
          <p:cNvSpPr>
            <a:spLocks noGrp="1"/>
          </p:cNvSpPr>
          <p:nvPr>
            <p:ph type="title"/>
          </p:nvPr>
        </p:nvSpPr>
        <p:spPr>
          <a:xfrm>
            <a:off x="457200" y="274638"/>
            <a:ext cx="8229600" cy="411162"/>
          </a:xfrm>
        </p:spPr>
        <p:txBody>
          <a:bodyPr>
            <a:normAutofit fontScale="90000"/>
          </a:bodyPr>
          <a:lstStyle/>
          <a:p>
            <a:r>
              <a:rPr lang="en-US" b="0" cap="none" dirty="0" smtClean="0">
                <a:solidFill>
                  <a:srgbClr val="00B0F0"/>
                </a:solidFill>
                <a:effectLst/>
                <a:latin typeface="Times New Roman" panose="02020603050405020304" pitchFamily="18" charset="0"/>
                <a:cs typeface="Times New Roman" panose="02020603050405020304" pitchFamily="18" charset="0"/>
              </a:rPr>
              <a:t>Drug absorption</a:t>
            </a:r>
            <a:endParaRPr lang="en-US" b="0" cap="none" dirty="0">
              <a:solidFill>
                <a:srgbClr val="00B0F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388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114300" indent="0" algn="just">
              <a:buNone/>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is a measure of the </a:t>
            </a:r>
            <a:r>
              <a:rPr lang="en-US" sz="2400" dirty="0" smtClean="0">
                <a:latin typeface="Times New Roman" panose="02020603050405020304" pitchFamily="18" charset="0"/>
                <a:cs typeface="Times New Roman" panose="02020603050405020304" pitchFamily="18" charset="0"/>
              </a:rPr>
              <a:t>electron withdrawing or </a:t>
            </a:r>
            <a:r>
              <a:rPr lang="en-US" sz="2400" dirty="0">
                <a:latin typeface="Times New Roman" panose="02020603050405020304" pitchFamily="18" charset="0"/>
                <a:cs typeface="Times New Roman" panose="02020603050405020304" pitchFamily="18" charset="0"/>
              </a:rPr>
              <a:t>electron-donating ability of a </a:t>
            </a:r>
            <a:r>
              <a:rPr lang="en-US" sz="2400" dirty="0" smtClean="0">
                <a:latin typeface="Times New Roman" panose="02020603050405020304" pitchFamily="18" charset="0"/>
                <a:cs typeface="Times New Roman" panose="02020603050405020304" pitchFamily="18" charset="0"/>
              </a:rPr>
              <a:t>substituent, and </a:t>
            </a:r>
            <a:r>
              <a:rPr lang="en-US" sz="2400" dirty="0">
                <a:latin typeface="Times New Roman" panose="02020603050405020304" pitchFamily="18" charset="0"/>
                <a:cs typeface="Times New Roman" panose="02020603050405020304" pitchFamily="18" charset="0"/>
              </a:rPr>
              <a:t>has been determined by measuring the </a:t>
            </a:r>
            <a:r>
              <a:rPr lang="en-US" sz="2400" dirty="0" smtClean="0">
                <a:latin typeface="Times New Roman" panose="02020603050405020304" pitchFamily="18" charset="0"/>
                <a:cs typeface="Times New Roman" panose="02020603050405020304" pitchFamily="18" charset="0"/>
              </a:rPr>
              <a:t>dissociation of </a:t>
            </a:r>
            <a:r>
              <a:rPr lang="en-US" sz="2400" dirty="0">
                <a:latin typeface="Times New Roman" panose="02020603050405020304" pitchFamily="18" charset="0"/>
                <a:cs typeface="Times New Roman" panose="02020603050405020304" pitchFamily="18" charset="0"/>
              </a:rPr>
              <a:t>a series of substituted benzoic acids compared with </a:t>
            </a:r>
            <a:r>
              <a:rPr lang="en-US" sz="2400" dirty="0" smtClean="0">
                <a:latin typeface="Times New Roman" panose="02020603050405020304" pitchFamily="18" charset="0"/>
                <a:cs typeface="Times New Roman" panose="02020603050405020304" pitchFamily="18" charset="0"/>
              </a:rPr>
              <a:t>the dissociation </a:t>
            </a:r>
            <a:r>
              <a:rPr lang="en-US" sz="2400" dirty="0">
                <a:latin typeface="Times New Roman" panose="02020603050405020304" pitchFamily="18" charset="0"/>
                <a:cs typeface="Times New Roman" panose="02020603050405020304" pitchFamily="18" charset="0"/>
              </a:rPr>
              <a:t>of benzoic acid itself.</a:t>
            </a:r>
          </a:p>
          <a:p>
            <a:pPr marL="114300" indent="0" algn="just">
              <a:buNone/>
            </a:pPr>
            <a:r>
              <a:rPr lang="en-US" sz="2400" dirty="0" smtClean="0">
                <a:latin typeface="Times New Roman" panose="02020603050405020304" pitchFamily="18" charset="0"/>
                <a:cs typeface="Times New Roman" panose="02020603050405020304" pitchFamily="18" charset="0"/>
              </a:rPr>
              <a:t>    Benzoic </a:t>
            </a:r>
            <a:r>
              <a:rPr lang="en-US" sz="2400" dirty="0">
                <a:latin typeface="Times New Roman" panose="02020603050405020304" pitchFamily="18" charset="0"/>
                <a:cs typeface="Times New Roman" panose="02020603050405020304" pitchFamily="18" charset="0"/>
              </a:rPr>
              <a:t>acid is a weak acid and only partially </a:t>
            </a:r>
            <a:r>
              <a:rPr lang="en-US" sz="2400" dirty="0" smtClean="0">
                <a:latin typeface="Times New Roman" panose="02020603050405020304" pitchFamily="18" charset="0"/>
                <a:cs typeface="Times New Roman" panose="02020603050405020304" pitchFamily="18" charset="0"/>
              </a:rPr>
              <a:t>ionizes in water. An </a:t>
            </a:r>
            <a:r>
              <a:rPr lang="en-US" sz="2400" dirty="0">
                <a:latin typeface="Times New Roman" panose="02020603050405020304" pitchFamily="18" charset="0"/>
                <a:cs typeface="Times New Roman" panose="02020603050405020304" pitchFamily="18" charset="0"/>
              </a:rPr>
              <a:t>equilibrium is set up between </a:t>
            </a:r>
            <a:r>
              <a:rPr lang="en-US" sz="2400" dirty="0" smtClean="0">
                <a:latin typeface="Times New Roman" panose="02020603050405020304" pitchFamily="18" charset="0"/>
                <a:cs typeface="Times New Roman" panose="02020603050405020304" pitchFamily="18" charset="0"/>
              </a:rPr>
              <a:t>the ionized </a:t>
            </a:r>
            <a:r>
              <a:rPr lang="en-US" sz="2400" dirty="0">
                <a:latin typeface="Times New Roman" panose="02020603050405020304" pitchFamily="18" charset="0"/>
                <a:cs typeface="Times New Roman" panose="02020603050405020304" pitchFamily="18" charset="0"/>
              </a:rPr>
              <a:t>and non-ionized forms, where the relative </a:t>
            </a:r>
            <a:r>
              <a:rPr lang="en-US" sz="2400" dirty="0" smtClean="0">
                <a:latin typeface="Times New Roman" panose="02020603050405020304" pitchFamily="18" charset="0"/>
                <a:cs typeface="Times New Roman" panose="02020603050405020304" pitchFamily="18" charset="0"/>
              </a:rPr>
              <a:t>proportion of </a:t>
            </a:r>
            <a:r>
              <a:rPr lang="en-US" sz="2400" dirty="0">
                <a:latin typeface="Times New Roman" panose="02020603050405020304" pitchFamily="18" charset="0"/>
                <a:cs typeface="Times New Roman" panose="02020603050405020304" pitchFamily="18" charset="0"/>
              </a:rPr>
              <a:t>these species is known as the equilibrium </a:t>
            </a:r>
            <a:r>
              <a:rPr lang="en-US" sz="2400" dirty="0" smtClean="0">
                <a:latin typeface="Times New Roman" panose="02020603050405020304" pitchFamily="18" charset="0"/>
                <a:cs typeface="Times New Roman" panose="02020603050405020304" pitchFamily="18" charset="0"/>
              </a:rPr>
              <a:t>or </a:t>
            </a:r>
            <a:r>
              <a:rPr lang="en-US" sz="2400" dirty="0" smtClean="0">
                <a:solidFill>
                  <a:srgbClr val="FF0000"/>
                </a:solidFill>
                <a:latin typeface="Times New Roman" panose="02020603050405020304" pitchFamily="18" charset="0"/>
                <a:cs typeface="Times New Roman" panose="02020603050405020304" pitchFamily="18" charset="0"/>
              </a:rPr>
              <a:t>dissociation </a:t>
            </a:r>
            <a:r>
              <a:rPr lang="en-US" sz="2400" dirty="0">
                <a:solidFill>
                  <a:srgbClr val="FF0000"/>
                </a:solidFill>
                <a:latin typeface="Times New Roman" panose="02020603050405020304" pitchFamily="18" charset="0"/>
                <a:cs typeface="Times New Roman" panose="02020603050405020304" pitchFamily="18" charset="0"/>
              </a:rPr>
              <a:t>constant </a:t>
            </a:r>
            <a:r>
              <a:rPr lang="en-US" sz="2400" dirty="0" smtClean="0">
                <a:solidFill>
                  <a:srgbClr val="FF0000"/>
                </a:solidFill>
                <a:latin typeface="Times New Roman" panose="02020603050405020304" pitchFamily="18" charset="0"/>
                <a:cs typeface="Times New Roman" panose="02020603050405020304" pitchFamily="18" charset="0"/>
              </a:rPr>
              <a:t>K</a:t>
            </a:r>
            <a:r>
              <a:rPr lang="en-US" sz="1800" dirty="0" smtClean="0">
                <a:solidFill>
                  <a:srgbClr val="FF0000"/>
                </a:solidFill>
                <a:latin typeface="Times New Roman" panose="02020603050405020304" pitchFamily="18" charset="0"/>
                <a:cs typeface="Times New Roman" panose="02020603050405020304" pitchFamily="18" charset="0"/>
              </a:rPr>
              <a:t>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subscript </a:t>
            </a:r>
            <a:r>
              <a:rPr lang="en-US" sz="1600" dirty="0" smtClean="0">
                <a:latin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cs typeface="Times New Roman" panose="02020603050405020304" pitchFamily="18" charset="0"/>
              </a:rPr>
              <a:t> signifies that there </a:t>
            </a:r>
            <a:r>
              <a:rPr lang="en-US" sz="2400" dirty="0">
                <a:latin typeface="Times New Roman" panose="02020603050405020304" pitchFamily="18" charset="0"/>
                <a:cs typeface="Times New Roman" panose="02020603050405020304" pitchFamily="18" charset="0"/>
              </a:rPr>
              <a:t>are no substituents on the aromatic ring).</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962400"/>
            <a:ext cx="4038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985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82000" cy="5626291"/>
          </a:xfrm>
        </p:spPr>
        <p:txBody>
          <a:bodyPr>
            <a:normAutofit lnSpcReduction="10000"/>
          </a:bodyPr>
          <a:lstStyle/>
          <a:p>
            <a:pPr marL="109728" indent="0" algn="just">
              <a:buNone/>
            </a:pPr>
            <a:r>
              <a:rPr lang="en-US" dirty="0" smtClean="0">
                <a:latin typeface="Times New Roman" panose="02020603050405020304" pitchFamily="18" charset="0"/>
                <a:cs typeface="Times New Roman" panose="02020603050405020304" pitchFamily="18" charset="0"/>
              </a:rPr>
              <a:t>    Benzoic </a:t>
            </a:r>
            <a:r>
              <a:rPr lang="en-US" dirty="0">
                <a:latin typeface="Times New Roman" panose="02020603050405020304" pitchFamily="18" charset="0"/>
                <a:cs typeface="Times New Roman" panose="02020603050405020304" pitchFamily="18" charset="0"/>
              </a:rPr>
              <a:t>acids containing electron-withdrawing </a:t>
            </a:r>
            <a:r>
              <a:rPr lang="en-US" dirty="0" smtClean="0">
                <a:latin typeface="Times New Roman" panose="02020603050405020304" pitchFamily="18" charset="0"/>
                <a:cs typeface="Times New Roman" panose="02020603050405020304" pitchFamily="18" charset="0"/>
              </a:rPr>
              <a:t>substituents will </a:t>
            </a:r>
            <a:r>
              <a:rPr lang="en-US" dirty="0">
                <a:latin typeface="Times New Roman" panose="02020603050405020304" pitchFamily="18" charset="0"/>
                <a:cs typeface="Times New Roman" panose="02020603050405020304" pitchFamily="18" charset="0"/>
              </a:rPr>
              <a:t>have </a:t>
            </a:r>
            <a:r>
              <a:rPr lang="en-US" dirty="0">
                <a:solidFill>
                  <a:srgbClr val="FF0000"/>
                </a:solidFill>
                <a:latin typeface="Times New Roman" panose="02020603050405020304" pitchFamily="18" charset="0"/>
                <a:cs typeface="Times New Roman" panose="02020603050405020304" pitchFamily="18" charset="0"/>
              </a:rPr>
              <a:t>larger K </a:t>
            </a:r>
            <a:r>
              <a:rPr lang="en-US" sz="1900" dirty="0">
                <a:solidFill>
                  <a:srgbClr val="FF0000"/>
                </a:solidFill>
                <a:latin typeface="Times New Roman" panose="02020603050405020304" pitchFamily="18" charset="0"/>
                <a:cs typeface="Times New Roman" panose="02020603050405020304" pitchFamily="18" charset="0"/>
              </a:rPr>
              <a:t>X</a:t>
            </a:r>
            <a:r>
              <a:rPr lang="en-US" dirty="0">
                <a:solidFill>
                  <a:srgbClr val="FF0000"/>
                </a:solidFill>
                <a:latin typeface="Times New Roman" panose="02020603050405020304" pitchFamily="18" charset="0"/>
                <a:cs typeface="Times New Roman" panose="02020603050405020304" pitchFamily="18" charset="0"/>
              </a:rPr>
              <a:t> values </a:t>
            </a:r>
            <a:r>
              <a:rPr lang="en-US" dirty="0">
                <a:latin typeface="Times New Roman" panose="02020603050405020304" pitchFamily="18" charset="0"/>
                <a:cs typeface="Times New Roman" panose="02020603050405020304" pitchFamily="18" charset="0"/>
              </a:rPr>
              <a:t>than benzoic </a:t>
            </a:r>
            <a:r>
              <a:rPr lang="en-US" dirty="0" smtClean="0">
                <a:latin typeface="Times New Roman" panose="02020603050405020304" pitchFamily="18" charset="0"/>
                <a:cs typeface="Times New Roman" panose="02020603050405020304" pitchFamily="18" charset="0"/>
              </a:rPr>
              <a:t>acid itself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K</a:t>
            </a:r>
            <a:r>
              <a:rPr lang="en-US" sz="1900" dirty="0" smtClean="0">
                <a:latin typeface="Times New Roman" panose="02020603050405020304" pitchFamily="18" charset="0"/>
                <a:cs typeface="Times New Roman" panose="02020603050405020304" pitchFamily="18" charset="0"/>
              </a:rPr>
              <a:t>H </a:t>
            </a:r>
            <a:r>
              <a:rPr lang="en-US" dirty="0">
                <a:latin typeface="Times New Roman" panose="02020603050405020304" pitchFamily="18" charset="0"/>
                <a:cs typeface="Times New Roman" panose="02020603050405020304" pitchFamily="18" charset="0"/>
              </a:rPr>
              <a:t>) and, therefore, the value of </a:t>
            </a:r>
            <a:r>
              <a:rPr lang="en-US" dirty="0" err="1">
                <a:latin typeface="Times New Roman" panose="02020603050405020304" pitchFamily="18" charset="0"/>
                <a:cs typeface="Times New Roman" panose="02020603050405020304" pitchFamily="18" charset="0"/>
              </a:rPr>
              <a:t>σ</a:t>
            </a:r>
            <a:r>
              <a:rPr lang="en-US" sz="1900" dirty="0" err="1">
                <a:latin typeface="Times New Roman" panose="02020603050405020304" pitchFamily="18" charset="0"/>
                <a:cs typeface="Times New Roman" panose="02020603050405020304" pitchFamily="18" charset="0"/>
              </a:rPr>
              <a:t>X</a:t>
            </a:r>
            <a:r>
              <a:rPr lang="en-US" sz="19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an </a:t>
            </a:r>
            <a:r>
              <a:rPr lang="en-US" dirty="0" smtClean="0">
                <a:latin typeface="Times New Roman" panose="02020603050405020304" pitchFamily="18" charset="0"/>
                <a:cs typeface="Times New Roman" panose="02020603050405020304" pitchFamily="18" charset="0"/>
              </a:rPr>
              <a:t>electron withdrawing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substituent </a:t>
            </a:r>
            <a:r>
              <a:rPr lang="en-US" dirty="0">
                <a:latin typeface="Times New Roman" panose="02020603050405020304" pitchFamily="18" charset="0"/>
                <a:cs typeface="Times New Roman" panose="02020603050405020304" pitchFamily="18" charset="0"/>
              </a:rPr>
              <a:t>will be positive</a:t>
            </a:r>
            <a:r>
              <a:rPr lang="en-US" dirty="0" smtClean="0">
                <a:latin typeface="Times New Roman" panose="02020603050405020304" pitchFamily="18" charset="0"/>
                <a:cs typeface="Times New Roman" panose="02020603050405020304" pitchFamily="18" charset="0"/>
              </a:rPr>
              <a:t>.</a:t>
            </a:r>
          </a:p>
          <a:p>
            <a:pPr marL="109728" indent="0" algn="just">
              <a:buNone/>
            </a:pPr>
            <a:r>
              <a:rPr lang="en-US" dirty="0" smtClean="0">
                <a:latin typeface="Times New Roman" panose="02020603050405020304" pitchFamily="18" charset="0"/>
                <a:cs typeface="Times New Roman" panose="02020603050405020304" pitchFamily="18" charset="0"/>
              </a:rPr>
              <a:t> Substituents such </a:t>
            </a:r>
            <a:r>
              <a:rPr lang="en-US" dirty="0">
                <a:latin typeface="Times New Roman" panose="02020603050405020304" pitchFamily="18" charset="0"/>
                <a:cs typeface="Times New Roman" panose="02020603050405020304" pitchFamily="18" charset="0"/>
              </a:rPr>
              <a:t>as Cl, CN, or </a:t>
            </a:r>
            <a:r>
              <a:rPr lang="en-US" dirty="0" smtClean="0">
                <a:latin typeface="Times New Roman" panose="02020603050405020304" pitchFamily="18" charset="0"/>
                <a:cs typeface="Times New Roman" panose="02020603050405020304" pitchFamily="18" charset="0"/>
              </a:rPr>
              <a:t>CF</a:t>
            </a:r>
            <a:r>
              <a:rPr lang="en-US" sz="22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have positive σ values.</a:t>
            </a:r>
          </a:p>
          <a:p>
            <a:pPr marL="109728" indent="0" algn="just">
              <a:buNone/>
            </a:pPr>
            <a:r>
              <a:rPr lang="en-US" dirty="0" smtClean="0">
                <a:latin typeface="Times New Roman" panose="02020603050405020304" pitchFamily="18" charset="0"/>
                <a:cs typeface="Times New Roman" panose="02020603050405020304" pitchFamily="18" charset="0"/>
              </a:rPr>
              <a:t>    Benzoic </a:t>
            </a:r>
            <a:r>
              <a:rPr lang="en-US" dirty="0">
                <a:latin typeface="Times New Roman" panose="02020603050405020304" pitchFamily="18" charset="0"/>
                <a:cs typeface="Times New Roman" panose="02020603050405020304" pitchFamily="18" charset="0"/>
              </a:rPr>
              <a:t>acids containing electron-donating substituents</a:t>
            </a:r>
          </a:p>
          <a:p>
            <a:pPr marL="109728" indent="0" algn="just">
              <a:buNone/>
            </a:pPr>
            <a:r>
              <a:rPr lang="en-US" dirty="0">
                <a:latin typeface="Times New Roman" panose="02020603050405020304" pitchFamily="18" charset="0"/>
                <a:cs typeface="Times New Roman" panose="02020603050405020304" pitchFamily="18" charset="0"/>
              </a:rPr>
              <a:t>will have </a:t>
            </a:r>
            <a:r>
              <a:rPr lang="en-US" dirty="0">
                <a:solidFill>
                  <a:srgbClr val="FF0000"/>
                </a:solidFill>
                <a:latin typeface="Times New Roman" panose="02020603050405020304" pitchFamily="18" charset="0"/>
                <a:cs typeface="Times New Roman" panose="02020603050405020304" pitchFamily="18" charset="0"/>
              </a:rPr>
              <a:t>smaller </a:t>
            </a:r>
            <a:r>
              <a:rPr lang="en-US" dirty="0" smtClean="0">
                <a:solidFill>
                  <a:srgbClr val="FF0000"/>
                </a:solidFill>
                <a:latin typeface="Times New Roman" panose="02020603050405020304" pitchFamily="18" charset="0"/>
                <a:cs typeface="Times New Roman" panose="02020603050405020304" pitchFamily="18" charset="0"/>
              </a:rPr>
              <a:t>K</a:t>
            </a:r>
            <a:r>
              <a:rPr lang="en-US" sz="1900" dirty="0" smtClean="0">
                <a:solidFill>
                  <a:srgbClr val="FF0000"/>
                </a:solidFill>
                <a:latin typeface="Times New Roman" panose="02020603050405020304" pitchFamily="18" charset="0"/>
                <a:cs typeface="Times New Roman" panose="02020603050405020304" pitchFamily="18" charset="0"/>
              </a:rPr>
              <a:t>X</a:t>
            </a: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values </a:t>
            </a:r>
            <a:r>
              <a:rPr lang="en-US" dirty="0">
                <a:latin typeface="Times New Roman" panose="02020603050405020304" pitchFamily="18" charset="0"/>
                <a:cs typeface="Times New Roman" panose="02020603050405020304" pitchFamily="18" charset="0"/>
              </a:rPr>
              <a:t>than benzoic acid </a:t>
            </a:r>
            <a:r>
              <a:rPr lang="en-US" dirty="0" smtClean="0">
                <a:latin typeface="Times New Roman" panose="02020603050405020304" pitchFamily="18" charset="0"/>
                <a:cs typeface="Times New Roman" panose="02020603050405020304" pitchFamily="18" charset="0"/>
              </a:rPr>
              <a:t>itself and</a:t>
            </a:r>
            <a:r>
              <a:rPr lang="en-US" dirty="0">
                <a:latin typeface="Times New Roman" panose="02020603050405020304" pitchFamily="18" charset="0"/>
                <a:cs typeface="Times New Roman" panose="02020603050405020304" pitchFamily="18" charset="0"/>
              </a:rPr>
              <a:t>, hence, the value of </a:t>
            </a:r>
            <a:r>
              <a:rPr lang="en-US" dirty="0" err="1" smtClean="0">
                <a:latin typeface="Times New Roman" panose="02020603050405020304" pitchFamily="18" charset="0"/>
                <a:cs typeface="Times New Roman" panose="02020603050405020304" pitchFamily="18" charset="0"/>
              </a:rPr>
              <a:t>σ</a:t>
            </a:r>
            <a:r>
              <a:rPr lang="en-US" sz="1700" dirty="0" err="1"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an electron-donating </a:t>
            </a:r>
            <a:r>
              <a:rPr lang="en-US" dirty="0" smtClean="0">
                <a:latin typeface="Times New Roman" panose="02020603050405020304" pitchFamily="18" charset="0"/>
                <a:cs typeface="Times New Roman" panose="02020603050405020304" pitchFamily="18" charset="0"/>
              </a:rPr>
              <a:t>substituent will </a:t>
            </a:r>
            <a:r>
              <a:rPr lang="en-US" dirty="0">
                <a:latin typeface="Times New Roman" panose="02020603050405020304" pitchFamily="18" charset="0"/>
                <a:cs typeface="Times New Roman" panose="02020603050405020304" pitchFamily="18" charset="0"/>
              </a:rPr>
              <a:t>be negative</a:t>
            </a:r>
            <a:r>
              <a:rPr lang="en-US" dirty="0" smtClean="0">
                <a:latin typeface="Times New Roman" panose="02020603050405020304" pitchFamily="18" charset="0"/>
                <a:cs typeface="Times New Roman" panose="02020603050405020304" pitchFamily="18" charset="0"/>
              </a:rPr>
              <a:t>.</a:t>
            </a:r>
          </a:p>
          <a:p>
            <a:pPr marL="109728" indent="0" algn="just">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Substituents such as Me, Et, </a:t>
            </a:r>
            <a:r>
              <a:rPr lang="en-US" dirty="0" smtClean="0">
                <a:latin typeface="Times New Roman" panose="02020603050405020304" pitchFamily="18" charset="0"/>
                <a:cs typeface="Times New Roman" panose="02020603050405020304" pitchFamily="18" charset="0"/>
              </a:rPr>
              <a:t>and t </a:t>
            </a:r>
            <a:r>
              <a:rPr lang="en-US" dirty="0">
                <a:latin typeface="Times New Roman" panose="02020603050405020304" pitchFamily="18" charset="0"/>
                <a:cs typeface="Times New Roman" panose="02020603050405020304" pitchFamily="18" charset="0"/>
              </a:rPr>
              <a:t>-Bu have negative values of σ. </a:t>
            </a:r>
            <a:endParaRPr lang="en-US" dirty="0" smtClean="0">
              <a:latin typeface="Times New Roman" panose="02020603050405020304" pitchFamily="18" charset="0"/>
              <a:cs typeface="Times New Roman" panose="02020603050405020304" pitchFamily="18" charset="0"/>
            </a:endParaRPr>
          </a:p>
          <a:p>
            <a:pPr marL="109728" indent="0" algn="jus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Hammett </a:t>
            </a:r>
            <a:r>
              <a:rPr lang="en-US" dirty="0" smtClean="0">
                <a:latin typeface="Times New Roman" panose="02020603050405020304" pitchFamily="18" charset="0"/>
                <a:cs typeface="Times New Roman" panose="02020603050405020304" pitchFamily="18" charset="0"/>
              </a:rPr>
              <a:t>substituent constant </a:t>
            </a:r>
            <a:r>
              <a:rPr lang="en-US" dirty="0">
                <a:latin typeface="Times New Roman" panose="02020603050405020304" pitchFamily="18" charset="0"/>
                <a:cs typeface="Times New Roman" panose="02020603050405020304" pitchFamily="18" charset="0"/>
              </a:rPr>
              <a:t>for H is zero.</a:t>
            </a:r>
          </a:p>
        </p:txBody>
      </p:sp>
    </p:spTree>
    <p:extLst>
      <p:ext uri="{BB962C8B-B14F-4D97-AF65-F5344CB8AC3E}">
        <p14:creationId xmlns:p14="http://schemas.microsoft.com/office/powerpoint/2010/main" val="1328437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7391400" cy="220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2743201"/>
            <a:ext cx="815340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Position of equilibrium dependent on substituent group X.</a:t>
            </a:r>
          </a:p>
        </p:txBody>
      </p:sp>
      <p:sp>
        <p:nvSpPr>
          <p:cNvPr id="5" name="Rectangle 4"/>
          <p:cNvSpPr/>
          <p:nvPr/>
        </p:nvSpPr>
        <p:spPr>
          <a:xfrm>
            <a:off x="533400" y="3962400"/>
            <a:ext cx="8153400" cy="1938992"/>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Hammett substituent constant takes into </a:t>
            </a:r>
            <a:r>
              <a:rPr lang="en-US" sz="2400" dirty="0" smtClean="0">
                <a:latin typeface="Times New Roman" panose="02020603050405020304" pitchFamily="18" charset="0"/>
                <a:cs typeface="Times New Roman" panose="02020603050405020304" pitchFamily="18" charset="0"/>
              </a:rPr>
              <a:t>account both </a:t>
            </a:r>
            <a:r>
              <a:rPr lang="en-US" sz="2400" dirty="0">
                <a:solidFill>
                  <a:srgbClr val="FF0000"/>
                </a:solidFill>
                <a:latin typeface="Times New Roman" panose="02020603050405020304" pitchFamily="18" charset="0"/>
                <a:cs typeface="Times New Roman" panose="02020603050405020304" pitchFamily="18" charset="0"/>
              </a:rPr>
              <a:t>resonance and inductive </a:t>
            </a:r>
            <a:r>
              <a:rPr lang="en-US" sz="2400" dirty="0" smtClean="0">
                <a:solidFill>
                  <a:srgbClr val="FF0000"/>
                </a:solidFill>
                <a:latin typeface="Times New Roman" panose="02020603050405020304" pitchFamily="18" charset="0"/>
                <a:cs typeface="Times New Roman" panose="02020603050405020304" pitchFamily="18" charset="0"/>
              </a:rPr>
              <a:t>effects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Therefore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value </a:t>
            </a:r>
            <a:r>
              <a:rPr lang="en-US" sz="2400" dirty="0">
                <a:latin typeface="Times New Roman" panose="02020603050405020304" pitchFamily="18" charset="0"/>
                <a:cs typeface="Times New Roman" panose="02020603050405020304" pitchFamily="18" charset="0"/>
              </a:rPr>
              <a:t>of σ for a particular substituent will depend </a:t>
            </a:r>
            <a:r>
              <a:rPr lang="en-US" sz="2400" dirty="0" smtClean="0">
                <a:latin typeface="Times New Roman" panose="02020603050405020304" pitchFamily="18" charset="0"/>
                <a:cs typeface="Times New Roman" panose="02020603050405020304" pitchFamily="18" charset="0"/>
              </a:rPr>
              <a:t>on whether </a:t>
            </a:r>
            <a:r>
              <a:rPr lang="en-US" sz="2400" dirty="0">
                <a:latin typeface="Times New Roman" panose="02020603050405020304" pitchFamily="18" charset="0"/>
                <a:cs typeface="Times New Roman" panose="02020603050405020304" pitchFamily="18" charset="0"/>
              </a:rPr>
              <a:t>the substituent is </a:t>
            </a:r>
            <a:r>
              <a:rPr lang="en-US" sz="2400" dirty="0">
                <a:solidFill>
                  <a:srgbClr val="0070C0"/>
                </a:solidFill>
                <a:latin typeface="Times New Roman" panose="02020603050405020304" pitchFamily="18" charset="0"/>
                <a:cs typeface="Times New Roman" panose="02020603050405020304" pitchFamily="18" charset="0"/>
              </a:rPr>
              <a:t>meta or para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indicated by </a:t>
            </a:r>
            <a:r>
              <a:rPr lang="en-US" sz="2400" dirty="0">
                <a:latin typeface="Times New Roman" panose="02020603050405020304" pitchFamily="18" charset="0"/>
                <a:cs typeface="Times New Roman" panose="02020603050405020304" pitchFamily="18" charset="0"/>
              </a:rPr>
              <a:t>the subscript m or p </a:t>
            </a:r>
            <a:r>
              <a:rPr lang="en-US" sz="2400" dirty="0" smtClean="0">
                <a:latin typeface="Times New Roman" panose="02020603050405020304" pitchFamily="18" charset="0"/>
                <a:cs typeface="Times New Roman" panose="02020603050405020304" pitchFamily="18" charset="0"/>
              </a:rPr>
              <a:t>after </a:t>
            </a:r>
            <a:r>
              <a:rPr lang="en-US" sz="2400" dirty="0">
                <a:latin typeface="Times New Roman" panose="02020603050405020304" pitchFamily="18" charset="0"/>
                <a:cs typeface="Times New Roman" panose="02020603050405020304" pitchFamily="18" charset="0"/>
              </a:rPr>
              <a:t>the σ symbol. </a:t>
            </a:r>
          </a:p>
        </p:txBody>
      </p:sp>
    </p:spTree>
    <p:extLst>
      <p:ext uri="{BB962C8B-B14F-4D97-AF65-F5344CB8AC3E}">
        <p14:creationId xmlns:p14="http://schemas.microsoft.com/office/powerpoint/2010/main" val="5984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75438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157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6962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016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marL="109728"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example, the nitro substituent has σ p = 0.78 and σ m = 0.71. </a:t>
            </a:r>
            <a:endParaRPr lang="en-US" sz="2400" dirty="0" smtClean="0">
              <a:latin typeface="Times New Roman" panose="02020603050405020304" pitchFamily="18" charset="0"/>
              <a:cs typeface="Times New Roman" panose="02020603050405020304" pitchFamily="18" charset="0"/>
            </a:endParaRPr>
          </a:p>
          <a:p>
            <a:pPr marL="109728"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In </a:t>
            </a:r>
            <a:r>
              <a:rPr lang="en-US" sz="2400" dirty="0">
                <a:latin typeface="Times New Roman" panose="02020603050405020304" pitchFamily="18" charset="0"/>
                <a:cs typeface="Times New Roman" panose="02020603050405020304" pitchFamily="18" charset="0"/>
              </a:rPr>
              <a:t>the meta position, the electron-withdrawing power is due to the </a:t>
            </a:r>
            <a:r>
              <a:rPr lang="en-US" sz="2400" dirty="0">
                <a:solidFill>
                  <a:srgbClr val="0070C0"/>
                </a:solidFill>
                <a:latin typeface="Times New Roman" panose="02020603050405020304" pitchFamily="18" charset="0"/>
                <a:cs typeface="Times New Roman" panose="02020603050405020304" pitchFamily="18" charset="0"/>
              </a:rPr>
              <a:t>inductive influence </a:t>
            </a:r>
            <a:r>
              <a:rPr lang="en-US" sz="2400" dirty="0">
                <a:latin typeface="Times New Roman" panose="02020603050405020304" pitchFamily="18" charset="0"/>
                <a:cs typeface="Times New Roman" panose="02020603050405020304" pitchFamily="18" charset="0"/>
              </a:rPr>
              <a:t>of the substituent, whereas at the para position </a:t>
            </a:r>
            <a:r>
              <a:rPr lang="en-US" sz="2400" dirty="0">
                <a:solidFill>
                  <a:srgbClr val="0070C0"/>
                </a:solidFill>
                <a:latin typeface="Times New Roman" panose="02020603050405020304" pitchFamily="18" charset="0"/>
                <a:cs typeface="Times New Roman" panose="02020603050405020304" pitchFamily="18" charset="0"/>
              </a:rPr>
              <a:t>inductive and resonance </a:t>
            </a:r>
            <a:r>
              <a:rPr lang="en-US" sz="2400" dirty="0">
                <a:latin typeface="Times New Roman" panose="02020603050405020304" pitchFamily="18" charset="0"/>
                <a:cs typeface="Times New Roman" panose="02020603050405020304" pitchFamily="18" charset="0"/>
              </a:rPr>
              <a:t>both play a part and so the σ p value is greater</a:t>
            </a:r>
          </a:p>
          <a:p>
            <a:pPr marL="109728" indent="0">
              <a:buNone/>
            </a:pPr>
            <a:r>
              <a:rPr lang="en-US" sz="2400" dirty="0" smtClean="0">
                <a:latin typeface="Times New Roman" panose="02020603050405020304" pitchFamily="18" charset="0"/>
                <a:cs typeface="Times New Roman" panose="02020603050405020304" pitchFamily="18" charset="0"/>
              </a:rPr>
              <a:t>    Hammett </a:t>
            </a:r>
            <a:r>
              <a:rPr lang="en-US" sz="2400" dirty="0">
                <a:latin typeface="Times New Roman" panose="02020603050405020304" pitchFamily="18" charset="0"/>
                <a:cs typeface="Times New Roman" panose="02020603050405020304" pitchFamily="18" charset="0"/>
              </a:rPr>
              <a:t>substituent </a:t>
            </a:r>
            <a:r>
              <a:rPr lang="en-US" sz="2400" dirty="0" smtClean="0">
                <a:latin typeface="Times New Roman" panose="02020603050405020304" pitchFamily="18" charset="0"/>
                <a:cs typeface="Times New Roman" panose="02020603050405020304" pitchFamily="18" charset="0"/>
              </a:rPr>
              <a:t>constants cannot </a:t>
            </a:r>
            <a:r>
              <a:rPr lang="en-US" sz="2400" dirty="0">
                <a:latin typeface="Times New Roman" panose="02020603050405020304" pitchFamily="18" charset="0"/>
                <a:cs typeface="Times New Roman" panose="02020603050405020304" pitchFamily="18" charset="0"/>
              </a:rPr>
              <a:t>be measured for ortho substituents as </a:t>
            </a:r>
            <a:r>
              <a:rPr lang="en-US" sz="2400" dirty="0" smtClean="0">
                <a:latin typeface="Times New Roman" panose="02020603050405020304" pitchFamily="18" charset="0"/>
                <a:cs typeface="Times New Roman" panose="02020603050405020304" pitchFamily="18" charset="0"/>
              </a:rPr>
              <a:t>such substituents </a:t>
            </a:r>
            <a:r>
              <a:rPr lang="en-US" sz="2400" dirty="0">
                <a:latin typeface="Times New Roman" panose="02020603050405020304" pitchFamily="18" charset="0"/>
                <a:cs typeface="Times New Roman" panose="02020603050405020304" pitchFamily="18" charset="0"/>
              </a:rPr>
              <a:t>have an important </a:t>
            </a:r>
            <a:r>
              <a:rPr lang="en-US" sz="2400" dirty="0">
                <a:solidFill>
                  <a:srgbClr val="FF0000"/>
                </a:solidFill>
                <a:latin typeface="Times New Roman" panose="02020603050405020304" pitchFamily="18" charset="0"/>
                <a:cs typeface="Times New Roman" panose="02020603050405020304" pitchFamily="18" charset="0"/>
              </a:rPr>
              <a:t>steric, as well as electronic, effect</a:t>
            </a:r>
            <a:r>
              <a:rPr lang="en-US" sz="2400" dirty="0">
                <a:latin typeface="Times New Roman" panose="02020603050405020304" pitchFamily="18" charset="0"/>
                <a:cs typeface="Times New Roman" panose="02020603050405020304" pitchFamily="18" charset="0"/>
              </a:rPr>
              <a:t>. Tables of constants are </a:t>
            </a:r>
            <a:r>
              <a:rPr lang="en-US" sz="2400" dirty="0" smtClean="0">
                <a:latin typeface="Times New Roman" panose="02020603050405020304" pitchFamily="18" charset="0"/>
                <a:cs typeface="Times New Roman" panose="02020603050405020304" pitchFamily="18" charset="0"/>
              </a:rPr>
              <a:t>available which </a:t>
            </a:r>
            <a:r>
              <a:rPr lang="en-US" sz="2400" dirty="0">
                <a:latin typeface="Times New Roman" panose="02020603050405020304" pitchFamily="18" charset="0"/>
                <a:cs typeface="Times New Roman" panose="02020603050405020304" pitchFamily="18" charset="0"/>
              </a:rPr>
              <a:t>quantify a substituent's inductive </a:t>
            </a:r>
            <a:r>
              <a:rPr lang="en-US" sz="2400" dirty="0" smtClean="0">
                <a:latin typeface="Times New Roman" panose="02020603050405020304" pitchFamily="18" charset="0"/>
                <a:cs typeface="Times New Roman" panose="02020603050405020304" pitchFamily="18" charset="0"/>
              </a:rPr>
              <a:t>effect </a:t>
            </a:r>
            <a:r>
              <a:rPr lang="en-US" sz="2400" dirty="0">
                <a:latin typeface="Times New Roman" panose="02020603050405020304" pitchFamily="18" charset="0"/>
                <a:cs typeface="Times New Roman" panose="02020603050405020304" pitchFamily="18" charset="0"/>
              </a:rPr>
              <a:t>( F </a:t>
            </a:r>
            <a:r>
              <a:rPr lang="en-US" sz="2400" dirty="0" smtClean="0">
                <a:latin typeface="Times New Roman" panose="02020603050405020304" pitchFamily="18" charset="0"/>
                <a:cs typeface="Times New Roman" panose="02020603050405020304" pitchFamily="18" charset="0"/>
              </a:rPr>
              <a:t>) and </a:t>
            </a:r>
            <a:r>
              <a:rPr lang="en-US" sz="2400" dirty="0">
                <a:latin typeface="Times New Roman" panose="02020603050405020304" pitchFamily="18" charset="0"/>
                <a:cs typeface="Times New Roman" panose="02020603050405020304" pitchFamily="18" charset="0"/>
              </a:rPr>
              <a:t>its resonance </a:t>
            </a:r>
            <a:r>
              <a:rPr lang="en-US" sz="2400" dirty="0" smtClean="0">
                <a:latin typeface="Times New Roman" panose="02020603050405020304" pitchFamily="18" charset="0"/>
                <a:cs typeface="Times New Roman" panose="02020603050405020304" pitchFamily="18" charset="0"/>
              </a:rPr>
              <a:t>effect </a:t>
            </a:r>
            <a:r>
              <a:rPr lang="en-US" sz="2400" dirty="0">
                <a:latin typeface="Times New Roman" panose="02020603050405020304" pitchFamily="18" charset="0"/>
                <a:cs typeface="Times New Roman" panose="02020603050405020304" pitchFamily="18" charset="0"/>
              </a:rPr>
              <a:t>( R ).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constants σ, R , and F can only be used for </a:t>
            </a:r>
            <a:r>
              <a:rPr lang="en-US" sz="2400" dirty="0" smtClean="0">
                <a:latin typeface="Times New Roman" panose="02020603050405020304" pitchFamily="18" charset="0"/>
                <a:cs typeface="Times New Roman" panose="02020603050405020304" pitchFamily="18" charset="0"/>
              </a:rPr>
              <a:t>aromatic substituents </a:t>
            </a:r>
            <a:r>
              <a:rPr lang="en-US" sz="2400" dirty="0">
                <a:latin typeface="Times New Roman" panose="02020603050405020304" pitchFamily="18" charset="0"/>
                <a:cs typeface="Times New Roman" panose="02020603050405020304" pitchFamily="18" charset="0"/>
              </a:rPr>
              <a:t>and are, therefore, only suitable </a:t>
            </a:r>
            <a:r>
              <a:rPr lang="en-US" sz="2400" dirty="0" smtClean="0">
                <a:latin typeface="Times New Roman" panose="02020603050405020304" pitchFamily="18" charset="0"/>
                <a:cs typeface="Times New Roman" panose="02020603050405020304" pitchFamily="18" charset="0"/>
              </a:rPr>
              <a:t>for drugs </a:t>
            </a:r>
            <a:r>
              <a:rPr lang="en-US" sz="2400" dirty="0">
                <a:latin typeface="Times New Roman" panose="02020603050405020304" pitchFamily="18" charset="0"/>
                <a:cs typeface="Times New Roman" panose="02020603050405020304" pitchFamily="18" charset="0"/>
              </a:rPr>
              <a:t>containing aromatic rings.</a:t>
            </a:r>
          </a:p>
        </p:txBody>
      </p:sp>
    </p:spTree>
    <p:extLst>
      <p:ext uri="{BB962C8B-B14F-4D97-AF65-F5344CB8AC3E}">
        <p14:creationId xmlns:p14="http://schemas.microsoft.com/office/powerpoint/2010/main" val="1107939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381999" cy="454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4998660"/>
            <a:ext cx="838200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Substituent effects </a:t>
            </a:r>
            <a:r>
              <a:rPr lang="en-US" sz="2400" dirty="0">
                <a:latin typeface="Times New Roman" panose="02020603050405020304" pitchFamily="18" charset="0"/>
                <a:cs typeface="Times New Roman" panose="02020603050405020304" pitchFamily="18" charset="0"/>
              </a:rPr>
              <a:t>of a nitro group at the meta and para positions</a:t>
            </a:r>
          </a:p>
        </p:txBody>
      </p:sp>
    </p:spTree>
    <p:extLst>
      <p:ext uri="{BB962C8B-B14F-4D97-AF65-F5344CB8AC3E}">
        <p14:creationId xmlns:p14="http://schemas.microsoft.com/office/powerpoint/2010/main" val="2478436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762001"/>
            <a:ext cx="8229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5105401"/>
            <a:ext cx="800100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Substituent </a:t>
            </a:r>
            <a:r>
              <a:rPr lang="en-US" sz="2400" dirty="0" smtClean="0">
                <a:latin typeface="Times New Roman" panose="02020603050405020304" pitchFamily="18" charset="0"/>
                <a:cs typeface="Times New Roman" panose="02020603050405020304" pitchFamily="18" charset="0"/>
              </a:rPr>
              <a:t>effects </a:t>
            </a:r>
            <a:r>
              <a:rPr lang="en-US" sz="2400" dirty="0">
                <a:latin typeface="Times New Roman" panose="02020603050405020304" pitchFamily="18" charset="0"/>
                <a:cs typeface="Times New Roman" panose="02020603050405020304" pitchFamily="18" charset="0"/>
              </a:rPr>
              <a:t>of a phenol at the meta and para positions.</a:t>
            </a:r>
          </a:p>
        </p:txBody>
      </p:sp>
    </p:spTree>
    <p:extLst>
      <p:ext uri="{BB962C8B-B14F-4D97-AF65-F5344CB8AC3E}">
        <p14:creationId xmlns:p14="http://schemas.microsoft.com/office/powerpoint/2010/main" val="2684560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04800"/>
            <a:ext cx="8229600" cy="5702491"/>
          </a:xfrm>
        </p:spPr>
        <p:txBody>
          <a:bodyPr>
            <a:normAutofit fontScale="92500" lnSpcReduction="10000"/>
          </a:bodyPr>
          <a:lstStyle/>
          <a:p>
            <a:pPr marL="109728" indent="0">
              <a:buNone/>
            </a:pPr>
            <a:r>
              <a:rPr lang="en-US" sz="2400" dirty="0">
                <a:solidFill>
                  <a:srgbClr val="FF0000"/>
                </a:solidFill>
                <a:latin typeface="Times New Roman" panose="02020603050405020304" pitchFamily="18" charset="0"/>
                <a:cs typeface="Times New Roman" panose="02020603050405020304" pitchFamily="18" charset="0"/>
              </a:rPr>
              <a:t>Aliphatic electronic </a:t>
            </a:r>
            <a:r>
              <a:rPr lang="en-US" sz="2400" dirty="0" smtClean="0">
                <a:solidFill>
                  <a:srgbClr val="FF0000"/>
                </a:solidFill>
                <a:latin typeface="Times New Roman" panose="02020603050405020304" pitchFamily="18" charset="0"/>
                <a:cs typeface="Times New Roman" panose="02020603050405020304" pitchFamily="18" charset="0"/>
              </a:rPr>
              <a:t>substituents: </a:t>
            </a:r>
          </a:p>
          <a:p>
            <a:pPr marL="109728" indent="0">
              <a:buNone/>
            </a:pP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Defined by </a:t>
            </a:r>
            <a:r>
              <a:rPr lang="el-GR" sz="2400" dirty="0" smtClean="0">
                <a:latin typeface="Times New Roman" panose="02020603050405020304" pitchFamily="18" charset="0"/>
                <a:cs typeface="Times New Roman" panose="02020603050405020304" pitchFamily="18" charset="0"/>
              </a:rPr>
              <a:t>σ</a:t>
            </a:r>
            <a:r>
              <a:rPr lang="en-US" sz="14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a:t>
            </a:r>
          </a:p>
          <a:p>
            <a:pPr marL="109728"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Obtained experimentally by measuring the rates of hydrolyses of aliphatic </a:t>
            </a:r>
            <a:r>
              <a:rPr lang="en-US" sz="2400" dirty="0" smtClean="0">
                <a:latin typeface="Times New Roman" panose="02020603050405020304" pitchFamily="18" charset="0"/>
                <a:cs typeface="Times New Roman" panose="02020603050405020304" pitchFamily="18" charset="0"/>
              </a:rPr>
              <a:t>esters</a:t>
            </a:r>
          </a:p>
          <a:p>
            <a:pPr marL="109728"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Purely inductive </a:t>
            </a:r>
            <a:r>
              <a:rPr lang="en-US" sz="2400" dirty="0" smtClean="0">
                <a:latin typeface="Times New Roman" panose="02020603050405020304" pitchFamily="18" charset="0"/>
                <a:cs typeface="Times New Roman" panose="02020603050405020304" pitchFamily="18" charset="0"/>
              </a:rPr>
              <a:t>effects</a:t>
            </a:r>
          </a:p>
          <a:p>
            <a:pPr marL="109728"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Hydrolysis rates measured under basic and acidic conditions</a:t>
            </a:r>
            <a:endParaRPr lang="en-US" sz="2400" dirty="0" smtClean="0">
              <a:latin typeface="Times New Roman" panose="02020603050405020304" pitchFamily="18" charset="0"/>
              <a:cs typeface="Times New Roman" panose="02020603050405020304" pitchFamily="18" charset="0"/>
            </a:endParaRPr>
          </a:p>
          <a:p>
            <a:pPr marL="109728" indent="0">
              <a:buNone/>
            </a:pPr>
            <a:endParaRPr lang="en-US" sz="2400" dirty="0">
              <a:latin typeface="Times New Roman" panose="02020603050405020304" pitchFamily="18" charset="0"/>
              <a:cs typeface="Times New Roman" panose="02020603050405020304" pitchFamily="18" charset="0"/>
            </a:endParaRPr>
          </a:p>
          <a:p>
            <a:pPr marL="109728" indent="0">
              <a:buNone/>
            </a:pPr>
            <a:endParaRPr lang="en-US" sz="2400" dirty="0" smtClean="0">
              <a:latin typeface="Times New Roman" panose="02020603050405020304" pitchFamily="18" charset="0"/>
              <a:cs typeface="Times New Roman" panose="02020603050405020304" pitchFamily="18" charset="0"/>
            </a:endParaRPr>
          </a:p>
          <a:p>
            <a:pPr marL="109728" indent="0">
              <a:buNone/>
            </a:pPr>
            <a:endParaRPr lang="en-US" sz="2400" dirty="0">
              <a:latin typeface="Times New Roman" panose="02020603050405020304" pitchFamily="18" charset="0"/>
              <a:cs typeface="Times New Roman" panose="02020603050405020304" pitchFamily="18" charset="0"/>
            </a:endParaRPr>
          </a:p>
          <a:p>
            <a:pPr marL="109728" indent="0">
              <a:buNone/>
            </a:pPr>
            <a:endParaRPr lang="en-US" sz="2400" dirty="0" smtClean="0">
              <a:latin typeface="Times New Roman" panose="02020603050405020304" pitchFamily="18" charset="0"/>
              <a:cs typeface="Times New Roman" panose="02020603050405020304" pitchFamily="18" charset="0"/>
            </a:endParaRPr>
          </a:p>
          <a:p>
            <a:pPr marL="109728" indent="0">
              <a:buNone/>
            </a:pPr>
            <a:endParaRPr lang="en-US" sz="2400" dirty="0">
              <a:latin typeface="Times New Roman" panose="02020603050405020304" pitchFamily="18" charset="0"/>
              <a:cs typeface="Times New Roman" panose="02020603050405020304" pitchFamily="18" charset="0"/>
            </a:endParaRPr>
          </a:p>
          <a:p>
            <a:pPr marL="109728" indent="0">
              <a:buNone/>
            </a:pPr>
            <a:endParaRPr lang="en-US" sz="2400" dirty="0" smtClean="0">
              <a:latin typeface="Times New Roman" panose="02020603050405020304" pitchFamily="18" charset="0"/>
              <a:cs typeface="Times New Roman" panose="02020603050405020304" pitchFamily="18" charset="0"/>
            </a:endParaRPr>
          </a:p>
          <a:p>
            <a:pPr marL="109728" indent="0">
              <a:buNone/>
            </a:pPr>
            <a:r>
              <a:rPr lang="en-US" sz="2400" dirty="0" smtClean="0">
                <a:latin typeface="Times New Roman" panose="02020603050405020304" pitchFamily="18" charset="0"/>
                <a:cs typeface="Times New Roman" panose="02020603050405020304" pitchFamily="18" charset="0"/>
              </a:rPr>
              <a:t>Basic </a:t>
            </a:r>
            <a:r>
              <a:rPr lang="en-US" sz="2400" dirty="0">
                <a:latin typeface="Times New Roman" panose="02020603050405020304" pitchFamily="18" charset="0"/>
                <a:cs typeface="Times New Roman" panose="02020603050405020304" pitchFamily="18" charset="0"/>
              </a:rPr>
              <a:t>conditions: Rate affected by steric + electronic factors </a:t>
            </a:r>
            <a:endParaRPr lang="en-US" sz="2400" dirty="0" smtClean="0">
              <a:latin typeface="Times New Roman" panose="02020603050405020304" pitchFamily="18" charset="0"/>
              <a:cs typeface="Times New Roman" panose="02020603050405020304" pitchFamily="18" charset="0"/>
            </a:endParaRPr>
          </a:p>
          <a:p>
            <a:pPr marL="109728" indent="0">
              <a:buNone/>
            </a:pPr>
            <a:r>
              <a:rPr lang="en-US" sz="2400" dirty="0" smtClean="0">
                <a:latin typeface="Times New Roman" panose="02020603050405020304" pitchFamily="18" charset="0"/>
                <a:cs typeface="Times New Roman" panose="02020603050405020304" pitchFamily="18" charset="0"/>
              </a:rPr>
              <a:t>Gives σ</a:t>
            </a:r>
            <a:r>
              <a:rPr lang="en-US" sz="17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after correction for steric effect</a:t>
            </a:r>
          </a:p>
          <a:p>
            <a:pPr marL="109728" indent="0">
              <a:buNone/>
            </a:pPr>
            <a:r>
              <a:rPr lang="en-US" sz="2400" dirty="0">
                <a:latin typeface="Times New Roman" panose="02020603050405020304" pitchFamily="18" charset="0"/>
                <a:cs typeface="Times New Roman" panose="02020603050405020304" pitchFamily="18" charset="0"/>
              </a:rPr>
              <a:t>Acidic conditions: Rate affected by steric factors only </a:t>
            </a:r>
          </a:p>
          <a:p>
            <a:pPr marL="109728" indent="0">
              <a:buNone/>
            </a:pPr>
            <a:r>
              <a:rPr lang="en-US" sz="2400" dirty="0" smtClean="0">
                <a:latin typeface="Times New Roman" panose="02020603050405020304" pitchFamily="18" charset="0"/>
                <a:cs typeface="Times New Roman" panose="02020603050405020304" pitchFamily="18" charset="0"/>
              </a:rPr>
              <a:t> </a:t>
            </a:r>
          </a:p>
          <a:p>
            <a:pPr marL="109728" indent="0">
              <a:buNone/>
            </a:pPr>
            <a:endParaRPr lang="en-US" sz="2400" dirty="0">
              <a:latin typeface="Times New Roman" panose="02020603050405020304" pitchFamily="18" charset="0"/>
              <a:cs typeface="Times New Roman" panose="02020603050405020304" pitchFamily="18" charset="0"/>
            </a:endParaRPr>
          </a:p>
          <a:p>
            <a:pPr marL="109728" indent="0">
              <a:buNone/>
            </a:pPr>
            <a:endParaRPr lang="en-US"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279" b="10138"/>
          <a:stretch/>
        </p:blipFill>
        <p:spPr bwMode="auto">
          <a:xfrm>
            <a:off x="1371600" y="2743201"/>
            <a:ext cx="7162800"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706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pPr marL="109728" indent="0">
              <a:buNone/>
            </a:pP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563562"/>
          </a:xfrm>
        </p:spPr>
        <p:txBody>
          <a:bodyPr>
            <a:normAutofit fontScale="90000"/>
          </a:bodyPr>
          <a:lstStyle/>
          <a:p>
            <a:r>
              <a:rPr lang="en-US" b="0" dirty="0">
                <a:solidFill>
                  <a:srgbClr val="FF0000"/>
                </a:solidFill>
                <a:effectLst/>
                <a:latin typeface="Times New Roman" panose="02020603050405020304" pitchFamily="18" charset="0"/>
                <a:cs typeface="Times New Roman" panose="02020603050405020304" pitchFamily="18" charset="0"/>
              </a:rPr>
              <a:t>Steric factors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26014"/>
            <a:ext cx="8153400" cy="496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7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626291"/>
          </a:xfrm>
        </p:spPr>
        <p:txBody>
          <a:bodyPr>
            <a:normAutofit/>
          </a:bodyPr>
          <a:lstStyle/>
          <a:p>
            <a:pPr marL="114300" indent="0">
              <a:buNone/>
            </a:pPr>
            <a:r>
              <a:rPr lang="en-US" sz="2400" dirty="0">
                <a:latin typeface="Times New Roman" panose="02020603050405020304" pitchFamily="18" charset="0"/>
                <a:cs typeface="Times New Roman" panose="02020603050405020304" pitchFamily="18" charset="0"/>
              </a:rPr>
              <a:t>present in the intestine and blood, respectively, and </a:t>
            </a:r>
            <a:r>
              <a:rPr lang="en-US" sz="2400" dirty="0" smtClean="0">
                <a:latin typeface="Times New Roman" panose="02020603050405020304" pitchFamily="18" charset="0"/>
                <a:cs typeface="Times New Roman" panose="02020603050405020304" pitchFamily="18" charset="0"/>
              </a:rPr>
              <a:t>can easily </a:t>
            </a:r>
            <a:r>
              <a:rPr lang="en-US" sz="2400" dirty="0">
                <a:latin typeface="Times New Roman" panose="02020603050405020304" pitchFamily="18" charset="0"/>
                <a:cs typeface="Times New Roman" panose="02020603050405020304" pitchFamily="18" charset="0"/>
              </a:rPr>
              <a:t>equilibrate between their ionized and non-ionized forms</a:t>
            </a:r>
          </a:p>
          <a:p>
            <a:pPr marL="114300" indent="0">
              <a:buNone/>
            </a:pPr>
            <a:r>
              <a:rPr lang="en-US" sz="2400" dirty="0" smtClean="0">
                <a:latin typeface="Times New Roman" panose="02020603050405020304" pitchFamily="18" charset="0"/>
                <a:cs typeface="Times New Roman" panose="02020603050405020304" pitchFamily="18" charset="0"/>
              </a:rPr>
              <a:t>  This </a:t>
            </a:r>
            <a:r>
              <a:rPr lang="en-US" sz="2400" dirty="0">
                <a:latin typeface="Times New Roman" panose="02020603050405020304" pitchFamily="18" charset="0"/>
                <a:cs typeface="Times New Roman" panose="02020603050405020304" pitchFamily="18" charset="0"/>
              </a:rPr>
              <a:t>allows them to cross cell membranes in the non-ionized form, while the presence of the ionized form gives the drug good water solubility and permits good binding interactions with its target binding site.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extent of ionization at a particular pH can </a:t>
            </a:r>
            <a:r>
              <a:rPr lang="en-US" sz="2400" dirty="0" smtClean="0">
                <a:latin typeface="Times New Roman" panose="02020603050405020304" pitchFamily="18" charset="0"/>
                <a:cs typeface="Times New Roman" panose="02020603050405020304" pitchFamily="18" charset="0"/>
              </a:rPr>
              <a:t>be determined </a:t>
            </a:r>
            <a:r>
              <a:rPr lang="en-US" sz="2400" dirty="0">
                <a:latin typeface="Times New Roman" panose="02020603050405020304" pitchFamily="18" charset="0"/>
                <a:cs typeface="Times New Roman" panose="02020603050405020304" pitchFamily="18" charset="0"/>
              </a:rPr>
              <a:t>by the </a:t>
            </a:r>
            <a:r>
              <a:rPr lang="en-US" sz="2400" dirty="0" smtClean="0">
                <a:solidFill>
                  <a:srgbClr val="FF0000"/>
                </a:solidFill>
                <a:latin typeface="Times New Roman" panose="02020603050405020304" pitchFamily="18" charset="0"/>
                <a:cs typeface="Times New Roman" panose="02020603050405020304" pitchFamily="18" charset="0"/>
              </a:rPr>
              <a:t>Henderson– </a:t>
            </a:r>
            <a:r>
              <a:rPr lang="en-US" sz="2400" dirty="0" err="1" smtClean="0">
                <a:solidFill>
                  <a:srgbClr val="FF0000"/>
                </a:solidFill>
                <a:latin typeface="Times New Roman" panose="02020603050405020304" pitchFamily="18" charset="0"/>
                <a:cs typeface="Times New Roman" panose="02020603050405020304" pitchFamily="18" charset="0"/>
              </a:rPr>
              <a:t>Hasselbalch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equation </a:t>
            </a:r>
            <a:r>
              <a:rPr lang="en-US" dirty="0">
                <a:latin typeface="Times New Roman" panose="02020603050405020304" pitchFamily="18" charset="0"/>
                <a:cs typeface="Times New Roman" panose="02020603050405020304" pitchFamily="18" charset="0"/>
              </a:rPr>
              <a:t>:</a:t>
            </a:r>
          </a:p>
          <a:p>
            <a:pPr marL="114300" indent="0">
              <a:buNone/>
            </a:pPr>
            <a:endParaRPr lang="en-US"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3200401"/>
            <a:ext cx="355758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4495800"/>
            <a:ext cx="8305800"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where [</a:t>
            </a:r>
            <a:r>
              <a:rPr lang="en-US" sz="2400" dirty="0" smtClean="0">
                <a:latin typeface="Times New Roman" panose="02020603050405020304" pitchFamily="18" charset="0"/>
                <a:cs typeface="Times New Roman" panose="02020603050405020304" pitchFamily="18" charset="0"/>
              </a:rPr>
              <a:t>RNH</a:t>
            </a:r>
            <a:r>
              <a:rPr lang="en-US" dirty="0" smtClean="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is the concentration of the free base </a:t>
            </a:r>
            <a:r>
              <a:rPr lang="en-US" sz="2400" dirty="0" smtClean="0">
                <a:latin typeface="Times New Roman" panose="02020603050405020304" pitchFamily="18" charset="0"/>
                <a:cs typeface="Times New Roman" panose="02020603050405020304" pitchFamily="18" charset="0"/>
              </a:rPr>
              <a:t>and [RNH</a:t>
            </a:r>
            <a:r>
              <a:rPr lang="en-US"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 ] </a:t>
            </a:r>
            <a:r>
              <a:rPr lang="en-US" sz="2400" dirty="0">
                <a:latin typeface="Times New Roman" panose="02020603050405020304" pitchFamily="18" charset="0"/>
                <a:cs typeface="Times New Roman" panose="02020603050405020304" pitchFamily="18" charset="0"/>
              </a:rPr>
              <a:t>is the concentration of the ionized amine. </a:t>
            </a:r>
            <a:r>
              <a:rPr lang="en-US" sz="2400" dirty="0" smtClean="0">
                <a:latin typeface="Times New Roman" panose="02020603050405020304" pitchFamily="18" charset="0"/>
                <a:cs typeface="Times New Roman" panose="02020603050405020304" pitchFamily="18" charset="0"/>
              </a:rPr>
              <a:t>Ka is the </a:t>
            </a:r>
            <a:r>
              <a:rPr lang="en-US" sz="2400" dirty="0">
                <a:latin typeface="Times New Roman" panose="02020603050405020304" pitchFamily="18" charset="0"/>
                <a:cs typeface="Times New Roman" panose="02020603050405020304" pitchFamily="18" charset="0"/>
              </a:rPr>
              <a:t>equilibrium constant for the equilibrium</a:t>
            </a:r>
          </a:p>
        </p:txBody>
      </p:sp>
    </p:spTree>
    <p:extLst>
      <p:ext uri="{BB962C8B-B14F-4D97-AF65-F5344CB8AC3E}">
        <p14:creationId xmlns:p14="http://schemas.microsoft.com/office/powerpoint/2010/main" val="3098429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229600" cy="463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375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b="0" dirty="0">
                <a:solidFill>
                  <a:srgbClr val="FF0000"/>
                </a:solidFill>
                <a:effectLst/>
                <a:latin typeface="Times New Roman" panose="02020603050405020304" pitchFamily="18" charset="0"/>
                <a:cs typeface="Times New Roman" panose="02020603050405020304" pitchFamily="18" charset="0"/>
              </a:rPr>
              <a:t>Hansch equation</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756" y="1143000"/>
            <a:ext cx="841144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598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077200" cy="563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071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3913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849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73152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71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010399" cy="3934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1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397691"/>
          </a:xfrm>
        </p:spPr>
        <p:txBody>
          <a:bodyPr/>
          <a:lstStyle/>
          <a:p>
            <a:pPr marL="114300" indent="0" algn="just">
              <a:buNone/>
            </a:pPr>
            <a:r>
              <a:rPr lang="en-US" dirty="0">
                <a:latin typeface="Times New Roman" panose="02020603050405020304" pitchFamily="18" charset="0"/>
                <a:cs typeface="Times New Roman" panose="02020603050405020304" pitchFamily="18" charset="0"/>
              </a:rPr>
              <a:t>when the amine </a:t>
            </a:r>
            <a:r>
              <a:rPr lang="en-US" dirty="0" smtClean="0">
                <a:latin typeface="Times New Roman" panose="02020603050405020304" pitchFamily="18" charset="0"/>
                <a:cs typeface="Times New Roman" panose="02020603050405020304" pitchFamily="18" charset="0"/>
              </a:rPr>
              <a:t>is 50</a:t>
            </a:r>
            <a:r>
              <a:rPr lang="en-US" dirty="0">
                <a:latin typeface="Times New Roman" panose="02020603050405020304" pitchFamily="18" charset="0"/>
                <a:cs typeface="Times New Roman" panose="02020603050405020304" pitchFamily="18" charset="0"/>
              </a:rPr>
              <a:t>% ionized, pH = </a:t>
            </a:r>
            <a:r>
              <a:rPr lang="en-US" dirty="0" smtClean="0">
                <a:latin typeface="Times New Roman" panose="02020603050405020304" pitchFamily="18" charset="0"/>
                <a:cs typeface="Times New Roman" panose="02020603050405020304" pitchFamily="18" charset="0"/>
              </a:rPr>
              <a:t>pKa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Therefore</a:t>
            </a:r>
            <a:r>
              <a:rPr lang="en-US" dirty="0">
                <a:latin typeface="Times New Roman" panose="02020603050405020304" pitchFamily="18" charset="0"/>
                <a:cs typeface="Times New Roman" panose="02020603050405020304" pitchFamily="18" charset="0"/>
              </a:rPr>
              <a:t>, drugs with a </a:t>
            </a:r>
            <a:r>
              <a:rPr lang="en-US" dirty="0" smtClean="0">
                <a:latin typeface="Times New Roman" panose="02020603050405020304" pitchFamily="18" charset="0"/>
                <a:cs typeface="Times New Roman" panose="02020603050405020304" pitchFamily="18" charset="0"/>
              </a:rPr>
              <a:t>pKa of 6–8 </a:t>
            </a:r>
            <a:r>
              <a:rPr lang="en-US" dirty="0">
                <a:latin typeface="Times New Roman" panose="02020603050405020304" pitchFamily="18" charset="0"/>
                <a:cs typeface="Times New Roman" panose="02020603050405020304" pitchFamily="18" charset="0"/>
              </a:rPr>
              <a:t>are approximately 50% ionized at blood pH (7.4) </a:t>
            </a:r>
            <a:r>
              <a:rPr lang="en-US" dirty="0" smtClean="0">
                <a:latin typeface="Times New Roman" panose="02020603050405020304" pitchFamily="18" charset="0"/>
                <a:cs typeface="Times New Roman" panose="02020603050405020304" pitchFamily="18" charset="0"/>
              </a:rPr>
              <a:t>or the </a:t>
            </a:r>
            <a:r>
              <a:rPr lang="en-US" dirty="0">
                <a:latin typeface="Times New Roman" panose="02020603050405020304" pitchFamily="18" charset="0"/>
                <a:cs typeface="Times New Roman" panose="02020603050405020304" pitchFamily="18" charset="0"/>
              </a:rPr>
              <a:t>slightly acidic pH of the intestines. </a:t>
            </a:r>
            <a:endParaRPr lang="en-US" dirty="0" smtClean="0">
              <a:latin typeface="Times New Roman" panose="02020603050405020304" pitchFamily="18" charset="0"/>
              <a:cs typeface="Times New Roman" panose="02020603050405020304" pitchFamily="18" charset="0"/>
            </a:endParaRPr>
          </a:p>
          <a:p>
            <a:pPr marL="114300" indent="0" algn="just">
              <a:buNone/>
            </a:pP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hydrophilic/hydrophobic character of the drug is the crucial factor affecting absorption through the gut wall</a:t>
            </a:r>
            <a:r>
              <a:rPr lang="en-US" dirty="0" smtClean="0">
                <a:latin typeface="Times New Roman" panose="02020603050405020304" pitchFamily="18" charset="0"/>
                <a:cs typeface="Times New Roman" panose="02020603050405020304" pitchFamily="18" charset="0"/>
              </a:rPr>
              <a:t>. Orally </a:t>
            </a:r>
            <a:r>
              <a:rPr lang="en-US" dirty="0">
                <a:latin typeface="Times New Roman" panose="02020603050405020304" pitchFamily="18" charset="0"/>
                <a:cs typeface="Times New Roman" panose="02020603050405020304" pitchFamily="18" charset="0"/>
              </a:rPr>
              <a:t>absorbed drugs tend to </a:t>
            </a:r>
            <a:r>
              <a:rPr lang="en-US" dirty="0">
                <a:solidFill>
                  <a:srgbClr val="FF0000"/>
                </a:solidFill>
                <a:latin typeface="Times New Roman" panose="02020603050405020304" pitchFamily="18" charset="0"/>
                <a:cs typeface="Times New Roman" panose="02020603050405020304" pitchFamily="18" charset="0"/>
              </a:rPr>
              <a:t>obey what is known as Lipinski’s rule of five . </a:t>
            </a:r>
          </a:p>
        </p:txBody>
      </p:sp>
    </p:spTree>
    <p:extLst>
      <p:ext uri="{BB962C8B-B14F-4D97-AF65-F5344CB8AC3E}">
        <p14:creationId xmlns:p14="http://schemas.microsoft.com/office/powerpoint/2010/main" val="302112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324600"/>
          </a:xfrm>
        </p:spPr>
        <p:txBody>
          <a:bodyPr>
            <a:normAutofit/>
          </a:bodyPr>
          <a:lstStyle/>
          <a:p>
            <a:pPr marL="0" indent="0">
              <a:buNone/>
            </a:pPr>
            <a:r>
              <a:rPr lang="en-US" sz="2400" dirty="0" smtClean="0">
                <a:solidFill>
                  <a:srgbClr val="FF0000"/>
                </a:solidFill>
                <a:latin typeface="Times New Roman" panose="02020603050405020304" pitchFamily="18" charset="0"/>
                <a:cs typeface="Times New Roman" panose="02020603050405020304" pitchFamily="18" charset="0"/>
              </a:rPr>
              <a:t>Lipinski’s rule of five </a:t>
            </a:r>
          </a:p>
          <a:p>
            <a:pPr marL="0" indent="0" algn="just">
              <a:buNone/>
            </a:pPr>
            <a:r>
              <a:rPr lang="en-US" sz="2400"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molecular weight less than 500</a:t>
            </a:r>
          </a:p>
          <a:p>
            <a:pPr marL="0" indent="0" algn="just">
              <a:buNone/>
            </a:pPr>
            <a:r>
              <a:rPr lang="en-US" sz="2400" dirty="0" smtClean="0">
                <a:latin typeface="Times New Roman" panose="02020603050405020304" pitchFamily="18" charset="0"/>
                <a:cs typeface="Times New Roman" panose="02020603050405020304" pitchFamily="18" charset="0"/>
              </a:rPr>
              <a:t>• No more than 5 hydrogen bond donor (HBD) groups</a:t>
            </a:r>
          </a:p>
          <a:p>
            <a:pPr marL="0" indent="0" algn="just">
              <a:buNone/>
            </a:pPr>
            <a:r>
              <a:rPr lang="en-US" sz="2400" dirty="0" smtClean="0">
                <a:latin typeface="Times New Roman" panose="02020603050405020304" pitchFamily="18" charset="0"/>
                <a:cs typeface="Times New Roman" panose="02020603050405020304" pitchFamily="18" charset="0"/>
              </a:rPr>
              <a:t>• No more than 10 hydrogen bond acceptor groups</a:t>
            </a:r>
          </a:p>
          <a:p>
            <a:pPr marL="0" indent="0" algn="just">
              <a:buNone/>
            </a:pPr>
            <a:r>
              <a:rPr lang="en-US" sz="2400" dirty="0" smtClean="0">
                <a:latin typeface="Times New Roman" panose="02020603050405020304" pitchFamily="18" charset="0"/>
                <a:cs typeface="Times New Roman" panose="02020603050405020304" pitchFamily="18" charset="0"/>
              </a:rPr>
              <a:t>• A calculated log P value less than +5 (log P is a measure of a drug’s hydrophobicity.</a:t>
            </a:r>
          </a:p>
          <a:p>
            <a:pPr marL="0" indent="0" algn="just">
              <a:buNone/>
            </a:pPr>
            <a:r>
              <a:rPr lang="en-US" sz="2400" dirty="0" smtClean="0">
                <a:latin typeface="Times New Roman" panose="02020603050405020304" pitchFamily="18" charset="0"/>
                <a:cs typeface="Times New Roman" panose="02020603050405020304" pitchFamily="18" charset="0"/>
              </a:rPr>
              <a:t>    The rule of five has been an extremely useful rule of thumb for many years, but it is neither quantitative nor foolproof. </a:t>
            </a:r>
          </a:p>
          <a:p>
            <a:pPr marL="0" indent="0" algn="just">
              <a:buNone/>
            </a:pPr>
            <a:r>
              <a:rPr lang="en-US" sz="2400" dirty="0" smtClean="0">
                <a:latin typeface="Times New Roman" panose="02020603050405020304" pitchFamily="18" charset="0"/>
                <a:cs typeface="Times New Roman" panose="02020603050405020304" pitchFamily="18" charset="0"/>
              </a:rPr>
              <a:t>    For example, orally active drugs, such as atorvastatin</a:t>
            </a:r>
          </a:p>
          <a:p>
            <a:pPr marL="0" indent="0" algn="just">
              <a:buNone/>
            </a:pPr>
            <a:r>
              <a:rPr lang="en-US" sz="2400" dirty="0" smtClean="0">
                <a:latin typeface="Times New Roman" panose="02020603050405020304" pitchFamily="18" charset="0"/>
                <a:cs typeface="Times New Roman" panose="02020603050405020304" pitchFamily="18" charset="0"/>
              </a:rPr>
              <a:t>, rosuvastatin , ciclosporin , and vinorelbine </a:t>
            </a:r>
            <a:r>
              <a:rPr lang="en-US" sz="2400" dirty="0" smtClean="0">
                <a:solidFill>
                  <a:srgbClr val="FF0000"/>
                </a:solidFill>
                <a:latin typeface="Times New Roman" panose="02020603050405020304" pitchFamily="18" charset="0"/>
                <a:cs typeface="Times New Roman" panose="02020603050405020304" pitchFamily="18" charset="0"/>
              </a:rPr>
              <a:t>, do not obey </a:t>
            </a:r>
            <a:r>
              <a:rPr lang="en-US" sz="2400" dirty="0" smtClean="0">
                <a:latin typeface="Times New Roman" panose="02020603050405020304" pitchFamily="18" charset="0"/>
                <a:cs typeface="Times New Roman" panose="02020603050405020304" pitchFamily="18" charset="0"/>
              </a:rPr>
              <a:t>the rule of five. A high molecular weight does not in itself cause poor oral bioavailability. </a:t>
            </a:r>
          </a:p>
          <a:p>
            <a:pPr marL="0" indent="0" algn="just">
              <a:buNone/>
            </a:pPr>
            <a:r>
              <a:rPr lang="en-US" sz="2400" dirty="0" smtClean="0">
                <a:latin typeface="Times New Roman" panose="02020603050405020304" pitchFamily="18" charset="0"/>
                <a:cs typeface="Times New Roman" panose="02020603050405020304" pitchFamily="18" charset="0"/>
              </a:rPr>
              <a:t>    One of the reasons that the molecular weight appears to be important is that larger molecules invariably have too many functional groups capable of forming hydrogen bonds.</a:t>
            </a: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129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lnSpcReduction="10000"/>
          </a:bodyPr>
          <a:lstStyle/>
          <a:p>
            <a:pPr marL="109728" indent="0">
              <a:buNone/>
            </a:pPr>
            <a:r>
              <a:rPr lang="en-US" sz="2400" dirty="0" smtClean="0">
                <a:latin typeface="Times New Roman" panose="02020603050405020304" pitchFamily="18" charset="0"/>
                <a:cs typeface="Times New Roman" panose="02020603050405020304" pitchFamily="18" charset="0"/>
              </a:rPr>
              <a:t>    Work carried </a:t>
            </a:r>
            <a:r>
              <a:rPr lang="en-US" sz="2400" dirty="0">
                <a:latin typeface="Times New Roman" panose="02020603050405020304" pitchFamily="18" charset="0"/>
                <a:cs typeface="Times New Roman" panose="02020603050405020304" pitchFamily="18" charset="0"/>
              </a:rPr>
              <a:t>out by Veber et al . (2002) demonstrated the</a:t>
            </a:r>
          </a:p>
          <a:p>
            <a:pPr marL="109728" indent="0">
              <a:buNone/>
            </a:pPr>
            <a:r>
              <a:rPr lang="en-US" sz="2400" dirty="0">
                <a:latin typeface="Times New Roman" panose="02020603050405020304" pitchFamily="18" charset="0"/>
                <a:cs typeface="Times New Roman" panose="02020603050405020304" pitchFamily="18" charset="0"/>
              </a:rPr>
              <a:t>rather surprising </a:t>
            </a:r>
            <a:r>
              <a:rPr lang="en-US" sz="2400" dirty="0" smtClean="0">
                <a:latin typeface="Times New Roman" panose="02020603050405020304" pitchFamily="18" charset="0"/>
                <a:cs typeface="Times New Roman" panose="02020603050405020304" pitchFamily="18" charset="0"/>
              </a:rPr>
              <a:t>finding </a:t>
            </a:r>
            <a:r>
              <a:rPr lang="en-US" sz="2400" dirty="0">
                <a:latin typeface="Times New Roman" panose="02020603050405020304" pitchFamily="18" charset="0"/>
                <a:cs typeface="Times New Roman" panose="02020603050405020304" pitchFamily="18" charset="0"/>
              </a:rPr>
              <a:t>that </a:t>
            </a:r>
            <a:r>
              <a:rPr lang="en-US" sz="2400" dirty="0">
                <a:solidFill>
                  <a:srgbClr val="FF0000"/>
                </a:solidFill>
                <a:latin typeface="Times New Roman" panose="02020603050405020304" pitchFamily="18" charset="0"/>
                <a:cs typeface="Times New Roman" panose="02020603050405020304" pitchFamily="18" charset="0"/>
              </a:rPr>
              <a:t>molecular </a:t>
            </a:r>
            <a:r>
              <a:rPr lang="en-US" sz="2400" dirty="0" smtClean="0">
                <a:solidFill>
                  <a:srgbClr val="FF0000"/>
                </a:solidFill>
                <a:latin typeface="Times New Roman" panose="02020603050405020304" pitchFamily="18" charset="0"/>
                <a:cs typeface="Times New Roman" panose="02020603050405020304" pitchFamily="18" charset="0"/>
              </a:rPr>
              <a:t>flexibility </a:t>
            </a:r>
            <a:r>
              <a:rPr lang="en-US" sz="2400" dirty="0" smtClean="0">
                <a:latin typeface="Times New Roman" panose="02020603050405020304" pitchFamily="18" charset="0"/>
                <a:cs typeface="Times New Roman" panose="02020603050405020304" pitchFamily="18" charset="0"/>
              </a:rPr>
              <a:t>plays an </a:t>
            </a:r>
            <a:r>
              <a:rPr lang="en-US" sz="2400" dirty="0">
                <a:latin typeface="Times New Roman" panose="02020603050405020304" pitchFamily="18" charset="0"/>
                <a:cs typeface="Times New Roman" panose="02020603050405020304" pitchFamily="18" charset="0"/>
              </a:rPr>
              <a:t>important role in oral bioavailability; the more </a:t>
            </a:r>
            <a:r>
              <a:rPr lang="en-US" sz="2400" dirty="0" smtClean="0">
                <a:latin typeface="Times New Roman" panose="02020603050405020304" pitchFamily="18" charset="0"/>
                <a:cs typeface="Times New Roman" panose="02020603050405020304" pitchFamily="18" charset="0"/>
              </a:rPr>
              <a:t>flexible the </a:t>
            </a:r>
            <a:r>
              <a:rPr lang="en-US" sz="2400" dirty="0">
                <a:latin typeface="Times New Roman" panose="02020603050405020304" pitchFamily="18" charset="0"/>
                <a:cs typeface="Times New Roman" panose="02020603050405020304" pitchFamily="18" charset="0"/>
              </a:rPr>
              <a:t>molecule, the less likely it is to be orally active. </a:t>
            </a:r>
            <a:endParaRPr lang="en-US" sz="2400" dirty="0" smtClean="0">
              <a:latin typeface="Times New Roman" panose="02020603050405020304" pitchFamily="18" charset="0"/>
              <a:cs typeface="Times New Roman" panose="02020603050405020304" pitchFamily="18" charset="0"/>
            </a:endParaRPr>
          </a:p>
          <a:p>
            <a:pPr marL="109728"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In order </a:t>
            </a:r>
            <a:r>
              <a:rPr lang="en-US" sz="2400" dirty="0">
                <a:latin typeface="Times New Roman" panose="02020603050405020304" pitchFamily="18" charset="0"/>
                <a:cs typeface="Times New Roman" panose="02020603050405020304" pitchFamily="18" charset="0"/>
              </a:rPr>
              <a:t>to measure </a:t>
            </a:r>
            <a:r>
              <a:rPr lang="en-US" sz="2400" dirty="0" smtClean="0">
                <a:latin typeface="Times New Roman" panose="02020603050405020304" pitchFamily="18" charset="0"/>
                <a:cs typeface="Times New Roman" panose="02020603050405020304" pitchFamily="18" charset="0"/>
              </a:rPr>
              <a:t>flexibility</a:t>
            </a:r>
            <a:r>
              <a:rPr lang="en-US" sz="2400" dirty="0">
                <a:latin typeface="Times New Roman" panose="02020603050405020304" pitchFamily="18" charset="0"/>
                <a:cs typeface="Times New Roman" panose="02020603050405020304" pitchFamily="18" charset="0"/>
              </a:rPr>
              <a:t>, one can count the number </a:t>
            </a:r>
            <a:r>
              <a:rPr lang="en-US" sz="2400" dirty="0" smtClean="0">
                <a:latin typeface="Times New Roman" panose="02020603050405020304" pitchFamily="18" charset="0"/>
                <a:cs typeface="Times New Roman" panose="02020603050405020304" pitchFamily="18" charset="0"/>
              </a:rPr>
              <a:t>of freely </a:t>
            </a:r>
            <a:r>
              <a:rPr lang="en-US" sz="2400" dirty="0">
                <a:latin typeface="Times New Roman" panose="02020603050405020304" pitchFamily="18" charset="0"/>
                <a:cs typeface="Times New Roman" panose="02020603050405020304" pitchFamily="18" charset="0"/>
              </a:rPr>
              <a:t>rotatable bonds that result in </a:t>
            </a:r>
            <a:r>
              <a:rPr lang="en-US" sz="2400" dirty="0" smtClean="0">
                <a:latin typeface="Times New Roman" panose="02020603050405020304" pitchFamily="18" charset="0"/>
                <a:cs typeface="Times New Roman" panose="02020603050405020304" pitchFamily="18" charset="0"/>
              </a:rPr>
              <a:t>significantly different </a:t>
            </a:r>
            <a:r>
              <a:rPr lang="en-US" sz="2400" dirty="0">
                <a:latin typeface="Times New Roman" panose="02020603050405020304" pitchFamily="18" charset="0"/>
                <a:cs typeface="Times New Roman" panose="02020603050405020304" pitchFamily="18" charset="0"/>
              </a:rPr>
              <a:t>conformations. Bonds to simple substituents, such </a:t>
            </a:r>
            <a:r>
              <a:rPr lang="en-US" sz="2400" dirty="0" smtClean="0">
                <a:latin typeface="Times New Roman" panose="02020603050405020304" pitchFamily="18" charset="0"/>
                <a:cs typeface="Times New Roman" panose="02020603050405020304" pitchFamily="18" charset="0"/>
              </a:rPr>
              <a:t>as methyl </a:t>
            </a:r>
            <a:r>
              <a:rPr lang="en-US" sz="2400" dirty="0">
                <a:latin typeface="Times New Roman" panose="02020603050405020304" pitchFamily="18" charset="0"/>
                <a:cs typeface="Times New Roman" panose="02020603050405020304" pitchFamily="18" charset="0"/>
              </a:rPr>
              <a:t>or alcohol groups, are not included in this </a:t>
            </a:r>
            <a:r>
              <a:rPr lang="en-US" sz="2400" dirty="0" smtClean="0">
                <a:latin typeface="Times New Roman" panose="02020603050405020304" pitchFamily="18" charset="0"/>
                <a:cs typeface="Times New Roman" panose="02020603050405020304" pitchFamily="18" charset="0"/>
              </a:rPr>
              <a:t>analysis as </a:t>
            </a:r>
            <a:r>
              <a:rPr lang="en-US" sz="2400" dirty="0">
                <a:latin typeface="Times New Roman" panose="02020603050405020304" pitchFamily="18" charset="0"/>
                <a:cs typeface="Times New Roman" panose="02020603050405020304" pitchFamily="18" charset="0"/>
              </a:rPr>
              <a:t>their rotation does not result in </a:t>
            </a:r>
            <a:r>
              <a:rPr lang="en-US" sz="2400" dirty="0" smtClean="0">
                <a:latin typeface="Times New Roman" panose="02020603050405020304" pitchFamily="18" charset="0"/>
                <a:cs typeface="Times New Roman" panose="02020603050405020304" pitchFamily="18" charset="0"/>
              </a:rPr>
              <a:t>significantly different conformations.</a:t>
            </a:r>
          </a:p>
          <a:p>
            <a:pPr marL="109728"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Veber’s studies also demonstrated that the </a:t>
            </a:r>
            <a:r>
              <a:rPr lang="en-US" sz="2400" dirty="0">
                <a:solidFill>
                  <a:srgbClr val="0070C0"/>
                </a:solidFill>
                <a:latin typeface="Times New Roman" panose="02020603050405020304" pitchFamily="18" charset="0"/>
                <a:cs typeface="Times New Roman" panose="02020603050405020304" pitchFamily="18" charset="0"/>
              </a:rPr>
              <a:t>polar </a:t>
            </a:r>
            <a:r>
              <a:rPr lang="en-US" sz="2400" dirty="0" smtClean="0">
                <a:solidFill>
                  <a:srgbClr val="0070C0"/>
                </a:solidFill>
                <a:latin typeface="Times New Roman" panose="02020603050405020304" pitchFamily="18" charset="0"/>
                <a:cs typeface="Times New Roman" panose="02020603050405020304" pitchFamily="18" charset="0"/>
              </a:rPr>
              <a:t>surface area </a:t>
            </a:r>
            <a:r>
              <a:rPr lang="en-US" sz="2400" dirty="0">
                <a:solidFill>
                  <a:srgbClr val="0070C0"/>
                </a:solidFill>
                <a:latin typeface="Times New Roman" panose="02020603050405020304" pitchFamily="18" charset="0"/>
                <a:cs typeface="Times New Roman" panose="02020603050405020304" pitchFamily="18" charset="0"/>
              </a:rPr>
              <a:t>of the molecule</a:t>
            </a:r>
            <a:r>
              <a:rPr lang="en-US" sz="2400" dirty="0">
                <a:latin typeface="Times New Roman" panose="02020603050405020304" pitchFamily="18" charset="0"/>
                <a:cs typeface="Times New Roman" panose="02020603050405020304" pitchFamily="18" charset="0"/>
              </a:rPr>
              <a:t> could be used as a factor </a:t>
            </a:r>
            <a:r>
              <a:rPr lang="en-US" sz="2400" dirty="0" smtClean="0">
                <a:latin typeface="Times New Roman" panose="02020603050405020304" pitchFamily="18" charset="0"/>
                <a:cs typeface="Times New Roman" panose="02020603050405020304" pitchFamily="18" charset="0"/>
              </a:rPr>
              <a:t>instead of </a:t>
            </a:r>
            <a:r>
              <a:rPr lang="en-US" sz="2400" dirty="0">
                <a:latin typeface="Times New Roman" panose="02020603050405020304" pitchFamily="18" charset="0"/>
                <a:cs typeface="Times New Roman" panose="02020603050405020304" pitchFamily="18" charset="0"/>
              </a:rPr>
              <a:t>the number of hydrogen bonding </a:t>
            </a:r>
            <a:r>
              <a:rPr lang="en-US" sz="2400" dirty="0" smtClean="0">
                <a:latin typeface="Times New Roman" panose="02020603050405020304" pitchFamily="18" charset="0"/>
                <a:cs typeface="Times New Roman" panose="02020603050405020304" pitchFamily="18" charset="0"/>
              </a:rPr>
              <a:t>groups.</a:t>
            </a:r>
          </a:p>
          <a:p>
            <a:pPr marL="109728"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Structures </a:t>
            </a:r>
            <a:r>
              <a:rPr lang="en-US" sz="2400" dirty="0">
                <a:latin typeface="Times New Roman" panose="02020603050405020304" pitchFamily="18" charset="0"/>
                <a:cs typeface="Times New Roman" panose="02020603050405020304" pitchFamily="18" charset="0"/>
              </a:rPr>
              <a:t>that have a molecular weight of larger than 500 are quite likely to have more than 10 rotatable bonds. </a:t>
            </a:r>
          </a:p>
          <a:p>
            <a:pPr marL="109728" indent="0">
              <a:buNone/>
            </a:pPr>
            <a:r>
              <a:rPr lang="en-US" sz="2400" dirty="0" smtClean="0">
                <a:latin typeface="Times New Roman" panose="02020603050405020304" pitchFamily="18" charset="0"/>
                <a:cs typeface="Times New Roman" panose="02020603050405020304" pitchFamily="18" charset="0"/>
              </a:rPr>
              <a:t>    The new </a:t>
            </a:r>
            <a:r>
              <a:rPr lang="en-US" sz="2400" dirty="0">
                <a:latin typeface="Times New Roman" panose="02020603050405020304" pitchFamily="18" charset="0"/>
                <a:cs typeface="Times New Roman" panose="02020603050405020304" pitchFamily="18" charset="0"/>
              </a:rPr>
              <a:t>rules suggest that </a:t>
            </a:r>
            <a:r>
              <a:rPr lang="en-US" sz="2400" dirty="0">
                <a:solidFill>
                  <a:srgbClr val="FF0000"/>
                </a:solidFill>
                <a:latin typeface="Times New Roman" panose="02020603050405020304" pitchFamily="18" charset="0"/>
                <a:cs typeface="Times New Roman" panose="02020603050405020304" pitchFamily="18" charset="0"/>
              </a:rPr>
              <a:t>rigidifying the structures </a:t>
            </a:r>
            <a:r>
              <a:rPr lang="en-US" sz="2400" dirty="0">
                <a:latin typeface="Times New Roman" panose="02020603050405020304" pitchFamily="18" charset="0"/>
                <a:cs typeface="Times New Roman" panose="02020603050405020304" pitchFamily="18" charset="0"/>
              </a:rPr>
              <a:t>to reduce the number of rotatable bonds would be beneficial. </a:t>
            </a:r>
          </a:p>
          <a:p>
            <a:pPr marL="109728"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22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sz="2600" dirty="0">
                <a:solidFill>
                  <a:srgbClr val="0070C0"/>
                </a:solidFill>
                <a:latin typeface="Times New Roman" panose="02020603050405020304" pitchFamily="18" charset="0"/>
                <a:cs typeface="Times New Roman" panose="02020603050405020304" pitchFamily="18" charset="0"/>
              </a:rPr>
              <a:t>Polar drugs </a:t>
            </a:r>
            <a:r>
              <a:rPr lang="en-US" sz="2600" dirty="0">
                <a:latin typeface="Times New Roman" panose="02020603050405020304" pitchFamily="18" charset="0"/>
                <a:cs typeface="Times New Roman" panose="02020603050405020304" pitchFamily="18" charset="0"/>
              </a:rPr>
              <a:t>with high molecular weight can cross the cells of the gut wall without actually passing through the membrane. This involves a process known as </a:t>
            </a:r>
            <a:r>
              <a:rPr lang="en-US" sz="2600" dirty="0">
                <a:solidFill>
                  <a:srgbClr val="FF0000"/>
                </a:solidFill>
                <a:latin typeface="Times New Roman" panose="02020603050405020304" pitchFamily="18" charset="0"/>
                <a:cs typeface="Times New Roman" panose="02020603050405020304" pitchFamily="18" charset="0"/>
              </a:rPr>
              <a:t>pinocytosis </a:t>
            </a:r>
            <a:r>
              <a:rPr lang="en-US" sz="2600" dirty="0">
                <a:latin typeface="Times New Roman" panose="02020603050405020304" pitchFamily="18" charset="0"/>
                <a:cs typeface="Times New Roman" panose="02020603050405020304" pitchFamily="18" charset="0"/>
              </a:rPr>
              <a:t>, where the drug is engulfed by the cell membrane and a membrane-bound vesicle is pinched off to carry the drug across the cell. </a:t>
            </a: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Some </a:t>
            </a:r>
            <a:r>
              <a:rPr lang="en-US" sz="2600" dirty="0">
                <a:solidFill>
                  <a:srgbClr val="0070C0"/>
                </a:solidFill>
                <a:latin typeface="Times New Roman" panose="02020603050405020304" pitchFamily="18" charset="0"/>
                <a:cs typeface="Times New Roman" panose="02020603050405020304" pitchFamily="18" charset="0"/>
              </a:rPr>
              <a:t>highly polar drugs </a:t>
            </a:r>
            <a:r>
              <a:rPr lang="en-US" sz="2600" dirty="0">
                <a:latin typeface="Times New Roman" panose="02020603050405020304" pitchFamily="18" charset="0"/>
                <a:cs typeface="Times New Roman" panose="02020603050405020304" pitchFamily="18" charset="0"/>
              </a:rPr>
              <a:t>are absorbed from the digestive system as they are able to </a:t>
            </a:r>
            <a:r>
              <a:rPr lang="en-US" sz="2600" dirty="0">
                <a:solidFill>
                  <a:srgbClr val="FF0000"/>
                </a:solidFill>
                <a:latin typeface="Times New Roman" panose="02020603050405020304" pitchFamily="18" charset="0"/>
                <a:cs typeface="Times New Roman" panose="02020603050405020304" pitchFamily="18" charset="0"/>
              </a:rPr>
              <a:t>‘hijack’ transport proteins </a:t>
            </a:r>
            <a:r>
              <a:rPr lang="en-US" sz="2600" dirty="0">
                <a:latin typeface="Times New Roman" panose="02020603050405020304" pitchFamily="18" charset="0"/>
                <a:cs typeface="Times New Roman" panose="02020603050405020304" pitchFamily="18" charset="0"/>
              </a:rPr>
              <a:t>present in the membranes of cells lining the gut wall </a:t>
            </a:r>
          </a:p>
          <a:p>
            <a:pPr marL="0" indent="0" algn="just">
              <a:buNone/>
            </a:pPr>
            <a:r>
              <a:rPr lang="en-US" sz="2600" dirty="0">
                <a:latin typeface="Times New Roman" panose="02020603050405020304" pitchFamily="18" charset="0"/>
                <a:cs typeface="Times New Roman" panose="02020603050405020304" pitchFamily="18" charset="0"/>
              </a:rPr>
              <a:t>    Other </a:t>
            </a:r>
            <a:r>
              <a:rPr lang="en-US" sz="2600" dirty="0">
                <a:solidFill>
                  <a:srgbClr val="0070C0"/>
                </a:solidFill>
                <a:latin typeface="Times New Roman" panose="02020603050405020304" pitchFamily="18" charset="0"/>
                <a:cs typeface="Times New Roman" panose="02020603050405020304" pitchFamily="18" charset="0"/>
              </a:rPr>
              <a:t>highly polar drugs </a:t>
            </a:r>
            <a:r>
              <a:rPr lang="en-US" sz="2600" dirty="0">
                <a:latin typeface="Times New Roman" panose="02020603050405020304" pitchFamily="18" charset="0"/>
                <a:cs typeface="Times New Roman" panose="02020603050405020304" pitchFamily="18" charset="0"/>
              </a:rPr>
              <a:t>can be absorbed into the blood supply if they have a low molecular weight (less than 200), as they can then pass through </a:t>
            </a:r>
            <a:r>
              <a:rPr lang="en-US" sz="2600" dirty="0">
                <a:solidFill>
                  <a:srgbClr val="FF0000"/>
                </a:solidFill>
                <a:latin typeface="Times New Roman" panose="02020603050405020304" pitchFamily="18" charset="0"/>
                <a:cs typeface="Times New Roman" panose="02020603050405020304" pitchFamily="18" charset="0"/>
              </a:rPr>
              <a:t>small pores </a:t>
            </a:r>
            <a:r>
              <a:rPr lang="en-US" sz="2600" dirty="0">
                <a:latin typeface="Times New Roman" panose="02020603050405020304" pitchFamily="18" charset="0"/>
                <a:cs typeface="Times New Roman" panose="02020603050405020304" pitchFamily="18" charset="0"/>
              </a:rPr>
              <a:t>between the cells lining the gut wall.</a:t>
            </a:r>
          </a:p>
          <a:p>
            <a:pPr marL="0" indent="0" algn="just">
              <a:buNone/>
            </a:pPr>
            <a:endParaRPr lang="en-US" sz="2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0675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fontScale="92500"/>
          </a:bodyPr>
          <a:lstStyle/>
          <a:p>
            <a:pPr marL="109728" indent="0">
              <a:buNone/>
            </a:pPr>
            <a:r>
              <a:rPr lang="en-US" sz="2400" dirty="0" smtClean="0">
                <a:latin typeface="Times New Roman" panose="02020603050405020304" pitchFamily="18" charset="0"/>
                <a:cs typeface="Times New Roman" panose="02020603050405020304" pitchFamily="18" charset="0"/>
              </a:rPr>
              <a:t>    Sometimes</a:t>
            </a:r>
            <a:r>
              <a:rPr lang="en-US" sz="2400" dirty="0">
                <a:latin typeface="Times New Roman" panose="02020603050405020304" pitchFamily="18" charset="0"/>
                <a:cs typeface="Times New Roman" panose="02020603050405020304" pitchFamily="18" charset="0"/>
              </a:rPr>
              <a:t>, drugs are </a:t>
            </a:r>
            <a:r>
              <a:rPr lang="en-US" sz="2400" dirty="0">
                <a:solidFill>
                  <a:srgbClr val="FF0000"/>
                </a:solidFill>
                <a:latin typeface="Times New Roman" panose="02020603050405020304" pitchFamily="18" charset="0"/>
                <a:cs typeface="Times New Roman" panose="02020603050405020304" pitchFamily="18" charset="0"/>
              </a:rPr>
              <a:t>deliberately designed </a:t>
            </a:r>
            <a:r>
              <a:rPr lang="en-US" sz="2400" dirty="0">
                <a:latin typeface="Times New Roman" panose="02020603050405020304" pitchFamily="18" charset="0"/>
                <a:cs typeface="Times New Roman" panose="02020603050405020304" pitchFamily="18" charset="0"/>
              </a:rPr>
              <a:t>to </a:t>
            </a:r>
            <a:r>
              <a:rPr lang="en-US" sz="2400" dirty="0" smtClean="0">
                <a:latin typeface="Times New Roman" panose="02020603050405020304" pitchFamily="18" charset="0"/>
                <a:cs typeface="Times New Roman" panose="02020603050405020304" pitchFamily="18" charset="0"/>
              </a:rPr>
              <a:t>be highly </a:t>
            </a:r>
            <a:r>
              <a:rPr lang="en-US" sz="2400" dirty="0">
                <a:latin typeface="Times New Roman" panose="02020603050405020304" pitchFamily="18" charset="0"/>
                <a:cs typeface="Times New Roman" panose="02020603050405020304" pitchFamily="18" charset="0"/>
              </a:rPr>
              <a:t>polar so that they are not absorbed from the GIT.</a:t>
            </a:r>
          </a:p>
          <a:p>
            <a:pPr marL="109728" indent="0">
              <a:buNone/>
            </a:pPr>
            <a:r>
              <a:rPr lang="en-US" sz="2400" dirty="0" smtClean="0">
                <a:latin typeface="Times New Roman" panose="02020603050405020304" pitchFamily="18" charset="0"/>
                <a:cs typeface="Times New Roman" panose="02020603050405020304" pitchFamily="18" charset="0"/>
              </a:rPr>
              <a:t>    These </a:t>
            </a:r>
            <a:r>
              <a:rPr lang="en-US" sz="2400" dirty="0">
                <a:latin typeface="Times New Roman" panose="02020603050405020304" pitchFamily="18" charset="0"/>
                <a:cs typeface="Times New Roman" panose="02020603050405020304" pitchFamily="18" charset="0"/>
              </a:rPr>
              <a:t>are usually antibacterial agents targeted against gut</a:t>
            </a:r>
          </a:p>
          <a:p>
            <a:pPr marL="109728" indent="0">
              <a:buNone/>
            </a:pPr>
            <a:r>
              <a:rPr lang="en-US" sz="2400" dirty="0">
                <a:latin typeface="Times New Roman" panose="02020603050405020304" pitchFamily="18" charset="0"/>
                <a:cs typeface="Times New Roman" panose="02020603050405020304" pitchFamily="18" charset="0"/>
              </a:rPr>
              <a:t>infections. Making them highly polar ensures that </a:t>
            </a:r>
            <a:r>
              <a:rPr lang="en-US" sz="2400" dirty="0" smtClean="0">
                <a:latin typeface="Times New Roman" panose="02020603050405020304" pitchFamily="18" charset="0"/>
                <a:cs typeface="Times New Roman" panose="02020603050405020304" pitchFamily="18" charset="0"/>
              </a:rPr>
              <a:t>the drug </a:t>
            </a:r>
            <a:r>
              <a:rPr lang="en-US" sz="2400" dirty="0">
                <a:latin typeface="Times New Roman" panose="02020603050405020304" pitchFamily="18" charset="0"/>
                <a:cs typeface="Times New Roman" panose="02020603050405020304" pitchFamily="18" charset="0"/>
              </a:rPr>
              <a:t>reaches the site of infection in higher </a:t>
            </a:r>
            <a:r>
              <a:rPr lang="en-US" sz="2400" dirty="0" smtClean="0">
                <a:latin typeface="Times New Roman" panose="02020603050405020304" pitchFamily="18" charset="0"/>
                <a:cs typeface="Times New Roman" panose="02020603050405020304" pitchFamily="18" charset="0"/>
              </a:rPr>
              <a:t>concentration.</a:t>
            </a:r>
          </a:p>
          <a:p>
            <a:pPr marL="109728" indent="0">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Polar </a:t>
            </a:r>
            <a:r>
              <a:rPr lang="en-US" sz="2400" dirty="0">
                <a:solidFill>
                  <a:srgbClr val="0070C0"/>
                </a:solidFill>
                <a:latin typeface="Times New Roman" panose="02020603050405020304" pitchFamily="18" charset="0"/>
                <a:cs typeface="Times New Roman" panose="02020603050405020304" pitchFamily="18" charset="0"/>
              </a:rPr>
              <a:t>drugs </a:t>
            </a:r>
            <a:r>
              <a:rPr lang="en-US" sz="2400" dirty="0">
                <a:latin typeface="Times New Roman" panose="02020603050405020304" pitchFamily="18" charset="0"/>
                <a:cs typeface="Times New Roman" panose="02020603050405020304" pitchFamily="18" charset="0"/>
              </a:rPr>
              <a:t>that break the above rules are usually poorly absorbed and have to be administered by injection. </a:t>
            </a:r>
            <a:endParaRPr lang="en-US" sz="2400" dirty="0" smtClean="0">
              <a:latin typeface="Times New Roman" panose="02020603050405020304" pitchFamily="18" charset="0"/>
              <a:cs typeface="Times New Roman" panose="02020603050405020304" pitchFamily="18" charset="0"/>
            </a:endParaRPr>
          </a:p>
          <a:p>
            <a:pPr marL="109728" indent="0">
              <a:buNone/>
            </a:pPr>
            <a:r>
              <a:rPr lang="en-US" sz="2400" dirty="0" smtClean="0">
                <a:latin typeface="Times New Roman" panose="02020603050405020304" pitchFamily="18" charset="0"/>
                <a:cs typeface="Times New Roman" panose="02020603050405020304" pitchFamily="18" charset="0"/>
              </a:rPr>
              <a:t>    It </a:t>
            </a:r>
            <a:r>
              <a:rPr lang="en-US" sz="2400" dirty="0">
                <a:latin typeface="Times New Roman" panose="02020603050405020304" pitchFamily="18" charset="0"/>
                <a:cs typeface="Times New Roman" panose="02020603050405020304" pitchFamily="18" charset="0"/>
              </a:rPr>
              <a:t>should be noted that the absorption of </a:t>
            </a:r>
            <a:r>
              <a:rPr lang="en-US" sz="2400" dirty="0" smtClean="0">
                <a:latin typeface="Times New Roman" panose="02020603050405020304" pitchFamily="18" charset="0"/>
                <a:cs typeface="Times New Roman" panose="02020603050405020304" pitchFamily="18" charset="0"/>
              </a:rPr>
              <a:t>some drugs </a:t>
            </a:r>
            <a:r>
              <a:rPr lang="en-US" sz="2400" dirty="0">
                <a:latin typeface="Times New Roman" panose="02020603050405020304" pitchFamily="18" charset="0"/>
                <a:cs typeface="Times New Roman" panose="02020603050405020304" pitchFamily="18" charset="0"/>
              </a:rPr>
              <a:t>can be </a:t>
            </a:r>
            <a:r>
              <a:rPr lang="en-US" sz="2400" dirty="0" smtClean="0">
                <a:latin typeface="Times New Roman" panose="02020603050405020304" pitchFamily="18" charset="0"/>
                <a:cs typeface="Times New Roman" panose="02020603050405020304" pitchFamily="18" charset="0"/>
              </a:rPr>
              <a:t>affected </a:t>
            </a:r>
            <a:r>
              <a:rPr lang="en-US" sz="2400" dirty="0">
                <a:latin typeface="Times New Roman" panose="02020603050405020304" pitchFamily="18" charset="0"/>
                <a:cs typeface="Times New Roman" panose="02020603050405020304" pitchFamily="18" charset="0"/>
              </a:rPr>
              <a:t>adversely by interactions with </a:t>
            </a:r>
            <a:r>
              <a:rPr lang="en-US" sz="2400" dirty="0" smtClean="0">
                <a:latin typeface="Times New Roman" panose="02020603050405020304" pitchFamily="18" charset="0"/>
                <a:cs typeface="Times New Roman" panose="02020603050405020304" pitchFamily="18" charset="0"/>
              </a:rPr>
              <a:t>food or </a:t>
            </a:r>
            <a:r>
              <a:rPr lang="en-US" sz="2400" dirty="0">
                <a:latin typeface="Times New Roman" panose="02020603050405020304" pitchFamily="18" charset="0"/>
                <a:cs typeface="Times New Roman" panose="02020603050405020304" pitchFamily="18" charset="0"/>
              </a:rPr>
              <a:t>other drugs in the gut </a:t>
            </a:r>
            <a:r>
              <a:rPr lang="en-US" sz="2400" dirty="0" smtClean="0">
                <a:latin typeface="Times New Roman" panose="02020603050405020304" pitchFamily="18" charset="0"/>
                <a:cs typeface="Times New Roman" panose="02020603050405020304" pitchFamily="18" charset="0"/>
              </a:rPr>
              <a:t>.</a:t>
            </a:r>
          </a:p>
          <a:p>
            <a:pPr marL="109728" indent="0">
              <a:buNone/>
            </a:pPr>
            <a:r>
              <a:rPr lang="en-US" sz="2400" dirty="0" smtClean="0">
                <a:latin typeface="Times New Roman" panose="02020603050405020304" pitchFamily="18" charset="0"/>
                <a:cs typeface="Times New Roman" panose="02020603050405020304" pitchFamily="18" charset="0"/>
              </a:rPr>
              <a:t>Other </a:t>
            </a:r>
            <a:r>
              <a:rPr lang="en-US" sz="2400" dirty="0">
                <a:latin typeface="Times New Roman" panose="02020603050405020304" pitchFamily="18" charset="0"/>
                <a:cs typeface="Times New Roman" panose="02020603050405020304" pitchFamily="18" charset="0"/>
              </a:rPr>
              <a:t>drug administration routes may involve </a:t>
            </a:r>
            <a:r>
              <a:rPr lang="en-US" sz="2400" dirty="0" smtClean="0">
                <a:latin typeface="Times New Roman" panose="02020603050405020304" pitchFamily="18" charset="0"/>
                <a:cs typeface="Times New Roman" panose="02020603050405020304" pitchFamily="18" charset="0"/>
              </a:rPr>
              <a:t>an absorption </a:t>
            </a:r>
            <a:r>
              <a:rPr lang="en-US" sz="2400" dirty="0">
                <a:latin typeface="Times New Roman" panose="02020603050405020304" pitchFamily="18" charset="0"/>
                <a:cs typeface="Times New Roman" panose="02020603050405020304" pitchFamily="18" charset="0"/>
              </a:rPr>
              <a:t>process. </a:t>
            </a:r>
            <a:r>
              <a:rPr lang="en-US" sz="2400" dirty="0" smtClean="0">
                <a:latin typeface="Times New Roman" panose="02020603050405020304" pitchFamily="18" charset="0"/>
                <a:cs typeface="Times New Roman" panose="02020603050405020304" pitchFamily="18" charset="0"/>
              </a:rPr>
              <a:t>  </a:t>
            </a:r>
          </a:p>
          <a:p>
            <a:pPr marL="109728"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Lipophilicity </a:t>
            </a:r>
            <a:r>
              <a:rPr lang="en-US" sz="2400" dirty="0">
                <a:latin typeface="Times New Roman" panose="02020603050405020304" pitchFamily="18" charset="0"/>
                <a:cs typeface="Times New Roman" panose="02020603050405020304" pitchFamily="18" charset="0"/>
              </a:rPr>
              <a:t>and dissociation / ionization are responsible for transport and distribution of drugs in biological systems. </a:t>
            </a:r>
            <a:endParaRPr lang="en-US" sz="2400" dirty="0" smtClean="0">
              <a:latin typeface="Times New Roman" panose="02020603050405020304" pitchFamily="18" charset="0"/>
              <a:cs typeface="Times New Roman" panose="02020603050405020304" pitchFamily="18" charset="0"/>
            </a:endParaRPr>
          </a:p>
          <a:p>
            <a:pPr marL="109728"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geometric fit and the complementarity of the surface 3D properties of a ligand are responsible for its affinity to a binding site.</a:t>
            </a:r>
          </a:p>
          <a:p>
            <a:pPr marL="109728" indent="0">
              <a:buNone/>
            </a:pP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4126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1721</TotalTime>
  <Words>3432</Words>
  <Application>Microsoft Office PowerPoint</Application>
  <PresentationFormat>On-screen Show (4:3)</PresentationFormat>
  <Paragraphs>203</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Concourse</vt:lpstr>
      <vt:lpstr>Physicochemical properties</vt:lpstr>
      <vt:lpstr>The three phases of drug action</vt:lpstr>
      <vt:lpstr>Drug absorption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Quantitative Structure Activity Relationships </vt:lpstr>
      <vt:lpstr>PowerPoint Presentation</vt:lpstr>
      <vt:lpstr>PowerPoint Presentation</vt:lpstr>
      <vt:lpstr>PowerPoint Presentation</vt:lpstr>
      <vt:lpstr>PowerPoint Presentation</vt:lpstr>
      <vt:lpstr>PowerPoint Presentation</vt:lpstr>
      <vt:lpstr>The partition coefficient ( 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substituent hydrophobicity constant (π)</vt:lpstr>
      <vt:lpstr>PowerPoint Presentation</vt:lpstr>
      <vt:lpstr>PowerPoint Presentation</vt:lpstr>
      <vt:lpstr>Electronic effects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Steric factors</vt:lpstr>
      <vt:lpstr>PowerPoint Presentation</vt:lpstr>
      <vt:lpstr>Hansch equation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Physicochemical properties</dc:title>
  <dc:creator>Windows User</dc:creator>
  <cp:lastModifiedBy>Windows User</cp:lastModifiedBy>
  <cp:revision>78</cp:revision>
  <dcterms:created xsi:type="dcterms:W3CDTF">2020-12-03T12:40:01Z</dcterms:created>
  <dcterms:modified xsi:type="dcterms:W3CDTF">2023-09-15T13:29:05Z</dcterms:modified>
</cp:coreProperties>
</file>