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735763" cy="9869488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2BC90D-166A-464B-99E3-0432B0B9A509}" type="datetimeFigureOut">
              <a:rPr lang="ar-IQ" smtClean="0"/>
              <a:pPr/>
              <a:t>13/04/1446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62E6DD-B631-4C24-AAB8-F9CB67E4875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9512" y="188640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 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b="1" dirty="0" smtClean="0">
                <a:solidFill>
                  <a:srgbClr val="FF0000"/>
                </a:solidFill>
              </a:rPr>
              <a:t>The Respiratory System (or Pulmonary System):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    Living cells need energy for </a:t>
            </a:r>
            <a:r>
              <a:rPr lang="en-US" sz="2400" b="1" dirty="0" smtClean="0"/>
              <a:t>maintenance, growth</a:t>
            </a:r>
            <a:r>
              <a:rPr lang="en-US" sz="2400" b="1" dirty="0" smtClean="0"/>
              <a:t>, defense &amp; replication</a:t>
            </a:r>
            <a:r>
              <a:rPr lang="en-US" sz="2400" dirty="0" smtClean="0"/>
              <a:t>. Human cells obtain that energy through </a:t>
            </a:r>
            <a:r>
              <a:rPr lang="en-US" sz="2400" b="1" dirty="0" smtClean="0"/>
              <a:t>aerobic mechanisms </a:t>
            </a:r>
            <a:r>
              <a:rPr lang="en-US" sz="2400" dirty="0" smtClean="0"/>
              <a:t>that require oxygen &amp; produce carbon dioxide.</a:t>
            </a:r>
          </a:p>
          <a:p>
            <a:pPr algn="just" rtl="0"/>
            <a:r>
              <a:rPr lang="en-US" sz="2400" dirty="0" smtClean="0"/>
              <a:t>  Humans respiratory exchange surfaces are confined to the </a:t>
            </a:r>
            <a:r>
              <a:rPr lang="en-US" sz="2400" b="1" dirty="0" smtClean="0"/>
              <a:t>inside of the lungs </a:t>
            </a:r>
            <a:r>
              <a:rPr lang="en-US" sz="2400" dirty="0" smtClean="0"/>
              <a:t>(in a </a:t>
            </a:r>
            <a:r>
              <a:rPr lang="en-US" sz="2400" b="1" dirty="0" smtClean="0"/>
              <a:t>warm, moist, protected  environment</a:t>
            </a:r>
            <a:r>
              <a:rPr lang="en-US" sz="2400" dirty="0" smtClean="0"/>
              <a:t>) under these conditions, diffusion can occur between the air and blood.</a:t>
            </a:r>
          </a:p>
          <a:p>
            <a:pPr algn="just" rtl="0"/>
            <a:r>
              <a:rPr lang="en-US" sz="2400" b="1" dirty="0" smtClean="0"/>
              <a:t>  The cardiovascular system provides a link between the interstitial fluids &amp; the exchange surfaces of the lungs</a:t>
            </a:r>
            <a:r>
              <a:rPr lang="en-US" sz="2400" dirty="0" smtClean="0"/>
              <a:t>. (the circulating blood carries oxygen from the lungs to peripheral tissue, it also accepts &amp; transports carbon dioxide generated by those tissues delivering it to the lungs.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612845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 smtClean="0">
                <a:solidFill>
                  <a:srgbClr val="FF0000"/>
                </a:solidFill>
              </a:rPr>
              <a:t>The Upper Respiratory System </a:t>
            </a:r>
            <a:r>
              <a:rPr lang="en-US" sz="2400" b="1" dirty="0" smtClean="0"/>
              <a:t>:- Nose , Nasal Cavity , Para nasal sinuses &amp; Pharynx .</a:t>
            </a:r>
          </a:p>
          <a:p>
            <a:pPr algn="just" rtl="0"/>
            <a:r>
              <a:rPr lang="en-US" sz="2400" b="1" dirty="0" smtClean="0"/>
              <a:t>  The nose</a:t>
            </a:r>
            <a:r>
              <a:rPr lang="en-US" sz="2400" dirty="0" smtClean="0"/>
              <a:t>: is the primary passage way for air entering the respiratory system , air normally enters the respiratory system through paired (external </a:t>
            </a:r>
            <a:r>
              <a:rPr lang="en-US" sz="2400" dirty="0" err="1" smtClean="0"/>
              <a:t>nares</a:t>
            </a:r>
            <a:r>
              <a:rPr lang="en-US" sz="2400" dirty="0" smtClean="0"/>
              <a:t> ) or nostrils which open into the nasal cavity . </a:t>
            </a:r>
            <a:r>
              <a:rPr lang="en-US" sz="2400" b="1" dirty="0" smtClean="0"/>
              <a:t>The vestibule</a:t>
            </a:r>
            <a:r>
              <a:rPr lang="en-US" sz="2400" dirty="0" smtClean="0"/>
              <a:t> is the space contained within the flexible tissue of the nose , the epithelium of the vestibule contains coarse </a:t>
            </a:r>
            <a:r>
              <a:rPr lang="en-US" sz="2400" b="1" dirty="0" smtClean="0"/>
              <a:t>hairs</a:t>
            </a:r>
            <a:r>
              <a:rPr lang="en-US" sz="2400" dirty="0" smtClean="0"/>
              <a:t> that extend across the external </a:t>
            </a:r>
            <a:r>
              <a:rPr lang="en-US" sz="2400" dirty="0" err="1" smtClean="0"/>
              <a:t>nares</a:t>
            </a:r>
            <a:r>
              <a:rPr lang="en-US" sz="2400" dirty="0" smtClean="0"/>
              <a:t> (large air borne particles , such as sand , sawdust , insects are trapped in these hairs &amp; therefore prevented from entering the nasal cavity ).</a:t>
            </a:r>
          </a:p>
          <a:p>
            <a:pPr algn="just" rtl="0"/>
            <a:r>
              <a:rPr lang="en-US" sz="2400" b="1" dirty="0" smtClean="0"/>
              <a:t>The mucosa</a:t>
            </a:r>
            <a:r>
              <a:rPr lang="en-US" sz="2400" dirty="0" smtClean="0"/>
              <a:t> of nasal cavity prepares the air for the lower respiratory , it has extensive </a:t>
            </a:r>
            <a:r>
              <a:rPr lang="en-US" sz="2400" b="1" dirty="0" err="1" smtClean="0"/>
              <a:t>vascularization</a:t>
            </a:r>
            <a:r>
              <a:rPr lang="en-US" sz="2400" b="1" dirty="0" smtClean="0"/>
              <a:t> </a:t>
            </a:r>
            <a:r>
              <a:rPr lang="en-US" sz="2400" dirty="0" smtClean="0"/>
              <a:t>&amp; this provides a mechanism of warming &amp; humidifying the incoming air ( as well as for cooling &amp; dehumidifying out going air ) 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332656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 As cool , dry air passes inward over the surface of the </a:t>
            </a:r>
            <a:r>
              <a:rPr lang="en-US" sz="2400" b="1" dirty="0" smtClean="0"/>
              <a:t>nasal cavity</a:t>
            </a:r>
            <a:r>
              <a:rPr lang="en-US" sz="2400" dirty="0" smtClean="0"/>
              <a:t> , the warm epithelium radiates heat &amp; the water in the mucous evaporates , air moving from the nasal cavity to the lungs has been heated almost to body temperature &amp; nearly saturated with water vapor . So </a:t>
            </a:r>
            <a:r>
              <a:rPr lang="en-US" sz="2400" b="1" dirty="0" smtClean="0"/>
              <a:t>breathing through the mouth </a:t>
            </a:r>
            <a:r>
              <a:rPr lang="en-US" sz="2400" dirty="0" smtClean="0"/>
              <a:t>eliminates much of the filtration , heating &amp;humidifying of inspired air .</a:t>
            </a:r>
          </a:p>
          <a:p>
            <a:pPr algn="just" rtl="0"/>
            <a:endParaRPr lang="en-US" sz="2400" dirty="0" smtClean="0">
              <a:solidFill>
                <a:srgbClr val="FF0000"/>
              </a:solidFill>
            </a:endParaRPr>
          </a:p>
          <a:p>
            <a:pPr algn="just" rtl="0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The pharynx</a:t>
            </a:r>
            <a:r>
              <a:rPr lang="en-US" sz="2400" dirty="0" smtClean="0"/>
              <a:t>: is a chamber shared by the digestive &amp; respiratory system , it extends between the </a:t>
            </a:r>
            <a:r>
              <a:rPr lang="en-US" sz="2400" b="1" dirty="0" smtClean="0"/>
              <a:t>internal </a:t>
            </a:r>
            <a:r>
              <a:rPr lang="en-US" sz="2400" b="1" dirty="0" err="1" smtClean="0"/>
              <a:t>nares</a:t>
            </a:r>
            <a:r>
              <a:rPr lang="en-US" sz="2400" b="1" dirty="0" smtClean="0"/>
              <a:t> &amp; the entrance to the larynx &amp; esophagus </a:t>
            </a:r>
            <a:r>
              <a:rPr lang="en-US" sz="2400" dirty="0" smtClean="0"/>
              <a:t>, its </a:t>
            </a:r>
            <a:r>
              <a:rPr lang="en-US" sz="2400" b="1" dirty="0" smtClean="0"/>
              <a:t>divided into three regions :-</a:t>
            </a:r>
            <a:endParaRPr lang="ar-IQ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474345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a- </a:t>
            </a:r>
            <a:r>
              <a:rPr lang="en-US" sz="2400" b="1" dirty="0" err="1" smtClean="0">
                <a:solidFill>
                  <a:srgbClr val="FF0000"/>
                </a:solidFill>
              </a:rPr>
              <a:t>nasopharynx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the </a:t>
            </a:r>
            <a:r>
              <a:rPr lang="en-US" sz="2400" b="1" dirty="0" smtClean="0"/>
              <a:t>superior portion of the pharynx </a:t>
            </a:r>
            <a:r>
              <a:rPr lang="en-US" sz="2400" dirty="0" smtClean="0"/>
              <a:t>, its connected to the </a:t>
            </a:r>
            <a:r>
              <a:rPr lang="en-US" sz="2400" b="1" dirty="0" smtClean="0"/>
              <a:t>posterior portion of the nasal cavity </a:t>
            </a:r>
            <a:r>
              <a:rPr lang="en-US" sz="2400" dirty="0" smtClean="0"/>
              <a:t>through the internal </a:t>
            </a:r>
            <a:r>
              <a:rPr lang="en-US" sz="2400" dirty="0" err="1" smtClean="0"/>
              <a:t>nares</a:t>
            </a:r>
            <a:r>
              <a:rPr lang="en-US" sz="2400" dirty="0" smtClean="0"/>
              <a:t> &amp;is </a:t>
            </a:r>
            <a:r>
              <a:rPr lang="en-US" sz="2400" b="1" dirty="0" smtClean="0"/>
              <a:t>separated from the oral cavity by the soft palate ,</a:t>
            </a:r>
            <a:r>
              <a:rPr lang="en-US" sz="2400" dirty="0" smtClean="0"/>
              <a:t> the </a:t>
            </a:r>
            <a:r>
              <a:rPr lang="en-US" sz="2400" dirty="0" err="1" smtClean="0"/>
              <a:t>nasopharynx</a:t>
            </a:r>
            <a:r>
              <a:rPr lang="en-US" sz="2400" dirty="0" smtClean="0"/>
              <a:t> is lined by the same </a:t>
            </a:r>
            <a:r>
              <a:rPr lang="en-US" sz="2400" b="1" dirty="0" smtClean="0"/>
              <a:t>pseudo stratified ciliated columnar epithelium </a:t>
            </a:r>
            <a:r>
              <a:rPr lang="en-US" sz="2400" dirty="0" smtClean="0"/>
              <a:t>as that of the nasal cavity.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just" rtl="0"/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b- </a:t>
            </a:r>
            <a:r>
              <a:rPr lang="en-US" sz="2400" b="1" dirty="0" smtClean="0">
                <a:solidFill>
                  <a:srgbClr val="FF0000"/>
                </a:solidFill>
              </a:rPr>
              <a:t>oropharynx </a:t>
            </a:r>
            <a:r>
              <a:rPr lang="en-US" sz="2400" dirty="0" smtClean="0"/>
              <a:t>extends </a:t>
            </a:r>
            <a:r>
              <a:rPr lang="en-US" sz="2400" b="1" dirty="0" smtClean="0"/>
              <a:t>between the soft palate &amp; the base of the tongue</a:t>
            </a:r>
            <a:r>
              <a:rPr lang="en-US" sz="2400" dirty="0" smtClean="0"/>
              <a:t>. The </a:t>
            </a:r>
            <a:r>
              <a:rPr lang="en-US" sz="2400" b="1" dirty="0" smtClean="0"/>
              <a:t>posterior portion of the oral cavity </a:t>
            </a:r>
            <a:r>
              <a:rPr lang="en-US" sz="2400" dirty="0" smtClean="0"/>
              <a:t>communicates directly with the </a:t>
            </a:r>
            <a:r>
              <a:rPr lang="en-US" sz="2400" dirty="0" err="1" smtClean="0"/>
              <a:t>oropharynx</a:t>
            </a:r>
            <a:r>
              <a:rPr lang="en-US" sz="2400" dirty="0" smtClean="0"/>
              <a:t> &amp; the epithelium changes from a pseudo stratified columnar epithelium to a </a:t>
            </a:r>
            <a:r>
              <a:rPr lang="en-US" sz="2400" b="1" dirty="0" smtClean="0"/>
              <a:t>stratified </a:t>
            </a:r>
            <a:r>
              <a:rPr lang="en-US" sz="2400" b="1" dirty="0" err="1" smtClean="0"/>
              <a:t>squamous</a:t>
            </a:r>
            <a:r>
              <a:rPr lang="en-US" sz="2400" b="1" dirty="0" smtClean="0"/>
              <a:t> epithelium </a:t>
            </a:r>
            <a:r>
              <a:rPr lang="en-US" sz="2400" dirty="0" smtClean="0"/>
              <a:t>.</a:t>
            </a:r>
          </a:p>
          <a:p>
            <a:pPr algn="just" rtl="0"/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c- laryngopharynx</a:t>
            </a:r>
            <a:r>
              <a:rPr lang="en-US" sz="2400" b="1" dirty="0" smtClean="0"/>
              <a:t> </a:t>
            </a:r>
            <a:r>
              <a:rPr lang="en-US" sz="2400" dirty="0" smtClean="0"/>
              <a:t>is the </a:t>
            </a:r>
            <a:r>
              <a:rPr lang="en-US" sz="2400" b="1" dirty="0" smtClean="0"/>
              <a:t>inferior portion of pharynx </a:t>
            </a:r>
            <a:r>
              <a:rPr lang="en-US" sz="2400" dirty="0" smtClean="0"/>
              <a:t>lies </a:t>
            </a:r>
            <a:r>
              <a:rPr lang="en-US" sz="2400" b="1" dirty="0" smtClean="0"/>
              <a:t>between the base of the tongue &amp; the entrance to the larynx &amp; esophagus &amp; </a:t>
            </a:r>
            <a:r>
              <a:rPr lang="en-US" sz="2400" dirty="0" smtClean="0"/>
              <a:t>like </a:t>
            </a:r>
            <a:r>
              <a:rPr lang="en-US" sz="2400" dirty="0" smtClean="0"/>
              <a:t>the oropharynx , its lined by a </a:t>
            </a:r>
            <a:r>
              <a:rPr lang="en-US" sz="2400" b="1" dirty="0" smtClean="0"/>
              <a:t>stratified squamous epithelium </a:t>
            </a:r>
            <a:r>
              <a:rPr lang="en-US" sz="2400" dirty="0" smtClean="0"/>
              <a:t>( that can </a:t>
            </a:r>
            <a:r>
              <a:rPr lang="en-US" sz="2400" b="1" dirty="0" smtClean="0"/>
              <a:t>resist mechanical abrasion , chemical attack &amp; pathogenic invitation</a:t>
            </a:r>
            <a:r>
              <a:rPr lang="en-US" sz="2400" dirty="0" smtClean="0"/>
              <a:t> .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26064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 smtClean="0">
                <a:solidFill>
                  <a:srgbClr val="FF0000"/>
                </a:solidFill>
              </a:rPr>
              <a:t>The Lower Respiratory System </a:t>
            </a:r>
            <a:r>
              <a:rPr lang="en-US" sz="2400" dirty="0" smtClean="0"/>
              <a:t>:- Larynx , Trachea , Bronchi , Bronchioles &amp; Alveoli of lungs .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The Larynx </a:t>
            </a:r>
            <a:r>
              <a:rPr lang="en-US" sz="2400" dirty="0" smtClean="0"/>
              <a:t>:- </a:t>
            </a:r>
          </a:p>
          <a:p>
            <a:pPr algn="just" rtl="0"/>
            <a:r>
              <a:rPr lang="en-US" sz="2400" dirty="0" smtClean="0"/>
              <a:t>The larynx begins at the level of vertebra </a:t>
            </a:r>
            <a:r>
              <a:rPr lang="en-US" sz="2400" b="1" dirty="0" smtClean="0"/>
              <a:t>C4 or C5 </a:t>
            </a:r>
            <a:r>
              <a:rPr lang="en-US" sz="2400" dirty="0" smtClean="0"/>
              <a:t>&amp; ends at the level of </a:t>
            </a:r>
            <a:r>
              <a:rPr lang="en-US" sz="2400" b="1" dirty="0" smtClean="0"/>
              <a:t>C6</a:t>
            </a:r>
            <a:r>
              <a:rPr lang="en-US" sz="2400" dirty="0" smtClean="0"/>
              <a:t> &amp; it’s a </a:t>
            </a:r>
            <a:r>
              <a:rPr lang="en-US" sz="2400" b="1" dirty="0" smtClean="0"/>
              <a:t>cylinder</a:t>
            </a:r>
            <a:r>
              <a:rPr lang="en-US" sz="2400" dirty="0" smtClean="0"/>
              <a:t> , </a:t>
            </a:r>
            <a:r>
              <a:rPr lang="en-US" sz="2400" b="1" dirty="0" smtClean="0"/>
              <a:t>incomplete cartilaginous walls </a:t>
            </a:r>
            <a:r>
              <a:rPr lang="en-US" sz="2400" dirty="0" smtClean="0"/>
              <a:t>and </a:t>
            </a:r>
            <a:r>
              <a:rPr lang="en-US" sz="2400" b="1" dirty="0" smtClean="0"/>
              <a:t>stabilized by ligaments &amp; skeletal muscles </a:t>
            </a:r>
            <a:r>
              <a:rPr lang="en-US" sz="2400" dirty="0" smtClean="0"/>
              <a:t>.  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    Air </a:t>
            </a:r>
            <a:r>
              <a:rPr lang="en-US" sz="2400" dirty="0"/>
              <a:t>passing through the glottis vibrates the vocal fold &amp; produce sound waves, the pitch of the sound produced depends on the </a:t>
            </a:r>
            <a:r>
              <a:rPr lang="en-US" sz="2400" b="1" dirty="0"/>
              <a:t>diameter, length &amp; tension in the vocal folds </a:t>
            </a:r>
            <a:r>
              <a:rPr lang="en-US" sz="2400" dirty="0"/>
              <a:t>(diameter &amp; length are related to the size of the larynx).</a:t>
            </a:r>
          </a:p>
          <a:p>
            <a:pPr algn="just" rtl="0"/>
            <a:endParaRPr lang="en-US" sz="2400" dirty="0"/>
          </a:p>
          <a:p>
            <a:pPr algn="just" rtl="0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8864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endParaRPr lang="en-US" sz="2800" b="1" dirty="0" smtClean="0"/>
          </a:p>
          <a:p>
            <a:pPr algn="just" rtl="0"/>
            <a:r>
              <a:rPr lang="en-US" sz="2800" b="1" dirty="0" smtClean="0">
                <a:solidFill>
                  <a:srgbClr val="FF0000"/>
                </a:solidFill>
              </a:rPr>
              <a:t>The Trachea </a:t>
            </a:r>
            <a:r>
              <a:rPr lang="en-US" sz="2800" dirty="0" smtClean="0"/>
              <a:t>:- is a tough, flexible tube with a diameter of about </a:t>
            </a:r>
            <a:r>
              <a:rPr lang="en-US" sz="2800" b="1" dirty="0" smtClean="0"/>
              <a:t>2.5cm(1in)</a:t>
            </a:r>
            <a:r>
              <a:rPr lang="en-US" sz="2800" dirty="0" smtClean="0"/>
              <a:t> &amp; length of approximately </a:t>
            </a:r>
            <a:r>
              <a:rPr lang="en-US" sz="2800" b="1" dirty="0" smtClean="0"/>
              <a:t>11cm(4.25in).</a:t>
            </a:r>
            <a:r>
              <a:rPr lang="en-US" sz="2800" dirty="0" smtClean="0"/>
              <a:t> the </a:t>
            </a:r>
            <a:r>
              <a:rPr lang="en-US" sz="2800" b="1" dirty="0" smtClean="0"/>
              <a:t>mucosa</a:t>
            </a:r>
            <a:r>
              <a:rPr lang="en-US" sz="2800" dirty="0" smtClean="0"/>
              <a:t> of the trachea resembles that of the nasal cavity &amp; </a:t>
            </a:r>
            <a:r>
              <a:rPr lang="en-US" sz="2800" dirty="0" err="1" smtClean="0"/>
              <a:t>nasopharynx</a:t>
            </a:r>
            <a:r>
              <a:rPr lang="en-US" sz="2800" dirty="0" smtClean="0"/>
              <a:t>. The </a:t>
            </a:r>
            <a:r>
              <a:rPr lang="en-US" sz="2800" b="1" dirty="0" err="1" smtClean="0"/>
              <a:t>submucosa</a:t>
            </a:r>
            <a:r>
              <a:rPr lang="en-US" sz="2800" dirty="0" smtClean="0"/>
              <a:t> is a thick layer of connective tissue that surrounds the mucosa.</a:t>
            </a:r>
          </a:p>
          <a:p>
            <a:pPr algn="just" rtl="0"/>
            <a:endParaRPr lang="en-US" sz="2800" dirty="0" smtClean="0"/>
          </a:p>
          <a:p>
            <a:pPr algn="just" rtl="0"/>
            <a:r>
              <a:rPr lang="en-US" sz="2800" dirty="0" smtClean="0"/>
              <a:t>      The trachea contains </a:t>
            </a:r>
            <a:r>
              <a:rPr lang="en-US" sz="2800" b="1" dirty="0" smtClean="0"/>
              <a:t>15-20 tracheal cartilages </a:t>
            </a:r>
            <a:r>
              <a:rPr lang="en-US" sz="2800" dirty="0" smtClean="0"/>
              <a:t>these bound together by elastic annular ligaments, </a:t>
            </a:r>
            <a:r>
              <a:rPr lang="en-US" sz="2800" b="1" dirty="0" smtClean="0"/>
              <a:t>the cartilages stiffen the tracheal walls &amp; prevents its collapse or over-expansion.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124744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 Each tracheal cartilage is </a:t>
            </a:r>
            <a:r>
              <a:rPr lang="en-US" sz="2400" b="1" dirty="0" smtClean="0"/>
              <a:t>C-shaped,</a:t>
            </a:r>
            <a:r>
              <a:rPr lang="en-US" sz="2400" dirty="0" smtClean="0"/>
              <a:t> the closed portion of the “C” </a:t>
            </a:r>
            <a:r>
              <a:rPr lang="en-US" sz="2400" b="1" dirty="0" smtClean="0"/>
              <a:t>protects the anterior &amp; lateral surfaces </a:t>
            </a:r>
            <a:r>
              <a:rPr lang="en-US" sz="2400" dirty="0" smtClean="0"/>
              <a:t>of the trachea, the </a:t>
            </a:r>
            <a:r>
              <a:rPr lang="en-US" sz="2400" b="1" dirty="0" smtClean="0"/>
              <a:t>open portion of the “C” faces </a:t>
            </a:r>
            <a:r>
              <a:rPr lang="en-US" sz="2400" b="1" dirty="0" err="1" smtClean="0"/>
              <a:t>posteriorly</a:t>
            </a:r>
            <a:r>
              <a:rPr lang="en-US" sz="2400" b="1" dirty="0" smtClean="0"/>
              <a:t> towards the esophagus </a:t>
            </a:r>
            <a:r>
              <a:rPr lang="en-US" sz="2400" dirty="0" smtClean="0"/>
              <a:t>(the posterior tracheal wall can distort when we swallow, so large masses of food can pass through the </a:t>
            </a:r>
            <a:r>
              <a:rPr lang="en-US" sz="2400" dirty="0" err="1" smtClean="0"/>
              <a:t>esophagous</a:t>
            </a:r>
            <a:r>
              <a:rPr lang="en-US" sz="2400" dirty="0" smtClean="0"/>
              <a:t>).</a:t>
            </a:r>
          </a:p>
          <a:p>
            <a:pPr algn="just" rtl="0"/>
            <a:r>
              <a:rPr lang="en-US" sz="2400" dirty="0" smtClean="0"/>
              <a:t>  The ends of each tracheal cartilage are </a:t>
            </a:r>
            <a:r>
              <a:rPr lang="en-US" sz="2400" b="1" dirty="0" smtClean="0"/>
              <a:t>connected by a band of smooth muscle </a:t>
            </a:r>
            <a:r>
              <a:rPr lang="en-US" sz="2400" dirty="0" smtClean="0"/>
              <a:t>called the </a:t>
            </a:r>
            <a:r>
              <a:rPr lang="en-US" sz="2400" b="1" dirty="0" err="1" smtClean="0"/>
              <a:t>Trachealis</a:t>
            </a:r>
            <a:r>
              <a:rPr lang="en-US" sz="2400" dirty="0" smtClean="0"/>
              <a:t>, contraction of the </a:t>
            </a:r>
            <a:r>
              <a:rPr lang="en-US" sz="2400" dirty="0" err="1" smtClean="0"/>
              <a:t>trachealis</a:t>
            </a:r>
            <a:r>
              <a:rPr lang="en-US" sz="2400" dirty="0" smtClean="0"/>
              <a:t> </a:t>
            </a:r>
            <a:r>
              <a:rPr lang="en-US" sz="2400" b="1" dirty="0" smtClean="0"/>
              <a:t>alters the diameter </a:t>
            </a:r>
            <a:r>
              <a:rPr lang="en-US" sz="2400" dirty="0" smtClean="0"/>
              <a:t>of the trachea </a:t>
            </a:r>
            <a:r>
              <a:rPr lang="en-US" sz="2400" b="1" dirty="0" smtClean="0"/>
              <a:t>changing the resistance to air flow.</a:t>
            </a:r>
            <a:endParaRPr lang="ar-IQ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90872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b="1" dirty="0" smtClean="0">
                <a:solidFill>
                  <a:srgbClr val="FF0000"/>
                </a:solidFill>
              </a:rPr>
              <a:t>The Primary Bronchi </a:t>
            </a:r>
            <a:r>
              <a:rPr lang="en-US" sz="2800" dirty="0" smtClean="0"/>
              <a:t>:- the trachea branches within the mediastinum to </a:t>
            </a:r>
            <a:r>
              <a:rPr lang="en-US" sz="2800" b="1" dirty="0" smtClean="0"/>
              <a:t>right &amp; left primary bronchi </a:t>
            </a:r>
            <a:r>
              <a:rPr lang="en-US" sz="2800" dirty="0" smtClean="0"/>
              <a:t>supplying the right &amp; left lungs.  Primary bronchi is the same as the trachea in histological organization.</a:t>
            </a:r>
          </a:p>
          <a:p>
            <a:pPr algn="just" rtl="0"/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The Lungs </a:t>
            </a:r>
            <a:r>
              <a:rPr lang="en-US" sz="2800" dirty="0" smtClean="0"/>
              <a:t>:- the </a:t>
            </a:r>
            <a:r>
              <a:rPr lang="en-US" sz="2800" b="1" dirty="0" smtClean="0"/>
              <a:t>left &amp; right lungs </a:t>
            </a:r>
            <a:r>
              <a:rPr lang="en-US" sz="2800" dirty="0" smtClean="0"/>
              <a:t>are situated in the left &amp; right plural cavity, with the </a:t>
            </a:r>
            <a:r>
              <a:rPr lang="en-US" sz="2800" b="1" dirty="0" smtClean="0"/>
              <a:t>apex superior to the first rib </a:t>
            </a:r>
            <a:r>
              <a:rPr lang="en-US" sz="2800" dirty="0" smtClean="0"/>
              <a:t>&amp; the </a:t>
            </a:r>
            <a:r>
              <a:rPr lang="en-US" sz="2800" b="1" dirty="0" smtClean="0"/>
              <a:t>base of each lung rests on the diaphragm.       </a:t>
            </a:r>
          </a:p>
          <a:p>
            <a:pPr algn="just" rtl="0"/>
            <a:r>
              <a:rPr lang="en-US" sz="2800" dirty="0" smtClean="0"/>
              <a:t>-	</a:t>
            </a:r>
            <a:r>
              <a:rPr lang="en-US" sz="2800" b="1" dirty="0" smtClean="0"/>
              <a:t>right lung </a:t>
            </a:r>
            <a:r>
              <a:rPr lang="en-US" sz="2800" dirty="0" smtClean="0"/>
              <a:t>has </a:t>
            </a:r>
            <a:r>
              <a:rPr lang="en-US" sz="2800" b="1" dirty="0" smtClean="0"/>
              <a:t>three lobes </a:t>
            </a:r>
            <a:r>
              <a:rPr lang="en-US" sz="2800" dirty="0" smtClean="0"/>
              <a:t>(superior, middle, inferior).</a:t>
            </a:r>
          </a:p>
          <a:p>
            <a:pPr algn="just" rtl="0"/>
            <a:r>
              <a:rPr lang="en-US" sz="2800" dirty="0" smtClean="0"/>
              <a:t>-	</a:t>
            </a:r>
            <a:r>
              <a:rPr lang="en-US" sz="2800" b="1" dirty="0" smtClean="0"/>
              <a:t>left lung </a:t>
            </a:r>
            <a:r>
              <a:rPr lang="en-US" sz="2800" dirty="0" smtClean="0"/>
              <a:t>has </a:t>
            </a:r>
            <a:r>
              <a:rPr lang="en-US" sz="2800" b="1" dirty="0" smtClean="0"/>
              <a:t>two lobes </a:t>
            </a:r>
            <a:r>
              <a:rPr lang="en-US" sz="2800" dirty="0" smtClean="0"/>
              <a:t>(superior, inferior).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ਧ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8924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341" y="404664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      Diffusion between the blood &amp; air occurs at the alveoli of the lungs. The distance between the blood in an alveolar capillary &amp; the air inside an alveolus is generally less than </a:t>
            </a:r>
            <a:r>
              <a:rPr lang="en-US" sz="2400" b="1" dirty="0" smtClean="0"/>
              <a:t>1µm</a:t>
            </a:r>
            <a:r>
              <a:rPr lang="en-US" sz="2400" dirty="0" smtClean="0"/>
              <a:t> &amp; in some cases as small as </a:t>
            </a:r>
            <a:r>
              <a:rPr lang="en-US" sz="2400" b="1" dirty="0" smtClean="0"/>
              <a:t>0.1µm</a:t>
            </a:r>
            <a:r>
              <a:rPr lang="en-US" sz="2400" dirty="0" smtClean="0"/>
              <a:t>. the total surface area for gas exchange in adult lungs is </a:t>
            </a:r>
            <a:r>
              <a:rPr lang="en-US" sz="2400" b="1" dirty="0" smtClean="0"/>
              <a:t>70m² to 140m²</a:t>
            </a:r>
            <a:r>
              <a:rPr lang="en-US" sz="2400" dirty="0" smtClean="0"/>
              <a:t>.</a:t>
            </a:r>
          </a:p>
          <a:p>
            <a:pPr algn="just" rtl="0"/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Functions of the respiratory system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algn="just" rtl="0"/>
            <a:r>
              <a:rPr lang="en-US" sz="2400" b="1" dirty="0" smtClean="0"/>
              <a:t>1</a:t>
            </a:r>
            <a:r>
              <a:rPr lang="en-US" sz="2400" b="1" dirty="0" smtClean="0"/>
              <a:t>. </a:t>
            </a:r>
            <a:r>
              <a:rPr lang="en-US" sz="2400" dirty="0" smtClean="0"/>
              <a:t>providing </a:t>
            </a:r>
            <a:r>
              <a:rPr lang="en-US" sz="2400" dirty="0" smtClean="0"/>
              <a:t>an extensive area for gas exchange between the air &amp; circulating blood.</a:t>
            </a:r>
          </a:p>
          <a:p>
            <a:pPr algn="just" rtl="0"/>
            <a:r>
              <a:rPr lang="en-US" sz="2400" b="1" dirty="0" smtClean="0"/>
              <a:t>2</a:t>
            </a:r>
            <a:r>
              <a:rPr lang="en-US" sz="2400" b="1" dirty="0" smtClean="0"/>
              <a:t>. </a:t>
            </a:r>
            <a:r>
              <a:rPr lang="en-US" sz="2400" dirty="0" smtClean="0"/>
              <a:t>moving </a:t>
            </a:r>
            <a:r>
              <a:rPr lang="en-US" sz="2400" dirty="0" smtClean="0"/>
              <a:t>air to and from the exchange surface of the lung.</a:t>
            </a:r>
          </a:p>
          <a:p>
            <a:pPr algn="just" rtl="0"/>
            <a:r>
              <a:rPr lang="en-US" sz="2400" b="1" dirty="0" smtClean="0"/>
              <a:t>3</a:t>
            </a:r>
            <a:r>
              <a:rPr lang="en-US" sz="2400" dirty="0" smtClean="0"/>
              <a:t>.protecting </a:t>
            </a:r>
            <a:r>
              <a:rPr lang="en-US" sz="2400" dirty="0" smtClean="0"/>
              <a:t>respiratory surfaces from dehydration, temperature changes &amp; defending the respiratory system &amp; other tissue from invasion by pathogens.</a:t>
            </a:r>
          </a:p>
          <a:p>
            <a:pPr algn="just" rtl="0"/>
            <a:r>
              <a:rPr lang="en-US" sz="2400" b="1" dirty="0" smtClean="0"/>
              <a:t>4</a:t>
            </a:r>
            <a:r>
              <a:rPr lang="en-US" sz="2400" dirty="0" smtClean="0"/>
              <a:t>.Producing </a:t>
            </a:r>
            <a:r>
              <a:rPr lang="en-US" sz="2400" dirty="0" smtClean="0"/>
              <a:t>sounds involved in speaking &amp;  communication.</a:t>
            </a:r>
          </a:p>
          <a:p>
            <a:pPr algn="just" rtl="0"/>
            <a:r>
              <a:rPr lang="en-US" sz="2400" b="1" dirty="0" smtClean="0"/>
              <a:t>5</a:t>
            </a:r>
            <a:r>
              <a:rPr lang="en-US" sz="2400" dirty="0" smtClean="0"/>
              <a:t>.providing </a:t>
            </a:r>
            <a:r>
              <a:rPr lang="en-US" sz="2400" dirty="0" smtClean="0"/>
              <a:t>olfactory sensation to the CNS from the olfactory epithelium in the nasal cavity.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474345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 </a:t>
            </a:r>
            <a:r>
              <a:rPr lang="en-US" sz="2400" b="1" dirty="0" smtClean="0"/>
              <a:t>The Bronchi </a:t>
            </a:r>
            <a:r>
              <a:rPr lang="en-US" sz="2400" dirty="0" smtClean="0"/>
              <a:t>:- the primary bronchi &amp; their branches form the Bronchial tree.</a:t>
            </a:r>
          </a:p>
          <a:p>
            <a:pPr algn="just" rtl="0"/>
            <a:r>
              <a:rPr lang="en-US" sz="2400" dirty="0" smtClean="0"/>
              <a:t>    Each primary bronchus divides to form secondary bronchi (or lobar bronchi), the </a:t>
            </a:r>
            <a:r>
              <a:rPr lang="en-US" sz="2400" b="1" dirty="0" smtClean="0"/>
              <a:t>right primary bronchus </a:t>
            </a:r>
            <a:r>
              <a:rPr lang="en-US" sz="2400" dirty="0" smtClean="0"/>
              <a:t>divide into </a:t>
            </a:r>
            <a:r>
              <a:rPr lang="en-US" sz="2400" b="1" dirty="0" smtClean="0"/>
              <a:t>three secondary bronchi </a:t>
            </a:r>
            <a:r>
              <a:rPr lang="en-US" sz="2400" dirty="0" smtClean="0"/>
              <a:t>(superior, middle &amp; inferior lobar bronchi) &amp; the </a:t>
            </a:r>
            <a:r>
              <a:rPr lang="en-US" sz="2400" b="1" dirty="0" smtClean="0"/>
              <a:t>left primary bronchus </a:t>
            </a:r>
            <a:r>
              <a:rPr lang="en-US" sz="2400" dirty="0" smtClean="0"/>
              <a:t>divide into </a:t>
            </a:r>
            <a:r>
              <a:rPr lang="en-US" sz="2400" b="1" dirty="0" smtClean="0"/>
              <a:t>two secondary bronchi </a:t>
            </a:r>
            <a:r>
              <a:rPr lang="en-US" sz="2400" dirty="0" smtClean="0"/>
              <a:t>(superior &amp; inferior lobar bronchi).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  Within each lung the secondary bronchi branch to form </a:t>
            </a:r>
            <a:r>
              <a:rPr lang="en-US" sz="2400" b="1" dirty="0" smtClean="0"/>
              <a:t>tertiary bronchi </a:t>
            </a:r>
            <a:r>
              <a:rPr lang="en-US" sz="2400" dirty="0" smtClean="0"/>
              <a:t>(or segmental bronchi).</a:t>
            </a:r>
          </a:p>
          <a:p>
            <a:pPr algn="just" rtl="0"/>
            <a:r>
              <a:rPr lang="en-US" sz="2400" dirty="0" smtClean="0"/>
              <a:t>  The walls of the secondary &amp; tertiary bronchi contain progressively </a:t>
            </a:r>
            <a:r>
              <a:rPr lang="en-US" sz="2400" b="1" dirty="0" smtClean="0"/>
              <a:t>lesser amount of cartilages</a:t>
            </a:r>
            <a:r>
              <a:rPr lang="en-US" sz="2400" dirty="0" smtClean="0"/>
              <a:t>, and as the amount of cartilages decrease </a:t>
            </a:r>
            <a:r>
              <a:rPr lang="en-US" sz="2400" b="1" dirty="0" smtClean="0"/>
              <a:t>the amount of smooth muscles increase </a:t>
            </a:r>
            <a:r>
              <a:rPr lang="en-US" sz="2400" dirty="0" smtClean="0"/>
              <a:t>(so the amount of tension in the smooth muscles has great </a:t>
            </a:r>
            <a:r>
              <a:rPr lang="en-US" sz="2400" b="1" dirty="0" smtClean="0"/>
              <a:t>effect on bronchial diameter </a:t>
            </a:r>
            <a:r>
              <a:rPr lang="en-US" sz="2400" dirty="0" smtClean="0"/>
              <a:t>&amp; great effect on the </a:t>
            </a:r>
            <a:r>
              <a:rPr lang="en-US" sz="2400" b="1" dirty="0" smtClean="0"/>
              <a:t>resistance to air flow</a:t>
            </a:r>
            <a:r>
              <a:rPr lang="en-US" sz="2400" dirty="0" smtClean="0"/>
              <a:t>.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474345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The Bronchioles </a:t>
            </a:r>
            <a:r>
              <a:rPr lang="en-US" sz="2400" dirty="0" smtClean="0"/>
              <a:t>:- each tertiary bronchus branches several times to give rise to multiple bronchioles, these branches further into finest conducting branches called terminal bronchioles </a:t>
            </a:r>
            <a:r>
              <a:rPr lang="en-US" sz="2400" b="1" dirty="0" smtClean="0"/>
              <a:t>about 6500 terminal bronchioles are supplied by each tertiary bronchus.</a:t>
            </a:r>
          </a:p>
          <a:p>
            <a:pPr algn="just" rtl="0"/>
            <a:r>
              <a:rPr lang="en-US" sz="2400" dirty="0" smtClean="0"/>
              <a:t>  Walls of the bronchioles </a:t>
            </a:r>
            <a:r>
              <a:rPr lang="en-US" sz="2400" b="1" dirty="0" smtClean="0"/>
              <a:t>has no cartilages </a:t>
            </a:r>
            <a:r>
              <a:rPr lang="en-US" sz="2400" dirty="0" smtClean="0"/>
              <a:t>so they are </a:t>
            </a:r>
            <a:r>
              <a:rPr lang="en-US" sz="2400" b="1" dirty="0" smtClean="0"/>
              <a:t>formed by smooth muscles</a:t>
            </a:r>
            <a:r>
              <a:rPr lang="en-US" sz="2400" dirty="0" smtClean="0"/>
              <a:t>, varying the diameter of the bronchioles by the smooth muscles provides control over the amount of </a:t>
            </a:r>
            <a:r>
              <a:rPr lang="en-US" sz="2400" b="1" dirty="0" smtClean="0"/>
              <a:t>resistance to airflow &amp; the distribution of air within the lungs.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    </a:t>
            </a:r>
            <a:r>
              <a:rPr lang="en-US" sz="2400" b="1" dirty="0" smtClean="0"/>
              <a:t>The nervous system regulates the activity of this smooth muscle layer </a:t>
            </a:r>
            <a:r>
              <a:rPr lang="en-US" sz="2400" dirty="0" smtClean="0"/>
              <a:t>&amp; </a:t>
            </a:r>
            <a:r>
              <a:rPr lang="en-US" sz="2400" dirty="0" err="1" smtClean="0"/>
              <a:t>therefor</a:t>
            </a:r>
            <a:r>
              <a:rPr lang="en-US" sz="2400" dirty="0" smtClean="0"/>
              <a:t> controls the diameter of bronchioles.</a:t>
            </a:r>
          </a:p>
          <a:p>
            <a:pPr algn="just" rtl="0"/>
            <a:r>
              <a:rPr lang="en-US" sz="2400" dirty="0" smtClean="0"/>
              <a:t>→ </a:t>
            </a:r>
            <a:r>
              <a:rPr lang="en-US" sz="2400" b="1" dirty="0" smtClean="0"/>
              <a:t>Sympathetic activity </a:t>
            </a:r>
            <a:r>
              <a:rPr lang="en-US" sz="2400" dirty="0" smtClean="0"/>
              <a:t>leads to </a:t>
            </a:r>
            <a:r>
              <a:rPr lang="en-US" sz="2400" b="1" dirty="0" smtClean="0"/>
              <a:t>enlargement of airway diameter or </a:t>
            </a:r>
            <a:r>
              <a:rPr lang="en-US" sz="2400" b="1" dirty="0" err="1" smtClean="0">
                <a:solidFill>
                  <a:srgbClr val="FF0000"/>
                </a:solidFill>
              </a:rPr>
              <a:t>bronchodialation</a:t>
            </a:r>
            <a:r>
              <a:rPr lang="en-US" sz="2400" b="1" dirty="0" smtClean="0"/>
              <a:t>.</a:t>
            </a:r>
          </a:p>
          <a:p>
            <a:pPr algn="just" rtl="0"/>
            <a:r>
              <a:rPr lang="en-US" sz="2400" dirty="0" smtClean="0"/>
              <a:t>→ </a:t>
            </a:r>
            <a:r>
              <a:rPr lang="en-US" sz="2400" b="1" dirty="0" smtClean="0"/>
              <a:t>parasympathetic stimulation </a:t>
            </a:r>
            <a:r>
              <a:rPr lang="en-US" sz="2400" dirty="0" smtClean="0"/>
              <a:t>leads to </a:t>
            </a:r>
            <a:r>
              <a:rPr lang="en-US" sz="2400" b="1" dirty="0" err="1" smtClean="0">
                <a:solidFill>
                  <a:srgbClr val="FF0000"/>
                </a:solidFill>
              </a:rPr>
              <a:t>bronchoconstriction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which is a reduction in diameter of airways.</a:t>
            </a:r>
            <a:endParaRPr lang="ar-IQ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9998" y="40466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Terminal bronchioles branches to form several respiratory bronchioles &amp; these are the </a:t>
            </a:r>
            <a:r>
              <a:rPr lang="en-US" sz="2400" b="1" dirty="0" smtClean="0"/>
              <a:t>thinnest &amp; most delicate branches </a:t>
            </a:r>
            <a:r>
              <a:rPr lang="en-US" sz="2400" dirty="0" smtClean="0"/>
              <a:t>of the bronchial tree, they deliver air to the exchange surface of the lung.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The Alveoli </a:t>
            </a:r>
            <a:r>
              <a:rPr lang="en-US" sz="2400" b="1" dirty="0" smtClean="0"/>
              <a:t>:- </a:t>
            </a:r>
            <a:r>
              <a:rPr lang="en-US" sz="2400" dirty="0" smtClean="0"/>
              <a:t>the respiratory bronchioles are connected to multiple alveoli along regions called </a:t>
            </a:r>
            <a:r>
              <a:rPr lang="en-US" sz="2400" b="1" dirty="0" smtClean="0"/>
              <a:t>alveolar ducts</a:t>
            </a:r>
            <a:r>
              <a:rPr lang="en-US" sz="2400" dirty="0" smtClean="0"/>
              <a:t>, these passageways end at </a:t>
            </a:r>
            <a:r>
              <a:rPr lang="en-US" sz="2400" b="1" dirty="0" smtClean="0"/>
              <a:t>alveolar sacs</a:t>
            </a:r>
            <a:r>
              <a:rPr lang="en-US" sz="2400" dirty="0" smtClean="0"/>
              <a:t>. </a:t>
            </a:r>
            <a:r>
              <a:rPr lang="en-US" sz="2400" b="1" dirty="0" smtClean="0"/>
              <a:t>Each lung contains about 150 million alveoli</a:t>
            </a:r>
            <a:r>
              <a:rPr lang="en-US" sz="2400" dirty="0" smtClean="0"/>
              <a:t>, each alveolus has an extensive </a:t>
            </a:r>
            <a:r>
              <a:rPr lang="en-US" sz="2400" b="1" dirty="0" smtClean="0"/>
              <a:t>network of capillaries</a:t>
            </a:r>
            <a:r>
              <a:rPr lang="en-US" sz="2400" dirty="0" smtClean="0"/>
              <a:t> which are surrounded by a </a:t>
            </a:r>
            <a:r>
              <a:rPr lang="en-US" sz="2400" b="1" dirty="0" smtClean="0"/>
              <a:t>network of elastic fibers.</a:t>
            </a:r>
          </a:p>
          <a:p>
            <a:pPr algn="just" rtl="0"/>
            <a:r>
              <a:rPr lang="en-US" sz="2400" dirty="0" smtClean="0">
                <a:solidFill>
                  <a:srgbClr val="FF0000"/>
                </a:solidFill>
              </a:rPr>
              <a:t>The Alveolus has three types of cells:</a:t>
            </a:r>
          </a:p>
          <a:p>
            <a:pPr marL="342900" indent="-342900" algn="just" rtl="0">
              <a:buFont typeface="Wingdings" panose="05000000000000000000" pitchFamily="2" charset="2"/>
              <a:buChar char="v"/>
            </a:pPr>
            <a:r>
              <a:rPr lang="en-US" sz="2400" dirty="0" smtClean="0"/>
              <a:t>alveolar </a:t>
            </a:r>
            <a:r>
              <a:rPr lang="en-US" sz="2400" dirty="0" smtClean="0"/>
              <a:t>epithelium consists of simple squamous epithelium (or </a:t>
            </a:r>
            <a:r>
              <a:rPr lang="en-US" sz="2400" b="1" dirty="0" smtClean="0"/>
              <a:t>type I cells</a:t>
            </a:r>
            <a:r>
              <a:rPr lang="en-US" sz="2400" dirty="0" smtClean="0"/>
              <a:t>) they are thin and delicate.</a:t>
            </a:r>
          </a:p>
          <a:p>
            <a:pPr marL="342900" indent="-342900" algn="just" rtl="0">
              <a:buFont typeface="Wingdings" panose="05000000000000000000" pitchFamily="2" charset="2"/>
              <a:buChar char="v"/>
            </a:pPr>
            <a:r>
              <a:rPr lang="en-US" sz="2400" b="1" dirty="0" smtClean="0"/>
              <a:t>alveolar </a:t>
            </a:r>
            <a:r>
              <a:rPr lang="en-US" sz="2400" b="1" dirty="0" smtClean="0"/>
              <a:t>macrophages </a:t>
            </a:r>
            <a:r>
              <a:rPr lang="en-US" sz="2400" dirty="0" smtClean="0"/>
              <a:t>(or dust cells).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33265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buFont typeface="Wingdings" panose="05000000000000000000" pitchFamily="2" charset="2"/>
              <a:buChar char="v"/>
            </a:pPr>
            <a:r>
              <a:rPr lang="en-US" sz="2400" dirty="0" smtClean="0"/>
              <a:t>surfactant </a:t>
            </a:r>
            <a:r>
              <a:rPr lang="en-US" sz="2400" dirty="0" smtClean="0"/>
              <a:t>cells (or </a:t>
            </a:r>
            <a:r>
              <a:rPr lang="en-US" sz="2400" b="1" dirty="0" smtClean="0"/>
              <a:t>type II cells</a:t>
            </a:r>
            <a:r>
              <a:rPr lang="en-US" sz="2400" dirty="0" smtClean="0"/>
              <a:t>) are between the squamous cells &amp; they </a:t>
            </a:r>
            <a:r>
              <a:rPr lang="en-US" sz="2400" b="1" dirty="0" smtClean="0"/>
              <a:t>produce an oily secretion </a:t>
            </a:r>
            <a:r>
              <a:rPr lang="en-US" sz="2400" dirty="0" smtClean="0"/>
              <a:t>(or surfactant) which forms a superficial coating over the thin layer of water in the alveoli.</a:t>
            </a:r>
          </a:p>
          <a:p>
            <a:pPr algn="just" rtl="0"/>
            <a:r>
              <a:rPr lang="en-US" sz="2400" b="1" dirty="0" smtClean="0"/>
              <a:t>Surfactant reduces the surface tension in the liquid coating the alveolar surface </a:t>
            </a:r>
            <a:r>
              <a:rPr lang="en-US" sz="2400" dirty="0" smtClean="0"/>
              <a:t>(the surface tension result from attraction between water molecules), so it </a:t>
            </a:r>
            <a:r>
              <a:rPr lang="en-US" sz="2400" b="1" dirty="0" smtClean="0"/>
              <a:t>protects the alveoli from collapsing.</a:t>
            </a:r>
          </a:p>
          <a:p>
            <a:pPr algn="just" rtl="0"/>
            <a:endParaRPr lang="en-US" sz="2400" dirty="0"/>
          </a:p>
        </p:txBody>
      </p:sp>
      <p:pic>
        <p:nvPicPr>
          <p:cNvPr id="3" name="Picture 7" descr="ਧ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6595467" cy="338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54868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The Respiratory Membrane: consisting of three </a:t>
            </a:r>
            <a:r>
              <a:rPr lang="en-US" sz="2400" smtClean="0">
                <a:solidFill>
                  <a:srgbClr val="FF0000"/>
                </a:solidFill>
              </a:rPr>
              <a:t>parts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</a:p>
          <a:p>
            <a:pPr algn="l" rtl="0"/>
            <a:endParaRPr lang="en-US" sz="24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400" b="1" dirty="0" smtClean="0"/>
              <a:t>1-</a:t>
            </a:r>
            <a:r>
              <a:rPr lang="en-US" sz="2400" dirty="0" smtClean="0"/>
              <a:t> the </a:t>
            </a:r>
            <a:r>
              <a:rPr lang="en-US" sz="2400" dirty="0" smtClean="0"/>
              <a:t>squamous epithelial cells lining the alveolus.</a:t>
            </a:r>
          </a:p>
          <a:p>
            <a:pPr algn="l" rtl="0"/>
            <a:r>
              <a:rPr lang="en-US" sz="2400" b="1" dirty="0" smtClean="0"/>
              <a:t>2-</a:t>
            </a:r>
            <a:r>
              <a:rPr lang="en-US" sz="2400" dirty="0" smtClean="0"/>
              <a:t> the </a:t>
            </a:r>
            <a:r>
              <a:rPr lang="en-US" sz="2400" dirty="0" smtClean="0"/>
              <a:t>endothelial cells lining the capillary.</a:t>
            </a:r>
          </a:p>
          <a:p>
            <a:pPr algn="l" rtl="0"/>
            <a:r>
              <a:rPr lang="en-US" sz="2400" b="1" dirty="0" smtClean="0"/>
              <a:t>3-</a:t>
            </a:r>
            <a:r>
              <a:rPr lang="en-US" sz="2400" dirty="0" smtClean="0"/>
              <a:t> the </a:t>
            </a:r>
            <a:r>
              <a:rPr lang="en-US" sz="2400" dirty="0" smtClean="0"/>
              <a:t>basement membrane that lie between the alveolar &amp; endothelial cells</a:t>
            </a:r>
            <a:r>
              <a:rPr lang="en-US" sz="2400" dirty="0" smtClean="0"/>
              <a:t>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*diffusion across the respiratory membrane proceeds very rapidly because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b="1" dirty="0" smtClean="0"/>
              <a:t>1</a:t>
            </a:r>
            <a:r>
              <a:rPr lang="en-US" sz="2400" dirty="0" smtClean="0"/>
              <a:t>- </a:t>
            </a:r>
            <a:r>
              <a:rPr lang="en-US" sz="2400" dirty="0" smtClean="0"/>
              <a:t>the distance is small between the alveolar air &amp; blood.</a:t>
            </a:r>
          </a:p>
          <a:p>
            <a:pPr algn="l" rtl="0"/>
            <a:r>
              <a:rPr lang="en-US" sz="2400" b="1" dirty="0" smtClean="0"/>
              <a:t>2</a:t>
            </a:r>
            <a:r>
              <a:rPr lang="en-US" sz="2400" dirty="0" smtClean="0"/>
              <a:t>- </a:t>
            </a:r>
            <a:r>
              <a:rPr lang="en-US" sz="2400" dirty="0" smtClean="0"/>
              <a:t>both O2 &amp; Co2 are lipid soluble.</a:t>
            </a:r>
          </a:p>
          <a:p>
            <a:pPr algn="l" rtl="0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\Desktop\CR0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889844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</a:rPr>
              <a:t>Organization of the respiratory system: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Upper respiratory system </a:t>
            </a:r>
            <a:r>
              <a:rPr lang="en-US" sz="2400" dirty="0" smtClean="0"/>
              <a:t>= consist of the </a:t>
            </a:r>
            <a:r>
              <a:rPr lang="en-US" sz="2400" b="1" dirty="0" smtClean="0"/>
              <a:t>nose, nasal cavity, Para nasal sinuses &amp;   Pharynx.</a:t>
            </a:r>
          </a:p>
          <a:p>
            <a:pPr algn="l" rtl="0"/>
            <a:r>
              <a:rPr lang="en-US" sz="2400" dirty="0" smtClean="0"/>
              <a:t>  (these passageways </a:t>
            </a:r>
            <a:r>
              <a:rPr lang="en-US" sz="2400" b="1" dirty="0" smtClean="0"/>
              <a:t>filter, warm &amp; humidify </a:t>
            </a:r>
            <a:r>
              <a:rPr lang="en-US" sz="2400" dirty="0" smtClean="0"/>
              <a:t>the incoming air (protecting the more delicate surfaces of the lower respiratory sys.) cooling &amp; dehumidifying outgoing air).</a:t>
            </a:r>
          </a:p>
          <a:p>
            <a:pPr algn="l" rtl="0"/>
            <a:endParaRPr lang="en-US" sz="2400" dirty="0" smtClean="0"/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Lower </a:t>
            </a:r>
            <a:r>
              <a:rPr lang="en-US" sz="2400" b="1" dirty="0" smtClean="0">
                <a:solidFill>
                  <a:srgbClr val="FF0000"/>
                </a:solidFill>
              </a:rPr>
              <a:t>respiratory system </a:t>
            </a:r>
            <a:r>
              <a:rPr lang="en-US" sz="2400" dirty="0" smtClean="0"/>
              <a:t>= include the </a:t>
            </a:r>
            <a:r>
              <a:rPr lang="en-US" sz="2400" b="1" dirty="0" smtClean="0"/>
              <a:t>larynx (voice box), trachea, bronchi,  bronchioles &amp; alveoli of the lungs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             The respiratory tract consists of the airways that carry air to &amp; from the exchange surface of the lung , so the respiratory tract can be divided to ( </a:t>
            </a:r>
            <a:r>
              <a:rPr lang="en-US" sz="2400" b="1" dirty="0" smtClean="0"/>
              <a:t>Conducting portion &amp; Respiratory portion ).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166843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Conducting </a:t>
            </a:r>
            <a:r>
              <a:rPr lang="en-US" sz="2400" b="1" dirty="0" smtClean="0">
                <a:solidFill>
                  <a:srgbClr val="FF0000"/>
                </a:solidFill>
              </a:rPr>
              <a:t>portion </a:t>
            </a:r>
            <a:r>
              <a:rPr lang="en-US" sz="2400" dirty="0" smtClean="0"/>
              <a:t>= begins at the entrance to the </a:t>
            </a:r>
            <a:r>
              <a:rPr lang="en-US" sz="2400" b="1" dirty="0" smtClean="0"/>
              <a:t>nasal cavity &amp; extends through the pharynx &amp; larynx &amp; along the trachea , bronchi &amp; bronchioles </a:t>
            </a:r>
            <a:r>
              <a:rPr lang="en-US" sz="2400" dirty="0" smtClean="0"/>
              <a:t>to the terminal bronchioles . 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Respiratory </a:t>
            </a:r>
            <a:r>
              <a:rPr lang="en-US" sz="2400" b="1" dirty="0" smtClean="0">
                <a:solidFill>
                  <a:srgbClr val="FF0000"/>
                </a:solidFill>
              </a:rPr>
              <a:t>portion </a:t>
            </a:r>
            <a:r>
              <a:rPr lang="en-US" sz="2400" dirty="0" smtClean="0"/>
              <a:t>= includes the delicate respiratory </a:t>
            </a:r>
            <a:r>
              <a:rPr lang="en-US" sz="2400" b="1" dirty="0" smtClean="0"/>
              <a:t>bronchioles</a:t>
            </a:r>
            <a:r>
              <a:rPr lang="en-US" sz="2400" dirty="0" smtClean="0"/>
              <a:t> &amp; the sites of gas exchange (</a:t>
            </a:r>
            <a:r>
              <a:rPr lang="en-US" sz="2400" b="1" dirty="0" smtClean="0"/>
              <a:t>alveoli </a:t>
            </a:r>
            <a:r>
              <a:rPr lang="en-US" sz="2400" dirty="0" smtClean="0"/>
              <a:t>).</a:t>
            </a:r>
          </a:p>
          <a:p>
            <a:pPr algn="l" rtl="0"/>
            <a:r>
              <a:rPr lang="en-US" sz="2400" dirty="0" smtClean="0"/>
              <a:t>  So the </a:t>
            </a:r>
            <a:r>
              <a:rPr lang="en-US" sz="2400" b="1" dirty="0" smtClean="0"/>
              <a:t>filtering , warming &amp; humidification </a:t>
            </a:r>
            <a:r>
              <a:rPr lang="en-US" sz="2400" dirty="0" smtClean="0"/>
              <a:t>of the inspired air is at the entrance to the upper respiratory system &amp; continue throughout the rest of the conducting system . </a:t>
            </a:r>
          </a:p>
          <a:p>
            <a:pPr algn="l" rtl="0"/>
            <a:r>
              <a:rPr lang="en-US" sz="2400" dirty="0" smtClean="0"/>
              <a:t>When the air reaches the alveoli , most </a:t>
            </a:r>
            <a:r>
              <a:rPr lang="en-US" sz="2400" b="1" dirty="0" smtClean="0"/>
              <a:t>foreign particles &amp; pathogens are removed &amp; the humidity &amp; temperature are within acceptable limits </a:t>
            </a:r>
            <a:r>
              <a:rPr lang="en-US" sz="2400" dirty="0" smtClean="0"/>
              <a:t>this is due to properties of respiratory mucosa 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474345"/>
            <a:ext cx="84969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The Respiratory Mucosa :-</a:t>
            </a:r>
          </a:p>
          <a:p>
            <a:pPr algn="just" rtl="0"/>
            <a:r>
              <a:rPr lang="en-US" sz="2400" dirty="0" smtClean="0"/>
              <a:t>Respiratory mucosa lines the conducting portion of the respiratory system &amp; the mucosa is a mucous membrane consists of an </a:t>
            </a:r>
            <a:r>
              <a:rPr lang="en-US" sz="2400" b="1" dirty="0" smtClean="0"/>
              <a:t>epithelium &amp; an underlying connective </a:t>
            </a:r>
            <a:r>
              <a:rPr lang="en-US" sz="2400" b="1" dirty="0" smtClean="0"/>
              <a:t>tissue.</a:t>
            </a:r>
            <a:endParaRPr lang="en-US" sz="2400" dirty="0" smtClean="0"/>
          </a:p>
          <a:p>
            <a:pPr algn="just" rtl="0"/>
            <a:r>
              <a:rPr lang="en-US" sz="2400" dirty="0" smtClean="0"/>
              <a:t>Respiratory </a:t>
            </a:r>
            <a:r>
              <a:rPr lang="en-US" sz="2400" b="1" dirty="0" smtClean="0"/>
              <a:t>Epithelium =</a:t>
            </a:r>
            <a:r>
              <a:rPr lang="en-US" sz="2400" dirty="0" smtClean="0"/>
              <a:t> </a:t>
            </a:r>
            <a:r>
              <a:rPr lang="en-US" sz="2400" b="1" dirty="0" smtClean="0"/>
              <a:t>a pseudo stratified , ciliated , columnar epithelium with numerous goblet cells</a:t>
            </a:r>
            <a:r>
              <a:rPr lang="en-US" sz="2400" dirty="0" smtClean="0"/>
              <a:t>. </a:t>
            </a:r>
            <a:r>
              <a:rPr lang="en-US" sz="2400" b="1" dirty="0" smtClean="0"/>
              <a:t>Lines the nasal cavity &amp; the superior portion of the pharynx </a:t>
            </a:r>
            <a:r>
              <a:rPr lang="en-US" sz="2400" dirty="0" smtClean="0"/>
              <a:t>.</a:t>
            </a:r>
          </a:p>
          <a:p>
            <a:pPr algn="just" rtl="0"/>
            <a:r>
              <a:rPr lang="en-US" sz="2400" dirty="0" smtClean="0"/>
              <a:t>The structure of the respiratory epithelium change as you proceed along the respiratory tract . The epithelium lining </a:t>
            </a:r>
            <a:r>
              <a:rPr lang="en-US" sz="2400" b="1" dirty="0" smtClean="0"/>
              <a:t>the inferior portions of pharynx is a stratified </a:t>
            </a:r>
            <a:r>
              <a:rPr lang="en-US" sz="2400" b="1" dirty="0" err="1" smtClean="0"/>
              <a:t>squamous</a:t>
            </a:r>
            <a:r>
              <a:rPr lang="en-US" sz="2400" b="1" dirty="0" smtClean="0"/>
              <a:t>   epithelium similar to that of oral cavity </a:t>
            </a:r>
            <a:r>
              <a:rPr lang="en-US" sz="2400" dirty="0" smtClean="0"/>
              <a:t>(these portions of the pharynx which conduct air to the lower respiratory tract also conduct food to the esophagus ) .</a:t>
            </a:r>
          </a:p>
          <a:p>
            <a:pPr algn="just" rtl="0"/>
            <a:r>
              <a:rPr lang="en-US" sz="2400" dirty="0" smtClean="0"/>
              <a:t>At </a:t>
            </a:r>
            <a:r>
              <a:rPr lang="en-US" sz="2400" b="1" dirty="0" smtClean="0"/>
              <a:t>the beginning of the lower respiratory tract is a pseudo stratified ciliated columnar epithelium comparable to that of nasal </a:t>
            </a:r>
            <a:r>
              <a:rPr lang="en-US" sz="2400" b="1" dirty="0" smtClean="0"/>
              <a:t>cavity.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79512" y="1340768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400" dirty="0" smtClean="0"/>
              <a:t>In the </a:t>
            </a:r>
            <a:r>
              <a:rPr lang="en-US" sz="2400" b="1" dirty="0" smtClean="0"/>
              <a:t>smaller bronchioles </a:t>
            </a:r>
            <a:r>
              <a:rPr lang="en-US" sz="2400" dirty="0" smtClean="0"/>
              <a:t>, these </a:t>
            </a:r>
            <a:r>
              <a:rPr lang="en-US" sz="2400" b="1" dirty="0" smtClean="0"/>
              <a:t>pseudo stratified epithelium </a:t>
            </a:r>
            <a:r>
              <a:rPr lang="en-US" sz="2400" dirty="0" smtClean="0"/>
              <a:t>is replaced by a </a:t>
            </a:r>
            <a:r>
              <a:rPr lang="en-US" sz="2400" b="1" dirty="0" err="1" smtClean="0"/>
              <a:t>cuboidal</a:t>
            </a:r>
            <a:r>
              <a:rPr lang="en-US" sz="2400" b="1" dirty="0" smtClean="0"/>
              <a:t> epithelium with few cilia </a:t>
            </a:r>
            <a:r>
              <a:rPr lang="en-US" sz="2400" dirty="0" smtClean="0"/>
              <a:t>.</a:t>
            </a:r>
          </a:p>
          <a:p>
            <a:pPr algn="just" rtl="0"/>
            <a:r>
              <a:rPr lang="en-US" sz="2400" dirty="0" smtClean="0"/>
              <a:t>The </a:t>
            </a:r>
            <a:r>
              <a:rPr lang="en-US" sz="2400" b="1" dirty="0" smtClean="0"/>
              <a:t>exchange surface of the alveoli </a:t>
            </a:r>
            <a:r>
              <a:rPr lang="en-US" sz="2400" dirty="0" smtClean="0"/>
              <a:t>are lined by a very delicate </a:t>
            </a:r>
            <a:r>
              <a:rPr lang="en-US" sz="2400" b="1" dirty="0" smtClean="0"/>
              <a:t>simple </a:t>
            </a:r>
            <a:r>
              <a:rPr lang="en-US" sz="2400" b="1" dirty="0" err="1" smtClean="0"/>
              <a:t>squamous</a:t>
            </a:r>
            <a:r>
              <a:rPr lang="en-US" sz="2400" b="1" dirty="0" smtClean="0"/>
              <a:t> epithelium .</a:t>
            </a:r>
          </a:p>
          <a:p>
            <a:pPr algn="just" rtl="0"/>
            <a:endParaRPr lang="en-US" sz="2400" b="1" dirty="0" smtClean="0"/>
          </a:p>
          <a:p>
            <a:pPr algn="just" rtl="0"/>
            <a:r>
              <a:rPr lang="en-US" sz="2400" b="1" dirty="0" smtClean="0"/>
              <a:t>Lamina </a:t>
            </a:r>
            <a:r>
              <a:rPr lang="en-US" sz="2400" b="1" dirty="0" err="1" smtClean="0"/>
              <a:t>Propria</a:t>
            </a:r>
            <a:r>
              <a:rPr lang="en-US" sz="2400" b="1" dirty="0" smtClean="0"/>
              <a:t> </a:t>
            </a:r>
            <a:r>
              <a:rPr lang="en-US" sz="2400" dirty="0" smtClean="0"/>
              <a:t>= is the underling layer of </a:t>
            </a:r>
            <a:r>
              <a:rPr lang="en-US" sz="2400" b="1" dirty="0" smtClean="0"/>
              <a:t>loose connective tissue </a:t>
            </a:r>
            <a:r>
              <a:rPr lang="en-US" sz="2400" dirty="0" smtClean="0"/>
              <a:t>that supports the respiratory epithelium .</a:t>
            </a:r>
          </a:p>
          <a:p>
            <a:pPr algn="just" rtl="0"/>
            <a:r>
              <a:rPr lang="en-US" sz="2400" dirty="0" smtClean="0"/>
              <a:t>In the </a:t>
            </a:r>
            <a:r>
              <a:rPr lang="en-US" sz="2400" b="1" dirty="0" smtClean="0"/>
              <a:t>upper respiratory system &amp; in the trachea &amp; bronchi </a:t>
            </a:r>
            <a:r>
              <a:rPr lang="en-US" sz="2400" dirty="0" smtClean="0"/>
              <a:t>, the lamina </a:t>
            </a:r>
            <a:r>
              <a:rPr lang="en-US" sz="2400" dirty="0" err="1" smtClean="0"/>
              <a:t>propria</a:t>
            </a:r>
            <a:r>
              <a:rPr lang="en-US" sz="2400" dirty="0" smtClean="0"/>
              <a:t> contain </a:t>
            </a:r>
            <a:r>
              <a:rPr lang="en-US" sz="2400" b="1" dirty="0" smtClean="0"/>
              <a:t>mucous glands </a:t>
            </a:r>
            <a:r>
              <a:rPr lang="en-US" sz="2400" dirty="0" smtClean="0"/>
              <a:t>( that discharge there secretions onto the epithelial surface .</a:t>
            </a:r>
          </a:p>
          <a:p>
            <a:pPr algn="just" rtl="0"/>
            <a:r>
              <a:rPr lang="en-US" sz="2400" dirty="0" smtClean="0"/>
              <a:t>In the conducting portions of lower respiratory system contains </a:t>
            </a:r>
            <a:r>
              <a:rPr lang="en-US" sz="2400" b="1" dirty="0" err="1" smtClean="0"/>
              <a:t>bandles</a:t>
            </a:r>
            <a:r>
              <a:rPr lang="en-US" sz="2400" b="1" dirty="0" smtClean="0"/>
              <a:t> of smooth muscle cells .</a:t>
            </a:r>
          </a:p>
          <a:p>
            <a:pPr algn="just" rtl="0"/>
            <a:r>
              <a:rPr lang="en-US" sz="2400" dirty="0" smtClean="0"/>
              <a:t> </a:t>
            </a:r>
            <a:endParaRPr lang="ar-IQ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ذروة">
  <a:themeElements>
    <a:clrScheme name="مخصص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89DEFF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ذروة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2336</TotalTime>
  <Words>1997</Words>
  <Application>Microsoft Office PowerPoint</Application>
  <PresentationFormat>عرض على الشاشة (3:4)‏</PresentationFormat>
  <Paragraphs>90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ذروة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SAMSUNG RV511</dc:creator>
  <cp:lastModifiedBy>NS</cp:lastModifiedBy>
  <cp:revision>87</cp:revision>
  <cp:lastPrinted>2013-12-03T20:38:50Z</cp:lastPrinted>
  <dcterms:created xsi:type="dcterms:W3CDTF">2012-10-18T15:13:47Z</dcterms:created>
  <dcterms:modified xsi:type="dcterms:W3CDTF">2024-10-16T20:08:49Z</dcterms:modified>
</cp:coreProperties>
</file>