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359" r:id="rId3"/>
    <p:sldId id="360" r:id="rId4"/>
    <p:sldId id="362" r:id="rId5"/>
    <p:sldId id="363" r:id="rId6"/>
    <p:sldId id="361" r:id="rId7"/>
    <p:sldId id="364" r:id="rId8"/>
    <p:sldId id="3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21765" autoAdjust="0"/>
    <p:restoredTop sz="94660"/>
  </p:normalViewPr>
  <p:slideViewPr>
    <p:cSldViewPr>
      <p:cViewPr varScale="1">
        <p:scale>
          <a:sx n="70" d="100"/>
          <a:sy n="70" d="100"/>
        </p:scale>
        <p:origin x="-106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65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24E2460-E255-4D3C-9B6E-67BFB8AA9E80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4F2673F-D93D-4B9E-94DB-39D09E71706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E2460-E255-4D3C-9B6E-67BFB8AA9E80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2673F-D93D-4B9E-94DB-39D09E71706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E2460-E255-4D3C-9B6E-67BFB8AA9E80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2673F-D93D-4B9E-94DB-39D09E71706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E2460-E255-4D3C-9B6E-67BFB8AA9E80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2673F-D93D-4B9E-94DB-39D09E71706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E2460-E255-4D3C-9B6E-67BFB8AA9E80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2673F-D93D-4B9E-94DB-39D09E71706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E2460-E255-4D3C-9B6E-67BFB8AA9E80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2673F-D93D-4B9E-94DB-39D09E71706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24E2460-E255-4D3C-9B6E-67BFB8AA9E80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F2673F-D93D-4B9E-94DB-39D09E71706F}" type="slidenum">
              <a:rPr lang="en-GB" smtClean="0"/>
              <a:t>‹#›</a:t>
            </a:fld>
            <a:endParaRPr lang="en-GB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24E2460-E255-4D3C-9B6E-67BFB8AA9E80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4F2673F-D93D-4B9E-94DB-39D09E71706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E2460-E255-4D3C-9B6E-67BFB8AA9E80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2673F-D93D-4B9E-94DB-39D09E71706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E2460-E255-4D3C-9B6E-67BFB8AA9E80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2673F-D93D-4B9E-94DB-39D09E71706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E2460-E255-4D3C-9B6E-67BFB8AA9E80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2673F-D93D-4B9E-94DB-39D09E71706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24E2460-E255-4D3C-9B6E-67BFB8AA9E80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4F2673F-D93D-4B9E-94DB-39D09E71706F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thmar1978@yahoo.com" TargetMode="External"/><Relationship Id="rId2" Type="http://schemas.openxmlformats.org/officeDocument/2006/relationships/hyperlink" Target="mailto:athmar1978@uomustansiriyah.edu.iq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athmar.habeeb.12@ucl.ac.uk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838200"/>
            <a:ext cx="7772400" cy="1470025"/>
          </a:xfrm>
        </p:spPr>
        <p:txBody>
          <a:bodyPr/>
          <a:lstStyle/>
          <a:p>
            <a:r>
              <a:rPr lang="en-GB" dirty="0" smtClean="0"/>
              <a:t>Principles of pharmacy practice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4038600"/>
            <a:ext cx="8763000" cy="2590800"/>
          </a:xfrm>
        </p:spPr>
        <p:txBody>
          <a:bodyPr>
            <a:normAutofit fontScale="92500" lnSpcReduction="10000"/>
          </a:bodyPr>
          <a:lstStyle/>
          <a:p>
            <a:r>
              <a:rPr lang="en-GB" sz="3500" dirty="0" err="1" smtClean="0"/>
              <a:t>Lec</a:t>
            </a:r>
            <a:r>
              <a:rPr lang="en-GB" sz="3500" dirty="0" smtClean="0"/>
              <a:t> 1 </a:t>
            </a:r>
          </a:p>
          <a:p>
            <a:endParaRPr lang="en-GB" dirty="0" smtClean="0"/>
          </a:p>
          <a:p>
            <a:r>
              <a:rPr lang="en-GB" dirty="0" smtClean="0"/>
              <a:t>Lecturer Dr </a:t>
            </a:r>
            <a:r>
              <a:rPr lang="en-GB" b="1" dirty="0" err="1" smtClean="0"/>
              <a:t>Athmar</a:t>
            </a:r>
            <a:r>
              <a:rPr lang="en-GB" b="1" dirty="0" smtClean="0"/>
              <a:t> </a:t>
            </a:r>
            <a:r>
              <a:rPr lang="en-GB" b="1" dirty="0" err="1" smtClean="0"/>
              <a:t>Dhahir</a:t>
            </a:r>
            <a:r>
              <a:rPr lang="en-GB" b="1" dirty="0"/>
              <a:t> </a:t>
            </a:r>
            <a:r>
              <a:rPr lang="en-GB" b="1" dirty="0" err="1" smtClean="0"/>
              <a:t>Habeeb</a:t>
            </a:r>
            <a:r>
              <a:rPr lang="en-GB" b="1" dirty="0" smtClean="0"/>
              <a:t> Al-</a:t>
            </a:r>
            <a:r>
              <a:rPr lang="en-GB" b="1" dirty="0" err="1" smtClean="0"/>
              <a:t>Shohani</a:t>
            </a:r>
            <a:endParaRPr lang="en-GB" b="1" dirty="0" smtClean="0"/>
          </a:p>
          <a:p>
            <a:r>
              <a:rPr lang="en-GB" dirty="0" smtClean="0"/>
              <a:t>PhD in industrial pharmacy and pharmaceutical formulations</a:t>
            </a:r>
          </a:p>
          <a:p>
            <a:pPr algn="ctr"/>
            <a:r>
              <a:rPr lang="en-US" i="1" u="sng" dirty="0" smtClean="0">
                <a:hlinkClick r:id="rId2"/>
              </a:rPr>
              <a:t>athmar1978@uomustansiriyah.edu.iq</a:t>
            </a:r>
            <a:endParaRPr lang="en-US" i="1" u="sng" dirty="0" smtClean="0"/>
          </a:p>
          <a:p>
            <a:pPr algn="ctr"/>
            <a:r>
              <a:rPr lang="en-US" dirty="0" smtClean="0">
                <a:hlinkClick r:id="rId3"/>
              </a:rPr>
              <a:t>athmar1978@yahoo.com</a:t>
            </a:r>
            <a:endParaRPr lang="en-US" dirty="0"/>
          </a:p>
          <a:p>
            <a:pPr algn="ctr"/>
            <a:r>
              <a:rPr lang="en-US" u="sng" dirty="0" smtClean="0">
                <a:hlinkClick r:id="rId4"/>
              </a:rPr>
              <a:t>ath</a:t>
            </a:r>
            <a:r>
              <a:rPr lang="en-US" dirty="0" smtClean="0">
                <a:hlinkClick r:id="rId4"/>
              </a:rPr>
              <a:t>mar.habeeb.12@ucl.ac.uk</a:t>
            </a:r>
            <a:endParaRPr lang="en-US" dirty="0" smtClean="0"/>
          </a:p>
          <a:p>
            <a:pPr algn="ctr"/>
            <a:endParaRPr lang="en-US" dirty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083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447800"/>
            <a:ext cx="8915400" cy="5126736"/>
          </a:xfrm>
        </p:spPr>
        <p:txBody>
          <a:bodyPr>
            <a:normAutofit/>
          </a:bodyPr>
          <a:lstStyle/>
          <a:p>
            <a:pPr algn="just"/>
            <a:r>
              <a:rPr lang="en-GB" dirty="0"/>
              <a:t>Pharmacists may have to reduce or enlarge formulas for pharmaceutical preparations in </a:t>
            </a:r>
            <a:r>
              <a:rPr lang="en-GB" dirty="0" smtClean="0"/>
              <a:t>the course </a:t>
            </a:r>
            <a:r>
              <a:rPr lang="en-GB" dirty="0"/>
              <a:t>of their professional practice or manufacturing activities. </a:t>
            </a:r>
            <a:endParaRPr lang="en-GB" dirty="0" smtClean="0"/>
          </a:p>
          <a:p>
            <a:pPr algn="just"/>
            <a:r>
              <a:rPr lang="en-GB" dirty="0" smtClean="0"/>
              <a:t>Official </a:t>
            </a:r>
            <a:r>
              <a:rPr lang="en-GB" dirty="0"/>
              <a:t>(United States </a:t>
            </a:r>
            <a:r>
              <a:rPr lang="en-GB" dirty="0" smtClean="0"/>
              <a:t>Pharmacopeia—National </a:t>
            </a:r>
            <a:r>
              <a:rPr lang="en-GB" dirty="0"/>
              <a:t>Formulary) formulas generally are based on the preparation of 1000 mL or </a:t>
            </a:r>
            <a:r>
              <a:rPr lang="en-GB" dirty="0" smtClean="0"/>
              <a:t>1000 g</a:t>
            </a:r>
            <a:r>
              <a:rPr lang="en-GB" dirty="0"/>
              <a:t>. </a:t>
            </a:r>
            <a:endParaRPr lang="en-GB" dirty="0" smtClean="0"/>
          </a:p>
          <a:p>
            <a:pPr algn="just"/>
            <a:r>
              <a:rPr lang="en-GB" dirty="0" smtClean="0"/>
              <a:t>Other </a:t>
            </a:r>
            <a:r>
              <a:rPr lang="en-GB" dirty="0"/>
              <a:t>formulas, as those found in the literature, may be based on the preparation of a </a:t>
            </a:r>
            <a:r>
              <a:rPr lang="en-GB" dirty="0" smtClean="0"/>
              <a:t>dosage unit </a:t>
            </a:r>
            <a:r>
              <a:rPr lang="en-GB" dirty="0"/>
              <a:t>(e.g., 5 mL, 1 capsule) or another quantity (e.g., 100 mL).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04800" y="762000"/>
            <a:ext cx="8458200" cy="4572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altLang="en-US" sz="24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Reducing and enlarging formulas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573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6200" y="762000"/>
                <a:ext cx="8915400" cy="5812536"/>
              </a:xfrm>
            </p:spPr>
            <p:txBody>
              <a:bodyPr>
                <a:normAutofit fontScale="92500" lnSpcReduction="10000"/>
              </a:bodyPr>
              <a:lstStyle/>
              <a:p>
                <a:pPr algn="just"/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Calculations to reduce or enlarge formulas may be performed by a </a:t>
                </a:r>
                <a:r>
                  <a:rPr lang="en-GB" i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two-step</a:t>
                </a:r>
                <a:r>
                  <a:rPr lang="en-GB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process</a:t>
                </a:r>
                <a:r>
                  <a:rPr lang="en-GB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pPr marL="109728" indent="0" algn="just">
                  <a:buNone/>
                </a:pPr>
                <a:r>
                  <a:rPr lang="en-GB" b="1" i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Step 1</a:t>
                </a:r>
                <a:r>
                  <a:rPr lang="en-GB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Using the following equation, determine </a:t>
                </a:r>
                <a:r>
                  <a:rPr lang="en-GB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the </a:t>
                </a:r>
                <a:r>
                  <a:rPr lang="en-GB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factor </a:t>
                </a:r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that defines the multiple or </a:t>
                </a:r>
                <a:r>
                  <a:rPr lang="en-GB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the decimal </a:t>
                </a:r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fraction of the amount of formula to be prepared</a:t>
                </a:r>
                <a:r>
                  <a:rPr lang="en-GB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pPr marL="109728" indent="0" algn="just">
                  <a:buNone/>
                </a:pPr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109728" indent="0" algn="ctr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b="1" i="1" smtClean="0">
                            <a:solidFill>
                              <a:srgbClr val="FF0000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b="1" dirty="0">
                            <a:solidFill>
                              <a:srgbClr val="FF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Quantity</m:t>
                        </m:r>
                        <m:r>
                          <m:rPr>
                            <m:nor/>
                          </m:rPr>
                          <a:rPr lang="en-GB" b="1" dirty="0">
                            <a:solidFill>
                              <a:srgbClr val="FF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GB" b="1" dirty="0">
                            <a:solidFill>
                              <a:srgbClr val="FF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of</m:t>
                        </m:r>
                        <m:r>
                          <m:rPr>
                            <m:nor/>
                          </m:rPr>
                          <a:rPr lang="en-GB" b="1" dirty="0">
                            <a:solidFill>
                              <a:srgbClr val="FF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GB" b="1" dirty="0">
                            <a:solidFill>
                              <a:srgbClr val="FF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formula</m:t>
                        </m:r>
                        <m:r>
                          <m:rPr>
                            <m:nor/>
                          </m:rPr>
                          <a:rPr lang="en-GB" b="1" dirty="0">
                            <a:solidFill>
                              <a:srgbClr val="FF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GB" b="1" dirty="0">
                            <a:solidFill>
                              <a:srgbClr val="FF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desired</m:t>
                        </m:r>
                        <m:r>
                          <m:rPr>
                            <m:nor/>
                          </m:rPr>
                          <a:rPr lang="en-GB" b="1" i="0" dirty="0" smtClean="0">
                            <a:solidFill>
                              <a:srgbClr val="FF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 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b="1" dirty="0">
                            <a:solidFill>
                              <a:srgbClr val="FF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Quantity</m:t>
                        </m:r>
                        <m:r>
                          <m:rPr>
                            <m:nor/>
                          </m:rPr>
                          <a:rPr lang="en-GB" b="1" dirty="0">
                            <a:solidFill>
                              <a:srgbClr val="FF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GB" b="1" dirty="0">
                            <a:solidFill>
                              <a:srgbClr val="FF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of</m:t>
                        </m:r>
                        <m:r>
                          <m:rPr>
                            <m:nor/>
                          </m:rPr>
                          <a:rPr lang="en-GB" b="1" dirty="0">
                            <a:solidFill>
                              <a:srgbClr val="FF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GB" b="1" dirty="0">
                            <a:solidFill>
                              <a:srgbClr val="FF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formula</m:t>
                        </m:r>
                        <m:r>
                          <m:rPr>
                            <m:nor/>
                          </m:rPr>
                          <a:rPr lang="en-GB" b="1" dirty="0">
                            <a:solidFill>
                              <a:srgbClr val="FF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GB" b="1" dirty="0">
                            <a:solidFill>
                              <a:srgbClr val="FF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given</m:t>
                        </m:r>
                      </m:den>
                    </m:f>
                  </m:oMath>
                </a14:m>
                <a:r>
                  <a:rPr lang="en-GB" b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=Factor</a:t>
                </a:r>
              </a:p>
              <a:p>
                <a:pPr marL="109728" indent="0" algn="ctr">
                  <a:buNone/>
                </a:pPr>
                <a:endParaRPr lang="en-GB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109728" indent="0" algn="just">
                  <a:buNone/>
                </a:pPr>
                <a:r>
                  <a:rPr lang="en-GB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(A </a:t>
                </a:r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factor greater than 1 represents the multiple of </a:t>
                </a:r>
                <a:r>
                  <a:rPr lang="en-GB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the formula</a:t>
                </a:r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, and a factor less </a:t>
                </a:r>
                <a:r>
                  <a:rPr lang="en-GB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than 1 </a:t>
                </a:r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indicates the fraction of the formula to be </a:t>
                </a:r>
                <a:r>
                  <a:rPr lang="en-GB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prepared).</a:t>
                </a:r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109728" indent="0" algn="just">
                  <a:buNone/>
                </a:pPr>
                <a:r>
                  <a:rPr lang="en-GB" b="1" i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Step 2</a:t>
                </a:r>
                <a:r>
                  <a:rPr lang="en-GB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Multiply the quantity of each ingredient in </a:t>
                </a:r>
                <a:r>
                  <a:rPr lang="en-GB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the formula </a:t>
                </a:r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by the factor to determine </a:t>
                </a:r>
                <a:r>
                  <a:rPr lang="en-GB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the amount </a:t>
                </a:r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of each ingredient required in the reduced or enlarged formula.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200" y="762000"/>
                <a:ext cx="8915400" cy="5812536"/>
              </a:xfrm>
              <a:blipFill rotWithShape="1">
                <a:blip r:embed="rId2"/>
                <a:stretch>
                  <a:fillRect t="-1677" r="-123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1066800" y="2819400"/>
            <a:ext cx="7086600" cy="12192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31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762000"/>
            <a:ext cx="8946419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7422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7" r="5037"/>
          <a:stretch/>
        </p:blipFill>
        <p:spPr bwMode="auto">
          <a:xfrm>
            <a:off x="0" y="678180"/>
            <a:ext cx="9144000" cy="6027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7951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85800"/>
            <a:ext cx="8534400" cy="7620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GB" dirty="0" smtClean="0"/>
              <a:t>Formulas that specify proportional parts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8839200" cy="4953000"/>
          </a:xfrm>
        </p:spPr>
        <p:txBody>
          <a:bodyPr>
            <a:normAutofit/>
          </a:bodyPr>
          <a:lstStyle/>
          <a:p>
            <a:pPr algn="just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On occasion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a pharmacist may encounter an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old formula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that indicates the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ingredients in </a:t>
            </a:r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‘‘parts’’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rather than in measures of weight or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volume. </a:t>
            </a:r>
          </a:p>
          <a:p>
            <a:pPr algn="just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parts indicate the relative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proportion of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each of the ingredients in the formula by </a:t>
            </a:r>
            <a:r>
              <a:rPr lang="en-GB" i="1" dirty="0" smtClean="0">
                <a:latin typeface="Arial" panose="020B0604020202020204" pitchFamily="34" charset="0"/>
                <a:cs typeface="Arial" panose="020B0604020202020204" pitchFamily="34" charset="0"/>
              </a:rPr>
              <a:t>either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weight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or volume, but not both. </a:t>
            </a: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 formula for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solid or semisolid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ingredients, therefore, may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be considered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in terms of </a:t>
            </a:r>
            <a:r>
              <a:rPr lang="en-GB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grams</a:t>
            </a:r>
            <a:r>
              <a:rPr lang="en-GB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whereas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 formula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liquids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may be considered in terms of </a:t>
            </a:r>
            <a:r>
              <a:rPr lang="en-GB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millilitres.</a:t>
            </a:r>
            <a:endParaRPr lang="en-GB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5866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927" y="838200"/>
            <a:ext cx="9069374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611" t="10767" r="5340"/>
          <a:stretch/>
        </p:blipFill>
        <p:spPr bwMode="auto">
          <a:xfrm>
            <a:off x="2770908" y="4364182"/>
            <a:ext cx="5070765" cy="2493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4407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45886"/>
            <a:ext cx="4191000" cy="617493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424"/>
          <a:stretch/>
        </p:blipFill>
        <p:spPr bwMode="auto">
          <a:xfrm>
            <a:off x="4572000" y="525104"/>
            <a:ext cx="4495800" cy="619571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94867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3206</TotalTime>
  <Words>307</Words>
  <Application>Microsoft Office PowerPoint</Application>
  <PresentationFormat>On-screen Show (4:3)</PresentationFormat>
  <Paragraphs>24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Urban</vt:lpstr>
      <vt:lpstr>Principles of pharmacy practice</vt:lpstr>
      <vt:lpstr>Reducing and enlarging formulas</vt:lpstr>
      <vt:lpstr>PowerPoint Presentation</vt:lpstr>
      <vt:lpstr>PowerPoint Presentation</vt:lpstr>
      <vt:lpstr>PowerPoint Presentation</vt:lpstr>
      <vt:lpstr>Formulas that specify proportional parts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Principles of pharmacy practice</dc:title>
  <dc:creator>Habeeb</dc:creator>
  <cp:lastModifiedBy>Habeeb</cp:lastModifiedBy>
  <cp:revision>321</cp:revision>
  <dcterms:created xsi:type="dcterms:W3CDTF">2018-10-18T08:17:58Z</dcterms:created>
  <dcterms:modified xsi:type="dcterms:W3CDTF">2018-12-10T15:05:44Z</dcterms:modified>
</cp:coreProperties>
</file>