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70" r:id="rId9"/>
    <p:sldId id="263" r:id="rId10"/>
    <p:sldId id="269"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4850B2-96FF-4C2E-9815-8FDE40DFA924}" type="datetimeFigureOut">
              <a:rPr lang="en-US" smtClean="0"/>
              <a:pPr/>
              <a:t>8/14/2024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D8CF3A-8F5D-40B2-9311-767DEEFFA775}" type="slidenum">
              <a:rPr lang="en-US" smtClean="0"/>
              <a:pPr/>
              <a:t>‹#›</a:t>
            </a:fld>
            <a:endParaRPr lang="en-US"/>
          </a:p>
        </p:txBody>
      </p:sp>
    </p:spTree>
    <p:extLst>
      <p:ext uri="{BB962C8B-B14F-4D97-AF65-F5344CB8AC3E}">
        <p14:creationId xmlns:p14="http://schemas.microsoft.com/office/powerpoint/2010/main" val="2913710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D8CF3A-8F5D-40B2-9311-767DEEFFA77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8/14/2024</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8/14/2024</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09600" y="1219200"/>
            <a:ext cx="7372350" cy="1676400"/>
          </a:xfrm>
          <a:prstGeom prst="roundRect">
            <a:avLst/>
          </a:prstGeom>
        </p:spPr>
        <p:style>
          <a:lnRef idx="3">
            <a:schemeClr val="lt1"/>
          </a:lnRef>
          <a:fillRef idx="1">
            <a:schemeClr val="accent5"/>
          </a:fillRef>
          <a:effectRef idx="1">
            <a:schemeClr val="accent5"/>
          </a:effectRef>
          <a:fontRef idx="minor">
            <a:schemeClr val="lt1"/>
          </a:fontRef>
        </p:style>
        <p:txBody>
          <a:bodyPr anchor="ctr"/>
          <a:lstStyle/>
          <a:p>
            <a:pPr algn="ctr" rtl="0" fontAlgn="auto">
              <a:spcBef>
                <a:spcPct val="20000"/>
              </a:spcBef>
              <a:spcAft>
                <a:spcPts val="0"/>
              </a:spcAft>
              <a:buClr>
                <a:srgbClr val="873624"/>
              </a:buClr>
              <a:buFont typeface="Wingdings" pitchFamily="2" charset="2"/>
              <a:buNone/>
              <a:defRPr/>
            </a:pPr>
            <a:r>
              <a:rPr lang="en-US" sz="4400" i="1" dirty="0">
                <a:solidFill>
                  <a:schemeClr val="dk1"/>
                </a:solidFill>
                <a:latin typeface="Bell MT" pitchFamily="18" charset="0"/>
              </a:rPr>
              <a:t>Residual Titration Method</a:t>
            </a:r>
          </a:p>
        </p:txBody>
      </p:sp>
      <p:sp>
        <p:nvSpPr>
          <p:cNvPr id="5" name="Subtitle 14"/>
          <p:cNvSpPr>
            <a:spLocks noGrp="1"/>
          </p:cNvSpPr>
          <p:nvPr>
            <p:ph type="subTitle" idx="1"/>
          </p:nvPr>
        </p:nvSpPr>
        <p:spPr>
          <a:xfrm>
            <a:off x="990600" y="3733800"/>
            <a:ext cx="6858000" cy="1905000"/>
          </a:xfrm>
          <a:prstGeom prst="roundRect">
            <a:avLst>
              <a:gd name="adj" fmla="val 18841"/>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spcCol="0" rtlCol="0" fromWordArt="0" anchor="ctr" forceAA="0">
            <a:noAutofit/>
          </a:bodyPr>
          <a:lstStyle/>
          <a:p>
            <a:pPr eaLnBrk="1" fontAlgn="auto" hangingPunct="1">
              <a:spcBef>
                <a:spcPts val="0"/>
              </a:spcBef>
              <a:spcAft>
                <a:spcPts val="0"/>
              </a:spcAft>
              <a:buClrTx/>
              <a:defRPr/>
            </a:pPr>
            <a:endParaRPr lang="en-US" sz="1800" b="1" i="1" dirty="0">
              <a:solidFill>
                <a:srgbClr val="000000"/>
              </a:solidFill>
              <a:effectLst/>
              <a:latin typeface="Bell MT" pitchFamily="18" charset="0"/>
            </a:endParaRPr>
          </a:p>
          <a:p>
            <a:pPr eaLnBrk="1" fontAlgn="auto" hangingPunct="1">
              <a:spcBef>
                <a:spcPts val="0"/>
              </a:spcBef>
              <a:spcAft>
                <a:spcPts val="0"/>
              </a:spcAft>
              <a:buClrTx/>
              <a:defRPr/>
            </a:pPr>
            <a:endParaRPr lang="en-US" sz="1800" b="1" i="1" dirty="0">
              <a:solidFill>
                <a:srgbClr val="000000"/>
              </a:solidFill>
              <a:effectLst/>
              <a:latin typeface="Bell MT" pitchFamily="18" charset="0"/>
            </a:endParaRPr>
          </a:p>
          <a:p>
            <a:pPr algn="ctr" eaLnBrk="1" fontAlgn="auto" hangingPunct="1">
              <a:spcBef>
                <a:spcPts val="0"/>
              </a:spcBef>
              <a:spcAft>
                <a:spcPts val="0"/>
              </a:spcAft>
              <a:buClrTx/>
              <a:defRPr/>
            </a:pPr>
            <a:r>
              <a:rPr lang="en-US" sz="1800" b="1" i="1" dirty="0">
                <a:solidFill>
                  <a:srgbClr val="000000"/>
                </a:solidFill>
                <a:effectLst/>
                <a:latin typeface="Bell MT" pitchFamily="18" charset="0"/>
              </a:rPr>
              <a:t>Lecturer  </a:t>
            </a:r>
            <a:r>
              <a:rPr lang="en-US" sz="1800" b="1" i="1" dirty="0" err="1">
                <a:solidFill>
                  <a:srgbClr val="000000"/>
                </a:solidFill>
                <a:effectLst/>
                <a:latin typeface="Bell MT" pitchFamily="18" charset="0"/>
              </a:rPr>
              <a:t>Luma</a:t>
            </a:r>
            <a:r>
              <a:rPr lang="en-US" sz="1800" b="1" i="1" dirty="0">
                <a:solidFill>
                  <a:srgbClr val="000000"/>
                </a:solidFill>
                <a:effectLst/>
                <a:latin typeface="Bell MT" pitchFamily="18" charset="0"/>
              </a:rPr>
              <a:t> </a:t>
            </a:r>
            <a:r>
              <a:rPr lang="en-US" sz="1800" b="1" i="1" dirty="0" err="1">
                <a:solidFill>
                  <a:srgbClr val="000000"/>
                </a:solidFill>
                <a:effectLst/>
                <a:latin typeface="Bell MT" pitchFamily="18" charset="0"/>
              </a:rPr>
              <a:t>Amer</a:t>
            </a:r>
            <a:endParaRPr lang="en-US" sz="1800" b="1" i="1" dirty="0">
              <a:solidFill>
                <a:srgbClr val="000000"/>
              </a:solidFill>
              <a:effectLst/>
              <a:latin typeface="Bell MT" pitchFamily="18" charset="0"/>
            </a:endParaRPr>
          </a:p>
          <a:p>
            <a:pPr algn="ctr" eaLnBrk="1" fontAlgn="auto" hangingPunct="1">
              <a:spcBef>
                <a:spcPts val="0"/>
              </a:spcBef>
              <a:spcAft>
                <a:spcPts val="0"/>
              </a:spcAft>
              <a:buClrTx/>
              <a:defRPr/>
            </a:pPr>
            <a:r>
              <a:rPr lang="en-US" dirty="0">
                <a:solidFill>
                  <a:prstClr val="black">
                    <a:lumMod val="95000"/>
                    <a:lumOff val="5000"/>
                  </a:prstClr>
                </a:solidFill>
                <a:effectLst/>
                <a:latin typeface="Monotype Corsiva" pitchFamily="66" charset="0"/>
              </a:rPr>
              <a:t>Department of </a:t>
            </a:r>
            <a:r>
              <a:rPr lang="en-US" i="1" dirty="0">
                <a:solidFill>
                  <a:prstClr val="black">
                    <a:lumMod val="95000"/>
                    <a:lumOff val="5000"/>
                  </a:prstClr>
                </a:solidFill>
                <a:effectLst/>
                <a:latin typeface="Monotype Corsiva" pitchFamily="66" charset="0"/>
              </a:rPr>
              <a:t>Pharmaceutical Chemistry</a:t>
            </a:r>
            <a:r>
              <a:rPr lang="en-US" dirty="0">
                <a:solidFill>
                  <a:prstClr val="black">
                    <a:lumMod val="95000"/>
                    <a:lumOff val="5000"/>
                  </a:prstClr>
                </a:solidFill>
                <a:effectLst/>
                <a:latin typeface="Monotype Corsiva" pitchFamily="66" charset="0"/>
              </a:rPr>
              <a:t>/Collage of pharmacy </a:t>
            </a:r>
            <a:br>
              <a:rPr lang="en-US" dirty="0">
                <a:solidFill>
                  <a:prstClr val="black">
                    <a:lumMod val="95000"/>
                    <a:lumOff val="5000"/>
                  </a:prstClr>
                </a:solidFill>
                <a:effectLst/>
                <a:latin typeface="Monotype Corsiva" pitchFamily="66" charset="0"/>
              </a:rPr>
            </a:br>
            <a:r>
              <a:rPr lang="en-US" b="1" dirty="0">
                <a:solidFill>
                  <a:prstClr val="black">
                    <a:lumMod val="95000"/>
                    <a:lumOff val="5000"/>
                  </a:prstClr>
                </a:solidFill>
                <a:effectLst/>
                <a:latin typeface="Monotype Corsiva" pitchFamily="66" charset="0"/>
              </a:rPr>
              <a:t>3</a:t>
            </a:r>
            <a:r>
              <a:rPr lang="en-US" b="1" baseline="30000" dirty="0">
                <a:solidFill>
                  <a:prstClr val="black">
                    <a:lumMod val="95000"/>
                    <a:lumOff val="5000"/>
                  </a:prstClr>
                </a:solidFill>
                <a:effectLst/>
                <a:latin typeface="Monotype Corsiva" pitchFamily="66" charset="0"/>
              </a:rPr>
              <a:t>rd</a:t>
            </a:r>
            <a:r>
              <a:rPr lang="en-US" b="1" dirty="0">
                <a:solidFill>
                  <a:prstClr val="black">
                    <a:lumMod val="95000"/>
                    <a:lumOff val="5000"/>
                  </a:prstClr>
                </a:solidFill>
                <a:effectLst/>
                <a:latin typeface="Monotype Corsiva" pitchFamily="66" charset="0"/>
              </a:rPr>
              <a:t>stage:  </a:t>
            </a:r>
            <a:r>
              <a:rPr lang="en-US" b="1" baseline="30000" dirty="0">
                <a:solidFill>
                  <a:prstClr val="black">
                    <a:lumMod val="95000"/>
                    <a:lumOff val="5000"/>
                  </a:prstClr>
                </a:solidFill>
                <a:effectLst/>
                <a:latin typeface="Monotype Corsiva" pitchFamily="66" charset="0"/>
              </a:rPr>
              <a:t>2nd</a:t>
            </a:r>
            <a:r>
              <a:rPr lang="en-US" b="1" dirty="0">
                <a:solidFill>
                  <a:prstClr val="black">
                    <a:lumMod val="95000"/>
                    <a:lumOff val="5000"/>
                  </a:prstClr>
                </a:solidFill>
                <a:effectLst/>
                <a:latin typeface="Monotype Corsiva" pitchFamily="66" charset="0"/>
              </a:rPr>
              <a:t>lab.</a:t>
            </a:r>
            <a:br>
              <a:rPr lang="en-US" sz="3100" b="1" dirty="0">
                <a:solidFill>
                  <a:prstClr val="black">
                    <a:lumMod val="95000"/>
                    <a:lumOff val="5000"/>
                  </a:prstClr>
                </a:solidFill>
                <a:effectLst/>
                <a:latin typeface="Monotype Corsiva" panose="03010101010201010101" pitchFamily="66" charset="0"/>
                <a:cs typeface="Times New Roman" panose="02020603050405020304" pitchFamily="18" charset="0"/>
              </a:rPr>
            </a:br>
            <a:endParaRPr lang="en-US" sz="1800" dirty="0">
              <a:solidFill>
                <a:srgbClr val="000000"/>
              </a:solidFill>
              <a:effectLst/>
              <a:latin typeface="Arial"/>
            </a:endParaRPr>
          </a:p>
          <a:p>
            <a:pPr>
              <a:defRPr/>
            </a:pPr>
            <a:endParaRPr lang="en-US" dirty="0"/>
          </a:p>
        </p:txBody>
      </p:sp>
    </p:spTree>
    <p:extLst>
      <p:ext uri="{BB962C8B-B14F-4D97-AF65-F5344CB8AC3E}">
        <p14:creationId xmlns:p14="http://schemas.microsoft.com/office/powerpoint/2010/main" val="169200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bg/>
                                          </p:spTgt>
                                        </p:tgtEl>
                                        <p:attrNameLst>
                                          <p:attrName>style.visibility</p:attrName>
                                        </p:attrNameLst>
                                      </p:cBhvr>
                                      <p:to>
                                        <p:strVal val="visible"/>
                                      </p:to>
                                    </p:set>
                                    <p:animEffect transition="in" filter="fade">
                                      <p:cBhvr>
                                        <p:cTn id="14" dur="1000"/>
                                        <p:tgtEl>
                                          <p:spTgt spid="5">
                                            <p:bg/>
                                          </p:spTgt>
                                        </p:tgtEl>
                                      </p:cBhvr>
                                    </p:animEffect>
                                    <p:anim calcmode="lin" valueType="num">
                                      <p:cBhvr>
                                        <p:cTn id="15" dur="1000" fill="hold"/>
                                        <p:tgtEl>
                                          <p:spTgt spid="5">
                                            <p:bg/>
                                          </p:spTgt>
                                        </p:tgtEl>
                                        <p:attrNameLst>
                                          <p:attrName>ppt_x</p:attrName>
                                        </p:attrNameLst>
                                      </p:cBhvr>
                                      <p:tavLst>
                                        <p:tav tm="0">
                                          <p:val>
                                            <p:strVal val="#ppt_x"/>
                                          </p:val>
                                        </p:tav>
                                        <p:tav tm="100000">
                                          <p:val>
                                            <p:strVal val="#ppt_x"/>
                                          </p:val>
                                        </p:tav>
                                      </p:tavLst>
                                    </p:anim>
                                    <p:anim calcmode="lin" valueType="num">
                                      <p:cBhvr>
                                        <p:cTn id="16"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130" y="3886200"/>
            <a:ext cx="7620000" cy="1143000"/>
          </a:xfrm>
        </p:spPr>
        <p:txBody>
          <a:bodyPr/>
          <a:lstStyle/>
          <a:p>
            <a:r>
              <a:rPr lang="en-US" dirty="0"/>
              <a:t>Pink                              yellow</a:t>
            </a:r>
            <a:br>
              <a:rPr lang="en-US" dirty="0"/>
            </a:br>
            <a:r>
              <a:rPr lang="en-US" dirty="0"/>
              <a:t>pH=3.2                           pH= 4.4</a:t>
            </a:r>
          </a:p>
        </p:txBody>
      </p:sp>
      <p:pic>
        <p:nvPicPr>
          <p:cNvPr id="2050" name="Picture 2" descr="C:\Users\PC\Desktop\viber_image_٢٠٢٠-١٢-١٥_١٥-٤٩-١٣.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059" y="762000"/>
            <a:ext cx="2438400" cy="25908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PC\Desktop\22222222222222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762000"/>
            <a:ext cx="2895600" cy="259080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p:cNvCxnSpPr/>
          <p:nvPr/>
        </p:nvCxnSpPr>
        <p:spPr>
          <a:xfrm>
            <a:off x="3276600" y="1905000"/>
            <a:ext cx="1371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 name="Rectangle 4"/>
          <p:cNvSpPr/>
          <p:nvPr/>
        </p:nvSpPr>
        <p:spPr>
          <a:xfrm>
            <a:off x="3276600" y="1288473"/>
            <a:ext cx="1371600" cy="457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a:t>m.o</a:t>
            </a:r>
            <a:r>
              <a:rPr lang="en-US" dirty="0"/>
              <a:t>.</a:t>
            </a:r>
          </a:p>
        </p:txBody>
      </p:sp>
    </p:spTree>
    <p:extLst>
      <p:ext uri="{BB962C8B-B14F-4D97-AF65-F5344CB8AC3E}">
        <p14:creationId xmlns:p14="http://schemas.microsoft.com/office/powerpoint/2010/main" val="430675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pPr algn="ctr"/>
            <a:r>
              <a:rPr lang="en-US" sz="4000" spc="0" dirty="0">
                <a:solidFill>
                  <a:srgbClr val="895D1D"/>
                </a:solidFill>
                <a:latin typeface="Times New Roman" pitchFamily="18" charset="0"/>
                <a:cs typeface="Times New Roman" pitchFamily="18" charset="0"/>
              </a:rPr>
              <a:t>calculations</a:t>
            </a:r>
            <a:endParaRPr lang="en-US" sz="4000" dirty="0"/>
          </a:p>
        </p:txBody>
      </p:sp>
      <p:sp>
        <p:nvSpPr>
          <p:cNvPr id="4" name="Rectangle 3"/>
          <p:cNvSpPr/>
          <p:nvPr/>
        </p:nvSpPr>
        <p:spPr>
          <a:xfrm>
            <a:off x="266700" y="914399"/>
            <a:ext cx="8153400" cy="5468164"/>
          </a:xfrm>
          <a:prstGeom prst="rect">
            <a:avLst/>
          </a:prstGeom>
        </p:spPr>
        <p:txBody>
          <a:bodyPr wrap="square">
            <a:spAutoFit/>
          </a:bodyPr>
          <a:lstStyle/>
          <a:p>
            <a:pPr lvl="0" algn="ctr"/>
            <a:r>
              <a:rPr lang="en-US" sz="2000" dirty="0">
                <a:solidFill>
                  <a:prstClr val="black"/>
                </a:solidFill>
                <a:latin typeface="Arial" charset="0"/>
                <a:cs typeface="Times New Roman" pitchFamily="18" charset="0"/>
              </a:rPr>
              <a:t>       </a:t>
            </a:r>
            <a:r>
              <a:rPr lang="en-US" sz="2000" dirty="0" err="1">
                <a:solidFill>
                  <a:prstClr val="black"/>
                </a:solidFill>
                <a:latin typeface="Arial" charset="0"/>
                <a:cs typeface="Times New Roman" pitchFamily="18" charset="0"/>
              </a:rPr>
              <a:t>ZnO</a:t>
            </a:r>
            <a:r>
              <a:rPr lang="en-US" sz="2000" dirty="0">
                <a:solidFill>
                  <a:prstClr val="black"/>
                </a:solidFill>
                <a:latin typeface="Arial" charset="0"/>
                <a:cs typeface="Times New Roman" pitchFamily="18" charset="0"/>
              </a:rPr>
              <a:t>  + 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SO</a:t>
            </a:r>
            <a:r>
              <a:rPr lang="en-US" sz="2000" baseline="-25000" dirty="0">
                <a:solidFill>
                  <a:prstClr val="black"/>
                </a:solidFill>
                <a:latin typeface="Arial" charset="0"/>
                <a:cs typeface="Times New Roman" pitchFamily="18" charset="0"/>
              </a:rPr>
              <a:t>4</a:t>
            </a:r>
            <a:r>
              <a:rPr lang="en-US" sz="2000" dirty="0">
                <a:solidFill>
                  <a:prstClr val="black"/>
                </a:solidFill>
                <a:latin typeface="Arial" charset="0"/>
                <a:cs typeface="Times New Roman" pitchFamily="18" charset="0"/>
              </a:rPr>
              <a:t> → ZnSO</a:t>
            </a:r>
            <a:r>
              <a:rPr lang="en-US" sz="2000" baseline="-25000" dirty="0">
                <a:solidFill>
                  <a:prstClr val="black"/>
                </a:solidFill>
                <a:latin typeface="Arial" charset="0"/>
                <a:cs typeface="Times New Roman" pitchFamily="18" charset="0"/>
              </a:rPr>
              <a:t>4</a:t>
            </a:r>
            <a:r>
              <a:rPr lang="en-US" sz="2000" dirty="0">
                <a:solidFill>
                  <a:prstClr val="black"/>
                </a:solidFill>
                <a:latin typeface="Arial" charset="0"/>
                <a:cs typeface="Times New Roman" pitchFamily="18" charset="0"/>
              </a:rPr>
              <a:t>  + 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O</a:t>
            </a:r>
          </a:p>
          <a:p>
            <a:pPr lvl="0" algn="ctr"/>
            <a:r>
              <a:rPr lang="ar-IQ" sz="2000" dirty="0">
                <a:solidFill>
                  <a:prstClr val="black"/>
                </a:solidFill>
                <a:latin typeface="Arial" charset="0"/>
              </a:rPr>
              <a:t>                               </a:t>
            </a:r>
            <a:r>
              <a:rPr lang="en-US" sz="2000" dirty="0">
                <a:solidFill>
                  <a:prstClr val="black"/>
                </a:solidFill>
                <a:latin typeface="Arial" charset="0"/>
                <a:cs typeface="Times New Roman" pitchFamily="18" charset="0"/>
              </a:rPr>
              <a:t>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SO</a:t>
            </a:r>
            <a:r>
              <a:rPr lang="en-US" sz="2000" baseline="-25000" dirty="0">
                <a:solidFill>
                  <a:prstClr val="black"/>
                </a:solidFill>
                <a:latin typeface="Arial" charset="0"/>
                <a:cs typeface="Times New Roman" pitchFamily="18" charset="0"/>
              </a:rPr>
              <a:t>4 </a:t>
            </a:r>
            <a:r>
              <a:rPr lang="en-US" sz="2000" dirty="0">
                <a:solidFill>
                  <a:prstClr val="black"/>
                </a:solidFill>
                <a:latin typeface="Arial" charset="0"/>
                <a:cs typeface="Times New Roman" pitchFamily="18" charset="0"/>
              </a:rPr>
              <a:t>(excess)+</a:t>
            </a:r>
            <a:r>
              <a:rPr lang="ar-IQ" sz="2000" dirty="0">
                <a:solidFill>
                  <a:prstClr val="black"/>
                </a:solidFill>
                <a:latin typeface="Arial" charset="0"/>
              </a:rPr>
              <a:t> </a:t>
            </a:r>
            <a:r>
              <a:rPr lang="en-US" sz="2000" dirty="0">
                <a:solidFill>
                  <a:prstClr val="black"/>
                </a:solidFill>
                <a:latin typeface="Arial" charset="0"/>
                <a:cs typeface="Times New Roman" pitchFamily="18" charset="0"/>
              </a:rPr>
              <a:t>2 </a:t>
            </a:r>
            <a:r>
              <a:rPr lang="en-US" sz="2000" dirty="0" err="1">
                <a:solidFill>
                  <a:prstClr val="black"/>
                </a:solidFill>
                <a:latin typeface="Arial" charset="0"/>
                <a:cs typeface="Times New Roman" pitchFamily="18" charset="0"/>
              </a:rPr>
              <a:t>NaOH</a:t>
            </a:r>
            <a:r>
              <a:rPr lang="ar-IQ" sz="2000" dirty="0">
                <a:solidFill>
                  <a:prstClr val="black"/>
                </a:solidFill>
                <a:latin typeface="Arial" charset="0"/>
              </a:rPr>
              <a:t> </a:t>
            </a:r>
            <a:r>
              <a:rPr lang="en-US" sz="2000" dirty="0">
                <a:solidFill>
                  <a:prstClr val="black"/>
                </a:solidFill>
                <a:latin typeface="Arial" charset="0"/>
                <a:cs typeface="Times New Roman" pitchFamily="18" charset="0"/>
              </a:rPr>
              <a:t>→</a:t>
            </a:r>
            <a:r>
              <a:rPr lang="ar-IQ" sz="2000" dirty="0">
                <a:solidFill>
                  <a:prstClr val="black"/>
                </a:solidFill>
                <a:latin typeface="Arial" charset="0"/>
              </a:rPr>
              <a:t>  </a:t>
            </a:r>
            <a:r>
              <a:rPr lang="en-US" sz="2000" dirty="0">
                <a:solidFill>
                  <a:prstClr val="black"/>
                </a:solidFill>
                <a:latin typeface="Arial" charset="0"/>
                <a:cs typeface="Times New Roman" pitchFamily="18" charset="0"/>
              </a:rPr>
              <a:t>Na</a:t>
            </a:r>
            <a:r>
              <a:rPr lang="en-US" sz="14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SO</a:t>
            </a:r>
            <a:r>
              <a:rPr lang="en-US" sz="1400" dirty="0">
                <a:solidFill>
                  <a:prstClr val="black"/>
                </a:solidFill>
                <a:latin typeface="Arial" charset="0"/>
                <a:cs typeface="Times New Roman" pitchFamily="18" charset="0"/>
              </a:rPr>
              <a:t>4</a:t>
            </a:r>
            <a:r>
              <a:rPr lang="ar-IQ" sz="1400" dirty="0">
                <a:solidFill>
                  <a:prstClr val="black"/>
                </a:solidFill>
                <a:latin typeface="Arial" charset="0"/>
              </a:rPr>
              <a:t> </a:t>
            </a:r>
            <a:r>
              <a:rPr lang="en-US" sz="2000" dirty="0">
                <a:solidFill>
                  <a:prstClr val="black"/>
                </a:solidFill>
                <a:latin typeface="Arial" charset="0"/>
                <a:cs typeface="Times New Roman" pitchFamily="18" charset="0"/>
              </a:rPr>
              <a:t>+2</a:t>
            </a:r>
            <a:r>
              <a:rPr lang="ar-IQ" sz="1400" dirty="0">
                <a:solidFill>
                  <a:prstClr val="black"/>
                </a:solidFill>
                <a:latin typeface="Arial" charset="0"/>
              </a:rPr>
              <a:t>  </a:t>
            </a:r>
            <a:r>
              <a:rPr lang="en-US" sz="2000" dirty="0">
                <a:solidFill>
                  <a:prstClr val="black"/>
                </a:solidFill>
                <a:latin typeface="Arial" charset="0"/>
                <a:cs typeface="Times New Roman" pitchFamily="18" charset="0"/>
              </a:rPr>
              <a:t>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O</a:t>
            </a:r>
            <a:endParaRPr lang="ar-IQ" sz="2000" dirty="0">
              <a:solidFill>
                <a:prstClr val="black"/>
              </a:solidFill>
              <a:latin typeface="Arial" charset="0"/>
              <a:cs typeface="Times New Roman" pitchFamily="18" charset="0"/>
            </a:endParaRPr>
          </a:p>
          <a:p>
            <a:pPr lvl="0"/>
            <a:r>
              <a:rPr lang="en-US" sz="2000" dirty="0" err="1">
                <a:solidFill>
                  <a:prstClr val="black"/>
                </a:solidFill>
                <a:latin typeface="Arial" charset="0"/>
                <a:cs typeface="Times New Roman" pitchFamily="18" charset="0"/>
              </a:rPr>
              <a:t>mEq</a:t>
            </a:r>
            <a:r>
              <a:rPr lang="en-US" sz="2000" dirty="0">
                <a:solidFill>
                  <a:prstClr val="black"/>
                </a:solidFill>
                <a:latin typeface="Arial" charset="0"/>
                <a:cs typeface="Times New Roman" pitchFamily="18" charset="0"/>
              </a:rPr>
              <a:t>. of </a:t>
            </a:r>
            <a:r>
              <a:rPr lang="en-US" sz="2000" dirty="0" err="1">
                <a:solidFill>
                  <a:prstClr val="black"/>
                </a:solidFill>
                <a:latin typeface="Arial" charset="0"/>
                <a:cs typeface="Times New Roman" pitchFamily="18" charset="0"/>
              </a:rPr>
              <a:t>NaOH</a:t>
            </a:r>
            <a:r>
              <a:rPr lang="en-US" sz="2000" dirty="0">
                <a:solidFill>
                  <a:prstClr val="black"/>
                </a:solidFill>
                <a:latin typeface="Arial" charset="0"/>
                <a:cs typeface="Times New Roman" pitchFamily="18" charset="0"/>
              </a:rPr>
              <a:t> = </a:t>
            </a:r>
            <a:r>
              <a:rPr lang="en-US" sz="2000" dirty="0" err="1">
                <a:solidFill>
                  <a:prstClr val="black"/>
                </a:solidFill>
                <a:latin typeface="Arial" charset="0"/>
                <a:cs typeface="Times New Roman" pitchFamily="18" charset="0"/>
              </a:rPr>
              <a:t>mEq</a:t>
            </a:r>
            <a:r>
              <a:rPr lang="en-US" sz="2000" dirty="0">
                <a:solidFill>
                  <a:prstClr val="black"/>
                </a:solidFill>
                <a:latin typeface="Arial" charset="0"/>
                <a:cs typeface="Times New Roman" pitchFamily="18" charset="0"/>
              </a:rPr>
              <a:t>. of 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SO</a:t>
            </a:r>
            <a:r>
              <a:rPr lang="en-US" sz="2000" baseline="-25000" dirty="0">
                <a:solidFill>
                  <a:prstClr val="black"/>
                </a:solidFill>
                <a:latin typeface="Arial" charset="0"/>
                <a:cs typeface="Times New Roman" pitchFamily="18" charset="0"/>
              </a:rPr>
              <a:t>4 </a:t>
            </a:r>
            <a:r>
              <a:rPr lang="en-US" sz="2000" dirty="0">
                <a:solidFill>
                  <a:prstClr val="black"/>
                </a:solidFill>
                <a:latin typeface="Arial" charset="0"/>
                <a:cs typeface="Times New Roman" pitchFamily="18" charset="0"/>
              </a:rPr>
              <a:t>+ </a:t>
            </a:r>
            <a:r>
              <a:rPr lang="en-US" sz="2000" dirty="0" err="1">
                <a:solidFill>
                  <a:srgbClr val="FF0000"/>
                </a:solidFill>
                <a:latin typeface="Arial" charset="0"/>
                <a:cs typeface="Times New Roman" pitchFamily="18" charset="0"/>
              </a:rPr>
              <a:t>mEq</a:t>
            </a:r>
            <a:r>
              <a:rPr lang="en-US" sz="2000" dirty="0">
                <a:solidFill>
                  <a:srgbClr val="FF0000"/>
                </a:solidFill>
                <a:latin typeface="Arial" charset="0"/>
                <a:cs typeface="Times New Roman" pitchFamily="18" charset="0"/>
              </a:rPr>
              <a:t>. of </a:t>
            </a:r>
            <a:r>
              <a:rPr lang="en-US" sz="2000" dirty="0" err="1">
                <a:solidFill>
                  <a:srgbClr val="FF0000"/>
                </a:solidFill>
                <a:latin typeface="Arial" charset="0"/>
                <a:cs typeface="Times New Roman" pitchFamily="18" charset="0"/>
              </a:rPr>
              <a:t>ZnO</a:t>
            </a:r>
            <a:endParaRPr lang="en-US" sz="2000" dirty="0">
              <a:solidFill>
                <a:srgbClr val="FF0000"/>
              </a:solidFill>
              <a:latin typeface="Arial" charset="0"/>
              <a:cs typeface="Times New Roman" pitchFamily="18" charset="0"/>
            </a:endParaRPr>
          </a:p>
          <a:p>
            <a:pPr lvl="0"/>
            <a:r>
              <a:rPr lang="en-US" sz="2000" dirty="0">
                <a:solidFill>
                  <a:prstClr val="black"/>
                </a:solidFill>
                <a:latin typeface="Arial" charset="0"/>
                <a:cs typeface="Times New Roman" pitchFamily="18" charset="0"/>
              </a:rPr>
              <a:t> </a:t>
            </a:r>
            <a:r>
              <a:rPr lang="en-US" sz="2000" dirty="0" err="1">
                <a:solidFill>
                  <a:srgbClr val="FF0000"/>
                </a:solidFill>
                <a:latin typeface="Arial" charset="0"/>
                <a:cs typeface="Times New Roman" pitchFamily="18" charset="0"/>
              </a:rPr>
              <a:t>mEq</a:t>
            </a:r>
            <a:r>
              <a:rPr lang="en-US" sz="2000" dirty="0">
                <a:solidFill>
                  <a:srgbClr val="FF0000"/>
                </a:solidFill>
                <a:latin typeface="Arial" charset="0"/>
                <a:cs typeface="Times New Roman" pitchFamily="18" charset="0"/>
              </a:rPr>
              <a:t>. of </a:t>
            </a:r>
            <a:r>
              <a:rPr lang="en-US" sz="2000" dirty="0" err="1">
                <a:solidFill>
                  <a:srgbClr val="FF0000"/>
                </a:solidFill>
                <a:latin typeface="Arial" charset="0"/>
                <a:cs typeface="Times New Roman" pitchFamily="18" charset="0"/>
              </a:rPr>
              <a:t>ZnO</a:t>
            </a:r>
            <a:r>
              <a:rPr lang="en-US" sz="2000" dirty="0">
                <a:solidFill>
                  <a:srgbClr val="FF0000"/>
                </a:solidFill>
                <a:latin typeface="Arial" charset="0"/>
                <a:cs typeface="Times New Roman" pitchFamily="18" charset="0"/>
              </a:rPr>
              <a:t>   </a:t>
            </a:r>
            <a:r>
              <a:rPr lang="en-US" sz="2000" dirty="0">
                <a:solidFill>
                  <a:prstClr val="black"/>
                </a:solidFill>
                <a:latin typeface="Arial" charset="0"/>
                <a:cs typeface="Times New Roman" pitchFamily="18" charset="0"/>
              </a:rPr>
              <a:t>= </a:t>
            </a:r>
            <a:r>
              <a:rPr lang="en-US" sz="2000" dirty="0" err="1">
                <a:solidFill>
                  <a:prstClr val="black"/>
                </a:solidFill>
                <a:latin typeface="Arial" charset="0"/>
                <a:cs typeface="Times New Roman" pitchFamily="18" charset="0"/>
              </a:rPr>
              <a:t>mEq</a:t>
            </a:r>
            <a:r>
              <a:rPr lang="en-US" sz="2000" dirty="0">
                <a:solidFill>
                  <a:prstClr val="black"/>
                </a:solidFill>
                <a:latin typeface="Arial" charset="0"/>
                <a:cs typeface="Times New Roman" pitchFamily="18" charset="0"/>
              </a:rPr>
              <a:t>. of 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SO</a:t>
            </a:r>
            <a:r>
              <a:rPr lang="en-US" sz="2000" baseline="-25000" dirty="0">
                <a:solidFill>
                  <a:prstClr val="black"/>
                </a:solidFill>
                <a:latin typeface="Arial" charset="0"/>
                <a:cs typeface="Times New Roman" pitchFamily="18" charset="0"/>
              </a:rPr>
              <a:t>4   </a:t>
            </a:r>
            <a:r>
              <a:rPr lang="en-US" sz="2000" dirty="0">
                <a:solidFill>
                  <a:prstClr val="black"/>
                </a:solidFill>
                <a:latin typeface="Arial" charset="0"/>
                <a:cs typeface="Times New Roman" pitchFamily="18" charset="0"/>
              </a:rPr>
              <a:t>-</a:t>
            </a:r>
            <a:r>
              <a:rPr lang="en-US" sz="2000" baseline="-25000" dirty="0">
                <a:solidFill>
                  <a:prstClr val="black"/>
                </a:solidFill>
                <a:latin typeface="Arial" charset="0"/>
                <a:cs typeface="Times New Roman" pitchFamily="18" charset="0"/>
              </a:rPr>
              <a:t>   </a:t>
            </a:r>
            <a:r>
              <a:rPr lang="en-US" sz="2000" dirty="0" err="1">
                <a:solidFill>
                  <a:prstClr val="black"/>
                </a:solidFill>
                <a:latin typeface="Arial" charset="0"/>
                <a:cs typeface="Times New Roman" pitchFamily="18" charset="0"/>
              </a:rPr>
              <a:t>mEq</a:t>
            </a:r>
            <a:r>
              <a:rPr lang="en-US" sz="2000" dirty="0">
                <a:solidFill>
                  <a:prstClr val="black"/>
                </a:solidFill>
                <a:latin typeface="Arial" charset="0"/>
                <a:cs typeface="Times New Roman" pitchFamily="18" charset="0"/>
              </a:rPr>
              <a:t>. of </a:t>
            </a:r>
            <a:r>
              <a:rPr lang="en-US" sz="2000" dirty="0" err="1">
                <a:solidFill>
                  <a:prstClr val="black"/>
                </a:solidFill>
                <a:latin typeface="Arial" charset="0"/>
                <a:cs typeface="Times New Roman" pitchFamily="18" charset="0"/>
              </a:rPr>
              <a:t>NaOH</a:t>
            </a:r>
            <a:r>
              <a:rPr lang="en-US" sz="2000" dirty="0">
                <a:solidFill>
                  <a:prstClr val="black"/>
                </a:solidFill>
                <a:latin typeface="Arial" charset="0"/>
                <a:cs typeface="Times New Roman" pitchFamily="18" charset="0"/>
              </a:rPr>
              <a:t> </a:t>
            </a:r>
          </a:p>
          <a:p>
            <a:pPr lvl="0"/>
            <a:r>
              <a:rPr lang="en-US" sz="2000" dirty="0">
                <a:solidFill>
                  <a:prstClr val="black"/>
                </a:solidFill>
                <a:latin typeface="Arial" charset="0"/>
                <a:cs typeface="Times New Roman" pitchFamily="18" charset="0"/>
              </a:rPr>
              <a:t> </a:t>
            </a:r>
            <a:r>
              <a:rPr lang="en-US" sz="2000" dirty="0" err="1">
                <a:solidFill>
                  <a:srgbClr val="FF0000"/>
                </a:solidFill>
                <a:latin typeface="Arial" charset="0"/>
                <a:cs typeface="Times New Roman" pitchFamily="18" charset="0"/>
              </a:rPr>
              <a:t>mEq</a:t>
            </a:r>
            <a:r>
              <a:rPr lang="en-US" sz="2000" dirty="0">
                <a:solidFill>
                  <a:srgbClr val="FF0000"/>
                </a:solidFill>
                <a:latin typeface="Arial" charset="0"/>
                <a:cs typeface="Times New Roman" pitchFamily="18" charset="0"/>
              </a:rPr>
              <a:t>. of </a:t>
            </a:r>
            <a:r>
              <a:rPr lang="en-US" sz="2000" dirty="0" err="1">
                <a:solidFill>
                  <a:srgbClr val="FF0000"/>
                </a:solidFill>
                <a:latin typeface="Arial" charset="0"/>
                <a:cs typeface="Times New Roman" pitchFamily="18" charset="0"/>
              </a:rPr>
              <a:t>ZnO</a:t>
            </a:r>
            <a:r>
              <a:rPr lang="en-US" sz="2000" dirty="0">
                <a:solidFill>
                  <a:prstClr val="black"/>
                </a:solidFill>
                <a:latin typeface="Arial" charset="0"/>
                <a:cs typeface="Times New Roman" pitchFamily="18" charset="0"/>
              </a:rPr>
              <a:t>      = N </a:t>
            </a:r>
            <a:r>
              <a:rPr lang="en-US" sz="1400" dirty="0">
                <a:solidFill>
                  <a:prstClr val="black"/>
                </a:solidFill>
                <a:latin typeface="Arial" charset="0"/>
                <a:cs typeface="Times New Roman" pitchFamily="18" charset="0"/>
              </a:rPr>
              <a:t>H</a:t>
            </a:r>
            <a:r>
              <a:rPr lang="en-US" sz="1400" baseline="-25000" dirty="0">
                <a:solidFill>
                  <a:prstClr val="black"/>
                </a:solidFill>
                <a:latin typeface="Arial" charset="0"/>
                <a:cs typeface="Times New Roman" pitchFamily="18" charset="0"/>
              </a:rPr>
              <a:t>2</a:t>
            </a:r>
            <a:r>
              <a:rPr lang="en-US" sz="1400" dirty="0">
                <a:solidFill>
                  <a:prstClr val="black"/>
                </a:solidFill>
                <a:latin typeface="Arial" charset="0"/>
                <a:cs typeface="Times New Roman" pitchFamily="18" charset="0"/>
              </a:rPr>
              <a:t>SO</a:t>
            </a:r>
            <a:r>
              <a:rPr lang="en-US" sz="1400" baseline="-25000" dirty="0">
                <a:solidFill>
                  <a:prstClr val="black"/>
                </a:solidFill>
                <a:latin typeface="Arial" charset="0"/>
                <a:cs typeface="Times New Roman" pitchFamily="18" charset="0"/>
              </a:rPr>
              <a:t>4</a:t>
            </a:r>
            <a:r>
              <a:rPr lang="en-US" sz="1400" dirty="0">
                <a:solidFill>
                  <a:prstClr val="black"/>
                </a:solidFill>
                <a:latin typeface="Arial" charset="0"/>
                <a:cs typeface="Times New Roman" pitchFamily="18" charset="0"/>
              </a:rPr>
              <a:t> </a:t>
            </a:r>
            <a:r>
              <a:rPr lang="en-US" sz="2000" dirty="0">
                <a:solidFill>
                  <a:prstClr val="black"/>
                </a:solidFill>
                <a:latin typeface="Arial" charset="0"/>
                <a:cs typeface="Times New Roman" pitchFamily="18" charset="0"/>
              </a:rPr>
              <a:t>* V </a:t>
            </a:r>
            <a:r>
              <a:rPr lang="en-US" sz="1400" dirty="0">
                <a:solidFill>
                  <a:prstClr val="black"/>
                </a:solidFill>
                <a:latin typeface="Arial" charset="0"/>
                <a:cs typeface="Times New Roman" pitchFamily="18" charset="0"/>
              </a:rPr>
              <a:t>H</a:t>
            </a:r>
            <a:r>
              <a:rPr lang="en-US" sz="1400" baseline="-25000" dirty="0">
                <a:solidFill>
                  <a:prstClr val="black"/>
                </a:solidFill>
                <a:latin typeface="Arial" charset="0"/>
                <a:cs typeface="Times New Roman" pitchFamily="18" charset="0"/>
              </a:rPr>
              <a:t>2</a:t>
            </a:r>
            <a:r>
              <a:rPr lang="en-US" sz="1400" dirty="0">
                <a:solidFill>
                  <a:prstClr val="black"/>
                </a:solidFill>
                <a:latin typeface="Arial" charset="0"/>
                <a:cs typeface="Times New Roman" pitchFamily="18" charset="0"/>
              </a:rPr>
              <a:t>SO</a:t>
            </a:r>
            <a:r>
              <a:rPr lang="en-US" sz="1400" baseline="-25000" dirty="0">
                <a:solidFill>
                  <a:prstClr val="black"/>
                </a:solidFill>
                <a:latin typeface="Arial" charset="0"/>
                <a:cs typeface="Times New Roman" pitchFamily="18" charset="0"/>
              </a:rPr>
              <a:t>4  </a:t>
            </a:r>
            <a:r>
              <a:rPr lang="en-US" sz="2000" dirty="0">
                <a:solidFill>
                  <a:prstClr val="black"/>
                </a:solidFill>
                <a:latin typeface="Arial" charset="0"/>
                <a:cs typeface="Times New Roman" pitchFamily="18" charset="0"/>
              </a:rPr>
              <a:t> -  N </a:t>
            </a:r>
            <a:r>
              <a:rPr lang="en-US" sz="1400" baseline="-25000" dirty="0" err="1">
                <a:solidFill>
                  <a:prstClr val="black"/>
                </a:solidFill>
                <a:latin typeface="Arial" charset="0"/>
                <a:cs typeface="Times New Roman" pitchFamily="18" charset="0"/>
              </a:rPr>
              <a:t>NaOH</a:t>
            </a:r>
            <a:r>
              <a:rPr lang="en-US" sz="2000" dirty="0">
                <a:solidFill>
                  <a:prstClr val="black"/>
                </a:solidFill>
                <a:latin typeface="Arial" charset="0"/>
                <a:cs typeface="Times New Roman" pitchFamily="18" charset="0"/>
              </a:rPr>
              <a:t> *( V </a:t>
            </a:r>
            <a:r>
              <a:rPr lang="en-US" sz="1400" baseline="-25000" dirty="0" err="1">
                <a:solidFill>
                  <a:prstClr val="black"/>
                </a:solidFill>
                <a:latin typeface="Arial" charset="0"/>
                <a:cs typeface="Times New Roman" pitchFamily="18" charset="0"/>
              </a:rPr>
              <a:t>NaOH</a:t>
            </a:r>
            <a:r>
              <a:rPr lang="en-US" sz="1400" baseline="-25000" dirty="0">
                <a:solidFill>
                  <a:prstClr val="black"/>
                </a:solidFill>
                <a:latin typeface="Arial" charset="0"/>
                <a:cs typeface="Times New Roman" pitchFamily="18" charset="0"/>
              </a:rPr>
              <a:t>   </a:t>
            </a:r>
            <a:r>
              <a:rPr lang="en-US" sz="2000">
                <a:solidFill>
                  <a:prstClr val="black"/>
                </a:solidFill>
                <a:latin typeface="Arial" charset="0"/>
                <a:cs typeface="Times New Roman" pitchFamily="18" charset="0"/>
              </a:rPr>
              <a:t>* 50/10</a:t>
            </a:r>
            <a:r>
              <a:rPr lang="en-US" sz="2000" dirty="0">
                <a:solidFill>
                  <a:prstClr val="black"/>
                </a:solidFill>
                <a:latin typeface="Arial" charset="0"/>
                <a:cs typeface="Times New Roman" pitchFamily="18" charset="0"/>
              </a:rPr>
              <a:t>)</a:t>
            </a:r>
          </a:p>
          <a:p>
            <a:pPr lvl="0"/>
            <a:endParaRPr lang="en-US" sz="1400" baseline="-25000" dirty="0">
              <a:solidFill>
                <a:prstClr val="black"/>
              </a:solidFill>
              <a:latin typeface="Arial" charset="0"/>
              <a:cs typeface="Times New Roman" pitchFamily="18" charset="0"/>
            </a:endParaRPr>
          </a:p>
          <a:p>
            <a:pPr lvl="0"/>
            <a:r>
              <a:rPr lang="en-US" sz="2000" dirty="0">
                <a:solidFill>
                  <a:prstClr val="black"/>
                </a:solidFill>
                <a:latin typeface="Arial" charset="0"/>
                <a:cs typeface="Times New Roman" pitchFamily="18" charset="0"/>
              </a:rPr>
              <a:t>                              =                       </a:t>
            </a:r>
            <a:r>
              <a:rPr lang="en-US" sz="2000" dirty="0" err="1">
                <a:solidFill>
                  <a:prstClr val="black"/>
                </a:solidFill>
                <a:latin typeface="Arial" charset="0"/>
                <a:cs typeface="Times New Roman" pitchFamily="18" charset="0"/>
              </a:rPr>
              <a:t>mEq</a:t>
            </a:r>
            <a:r>
              <a:rPr lang="en-US" sz="2000" dirty="0">
                <a:solidFill>
                  <a:prstClr val="black"/>
                </a:solidFill>
                <a:latin typeface="Arial" charset="0"/>
                <a:cs typeface="Times New Roman" pitchFamily="18" charset="0"/>
              </a:rPr>
              <a:t>. Of </a:t>
            </a:r>
            <a:r>
              <a:rPr lang="en-US" sz="2000" dirty="0" err="1">
                <a:solidFill>
                  <a:prstClr val="black"/>
                </a:solidFill>
                <a:latin typeface="Arial" charset="0"/>
                <a:cs typeface="Times New Roman" pitchFamily="18" charset="0"/>
              </a:rPr>
              <a:t>ZnO</a:t>
            </a:r>
            <a:r>
              <a:rPr lang="en-US" sz="2000" dirty="0">
                <a:solidFill>
                  <a:prstClr val="black"/>
                </a:solidFill>
                <a:latin typeface="Arial" charset="0"/>
                <a:cs typeface="Times New Roman" pitchFamily="18" charset="0"/>
              </a:rPr>
              <a:t> </a:t>
            </a:r>
          </a:p>
          <a:p>
            <a:pPr lvl="0"/>
            <a:r>
              <a:rPr lang="en-US" sz="2000" dirty="0">
                <a:solidFill>
                  <a:prstClr val="black"/>
                </a:solidFill>
                <a:latin typeface="Arial" charset="0"/>
                <a:cs typeface="Times New Roman" pitchFamily="18" charset="0"/>
              </a:rPr>
              <a:t>                            </a:t>
            </a:r>
          </a:p>
          <a:p>
            <a:pPr lvl="0"/>
            <a:r>
              <a:rPr lang="en-US" sz="2000" dirty="0">
                <a:solidFill>
                  <a:prstClr val="black"/>
                </a:solidFill>
                <a:latin typeface="Arial" charset="0"/>
                <a:cs typeface="Times New Roman" pitchFamily="18" charset="0"/>
              </a:rPr>
              <a:t>                             </a:t>
            </a:r>
            <a:endParaRPr lang="en-US" sz="2000" dirty="0">
              <a:solidFill>
                <a:srgbClr val="FF0000"/>
              </a:solidFill>
              <a:latin typeface="Arial" charset="0"/>
              <a:cs typeface="Times New Roman" pitchFamily="18" charset="0"/>
            </a:endParaRPr>
          </a:p>
          <a:p>
            <a:pPr lvl="0"/>
            <a:r>
              <a:rPr lang="en-US" sz="2000" dirty="0">
                <a:solidFill>
                  <a:prstClr val="black"/>
                </a:solidFill>
                <a:latin typeface="Arial" charset="0"/>
                <a:cs typeface="Times New Roman" pitchFamily="18" charset="0"/>
              </a:rPr>
              <a:t>Wt. of </a:t>
            </a:r>
            <a:r>
              <a:rPr lang="en-US" sz="2000" dirty="0" err="1">
                <a:solidFill>
                  <a:prstClr val="black"/>
                </a:solidFill>
                <a:latin typeface="Arial" charset="0"/>
                <a:cs typeface="Times New Roman" pitchFamily="18" charset="0"/>
              </a:rPr>
              <a:t>Z</a:t>
            </a:r>
            <a:r>
              <a:rPr lang="en-US" sz="2000" dirty="0" err="1">
                <a:latin typeface="Arial" charset="0"/>
                <a:cs typeface="Times New Roman" pitchFamily="18" charset="0"/>
              </a:rPr>
              <a:t>n</a:t>
            </a:r>
            <a:r>
              <a:rPr lang="en-US" sz="2000" dirty="0" err="1">
                <a:solidFill>
                  <a:prstClr val="black"/>
                </a:solidFill>
                <a:latin typeface="Arial" charset="0"/>
                <a:cs typeface="Times New Roman" pitchFamily="18" charset="0"/>
              </a:rPr>
              <a:t>O</a:t>
            </a:r>
            <a:r>
              <a:rPr lang="en-US" sz="2000" dirty="0">
                <a:solidFill>
                  <a:prstClr val="black"/>
                </a:solidFill>
                <a:latin typeface="Arial" charset="0"/>
                <a:cs typeface="Times New Roman" pitchFamily="18" charset="0"/>
              </a:rPr>
              <a:t> mg  = </a:t>
            </a:r>
            <a:r>
              <a:rPr lang="en-US" sz="2000" dirty="0" err="1">
                <a:solidFill>
                  <a:prstClr val="black"/>
                </a:solidFill>
                <a:latin typeface="Arial" charset="0"/>
                <a:cs typeface="Times New Roman" pitchFamily="18" charset="0"/>
              </a:rPr>
              <a:t>mEq</a:t>
            </a:r>
            <a:r>
              <a:rPr lang="en-US" sz="2000" dirty="0">
                <a:solidFill>
                  <a:prstClr val="black"/>
                </a:solidFill>
                <a:latin typeface="Arial" charset="0"/>
                <a:cs typeface="Times New Roman" pitchFamily="18" charset="0"/>
              </a:rPr>
              <a:t>. of </a:t>
            </a:r>
            <a:r>
              <a:rPr lang="en-US" sz="2000" dirty="0" err="1">
                <a:solidFill>
                  <a:prstClr val="black"/>
                </a:solidFill>
                <a:latin typeface="Arial" charset="0"/>
                <a:cs typeface="Times New Roman" pitchFamily="18" charset="0"/>
              </a:rPr>
              <a:t>ZnO</a:t>
            </a:r>
            <a:r>
              <a:rPr lang="en-US" sz="2000" dirty="0">
                <a:solidFill>
                  <a:prstClr val="black"/>
                </a:solidFill>
                <a:latin typeface="Arial" charset="0"/>
                <a:cs typeface="Times New Roman" pitchFamily="18" charset="0"/>
              </a:rPr>
              <a:t> * </a:t>
            </a:r>
            <a:r>
              <a:rPr lang="en-US" sz="2000" dirty="0" err="1">
                <a:solidFill>
                  <a:prstClr val="black"/>
                </a:solidFill>
                <a:latin typeface="Arial" charset="0"/>
                <a:cs typeface="Times New Roman" pitchFamily="18" charset="0"/>
              </a:rPr>
              <a:t>Eq.Wt</a:t>
            </a:r>
            <a:r>
              <a:rPr lang="en-US" sz="2000" dirty="0">
                <a:solidFill>
                  <a:prstClr val="black"/>
                </a:solidFill>
                <a:latin typeface="Arial" charset="0"/>
                <a:cs typeface="Times New Roman" pitchFamily="18" charset="0"/>
              </a:rPr>
              <a:t>. of </a:t>
            </a:r>
            <a:r>
              <a:rPr lang="en-US" sz="2000" dirty="0" err="1">
                <a:solidFill>
                  <a:prstClr val="black"/>
                </a:solidFill>
                <a:latin typeface="Arial" charset="0"/>
                <a:cs typeface="Times New Roman" pitchFamily="18" charset="0"/>
              </a:rPr>
              <a:t>ZnO</a:t>
            </a:r>
            <a:r>
              <a:rPr lang="en-US" sz="2000" dirty="0">
                <a:solidFill>
                  <a:prstClr val="black"/>
                </a:solidFill>
                <a:latin typeface="Arial" charset="0"/>
                <a:cs typeface="Times New Roman" pitchFamily="18" charset="0"/>
              </a:rPr>
              <a:t> </a:t>
            </a:r>
          </a:p>
          <a:p>
            <a:pPr lvl="0"/>
            <a:r>
              <a:rPr lang="en-US" sz="2000" dirty="0">
                <a:solidFill>
                  <a:srgbClr val="FF0000"/>
                </a:solidFill>
                <a:latin typeface="Arial" charset="0"/>
                <a:cs typeface="Times New Roman" pitchFamily="18" charset="0"/>
              </a:rPr>
              <a:t>                   </a:t>
            </a:r>
          </a:p>
          <a:p>
            <a:pPr lvl="0"/>
            <a:r>
              <a:rPr lang="en-US" sz="2000" dirty="0">
                <a:solidFill>
                  <a:srgbClr val="FF0000"/>
                </a:solidFill>
                <a:latin typeface="Arial" charset="0"/>
                <a:cs typeface="Times New Roman" pitchFamily="18" charset="0"/>
              </a:rPr>
              <a:t> </a:t>
            </a:r>
            <a:r>
              <a:rPr lang="en-US" sz="2000" dirty="0">
                <a:solidFill>
                  <a:prstClr val="black"/>
                </a:solidFill>
                <a:latin typeface="Arial" charset="0"/>
                <a:cs typeface="Times New Roman" pitchFamily="18" charset="0"/>
              </a:rPr>
              <a:t>Wt. of </a:t>
            </a:r>
            <a:r>
              <a:rPr lang="en-US" sz="2000" dirty="0" err="1">
                <a:solidFill>
                  <a:prstClr val="black"/>
                </a:solidFill>
                <a:latin typeface="Arial" charset="0"/>
                <a:cs typeface="Times New Roman" pitchFamily="18" charset="0"/>
              </a:rPr>
              <a:t>ZnO</a:t>
            </a:r>
            <a:r>
              <a:rPr lang="en-US" sz="2000" dirty="0">
                <a:solidFill>
                  <a:prstClr val="black"/>
                </a:solidFill>
                <a:latin typeface="Arial" charset="0"/>
                <a:cs typeface="Times New Roman" pitchFamily="18" charset="0"/>
              </a:rPr>
              <a:t> mg</a:t>
            </a:r>
            <a:r>
              <a:rPr lang="en-US" sz="2000" dirty="0">
                <a:latin typeface="Arial" charset="0"/>
                <a:cs typeface="Times New Roman" pitchFamily="18" charset="0"/>
              </a:rPr>
              <a:t> =                   </a:t>
            </a:r>
            <a:r>
              <a:rPr lang="en-US" sz="2000" dirty="0">
                <a:solidFill>
                  <a:prstClr val="black"/>
                </a:solidFill>
                <a:latin typeface="Arial" charset="0"/>
                <a:cs typeface="Times New Roman" pitchFamily="18" charset="0"/>
              </a:rPr>
              <a:t>mg / 1000  =                   g </a:t>
            </a:r>
          </a:p>
          <a:p>
            <a:pPr lvl="0"/>
            <a:r>
              <a:rPr lang="en-US" sz="2000" dirty="0">
                <a:solidFill>
                  <a:prstClr val="black"/>
                </a:solidFill>
                <a:latin typeface="Arial" charset="0"/>
                <a:cs typeface="Times New Roman" pitchFamily="18" charset="0"/>
              </a:rPr>
              <a:t>    </a:t>
            </a:r>
          </a:p>
          <a:p>
            <a:r>
              <a:rPr lang="en-US" sz="2000" dirty="0">
                <a:solidFill>
                  <a:prstClr val="black"/>
                </a:solidFill>
                <a:latin typeface="Arial" charset="0"/>
                <a:cs typeface="Times New Roman" pitchFamily="18" charset="0"/>
              </a:rPr>
              <a:t>Wt.%  = wt. practical / wt. Theoretical *100</a:t>
            </a:r>
          </a:p>
          <a:p>
            <a:endParaRPr lang="en-US" sz="2000" dirty="0">
              <a:solidFill>
                <a:prstClr val="black"/>
              </a:solidFill>
              <a:latin typeface="Arial" charset="0"/>
              <a:cs typeface="Times New Roman" pitchFamily="18" charset="0"/>
            </a:endParaRPr>
          </a:p>
          <a:p>
            <a:r>
              <a:rPr lang="en-US" sz="2000" u="sng" dirty="0">
                <a:solidFill>
                  <a:prstClr val="black"/>
                </a:solidFill>
                <a:latin typeface="Arial" charset="0"/>
                <a:cs typeface="Times New Roman" pitchFamily="18" charset="0"/>
              </a:rPr>
              <a:t>Assume</a:t>
            </a:r>
            <a:r>
              <a:rPr lang="en-US" sz="2000" dirty="0">
                <a:solidFill>
                  <a:prstClr val="black"/>
                </a:solidFill>
                <a:latin typeface="Arial" charset="0"/>
                <a:cs typeface="Times New Roman" pitchFamily="18" charset="0"/>
              </a:rPr>
              <a:t>  wt. Theoretical = 0.5 g </a:t>
            </a:r>
            <a:r>
              <a:rPr lang="en-US" sz="2000" dirty="0" err="1">
                <a:solidFill>
                  <a:prstClr val="black"/>
                </a:solidFill>
                <a:latin typeface="Arial" charset="0"/>
                <a:cs typeface="Times New Roman" pitchFamily="18" charset="0"/>
              </a:rPr>
              <a:t>ZnO</a:t>
            </a:r>
            <a:endParaRPr lang="en-US" sz="2000" dirty="0">
              <a:solidFill>
                <a:prstClr val="black"/>
              </a:solidFill>
              <a:latin typeface="Arial" charset="0"/>
              <a:cs typeface="Times New Roman" pitchFamily="18" charset="0"/>
            </a:endParaRPr>
          </a:p>
          <a:p>
            <a:r>
              <a:rPr lang="en-US" sz="2000" dirty="0">
                <a:solidFill>
                  <a:prstClr val="black"/>
                </a:solidFill>
                <a:latin typeface="Arial" charset="0"/>
                <a:cs typeface="Times New Roman" pitchFamily="18" charset="0"/>
              </a:rPr>
              <a:t>                                         = 500 mg </a:t>
            </a:r>
          </a:p>
          <a:p>
            <a:endParaRPr lang="en-US" sz="2000" dirty="0">
              <a:solidFill>
                <a:prstClr val="black"/>
              </a:solidFill>
              <a:latin typeface="Arial" charset="0"/>
              <a:cs typeface="Times New Roman" pitchFamily="18" charset="0"/>
            </a:endParaRPr>
          </a:p>
        </p:txBody>
      </p:sp>
      <p:sp>
        <p:nvSpPr>
          <p:cNvPr id="6" name="Rounded Rectangle 5"/>
          <p:cNvSpPr/>
          <p:nvPr/>
        </p:nvSpPr>
        <p:spPr>
          <a:xfrm>
            <a:off x="3048000" y="2667000"/>
            <a:ext cx="9144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ounded Rectangle 6"/>
          <p:cNvSpPr/>
          <p:nvPr/>
        </p:nvSpPr>
        <p:spPr>
          <a:xfrm>
            <a:off x="2362200" y="4132119"/>
            <a:ext cx="9144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Rounded Rectangle 7"/>
          <p:cNvSpPr/>
          <p:nvPr/>
        </p:nvSpPr>
        <p:spPr>
          <a:xfrm>
            <a:off x="5257800" y="4104410"/>
            <a:ext cx="9144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700596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pc="0" dirty="0">
                <a:solidFill>
                  <a:srgbClr val="895D1D"/>
                </a:solidFill>
                <a:latin typeface="Times New Roman" pitchFamily="18" charset="0"/>
                <a:cs typeface="Times New Roman" pitchFamily="18" charset="0"/>
              </a:rPr>
              <a:t>Calculations (2)</a:t>
            </a:r>
            <a:endParaRPr lang="en-US" dirty="0"/>
          </a:p>
        </p:txBody>
      </p:sp>
      <p:sp>
        <p:nvSpPr>
          <p:cNvPr id="3" name="Rectangle 2"/>
          <p:cNvSpPr/>
          <p:nvPr/>
        </p:nvSpPr>
        <p:spPr>
          <a:xfrm>
            <a:off x="304800" y="1828799"/>
            <a:ext cx="8077200" cy="2009781"/>
          </a:xfrm>
          <a:prstGeom prst="rect">
            <a:avLst/>
          </a:prstGeom>
        </p:spPr>
        <p:txBody>
          <a:bodyPr wrap="square">
            <a:spAutoFit/>
          </a:bodyPr>
          <a:lstStyle/>
          <a:p>
            <a:pPr marL="365125" lvl="0" indent="-365125" algn="l" eaLnBrk="0" fontAlgn="base" hangingPunct="0">
              <a:lnSpc>
                <a:spcPct val="115000"/>
              </a:lnSpc>
              <a:spcBef>
                <a:spcPct val="20000"/>
              </a:spcBef>
              <a:spcAft>
                <a:spcPts val="1000"/>
              </a:spcAft>
              <a:buClr>
                <a:srgbClr val="873624"/>
              </a:buClr>
              <a:buFont typeface="Wingdings" pitchFamily="2" charset="2"/>
              <a:buChar char=""/>
            </a:pP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ZnO</a:t>
            </a:r>
            <a:r>
              <a:rPr lang="en-US" sz="2400" b="1" dirty="0">
                <a:solidFill>
                  <a:srgbClr val="000000"/>
                </a:solidFill>
                <a:latin typeface="Times New Roman" pitchFamily="18" charset="0"/>
                <a:cs typeface="Times New Roman" pitchFamily="18" charset="0"/>
              </a:rPr>
              <a:t> = ( </a:t>
            </a:r>
            <a:r>
              <a:rPr lang="en-US" sz="2400" b="1" dirty="0" err="1">
                <a:solidFill>
                  <a:srgbClr val="000000"/>
                </a:solidFill>
                <a:latin typeface="Times New Roman" pitchFamily="18" charset="0"/>
                <a:cs typeface="Times New Roman" pitchFamily="18" charset="0"/>
              </a:rPr>
              <a:t>V</a:t>
            </a:r>
            <a:r>
              <a:rPr lang="en-US" sz="2400" b="1" baseline="-25000" dirty="0" err="1">
                <a:solidFill>
                  <a:srgbClr val="000000"/>
                </a:solidFill>
                <a:latin typeface="Times New Roman" pitchFamily="18" charset="0"/>
                <a:cs typeface="Times New Roman" pitchFamily="18" charset="0"/>
              </a:rPr>
              <a:t>tot</a:t>
            </a:r>
            <a:r>
              <a:rPr lang="en-US" sz="2400" b="1" dirty="0">
                <a:solidFill>
                  <a:srgbClr val="000000"/>
                </a:solidFill>
                <a:latin typeface="Times New Roman" pitchFamily="18" charset="0"/>
                <a:cs typeface="Times New Roman" pitchFamily="18" charset="0"/>
              </a:rPr>
              <a:t>–</a:t>
            </a:r>
            <a:r>
              <a:rPr lang="en-US" sz="2400" b="1" dirty="0" err="1">
                <a:solidFill>
                  <a:srgbClr val="000000"/>
                </a:solidFill>
                <a:latin typeface="Times New Roman" pitchFamily="18" charset="0"/>
                <a:cs typeface="Times New Roman" pitchFamily="18" charset="0"/>
              </a:rPr>
              <a:t>V</a:t>
            </a:r>
            <a:r>
              <a:rPr lang="en-US" sz="2400" b="1" baseline="-25000" dirty="0" err="1">
                <a:solidFill>
                  <a:srgbClr val="000000"/>
                </a:solidFill>
                <a:latin typeface="Times New Roman" pitchFamily="18" charset="0"/>
                <a:cs typeface="Times New Roman" pitchFamily="18" charset="0"/>
              </a:rPr>
              <a:t>rem</a:t>
            </a:r>
            <a:r>
              <a:rPr lang="en-US" sz="2400" b="1" dirty="0">
                <a:solidFill>
                  <a:srgbClr val="000000"/>
                </a:solidFill>
                <a:latin typeface="Times New Roman" pitchFamily="18" charset="0"/>
                <a:cs typeface="Times New Roman" pitchFamily="18" charset="0"/>
              </a:rPr>
              <a:t>) x </a:t>
            </a:r>
            <a:r>
              <a:rPr lang="en-US" sz="2400" b="1" dirty="0" err="1">
                <a:solidFill>
                  <a:srgbClr val="000000"/>
                </a:solidFill>
                <a:latin typeface="Times New Roman" pitchFamily="18" charset="0"/>
                <a:cs typeface="Times New Roman" pitchFamily="18" charset="0"/>
              </a:rPr>
              <a:t>meq.wt</a:t>
            </a:r>
            <a:r>
              <a:rPr lang="en-US" sz="2400" b="1" dirty="0">
                <a:solidFill>
                  <a:srgbClr val="000000"/>
                </a:solidFill>
                <a:latin typeface="Times New Roman" pitchFamily="18" charset="0"/>
                <a:cs typeface="Times New Roman" pitchFamily="18" charset="0"/>
              </a:rPr>
              <a:t> x100 / </a:t>
            </a:r>
            <a:r>
              <a:rPr lang="en-US" sz="2400" b="1" dirty="0" err="1">
                <a:solidFill>
                  <a:srgbClr val="000000"/>
                </a:solidFill>
                <a:latin typeface="Times New Roman" pitchFamily="18" charset="0"/>
                <a:cs typeface="Times New Roman" pitchFamily="18" charset="0"/>
              </a:rPr>
              <a:t>wt</a:t>
            </a:r>
            <a:r>
              <a:rPr lang="en-US" sz="2400" b="1" dirty="0">
                <a:solidFill>
                  <a:srgbClr val="000000"/>
                </a:solidFill>
                <a:latin typeface="Times New Roman" pitchFamily="18" charset="0"/>
                <a:cs typeface="Times New Roman" pitchFamily="18" charset="0"/>
              </a:rPr>
              <a:t> of </a:t>
            </a:r>
            <a:r>
              <a:rPr lang="en-US" sz="2400" b="1" dirty="0" err="1">
                <a:solidFill>
                  <a:srgbClr val="000000"/>
                </a:solidFill>
                <a:latin typeface="Times New Roman" pitchFamily="18" charset="0"/>
                <a:cs typeface="Times New Roman" pitchFamily="18" charset="0"/>
              </a:rPr>
              <a:t>sampl</a:t>
            </a:r>
            <a:endParaRPr lang="en-US" sz="2400" b="1" dirty="0">
              <a:solidFill>
                <a:srgbClr val="000000"/>
              </a:solidFill>
              <a:latin typeface="Times New Roman" pitchFamily="18" charset="0"/>
              <a:cs typeface="Times New Roman" pitchFamily="18" charset="0"/>
            </a:endParaRPr>
          </a:p>
          <a:p>
            <a:pPr lvl="0" eaLnBrk="0" fontAlgn="base" hangingPunct="0">
              <a:spcBef>
                <a:spcPct val="20000"/>
              </a:spcBef>
              <a:spcAft>
                <a:spcPts val="1000"/>
              </a:spcAft>
              <a:buClr>
                <a:srgbClr val="873624"/>
              </a:buClr>
            </a:pPr>
            <a:r>
              <a:rPr lang="en-US" sz="2400" b="1" dirty="0">
                <a:solidFill>
                  <a:srgbClr val="000000"/>
                </a:solidFill>
                <a:latin typeface="Times New Roman" pitchFamily="18" charset="0"/>
                <a:cs typeface="Times New Roman" pitchFamily="18" charset="0"/>
              </a:rPr>
              <a:t>           Where  V </a:t>
            </a:r>
            <a:r>
              <a:rPr lang="en-US" sz="1400" dirty="0">
                <a:solidFill>
                  <a:prstClr val="black"/>
                </a:solidFill>
                <a:latin typeface="Arial" charset="0"/>
                <a:cs typeface="Times New Roman" pitchFamily="18" charset="0"/>
              </a:rPr>
              <a:t>tot </a:t>
            </a:r>
            <a:r>
              <a:rPr lang="en-US" sz="2000" dirty="0">
                <a:solidFill>
                  <a:prstClr val="black"/>
                </a:solidFill>
                <a:latin typeface="Arial" charset="0"/>
                <a:cs typeface="Times New Roman" pitchFamily="18" charset="0"/>
              </a:rPr>
              <a:t> = Total volume of </a:t>
            </a:r>
            <a:r>
              <a:rPr lang="ar-IQ" sz="2000" dirty="0">
                <a:solidFill>
                  <a:prstClr val="black"/>
                </a:solidFill>
                <a:latin typeface="Arial" charset="0"/>
                <a:cs typeface="Times New Roman" pitchFamily="18" charset="0"/>
              </a:rPr>
              <a:t> </a:t>
            </a:r>
            <a:r>
              <a:rPr lang="en-US" sz="2000" dirty="0">
                <a:solidFill>
                  <a:prstClr val="black"/>
                </a:solidFill>
                <a:latin typeface="Arial" charset="0"/>
                <a:cs typeface="Times New Roman" pitchFamily="18" charset="0"/>
              </a:rPr>
              <a:t>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SO</a:t>
            </a:r>
            <a:r>
              <a:rPr lang="en-US" sz="2000" baseline="-25000" dirty="0">
                <a:solidFill>
                  <a:prstClr val="black"/>
                </a:solidFill>
                <a:latin typeface="Arial" charset="0"/>
                <a:cs typeface="Times New Roman" pitchFamily="18" charset="0"/>
              </a:rPr>
              <a:t>4 </a:t>
            </a:r>
          </a:p>
          <a:p>
            <a:pPr lvl="0" eaLnBrk="0" fontAlgn="base" hangingPunct="0">
              <a:spcBef>
                <a:spcPct val="20000"/>
              </a:spcBef>
              <a:spcAft>
                <a:spcPts val="1000"/>
              </a:spcAft>
              <a:buClr>
                <a:srgbClr val="873624"/>
              </a:buClr>
            </a:pPr>
            <a:r>
              <a:rPr lang="en-US" sz="2000" baseline="-25000" dirty="0">
                <a:solidFill>
                  <a:prstClr val="black"/>
                </a:solidFill>
                <a:latin typeface="Arial" charset="0"/>
                <a:ea typeface="Calibri" pitchFamily="34" charset="0"/>
                <a:cs typeface="Times New Roman" pitchFamily="18" charset="0"/>
              </a:rPr>
              <a:t>                       </a:t>
            </a:r>
            <a:r>
              <a:rPr lang="en-US" sz="2400" b="1" dirty="0">
                <a:solidFill>
                  <a:srgbClr val="000000"/>
                </a:solidFill>
                <a:latin typeface="Times New Roman" pitchFamily="18" charset="0"/>
                <a:cs typeface="Times New Roman" pitchFamily="18" charset="0"/>
              </a:rPr>
              <a:t>V </a:t>
            </a:r>
            <a:r>
              <a:rPr lang="en-US" sz="1400" dirty="0">
                <a:solidFill>
                  <a:prstClr val="black"/>
                </a:solidFill>
                <a:latin typeface="Arial" charset="0"/>
                <a:cs typeface="Times New Roman" pitchFamily="18" charset="0"/>
              </a:rPr>
              <a:t>rem</a:t>
            </a:r>
            <a:r>
              <a:rPr lang="en-US" sz="2400" b="1" dirty="0">
                <a:solidFill>
                  <a:srgbClr val="000000"/>
                </a:solidFill>
                <a:latin typeface="Times New Roman" pitchFamily="18" charset="0"/>
                <a:cs typeface="Times New Roman" pitchFamily="18" charset="0"/>
              </a:rPr>
              <a:t>  = </a:t>
            </a:r>
            <a:r>
              <a:rPr lang="en-US" sz="2000" dirty="0">
                <a:solidFill>
                  <a:prstClr val="black"/>
                </a:solidFill>
                <a:latin typeface="Arial" charset="0"/>
                <a:cs typeface="Times New Roman" pitchFamily="18" charset="0"/>
              </a:rPr>
              <a:t>volume of H</a:t>
            </a:r>
            <a:r>
              <a:rPr lang="en-US" sz="2000" baseline="-25000" dirty="0">
                <a:solidFill>
                  <a:prstClr val="black"/>
                </a:solidFill>
                <a:latin typeface="Arial" charset="0"/>
                <a:cs typeface="Times New Roman" pitchFamily="18" charset="0"/>
              </a:rPr>
              <a:t>2</a:t>
            </a:r>
            <a:r>
              <a:rPr lang="en-US" sz="2000" dirty="0">
                <a:solidFill>
                  <a:prstClr val="black"/>
                </a:solidFill>
                <a:latin typeface="Arial" charset="0"/>
                <a:cs typeface="Times New Roman" pitchFamily="18" charset="0"/>
              </a:rPr>
              <a:t>SO</a:t>
            </a:r>
            <a:r>
              <a:rPr lang="en-US" sz="2000" baseline="-25000" dirty="0">
                <a:solidFill>
                  <a:prstClr val="black"/>
                </a:solidFill>
                <a:latin typeface="Arial" charset="0"/>
                <a:cs typeface="Times New Roman" pitchFamily="18" charset="0"/>
              </a:rPr>
              <a:t>4 </a:t>
            </a:r>
            <a:r>
              <a:rPr lang="en-US" sz="2000" dirty="0">
                <a:solidFill>
                  <a:prstClr val="black"/>
                </a:solidFill>
                <a:latin typeface="Arial" charset="0"/>
                <a:cs typeface="Times New Roman" pitchFamily="18" charset="0"/>
              </a:rPr>
              <a:t>react with  </a:t>
            </a:r>
            <a:r>
              <a:rPr lang="en-US" sz="2000" dirty="0" err="1">
                <a:solidFill>
                  <a:prstClr val="black"/>
                </a:solidFill>
                <a:latin typeface="Arial" charset="0"/>
                <a:cs typeface="Times New Roman" pitchFamily="18" charset="0"/>
              </a:rPr>
              <a:t>NaOH</a:t>
            </a:r>
            <a:r>
              <a:rPr lang="en-US" sz="2000" dirty="0">
                <a:solidFill>
                  <a:prstClr val="black"/>
                </a:solidFill>
                <a:latin typeface="Arial" charset="0"/>
                <a:cs typeface="Times New Roman" pitchFamily="18" charset="0"/>
              </a:rPr>
              <a:t> </a:t>
            </a:r>
            <a:endParaRPr lang="en-US" sz="1200" dirty="0">
              <a:solidFill>
                <a:srgbClr val="262626"/>
              </a:solidFill>
              <a:latin typeface="Calibri" pitchFamily="34" charset="0"/>
              <a:cs typeface="Arial" charset="0"/>
            </a:endParaRPr>
          </a:p>
          <a:p>
            <a:pPr lvl="0" eaLnBrk="0" fontAlgn="base" hangingPunct="0">
              <a:spcBef>
                <a:spcPct val="20000"/>
              </a:spcBef>
              <a:spcAft>
                <a:spcPts val="1000"/>
              </a:spcAft>
              <a:buClr>
                <a:srgbClr val="873624"/>
              </a:buClr>
            </a:pPr>
            <a:endParaRPr lang="en-US" sz="1200" dirty="0">
              <a:solidFill>
                <a:srgbClr val="262626"/>
              </a:solidFill>
              <a:latin typeface="Calibri" pitchFamily="34" charset="0"/>
              <a:ea typeface="Calibri" pitchFamily="34" charset="0"/>
              <a:cs typeface="Arial" charset="0"/>
            </a:endParaRPr>
          </a:p>
        </p:txBody>
      </p:sp>
    </p:spTree>
    <p:extLst>
      <p:ext uri="{BB962C8B-B14F-4D97-AF65-F5344CB8AC3E}">
        <p14:creationId xmlns:p14="http://schemas.microsoft.com/office/powerpoint/2010/main" val="3454854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895D1D"/>
                </a:solidFill>
                <a:latin typeface="Book Antiqua"/>
                <a:cs typeface="Times New Roman" pitchFamily="18" charset="0"/>
              </a:rPr>
              <a:t>Safety of zinc oxide</a:t>
            </a:r>
            <a:endParaRPr lang="en-US" sz="4400" dirty="0"/>
          </a:p>
        </p:txBody>
      </p:sp>
      <p:sp>
        <p:nvSpPr>
          <p:cNvPr id="3" name="Content Placeholder 2"/>
          <p:cNvSpPr txBox="1">
            <a:spLocks/>
          </p:cNvSpPr>
          <p:nvPr/>
        </p:nvSpPr>
        <p:spPr bwMode="auto">
          <a:xfrm>
            <a:off x="698500" y="1524000"/>
            <a:ext cx="77470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365125" algn="l" rtl="0" eaLnBrk="0" fontAlgn="base" hangingPunct="0">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eaLnBrk="1" hangingPunct="1">
              <a:buFont typeface="Wingdings" pitchFamily="2" charset="2"/>
              <a:buNone/>
            </a:pPr>
            <a:r>
              <a:rPr lang="sv-SE" sz="2000" b="1" dirty="0">
                <a:latin typeface="Arial" charset="0"/>
                <a:cs typeface="Times New Roman" pitchFamily="18" charset="0"/>
              </a:rPr>
              <a:t>Potential Acute Health Effects:</a:t>
            </a:r>
          </a:p>
          <a:p>
            <a:pPr eaLnBrk="1" hangingPunct="1">
              <a:buFont typeface="Wingdings" pitchFamily="2" charset="2"/>
              <a:buNone/>
            </a:pPr>
            <a:r>
              <a:rPr lang="en-US" sz="2000" dirty="0">
                <a:latin typeface="Arial" charset="0"/>
                <a:cs typeface="Times New Roman" pitchFamily="18" charset="0"/>
              </a:rPr>
              <a:t>Hazardous in case of inhalation. Slightly hazardous in case of skin contact (irritant), of eye contact (irritant), of ingestion  </a:t>
            </a:r>
            <a:endParaRPr lang="sv-SE" sz="2000" dirty="0">
              <a:latin typeface="Arial" charset="0"/>
              <a:cs typeface="Times New Roman" pitchFamily="18" charset="0"/>
            </a:endParaRPr>
          </a:p>
        </p:txBody>
      </p:sp>
    </p:spTree>
    <p:extLst>
      <p:ext uri="{BB962C8B-B14F-4D97-AF65-F5344CB8AC3E}">
        <p14:creationId xmlns:p14="http://schemas.microsoft.com/office/powerpoint/2010/main" val="3659176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title"/>
          </p:nvPr>
        </p:nvSpPr>
        <p:spPr bwMode="auto">
          <a:xfrm>
            <a:off x="457200" y="274638"/>
            <a:ext cx="762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sysClr val="windowText" lastClr="000000"/>
                </a:solidFill>
                <a:effectLst/>
                <a:uLnTx/>
                <a:uFillTx/>
              </a:rPr>
              <a:t>Safety of ammonium chloride</a:t>
            </a:r>
            <a:endParaRPr kumimoji="0" lang="sv-SE" sz="3600" b="0" i="0" u="none" strike="noStrike" kern="0" cap="none" spc="0" normalizeH="0" baseline="0" noProof="0" dirty="0">
              <a:ln>
                <a:noFill/>
              </a:ln>
              <a:solidFill>
                <a:sysClr val="windowText" lastClr="000000"/>
              </a:solidFill>
              <a:effectLst/>
              <a:uLnTx/>
              <a:uFillTx/>
            </a:endParaRPr>
          </a:p>
        </p:txBody>
      </p:sp>
      <p:sp>
        <p:nvSpPr>
          <p:cNvPr id="4" name="Content Placeholder 2"/>
          <p:cNvSpPr txBox="1">
            <a:spLocks/>
          </p:cNvSpPr>
          <p:nvPr/>
        </p:nvSpPr>
        <p:spPr bwMode="auto">
          <a:xfrm>
            <a:off x="228600" y="17907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365125" algn="l" rtl="0" eaLnBrk="0" fontAlgn="base" hangingPunct="0">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eaLnBrk="1" hangingPunct="1">
              <a:buFont typeface="Wingdings" pitchFamily="2" charset="2"/>
              <a:buNone/>
            </a:pPr>
            <a:r>
              <a:rPr lang="sv-SE" sz="2000">
                <a:latin typeface="Arial" charset="0"/>
                <a:cs typeface="Times New Roman" pitchFamily="18" charset="0"/>
              </a:rPr>
              <a:t>chemical dangers </a:t>
            </a:r>
            <a:r>
              <a:rPr lang="en-US" sz="2000">
                <a:latin typeface="Arial" charset="0"/>
                <a:cs typeface="Times New Roman" pitchFamily="18" charset="0"/>
              </a:rPr>
              <a:t>decomposes on heating. This produces toxic and irritating fumes (nitrogen oxides, ammonia and hydrogen chloride). </a:t>
            </a:r>
            <a:endParaRPr lang="ar-IQ" sz="2000" dirty="0">
              <a:latin typeface="Arial" charset="0"/>
            </a:endParaRPr>
          </a:p>
        </p:txBody>
      </p:sp>
      <p:sp>
        <p:nvSpPr>
          <p:cNvPr id="5" name="Rectangle 6"/>
          <p:cNvSpPr>
            <a:spLocks noChangeArrowheads="1"/>
          </p:cNvSpPr>
          <p:nvPr/>
        </p:nvSpPr>
        <p:spPr bwMode="auto">
          <a:xfrm>
            <a:off x="381000" y="2997200"/>
            <a:ext cx="7924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2000" dirty="0">
                <a:latin typeface="Arial" charset="0"/>
              </a:rPr>
              <a:t>Hazardous in case of eye contact (irritant). Slightly hazardous in case of skin contact (irritant, sensitizer), of ingestion, of</a:t>
            </a:r>
          </a:p>
          <a:p>
            <a:pPr algn="l"/>
            <a:r>
              <a:rPr lang="sv-SE" sz="2000" dirty="0">
                <a:latin typeface="Arial" charset="0"/>
              </a:rPr>
              <a:t>inhalation</a:t>
            </a:r>
          </a:p>
        </p:txBody>
      </p:sp>
    </p:spTree>
    <p:extLst>
      <p:ext uri="{BB962C8B-B14F-4D97-AF65-F5344CB8AC3E}">
        <p14:creationId xmlns:p14="http://schemas.microsoft.com/office/powerpoint/2010/main" val="431582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74638"/>
            <a:ext cx="7620000" cy="1143000"/>
          </a:xfrm>
          <a:prstGeom prst="rect">
            <a:avLst/>
          </a:prstGeom>
        </p:spPr>
        <p:txBody>
          <a:bodyPr rtlCol="0">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600" kern="0" spc="0" dirty="0">
                <a:solidFill>
                  <a:sysClr val="windowText" lastClr="000000"/>
                </a:solidFill>
              </a:rPr>
              <a:t>Safety of sodium hydroxide</a:t>
            </a:r>
            <a:endParaRPr lang="sv-SE" sz="3600" kern="0" spc="0" dirty="0">
              <a:solidFill>
                <a:sysClr val="windowText" lastClr="000000"/>
              </a:solidFill>
            </a:endParaRPr>
          </a:p>
        </p:txBody>
      </p:sp>
      <p:sp>
        <p:nvSpPr>
          <p:cNvPr id="4" name="Content Placeholder 2"/>
          <p:cNvSpPr txBox="1">
            <a:spLocks/>
          </p:cNvSpPr>
          <p:nvPr/>
        </p:nvSpPr>
        <p:spPr bwMode="auto">
          <a:xfrm>
            <a:off x="457200" y="1676400"/>
            <a:ext cx="77470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365125" indent="-365125" algn="l" rtl="0" eaLnBrk="0" fontAlgn="base" hangingPunct="0">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365760" marR="0" lvl="0" indent="-365760" algn="l" defTabSz="914400" rtl="0" eaLnBrk="1" fontAlgn="auto" latinLnBrk="0" hangingPunct="1">
              <a:lnSpc>
                <a:spcPct val="100000"/>
              </a:lnSpc>
              <a:spcBef>
                <a:spcPct val="20000"/>
              </a:spcBef>
              <a:spcAft>
                <a:spcPts val="0"/>
              </a:spcAft>
              <a:buClr>
                <a:srgbClr val="873624"/>
              </a:buClr>
              <a:buSzTx/>
              <a:buFont typeface="Wingdings" pitchFamily="2" charset="2"/>
              <a:buNone/>
              <a:tabLst/>
              <a:defRPr/>
            </a:pPr>
            <a:r>
              <a:rPr kumimoji="0" lang="en-US" sz="2000" b="0" i="0" u="none" strike="noStrike" kern="1200" cap="none" spc="0" normalizeH="0" baseline="0" noProof="0">
                <a:ln>
                  <a:noFill/>
                </a:ln>
                <a:solidFill>
                  <a:sysClr val="windowText" lastClr="000000">
                    <a:lumMod val="85000"/>
                    <a:lumOff val="15000"/>
                  </a:sysClr>
                </a:solidFill>
                <a:effectLst/>
                <a:uLnTx/>
                <a:uFillTx/>
                <a:latin typeface="Arial" pitchFamily="34" charset="0"/>
                <a:ea typeface="+mn-ea"/>
                <a:cs typeface="+mn-cs"/>
              </a:rPr>
              <a:t>Very hazardous in case of skin contact (corrosive, irritant, permeator), of eye contact (irritant, corrosive), of ingestion,of inhalation. </a:t>
            </a:r>
          </a:p>
          <a:p>
            <a:pPr marL="365760" marR="0" lvl="0" indent="-365760" algn="l" defTabSz="914400" rtl="0" eaLnBrk="1" fontAlgn="auto" latinLnBrk="0" hangingPunct="1">
              <a:lnSpc>
                <a:spcPct val="100000"/>
              </a:lnSpc>
              <a:spcBef>
                <a:spcPct val="20000"/>
              </a:spcBef>
              <a:spcAft>
                <a:spcPts val="0"/>
              </a:spcAft>
              <a:buClr>
                <a:srgbClr val="873624"/>
              </a:buClr>
              <a:buSzTx/>
              <a:buFont typeface="Wingdings" pitchFamily="2" charset="2"/>
              <a:buNone/>
              <a:tabLst/>
              <a:defRPr/>
            </a:pPr>
            <a:r>
              <a:rPr kumimoji="0" lang="en-US" sz="2000" b="0" i="0" u="none" strike="noStrike" kern="1200" cap="none" spc="0" normalizeH="0" baseline="0" noProof="0">
                <a:ln>
                  <a:noFill/>
                </a:ln>
                <a:solidFill>
                  <a:sysClr val="windowText" lastClr="000000">
                    <a:lumMod val="85000"/>
                    <a:lumOff val="15000"/>
                  </a:sysClr>
                </a:solidFill>
                <a:effectLst/>
                <a:uLnTx/>
                <a:uFillTx/>
                <a:latin typeface="Arial" pitchFamily="34" charset="0"/>
                <a:ea typeface="+mn-ea"/>
                <a:cs typeface="+mn-cs"/>
              </a:rPr>
              <a:t>The amount of tissue damage depends on length of contact. </a:t>
            </a:r>
          </a:p>
          <a:p>
            <a:pPr marL="365760" marR="0" lvl="0" indent="-365760" algn="l" defTabSz="914400" rtl="0" eaLnBrk="1" fontAlgn="auto" latinLnBrk="0" hangingPunct="1">
              <a:lnSpc>
                <a:spcPct val="100000"/>
              </a:lnSpc>
              <a:spcBef>
                <a:spcPct val="20000"/>
              </a:spcBef>
              <a:spcAft>
                <a:spcPts val="0"/>
              </a:spcAft>
              <a:buClr>
                <a:srgbClr val="873624"/>
              </a:buClr>
              <a:buSzTx/>
              <a:buFont typeface="Wingdings" pitchFamily="2" charset="2"/>
              <a:buNone/>
              <a:tabLst/>
              <a:defRPr/>
            </a:pPr>
            <a:r>
              <a:rPr kumimoji="0" lang="en-US" sz="2000" b="0" i="0" u="none" strike="noStrike" kern="1200" cap="none" spc="0" normalizeH="0" baseline="0" noProof="0">
                <a:ln>
                  <a:noFill/>
                </a:ln>
                <a:solidFill>
                  <a:sysClr val="windowText" lastClr="000000">
                    <a:lumMod val="85000"/>
                    <a:lumOff val="15000"/>
                  </a:sysClr>
                </a:solidFill>
                <a:effectLst/>
                <a:uLnTx/>
                <a:uFillTx/>
                <a:latin typeface="Arial" pitchFamily="34" charset="0"/>
                <a:ea typeface="+mn-ea"/>
                <a:cs typeface="+mn-cs"/>
              </a:rPr>
              <a:t>Eye contact can result in corneal damage orblindness.</a:t>
            </a:r>
          </a:p>
          <a:p>
            <a:pPr marL="365760" marR="0" lvl="0" indent="-365760" algn="l" defTabSz="914400" rtl="0" eaLnBrk="1" fontAlgn="auto" latinLnBrk="0" hangingPunct="1">
              <a:lnSpc>
                <a:spcPct val="100000"/>
              </a:lnSpc>
              <a:spcBef>
                <a:spcPct val="20000"/>
              </a:spcBef>
              <a:spcAft>
                <a:spcPts val="0"/>
              </a:spcAft>
              <a:buClr>
                <a:srgbClr val="873624"/>
              </a:buClr>
              <a:buSzTx/>
              <a:buFont typeface="Wingdings" pitchFamily="2" charset="2"/>
              <a:buNone/>
              <a:tabLst/>
              <a:defRPr/>
            </a:pPr>
            <a:r>
              <a:rPr kumimoji="0" lang="en-US" sz="2000" b="0" i="0" u="none" strike="noStrike" kern="1200" cap="none" spc="0" normalizeH="0" baseline="0" noProof="0">
                <a:ln>
                  <a:noFill/>
                </a:ln>
                <a:solidFill>
                  <a:sysClr val="windowText" lastClr="000000">
                    <a:lumMod val="85000"/>
                    <a:lumOff val="15000"/>
                  </a:sysClr>
                </a:solidFill>
                <a:effectLst/>
                <a:uLnTx/>
                <a:uFillTx/>
                <a:latin typeface="Arial" pitchFamily="34" charset="0"/>
                <a:ea typeface="+mn-ea"/>
                <a:cs typeface="+mn-cs"/>
              </a:rPr>
              <a:t> Skin contact can produce inflammation and blistering. </a:t>
            </a:r>
          </a:p>
          <a:p>
            <a:pPr marL="365760" marR="0" lvl="0" indent="-365760" algn="l" defTabSz="914400" rtl="0" eaLnBrk="1" fontAlgn="auto" latinLnBrk="0" hangingPunct="1">
              <a:lnSpc>
                <a:spcPct val="100000"/>
              </a:lnSpc>
              <a:spcBef>
                <a:spcPct val="20000"/>
              </a:spcBef>
              <a:spcAft>
                <a:spcPts val="0"/>
              </a:spcAft>
              <a:buClr>
                <a:srgbClr val="873624"/>
              </a:buClr>
              <a:buSzTx/>
              <a:buFont typeface="Wingdings" pitchFamily="2" charset="2"/>
              <a:buNone/>
              <a:tabLst/>
              <a:defRPr/>
            </a:pPr>
            <a:endParaRPr kumimoji="0" lang="en-US" sz="2000" b="0" i="0" u="none" strike="noStrike" kern="1200" cap="none" spc="0" normalizeH="0" baseline="0" noProof="0">
              <a:ln>
                <a:noFill/>
              </a:ln>
              <a:solidFill>
                <a:sysClr val="windowText" lastClr="000000">
                  <a:lumMod val="85000"/>
                  <a:lumOff val="15000"/>
                </a:sysClr>
              </a:solidFill>
              <a:effectLst/>
              <a:uLnTx/>
              <a:uFillTx/>
              <a:latin typeface="Arial" pitchFamily="34" charset="0"/>
              <a:ea typeface="+mn-ea"/>
              <a:cs typeface="+mn-cs"/>
            </a:endParaRPr>
          </a:p>
          <a:p>
            <a:pPr marL="365760" marR="0" lvl="0" indent="-365760" algn="l" defTabSz="914400" rtl="0" eaLnBrk="1" fontAlgn="auto" latinLnBrk="0" hangingPunct="1">
              <a:lnSpc>
                <a:spcPct val="100000"/>
              </a:lnSpc>
              <a:spcBef>
                <a:spcPct val="20000"/>
              </a:spcBef>
              <a:spcAft>
                <a:spcPts val="0"/>
              </a:spcAft>
              <a:buClr>
                <a:srgbClr val="873624"/>
              </a:buClr>
              <a:buSzTx/>
              <a:buFont typeface="Wingdings" pitchFamily="2" charset="2"/>
              <a:buNone/>
              <a:tabLst/>
              <a:defRPr/>
            </a:pPr>
            <a:r>
              <a:rPr kumimoji="0" lang="en-US" sz="2000" b="0" i="0" u="none" strike="noStrike" kern="1200" cap="none" spc="0" normalizeH="0" baseline="0" noProof="0">
                <a:ln>
                  <a:noFill/>
                </a:ln>
                <a:solidFill>
                  <a:sysClr val="windowText" lastClr="000000">
                    <a:lumMod val="85000"/>
                    <a:lumOff val="15000"/>
                  </a:sysClr>
                </a:solidFill>
                <a:effectLst/>
                <a:uLnTx/>
                <a:uFillTx/>
                <a:latin typeface="Arial" pitchFamily="34" charset="0"/>
                <a:ea typeface="+mn-ea"/>
                <a:cs typeface="+mn-cs"/>
              </a:rPr>
              <a:t>Inhalation of dust will produce irritation to gastro-intestinal or</a:t>
            </a:r>
          </a:p>
          <a:p>
            <a:pPr marL="365760" marR="0" lvl="0" indent="-365760" algn="l" defTabSz="914400" rtl="0" eaLnBrk="1" fontAlgn="auto" latinLnBrk="0" hangingPunct="1">
              <a:lnSpc>
                <a:spcPct val="100000"/>
              </a:lnSpc>
              <a:spcBef>
                <a:spcPct val="20000"/>
              </a:spcBef>
              <a:spcAft>
                <a:spcPts val="0"/>
              </a:spcAft>
              <a:buClr>
                <a:srgbClr val="873624"/>
              </a:buClr>
              <a:buSzTx/>
              <a:buFont typeface="Wingdings" pitchFamily="2" charset="2"/>
              <a:buNone/>
              <a:tabLst/>
              <a:defRPr/>
            </a:pPr>
            <a:r>
              <a:rPr kumimoji="0" lang="en-US" sz="2000" b="0" i="0" u="none" strike="noStrike" kern="1200" cap="none" spc="0" normalizeH="0" baseline="0" noProof="0">
                <a:ln>
                  <a:noFill/>
                </a:ln>
                <a:solidFill>
                  <a:sysClr val="windowText" lastClr="000000">
                    <a:lumMod val="85000"/>
                    <a:lumOff val="15000"/>
                  </a:sysClr>
                </a:solidFill>
                <a:effectLst/>
                <a:uLnTx/>
                <a:uFillTx/>
                <a:latin typeface="Arial" pitchFamily="34" charset="0"/>
                <a:ea typeface="+mn-ea"/>
                <a:cs typeface="+mn-cs"/>
              </a:rPr>
              <a:t>respiratory tract, characterized by burning, sneezing and coughing</a:t>
            </a:r>
            <a:r>
              <a:rPr kumimoji="0" lang="en-US" sz="1400" b="0" i="0" u="none" strike="noStrike" kern="1200" cap="none" spc="0" normalizeH="0" baseline="0" noProof="0">
                <a:ln>
                  <a:noFill/>
                </a:ln>
                <a:solidFill>
                  <a:sysClr val="windowText" lastClr="000000">
                    <a:lumMod val="85000"/>
                    <a:lumOff val="15000"/>
                  </a:sysClr>
                </a:solidFill>
                <a:effectLst/>
                <a:uLnTx/>
                <a:uFillTx/>
                <a:latin typeface="Book Antiqua"/>
                <a:ea typeface="+mn-ea"/>
                <a:cs typeface="+mn-cs"/>
              </a:rPr>
              <a:t>.</a:t>
            </a:r>
            <a:endParaRPr kumimoji="0" lang="sv-SE" sz="1400" b="0" i="0" u="none" strike="noStrike" kern="1200" cap="none" spc="0" normalizeH="0" baseline="0" noProof="0" dirty="0">
              <a:ln>
                <a:noFill/>
              </a:ln>
              <a:solidFill>
                <a:sysClr val="windowText" lastClr="000000">
                  <a:lumMod val="85000"/>
                  <a:lumOff val="15000"/>
                </a:sysClr>
              </a:solidFill>
              <a:effectLst/>
              <a:uLnTx/>
              <a:uFillTx/>
              <a:latin typeface="Book Antiqua"/>
              <a:ea typeface="+mn-ea"/>
              <a:cs typeface="+mn-cs"/>
            </a:endParaRPr>
          </a:p>
        </p:txBody>
      </p:sp>
    </p:spTree>
    <p:extLst>
      <p:ext uri="{BB962C8B-B14F-4D97-AF65-F5344CB8AC3E}">
        <p14:creationId xmlns:p14="http://schemas.microsoft.com/office/powerpoint/2010/main" val="48325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685800"/>
            <a:ext cx="7772400" cy="2209800"/>
          </a:xfrm>
          <a:prstGeom prst="rect">
            <a:avLst/>
          </a:prstGeom>
          <a:extLst/>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defRPr/>
            </a:pPr>
            <a:r>
              <a:rPr lang="en-US" sz="4000" i="1" dirty="0"/>
              <a:t>Inorganic Pharmaceutical Chemistry</a:t>
            </a:r>
            <a:br>
              <a:rPr lang="en-US" sz="4000" i="1" dirty="0"/>
            </a:br>
            <a:r>
              <a:rPr lang="en-US" sz="4000" i="1" dirty="0"/>
              <a:t>Practical</a:t>
            </a:r>
          </a:p>
        </p:txBody>
      </p:sp>
      <p:sp>
        <p:nvSpPr>
          <p:cNvPr id="5" name="Rectangle 3"/>
          <p:cNvSpPr txBox="1">
            <a:spLocks noChangeArrowheads="1"/>
          </p:cNvSpPr>
          <p:nvPr/>
        </p:nvSpPr>
        <p:spPr bwMode="auto">
          <a:xfrm>
            <a:off x="1143000" y="3352800"/>
            <a:ext cx="6400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rtl="0" eaLnBrk="0" fontAlgn="base" hangingPunct="0">
              <a:spcBef>
                <a:spcPct val="20000"/>
              </a:spcBef>
              <a:spcAft>
                <a:spcPct val="0"/>
              </a:spcAft>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rtl="0" eaLnBrk="0" fontAlgn="base" hangingPunct="0">
              <a:spcBef>
                <a:spcPct val="20000"/>
              </a:spcBef>
              <a:spcAft>
                <a:spcPct val="0"/>
              </a:spcAft>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Clr>
                <a:schemeClr val="accent1"/>
              </a:buClr>
              <a:buFont typeface="Wingdings" pitchFamily="2" charset="2"/>
              <a:buNone/>
              <a:defRPr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pPr lvl="0" eaLnBrk="1" fontAlgn="auto" hangingPunct="1">
              <a:spcAft>
                <a:spcPts val="0"/>
              </a:spcAft>
              <a:buClr>
                <a:srgbClr val="873624"/>
              </a:buClr>
              <a:defRPr/>
            </a:pPr>
            <a:r>
              <a:rPr lang="en-US" sz="4000" i="1" spc="-100" dirty="0">
                <a:solidFill>
                  <a:schemeClr val="tx2"/>
                </a:solidFill>
                <a:effectLst/>
                <a:latin typeface="+mj-lt"/>
                <a:ea typeface="+mj-ea"/>
                <a:cs typeface="+mj-cs"/>
              </a:rPr>
              <a:t>Experiment 2</a:t>
            </a:r>
          </a:p>
          <a:p>
            <a:pPr lvl="0" eaLnBrk="1" fontAlgn="auto" hangingPunct="1">
              <a:spcAft>
                <a:spcPts val="0"/>
              </a:spcAft>
              <a:buClr>
                <a:srgbClr val="873624"/>
              </a:buClr>
              <a:defRPr/>
            </a:pPr>
            <a:r>
              <a:rPr lang="en-US" sz="4000" i="1" spc="-100" dirty="0">
                <a:solidFill>
                  <a:schemeClr val="tx2"/>
                </a:solidFill>
                <a:effectLst/>
                <a:latin typeface="+mj-lt"/>
                <a:ea typeface="+mj-ea"/>
                <a:cs typeface="+mj-cs"/>
              </a:rPr>
              <a:t> Residual Titration Method</a:t>
            </a:r>
          </a:p>
          <a:p>
            <a:pPr lvl="0" eaLnBrk="1" fontAlgn="auto" hangingPunct="1">
              <a:spcAft>
                <a:spcPts val="0"/>
              </a:spcAft>
              <a:buClr>
                <a:srgbClr val="873624"/>
              </a:buClr>
              <a:defRPr/>
            </a:pPr>
            <a:r>
              <a:rPr lang="en-US" sz="4000" i="1" spc="-100" dirty="0">
                <a:solidFill>
                  <a:schemeClr val="tx2"/>
                </a:solidFill>
                <a:effectLst/>
                <a:latin typeface="+mj-lt"/>
                <a:ea typeface="+mj-ea"/>
                <a:cs typeface="+mj-cs"/>
              </a:rPr>
              <a:t>Assay of Zinc Oxide</a:t>
            </a:r>
          </a:p>
        </p:txBody>
      </p:sp>
    </p:spTree>
    <p:extLst>
      <p:ext uri="{BB962C8B-B14F-4D97-AF65-F5344CB8AC3E}">
        <p14:creationId xmlns:p14="http://schemas.microsoft.com/office/powerpoint/2010/main" val="208453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360"/>
                                          </p:val>
                                        </p:tav>
                                        <p:tav tm="100000">
                                          <p:val>
                                            <p:fltVal val="0"/>
                                          </p:val>
                                        </p:tav>
                                      </p:tavLst>
                                    </p:anim>
                                    <p:animEffect transition="in" filter="fade">
                                      <p:cBhvr>
                                        <p:cTn id="10" dur="500"/>
                                        <p:tgtEl>
                                          <p:spTgt spid="3"/>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5">
                                            <p:txEl>
                                              <p:pRg st="0" end="0"/>
                                            </p:txEl>
                                          </p:spTgt>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1" dur="500" fill="hold"/>
                                        <p:tgtEl>
                                          <p:spTgt spid="5">
                                            <p:txEl>
                                              <p:pRg st="1" end="1"/>
                                            </p:txEl>
                                          </p:spTgt>
                                        </p:tgtEl>
                                        <p:attrNameLst>
                                          <p:attrName>style.rotation</p:attrName>
                                        </p:attrNameLst>
                                      </p:cBhvr>
                                      <p:tavLst>
                                        <p:tav tm="0">
                                          <p:val>
                                            <p:fltVal val="360"/>
                                          </p:val>
                                        </p:tav>
                                        <p:tav tm="100000">
                                          <p:val>
                                            <p:fltVal val="0"/>
                                          </p:val>
                                        </p:tav>
                                      </p:tavLst>
                                    </p:anim>
                                    <p:animEffect transition="in" filter="fade">
                                      <p:cBhvr>
                                        <p:cTn id="22" dur="500"/>
                                        <p:tgtEl>
                                          <p:spTgt spid="5">
                                            <p:txEl>
                                              <p:pRg st="1" end="1"/>
                                            </p:txEl>
                                          </p:spTgt>
                                        </p:tgtEl>
                                      </p:cBhvr>
                                    </p:animEffect>
                                  </p:childTnLst>
                                </p:cTn>
                              </p:par>
                              <p:par>
                                <p:cTn id="23" presetID="49" presetClass="entr" presetSubtype="0" decel="100000" fill="hold" grpId="0"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p:cTn id="25"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7" dur="500" fill="hold"/>
                                        <p:tgtEl>
                                          <p:spTgt spid="5">
                                            <p:txEl>
                                              <p:pRg st="2" end="2"/>
                                            </p:txEl>
                                          </p:spTgt>
                                        </p:tgtEl>
                                        <p:attrNameLst>
                                          <p:attrName>style.rotation</p:attrName>
                                        </p:attrNameLst>
                                      </p:cBhvr>
                                      <p:tavLst>
                                        <p:tav tm="0">
                                          <p:val>
                                            <p:fltVal val="360"/>
                                          </p:val>
                                        </p:tav>
                                        <p:tav tm="100000">
                                          <p:val>
                                            <p:fltVal val="0"/>
                                          </p:val>
                                        </p:tav>
                                      </p:tavLst>
                                    </p:anim>
                                    <p:animEffect transition="in" filter="fade">
                                      <p:cBhvr>
                                        <p:cTn id="2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spc="0" dirty="0">
                <a:solidFill>
                  <a:srgbClr val="873624"/>
                </a:solidFill>
                <a:effectLst>
                  <a:outerShdw blurRad="34925" dist="12700" dir="14400000" rotWithShape="0">
                    <a:prstClr val="black">
                      <a:alpha val="21000"/>
                    </a:prstClr>
                  </a:outerShdw>
                </a:effectLst>
                <a:latin typeface="Book Antiqua"/>
              </a:rPr>
              <a:t>Residual Titration</a:t>
            </a:r>
            <a:endParaRPr lang="en-US" dirty="0"/>
          </a:p>
        </p:txBody>
      </p:sp>
      <p:sp>
        <p:nvSpPr>
          <p:cNvPr id="3" name="Content Placeholder 1"/>
          <p:cNvSpPr txBox="1">
            <a:spLocks/>
          </p:cNvSpPr>
          <p:nvPr/>
        </p:nvSpPr>
        <p:spPr bwMode="auto">
          <a:xfrm>
            <a:off x="533400" y="1828800"/>
            <a:ext cx="77470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365125" algn="l" rtl="0" eaLnBrk="0" fontAlgn="base" hangingPunct="0">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a:buClr>
                <a:srgbClr val="873624"/>
              </a:buClr>
            </a:pPr>
            <a:r>
              <a:rPr lang="en-US" sz="3200" dirty="0">
                <a:latin typeface="Book Antiqua" pitchFamily="18" charset="0"/>
                <a:cs typeface="Times New Roman" pitchFamily="18" charset="0"/>
              </a:rPr>
              <a:t>A process in which the excess of standard solution used to react with an analyte is  determined by titration  with second standard solution .  </a:t>
            </a:r>
          </a:p>
          <a:p>
            <a:endParaRPr lang="en-US" dirty="0">
              <a:latin typeface="Book Antiqua" pitchFamily="18" charset="0"/>
              <a:cs typeface="Times New Roman" pitchFamily="18" charset="0"/>
            </a:endParaRPr>
          </a:p>
        </p:txBody>
      </p:sp>
    </p:spTree>
    <p:extLst>
      <p:ext uri="{BB962C8B-B14F-4D97-AF65-F5344CB8AC3E}">
        <p14:creationId xmlns:p14="http://schemas.microsoft.com/office/powerpoint/2010/main" val="1320386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spc="0" dirty="0">
                <a:solidFill>
                  <a:srgbClr val="895D1D"/>
                </a:solidFill>
                <a:latin typeface="Book Antiqua"/>
                <a:cs typeface="Times New Roman" pitchFamily="18" charset="0"/>
              </a:rPr>
              <a:t>Aim of the Experiment</a:t>
            </a:r>
            <a:endParaRPr lang="en-US" dirty="0"/>
          </a:p>
        </p:txBody>
      </p:sp>
      <p:sp>
        <p:nvSpPr>
          <p:cNvPr id="3" name="Rectangle 2"/>
          <p:cNvSpPr/>
          <p:nvPr/>
        </p:nvSpPr>
        <p:spPr>
          <a:xfrm>
            <a:off x="304800" y="1752600"/>
            <a:ext cx="8001000" cy="3416320"/>
          </a:xfrm>
          <a:prstGeom prst="rect">
            <a:avLst/>
          </a:prstGeom>
        </p:spPr>
        <p:txBody>
          <a:bodyPr wrap="square">
            <a:spAutoFit/>
          </a:bodyPr>
          <a:lstStyle/>
          <a:p>
            <a:pPr lvl="0" fontAlgn="base">
              <a:spcBef>
                <a:spcPct val="20000"/>
              </a:spcBef>
              <a:spcAft>
                <a:spcPct val="0"/>
              </a:spcAft>
              <a:buClr>
                <a:srgbClr val="873624"/>
              </a:buClr>
            </a:pPr>
            <a:r>
              <a:rPr lang="en-US" sz="2000" b="1" u="sng" dirty="0">
                <a:solidFill>
                  <a:srgbClr val="262626"/>
                </a:solidFill>
                <a:latin typeface="Arial" charset="0"/>
                <a:cs typeface="Times New Roman" pitchFamily="18" charset="0"/>
              </a:rPr>
              <a:t>Aim: </a:t>
            </a:r>
            <a:r>
              <a:rPr lang="en-US" sz="2000" dirty="0">
                <a:solidFill>
                  <a:srgbClr val="262626"/>
                </a:solidFill>
                <a:latin typeface="Arial" charset="0"/>
                <a:cs typeface="Times New Roman" pitchFamily="18" charset="0"/>
              </a:rPr>
              <a:t>The aim of the experiment is to determine the amount of zinc oxide in a pharmaceutical preparation.</a:t>
            </a:r>
          </a:p>
          <a:p>
            <a:pPr lvl="0" fontAlgn="base">
              <a:spcBef>
                <a:spcPct val="20000"/>
              </a:spcBef>
              <a:spcAft>
                <a:spcPct val="0"/>
              </a:spcAft>
              <a:buClr>
                <a:srgbClr val="873624"/>
              </a:buClr>
            </a:pPr>
            <a:endParaRPr lang="en-US" sz="2000" b="1" u="sng" dirty="0">
              <a:solidFill>
                <a:srgbClr val="262626"/>
              </a:solidFill>
              <a:latin typeface="Arial" charset="0"/>
              <a:cs typeface="Times New Roman" pitchFamily="18" charset="0"/>
            </a:endParaRPr>
          </a:p>
          <a:p>
            <a:pPr lvl="0" fontAlgn="base">
              <a:spcBef>
                <a:spcPct val="20000"/>
              </a:spcBef>
              <a:spcAft>
                <a:spcPct val="0"/>
              </a:spcAft>
              <a:buClr>
                <a:srgbClr val="873624"/>
              </a:buClr>
            </a:pPr>
            <a:r>
              <a:rPr lang="en-US" sz="2000" b="1" u="sng" dirty="0">
                <a:solidFill>
                  <a:srgbClr val="262626"/>
                </a:solidFill>
                <a:latin typeface="Arial" charset="0"/>
                <a:cs typeface="Times New Roman" pitchFamily="18" charset="0"/>
              </a:rPr>
              <a:t>Introduction</a:t>
            </a:r>
          </a:p>
          <a:p>
            <a:pPr lvl="0" fontAlgn="base">
              <a:spcBef>
                <a:spcPct val="20000"/>
              </a:spcBef>
              <a:spcAft>
                <a:spcPct val="0"/>
              </a:spcAft>
              <a:buClr>
                <a:srgbClr val="873624"/>
              </a:buClr>
            </a:pPr>
            <a:r>
              <a:rPr lang="en-US" sz="2000" dirty="0">
                <a:solidFill>
                  <a:srgbClr val="262626"/>
                </a:solidFill>
                <a:latin typeface="Arial" charset="0"/>
                <a:cs typeface="Times New Roman" pitchFamily="18" charset="0"/>
              </a:rPr>
              <a:t>Zinc oxide, </a:t>
            </a:r>
            <a:r>
              <a:rPr lang="en-US" sz="2000" dirty="0" err="1">
                <a:solidFill>
                  <a:srgbClr val="262626"/>
                </a:solidFill>
                <a:latin typeface="Arial" charset="0"/>
                <a:cs typeface="Times New Roman" pitchFamily="18" charset="0"/>
              </a:rPr>
              <a:t>ZnO</a:t>
            </a:r>
            <a:r>
              <a:rPr lang="en-US" sz="2000" dirty="0">
                <a:solidFill>
                  <a:srgbClr val="262626"/>
                </a:solidFill>
                <a:latin typeface="Arial" charset="0"/>
                <a:cs typeface="Times New Roman" pitchFamily="18" charset="0"/>
              </a:rPr>
              <a:t>, is a white powder that is insoluble in   water. It is an additive in many industrial uses including food as a source of zinc.</a:t>
            </a:r>
          </a:p>
          <a:p>
            <a:pPr lvl="0" fontAlgn="base">
              <a:spcBef>
                <a:spcPct val="20000"/>
              </a:spcBef>
              <a:spcAft>
                <a:spcPct val="0"/>
              </a:spcAft>
              <a:buClr>
                <a:srgbClr val="873624"/>
              </a:buClr>
            </a:pPr>
            <a:r>
              <a:rPr lang="en-US" sz="2000" dirty="0">
                <a:solidFill>
                  <a:srgbClr val="262626"/>
                </a:solidFill>
                <a:latin typeface="Arial" charset="0"/>
                <a:cs typeface="Times New Roman" pitchFamily="18" charset="0"/>
              </a:rPr>
              <a:t>Zinc oxide is a topical agent. A mixture of zinc oxide with 0.5% iron(III) oxide is called calamine.  The latter is used as lotion. Zinc oxide can be used in ointments and creams to protect against sunburn and other damage to the skin caused by UV.     </a:t>
            </a:r>
          </a:p>
        </p:txBody>
      </p:sp>
    </p:spTree>
    <p:extLst>
      <p:ext uri="{BB962C8B-B14F-4D97-AF65-F5344CB8AC3E}">
        <p14:creationId xmlns:p14="http://schemas.microsoft.com/office/powerpoint/2010/main" val="2970138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spc="0" dirty="0">
                <a:solidFill>
                  <a:srgbClr val="895D1D"/>
                </a:solidFill>
                <a:latin typeface="Book Antiqua"/>
                <a:cs typeface="Times New Roman" pitchFamily="18" charset="0"/>
              </a:rPr>
              <a:t>Principle</a:t>
            </a:r>
            <a:endParaRPr lang="en-US" dirty="0"/>
          </a:p>
        </p:txBody>
      </p:sp>
      <p:sp>
        <p:nvSpPr>
          <p:cNvPr id="3" name="Content Placeholder 2"/>
          <p:cNvSpPr txBox="1">
            <a:spLocks/>
          </p:cNvSpPr>
          <p:nvPr/>
        </p:nvSpPr>
        <p:spPr bwMode="auto">
          <a:xfrm>
            <a:off x="228600" y="1600200"/>
            <a:ext cx="8458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365125" algn="l" rtl="0" eaLnBrk="0" fontAlgn="base" hangingPunct="0">
              <a:spcBef>
                <a:spcPct val="20000"/>
              </a:spcBef>
              <a:spcAft>
                <a:spcPct val="0"/>
              </a:spcAft>
              <a:buClr>
                <a:schemeClr val="accent1"/>
              </a:buClr>
              <a:buFont typeface="Wingdings"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eaLnBrk="1" hangingPunct="1">
              <a:buFont typeface="Wingdings" pitchFamily="2" charset="2"/>
              <a:buNone/>
            </a:pPr>
            <a:r>
              <a:rPr lang="en-US" sz="2000" b="1" u="sng" dirty="0">
                <a:latin typeface="Arial" charset="0"/>
                <a:cs typeface="Times New Roman" pitchFamily="18" charset="0"/>
              </a:rPr>
              <a:t>Equation</a:t>
            </a:r>
            <a:r>
              <a:rPr lang="en-US" sz="2000" dirty="0">
                <a:latin typeface="Arial" charset="0"/>
                <a:cs typeface="Times New Roman" pitchFamily="18" charset="0"/>
              </a:rPr>
              <a:t>:</a:t>
            </a:r>
          </a:p>
          <a:p>
            <a:pPr marL="0" indent="0" eaLnBrk="1" hangingPunct="1">
              <a:buFont typeface="Wingdings" pitchFamily="2" charset="2"/>
              <a:buNone/>
            </a:pPr>
            <a:endParaRPr lang="en-US" sz="2000" dirty="0">
              <a:latin typeface="Arial" charset="0"/>
              <a:cs typeface="Times New Roman" pitchFamily="18" charset="0"/>
            </a:endParaRPr>
          </a:p>
          <a:p>
            <a:pPr marL="0" indent="0" algn="ctr" eaLnBrk="1" hangingPunct="1">
              <a:buFont typeface="Wingdings" pitchFamily="2" charset="2"/>
              <a:buNone/>
            </a:pPr>
            <a:r>
              <a:rPr lang="en-US" sz="2000" dirty="0" err="1">
                <a:latin typeface="Arial" charset="0"/>
                <a:cs typeface="Times New Roman" pitchFamily="18" charset="0"/>
              </a:rPr>
              <a:t>ZnO</a:t>
            </a:r>
            <a:r>
              <a:rPr lang="en-US" sz="2000" dirty="0">
                <a:latin typeface="Arial" charset="0"/>
                <a:cs typeface="Times New Roman" pitchFamily="18" charset="0"/>
              </a:rPr>
              <a:t>  + H</a:t>
            </a:r>
            <a:r>
              <a:rPr lang="en-US" sz="2000" baseline="-25000" dirty="0">
                <a:latin typeface="Arial" charset="0"/>
                <a:cs typeface="Times New Roman" pitchFamily="18" charset="0"/>
              </a:rPr>
              <a:t>2</a:t>
            </a:r>
            <a:r>
              <a:rPr lang="en-US" sz="2000" dirty="0">
                <a:latin typeface="Arial" charset="0"/>
                <a:cs typeface="Times New Roman" pitchFamily="18" charset="0"/>
              </a:rPr>
              <a:t>SO</a:t>
            </a:r>
            <a:r>
              <a:rPr lang="en-US" sz="2000" baseline="-25000" dirty="0">
                <a:latin typeface="Arial" charset="0"/>
                <a:cs typeface="Times New Roman" pitchFamily="18" charset="0"/>
              </a:rPr>
              <a:t>4</a:t>
            </a:r>
            <a:r>
              <a:rPr lang="en-US" sz="2000" dirty="0">
                <a:latin typeface="Arial" charset="0"/>
                <a:cs typeface="Times New Roman" pitchFamily="18" charset="0"/>
              </a:rPr>
              <a:t> → ZnSO</a:t>
            </a:r>
            <a:r>
              <a:rPr lang="en-US" sz="2000" baseline="-25000" dirty="0">
                <a:latin typeface="Arial" charset="0"/>
                <a:cs typeface="Times New Roman" pitchFamily="18" charset="0"/>
              </a:rPr>
              <a:t>4</a:t>
            </a:r>
            <a:r>
              <a:rPr lang="en-US" sz="2000" dirty="0">
                <a:latin typeface="Arial" charset="0"/>
                <a:cs typeface="Times New Roman" pitchFamily="18" charset="0"/>
              </a:rPr>
              <a:t>  + H</a:t>
            </a:r>
            <a:r>
              <a:rPr lang="en-US" sz="2000" baseline="-25000" dirty="0">
                <a:latin typeface="Arial" charset="0"/>
                <a:cs typeface="Times New Roman" pitchFamily="18" charset="0"/>
              </a:rPr>
              <a:t>2</a:t>
            </a:r>
            <a:r>
              <a:rPr lang="en-US" sz="2000" dirty="0">
                <a:latin typeface="Arial" charset="0"/>
                <a:cs typeface="Times New Roman" pitchFamily="18" charset="0"/>
              </a:rPr>
              <a:t>O</a:t>
            </a:r>
            <a:endParaRPr lang="ar-IQ" sz="2000" dirty="0">
              <a:latin typeface="Arial" charset="0"/>
            </a:endParaRPr>
          </a:p>
          <a:p>
            <a:pPr marL="0" indent="0" algn="ctr" eaLnBrk="1" hangingPunct="1">
              <a:buFont typeface="Wingdings" pitchFamily="2" charset="2"/>
              <a:buNone/>
            </a:pPr>
            <a:endParaRPr lang="en-US" sz="2000" dirty="0">
              <a:latin typeface="Arial" charset="0"/>
              <a:cs typeface="Times New Roman" pitchFamily="18" charset="0"/>
            </a:endParaRPr>
          </a:p>
          <a:p>
            <a:pPr marL="0" indent="0" eaLnBrk="1" hangingPunct="1">
              <a:buFont typeface="Wingdings" pitchFamily="2" charset="2"/>
              <a:buNone/>
            </a:pPr>
            <a:r>
              <a:rPr lang="ar-IQ" sz="2000" dirty="0">
                <a:latin typeface="Arial" charset="0"/>
              </a:rPr>
              <a:t>                                   </a:t>
            </a:r>
            <a:r>
              <a:rPr lang="en-US" sz="2000" dirty="0">
                <a:latin typeface="Arial" charset="0"/>
                <a:cs typeface="Times New Roman" pitchFamily="18" charset="0"/>
              </a:rPr>
              <a:t>H</a:t>
            </a:r>
            <a:r>
              <a:rPr lang="en-US" sz="2000" baseline="-25000" dirty="0">
                <a:latin typeface="Arial" charset="0"/>
                <a:cs typeface="Times New Roman" pitchFamily="18" charset="0"/>
              </a:rPr>
              <a:t>2</a:t>
            </a:r>
            <a:r>
              <a:rPr lang="en-US" sz="2000" dirty="0">
                <a:latin typeface="Arial" charset="0"/>
                <a:cs typeface="Times New Roman" pitchFamily="18" charset="0"/>
              </a:rPr>
              <a:t>SO</a:t>
            </a:r>
            <a:r>
              <a:rPr lang="en-US" sz="2000" baseline="-25000" dirty="0">
                <a:latin typeface="Arial" charset="0"/>
                <a:cs typeface="Times New Roman" pitchFamily="18" charset="0"/>
              </a:rPr>
              <a:t>4</a:t>
            </a:r>
            <a:r>
              <a:rPr lang="ar-IQ" sz="2000" baseline="-25000" dirty="0">
                <a:latin typeface="Arial" charset="0"/>
              </a:rPr>
              <a:t> </a:t>
            </a:r>
            <a:r>
              <a:rPr lang="en-US" sz="2000" dirty="0">
                <a:latin typeface="Arial" charset="0"/>
                <a:cs typeface="Times New Roman" pitchFamily="18" charset="0"/>
              </a:rPr>
              <a:t>+</a:t>
            </a:r>
            <a:r>
              <a:rPr lang="ar-IQ" sz="2000" dirty="0">
                <a:latin typeface="Arial" charset="0"/>
              </a:rPr>
              <a:t> </a:t>
            </a:r>
            <a:r>
              <a:rPr lang="en-US" sz="2000" dirty="0">
                <a:latin typeface="Arial" charset="0"/>
                <a:cs typeface="Times New Roman" pitchFamily="18" charset="0"/>
              </a:rPr>
              <a:t>2 </a:t>
            </a:r>
            <a:r>
              <a:rPr lang="en-US" sz="2000" dirty="0" err="1">
                <a:latin typeface="Arial" charset="0"/>
                <a:cs typeface="Times New Roman" pitchFamily="18" charset="0"/>
              </a:rPr>
              <a:t>NaOH</a:t>
            </a:r>
            <a:r>
              <a:rPr lang="ar-IQ" sz="2000" dirty="0">
                <a:latin typeface="Arial" charset="0"/>
              </a:rPr>
              <a:t> </a:t>
            </a:r>
            <a:r>
              <a:rPr lang="en-US" sz="2000" dirty="0">
                <a:latin typeface="Arial" charset="0"/>
                <a:cs typeface="Times New Roman" pitchFamily="18" charset="0"/>
              </a:rPr>
              <a:t>→</a:t>
            </a:r>
            <a:r>
              <a:rPr lang="ar-IQ" sz="2000" dirty="0">
                <a:latin typeface="Arial" charset="0"/>
              </a:rPr>
              <a:t>  </a:t>
            </a:r>
            <a:r>
              <a:rPr lang="en-US" sz="2000" dirty="0">
                <a:latin typeface="Arial" charset="0"/>
                <a:cs typeface="Times New Roman" pitchFamily="18" charset="0"/>
              </a:rPr>
              <a:t>Na</a:t>
            </a:r>
            <a:r>
              <a:rPr lang="en-US" sz="1400" dirty="0">
                <a:latin typeface="Arial" charset="0"/>
                <a:cs typeface="Times New Roman" pitchFamily="18" charset="0"/>
              </a:rPr>
              <a:t>2</a:t>
            </a:r>
            <a:r>
              <a:rPr lang="en-US" sz="2000" dirty="0">
                <a:latin typeface="Arial" charset="0"/>
                <a:cs typeface="Times New Roman" pitchFamily="18" charset="0"/>
              </a:rPr>
              <a:t>SO</a:t>
            </a:r>
            <a:r>
              <a:rPr lang="en-US" sz="1400" dirty="0">
                <a:latin typeface="Arial" charset="0"/>
                <a:cs typeface="Times New Roman" pitchFamily="18" charset="0"/>
              </a:rPr>
              <a:t>4</a:t>
            </a:r>
            <a:r>
              <a:rPr lang="ar-IQ" sz="1400" dirty="0">
                <a:latin typeface="Arial" charset="0"/>
              </a:rPr>
              <a:t> </a:t>
            </a:r>
            <a:r>
              <a:rPr lang="en-US" sz="2000" dirty="0">
                <a:latin typeface="Arial" charset="0"/>
                <a:cs typeface="Times New Roman" pitchFamily="18" charset="0"/>
              </a:rPr>
              <a:t>+2</a:t>
            </a:r>
            <a:r>
              <a:rPr lang="ar-IQ" sz="1400" dirty="0">
                <a:latin typeface="Arial" charset="0"/>
              </a:rPr>
              <a:t>  </a:t>
            </a:r>
            <a:r>
              <a:rPr lang="en-US" sz="2000" dirty="0">
                <a:latin typeface="Arial" charset="0"/>
                <a:cs typeface="Times New Roman" pitchFamily="18" charset="0"/>
              </a:rPr>
              <a:t>H</a:t>
            </a:r>
            <a:r>
              <a:rPr lang="en-US" sz="2000" baseline="-25000" dirty="0">
                <a:latin typeface="Arial" charset="0"/>
                <a:cs typeface="Times New Roman" pitchFamily="18" charset="0"/>
              </a:rPr>
              <a:t>2</a:t>
            </a:r>
            <a:r>
              <a:rPr lang="en-US" sz="2000" dirty="0">
                <a:latin typeface="Arial" charset="0"/>
                <a:cs typeface="Times New Roman" pitchFamily="18" charset="0"/>
              </a:rPr>
              <a:t>O</a:t>
            </a:r>
          </a:p>
          <a:p>
            <a:pPr marL="0" indent="0" eaLnBrk="1" hangingPunct="1">
              <a:buFont typeface="Wingdings" pitchFamily="2" charset="2"/>
              <a:buNone/>
            </a:pPr>
            <a:endParaRPr lang="en-US" sz="2000" dirty="0">
              <a:latin typeface="Arial" charset="0"/>
              <a:cs typeface="Times New Roman" pitchFamily="18" charset="0"/>
            </a:endParaRPr>
          </a:p>
          <a:p>
            <a:pPr marL="0" indent="0" eaLnBrk="1" hangingPunct="1">
              <a:buFont typeface="Wingdings" pitchFamily="2" charset="2"/>
              <a:buNone/>
            </a:pPr>
            <a:r>
              <a:rPr lang="en-US" sz="2000" dirty="0">
                <a:latin typeface="Arial" charset="0"/>
                <a:cs typeface="Times New Roman" pitchFamily="18" charset="0"/>
              </a:rPr>
              <a:t>When zinc oxide is dissolved with an excess </a:t>
            </a:r>
            <a:r>
              <a:rPr lang="en-US" sz="2000" dirty="0" err="1">
                <a:latin typeface="Arial" charset="0"/>
                <a:cs typeface="Times New Roman" pitchFamily="18" charset="0"/>
              </a:rPr>
              <a:t>sulphuric</a:t>
            </a:r>
            <a:r>
              <a:rPr lang="en-US" sz="2000" dirty="0">
                <a:latin typeface="Arial" charset="0"/>
                <a:cs typeface="Times New Roman" pitchFamily="18" charset="0"/>
              </a:rPr>
              <a:t> acid, a neutralization reaction takes place. The amount of acid remaining is titrated with a standard solution of sodium hydroxide</a:t>
            </a:r>
            <a:r>
              <a:rPr lang="en-US" dirty="0">
                <a:cs typeface="Times New Roman" pitchFamily="18" charset="0"/>
              </a:rPr>
              <a:t>. </a:t>
            </a:r>
          </a:p>
        </p:txBody>
      </p:sp>
    </p:spTree>
    <p:extLst>
      <p:ext uri="{BB962C8B-B14F-4D97-AF65-F5344CB8AC3E}">
        <p14:creationId xmlns:p14="http://schemas.microsoft.com/office/powerpoint/2010/main" val="3933437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pPr eaLnBrk="1" hangingPunct="1"/>
            <a:r>
              <a:rPr lang="en-US">
                <a:solidFill>
                  <a:srgbClr val="895D1D"/>
                </a:solidFill>
                <a:cs typeface="Times New Roman" pitchFamily="18" charset="0"/>
              </a:rPr>
              <a:t>Materials Required</a:t>
            </a:r>
            <a:endParaRPr lang="en-US">
              <a:cs typeface="Times New Roman" pitchFamily="18" charset="0"/>
            </a:endParaRPr>
          </a:p>
        </p:txBody>
      </p:sp>
      <p:sp>
        <p:nvSpPr>
          <p:cNvPr id="4" name="Rectangle 2"/>
          <p:cNvSpPr>
            <a:spLocks noChangeArrowheads="1"/>
          </p:cNvSpPr>
          <p:nvPr/>
        </p:nvSpPr>
        <p:spPr bwMode="auto">
          <a:xfrm>
            <a:off x="457200" y="1828800"/>
            <a:ext cx="7467600" cy="232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20000"/>
              </a:spcBef>
              <a:buClr>
                <a:srgbClr val="873624"/>
              </a:buClr>
            </a:pPr>
            <a:r>
              <a:rPr lang="en-US" sz="2000" dirty="0">
                <a:solidFill>
                  <a:srgbClr val="262626"/>
                </a:solidFill>
                <a:latin typeface="Arial" charset="0"/>
                <a:cs typeface="Times New Roman" pitchFamily="18" charset="0"/>
              </a:rPr>
              <a:t>Zinc oxide: </a:t>
            </a:r>
            <a:r>
              <a:rPr lang="ar-IQ" sz="2000" dirty="0">
                <a:solidFill>
                  <a:srgbClr val="262626"/>
                </a:solidFill>
                <a:latin typeface="Arial" charset="0"/>
                <a:cs typeface="Times New Roman" pitchFamily="18" charset="0"/>
              </a:rPr>
              <a:t> </a:t>
            </a:r>
            <a:r>
              <a:rPr lang="en-US" sz="2000" dirty="0">
                <a:solidFill>
                  <a:srgbClr val="262626"/>
                </a:solidFill>
                <a:latin typeface="Arial" charset="0"/>
                <a:cs typeface="Times New Roman" pitchFamily="18" charset="0"/>
              </a:rPr>
              <a:t>unknown</a:t>
            </a:r>
            <a:r>
              <a:rPr lang="ar-IQ" sz="2000" dirty="0">
                <a:solidFill>
                  <a:srgbClr val="262626"/>
                </a:solidFill>
                <a:latin typeface="Arial" charset="0"/>
                <a:cs typeface="Times New Roman" pitchFamily="18" charset="0"/>
              </a:rPr>
              <a:t>  </a:t>
            </a:r>
            <a:r>
              <a:rPr lang="en-US" sz="2000" dirty="0">
                <a:solidFill>
                  <a:srgbClr val="262626"/>
                </a:solidFill>
                <a:latin typeface="Arial" charset="0"/>
                <a:cs typeface="Times New Roman" pitchFamily="18" charset="0"/>
              </a:rPr>
              <a:t>g </a:t>
            </a:r>
          </a:p>
          <a:p>
            <a:pPr algn="l" rtl="0">
              <a:spcBef>
                <a:spcPct val="20000"/>
              </a:spcBef>
              <a:buClr>
                <a:srgbClr val="873624"/>
              </a:buClr>
            </a:pPr>
            <a:r>
              <a:rPr lang="en-US" sz="2000" dirty="0" err="1">
                <a:solidFill>
                  <a:srgbClr val="262626"/>
                </a:solidFill>
                <a:latin typeface="Arial" charset="0"/>
                <a:cs typeface="Times New Roman" pitchFamily="18" charset="0"/>
              </a:rPr>
              <a:t>Sulphuric</a:t>
            </a:r>
            <a:r>
              <a:rPr lang="en-US" sz="2000" dirty="0">
                <a:solidFill>
                  <a:srgbClr val="262626"/>
                </a:solidFill>
                <a:latin typeface="Arial" charset="0"/>
                <a:cs typeface="Times New Roman" pitchFamily="18" charset="0"/>
              </a:rPr>
              <a:t> acid: 1N </a:t>
            </a:r>
          </a:p>
          <a:p>
            <a:pPr algn="l" rtl="0">
              <a:spcBef>
                <a:spcPct val="20000"/>
              </a:spcBef>
              <a:buClr>
                <a:srgbClr val="873624"/>
              </a:buClr>
            </a:pPr>
            <a:r>
              <a:rPr lang="en-US" sz="2000" dirty="0">
                <a:solidFill>
                  <a:srgbClr val="262626"/>
                </a:solidFill>
                <a:latin typeface="Arial" charset="0"/>
                <a:cs typeface="Times New Roman" pitchFamily="18" charset="0"/>
              </a:rPr>
              <a:t>Sodium hydroxide: 1N</a:t>
            </a:r>
          </a:p>
          <a:p>
            <a:pPr algn="l" rtl="0">
              <a:spcBef>
                <a:spcPct val="20000"/>
              </a:spcBef>
              <a:buClr>
                <a:srgbClr val="873624"/>
              </a:buClr>
            </a:pPr>
            <a:r>
              <a:rPr lang="en-US" sz="2000" dirty="0">
                <a:solidFill>
                  <a:srgbClr val="262626"/>
                </a:solidFill>
                <a:latin typeface="Arial" charset="0"/>
                <a:cs typeface="Times New Roman" pitchFamily="18" charset="0"/>
              </a:rPr>
              <a:t>Ammonium chloride: 2.5g</a:t>
            </a:r>
          </a:p>
          <a:p>
            <a:pPr algn="l" rtl="0">
              <a:spcBef>
                <a:spcPct val="20000"/>
              </a:spcBef>
              <a:buClr>
                <a:srgbClr val="873624"/>
              </a:buClr>
            </a:pPr>
            <a:r>
              <a:rPr lang="en-US" sz="2000" dirty="0">
                <a:solidFill>
                  <a:srgbClr val="262626"/>
                </a:solidFill>
                <a:latin typeface="Arial" charset="0"/>
                <a:cs typeface="Times New Roman" pitchFamily="18" charset="0"/>
              </a:rPr>
              <a:t>Methyl orange</a:t>
            </a:r>
          </a:p>
          <a:p>
            <a:pPr algn="l" rtl="0">
              <a:spcBef>
                <a:spcPct val="20000"/>
              </a:spcBef>
              <a:buClr>
                <a:srgbClr val="873624"/>
              </a:buClr>
            </a:pPr>
            <a:endParaRPr lang="en-US" sz="2400" dirty="0">
              <a:solidFill>
                <a:srgbClr val="262626"/>
              </a:solidFill>
              <a:latin typeface="Book Antiqua" pitchFamily="18" charset="0"/>
              <a:cs typeface="Times New Roman" pitchFamily="18" charset="0"/>
            </a:endParaRPr>
          </a:p>
        </p:txBody>
      </p:sp>
    </p:spTree>
    <p:extLst>
      <p:ext uri="{BB962C8B-B14F-4D97-AF65-F5344CB8AC3E}">
        <p14:creationId xmlns:p14="http://schemas.microsoft.com/office/powerpoint/2010/main" val="152368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spc="0" dirty="0">
                <a:solidFill>
                  <a:srgbClr val="895D1D"/>
                </a:solidFill>
                <a:latin typeface="Book Antiqua"/>
                <a:cs typeface="Times New Roman" pitchFamily="18" charset="0"/>
              </a:rPr>
              <a:t>Procedure:</a:t>
            </a:r>
            <a:endParaRPr lang="en-US" dirty="0"/>
          </a:p>
        </p:txBody>
      </p:sp>
      <p:sp>
        <p:nvSpPr>
          <p:cNvPr id="3" name="Rectangle 2"/>
          <p:cNvSpPr/>
          <p:nvPr/>
        </p:nvSpPr>
        <p:spPr>
          <a:xfrm>
            <a:off x="271463" y="1295400"/>
            <a:ext cx="8534400" cy="5386388"/>
          </a:xfrm>
          <a:prstGeom prst="rect">
            <a:avLst/>
          </a:prstGeom>
        </p:spPr>
        <p:txBody>
          <a:bodyPr>
            <a:spAutoFit/>
          </a:bodyPr>
          <a:lstStyle/>
          <a:p>
            <a:pPr marL="90170" marR="0" lvl="0" indent="-270510" algn="l" defTabSz="914400" rtl="0" eaLnBrk="1" fontAlgn="auto" latinLnBrk="0" hangingPunct="1">
              <a:lnSpc>
                <a:spcPct val="115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Times New Roman"/>
                <a:ea typeface="Calibri"/>
                <a:cs typeface="Arial"/>
              </a:rPr>
              <a:t>1</a:t>
            </a:r>
            <a:r>
              <a:rPr kumimoji="0" lang="en-US" sz="1800" b="0" i="0" u="none" strike="noStrike" kern="0" cap="none" spc="0" normalizeH="0" baseline="0" noProof="0" dirty="0">
                <a:ln>
                  <a:noFill/>
                </a:ln>
                <a:solidFill>
                  <a:sysClr val="windowText" lastClr="000000"/>
                </a:solidFill>
                <a:effectLst/>
                <a:uLnTx/>
                <a:uFillTx/>
                <a:latin typeface="Times New Roman"/>
                <a:ea typeface="Calibri"/>
                <a:cs typeface="Arial"/>
              </a:rPr>
              <a:t>- </a:t>
            </a: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Using sensitive balance NO.1, Weigh accurately about --- g of </a:t>
            </a:r>
            <a:r>
              <a:rPr kumimoji="0" lang="en-US" sz="2000" b="0" i="0" u="none" strike="noStrike" kern="0" cap="none" spc="0" normalizeH="0" baseline="0" noProof="0" dirty="0" err="1">
                <a:ln>
                  <a:noFill/>
                </a:ln>
                <a:solidFill>
                  <a:sysClr val="windowText" lastClr="000000"/>
                </a:solidFill>
                <a:effectLst/>
                <a:uLnTx/>
                <a:uFillTx/>
                <a:latin typeface="Times New Roman" pitchFamily="18" charset="0"/>
                <a:ea typeface="Calibri"/>
                <a:cs typeface="Times New Roman" pitchFamily="18" charset="0"/>
              </a:rPr>
              <a:t>Zno</a:t>
            </a: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 in a suitable beaker.</a:t>
            </a:r>
          </a:p>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2- Using sensitive balance NO.1, Weigh 2.5g of NH</a:t>
            </a:r>
            <a:r>
              <a:rPr kumimoji="0" lang="en-US" sz="2000" b="0" i="0" u="none" strike="noStrike" kern="0" cap="none" spc="0" normalizeH="0" baseline="-25000" noProof="0" dirty="0">
                <a:ln>
                  <a:noFill/>
                </a:ln>
                <a:solidFill>
                  <a:sysClr val="windowText" lastClr="000000"/>
                </a:solidFill>
                <a:effectLst/>
                <a:uLnTx/>
                <a:uFillTx/>
                <a:latin typeface="Times New Roman" pitchFamily="18" charset="0"/>
                <a:ea typeface="Calibri"/>
                <a:cs typeface="Times New Roman" pitchFamily="18" charset="0"/>
              </a:rPr>
              <a:t>4</a:t>
            </a: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Cl, in the same baker. </a:t>
            </a:r>
          </a:p>
          <a:p>
            <a:pPr marL="0" marR="0" lvl="0" indent="-274320" algn="l" defTabSz="914400" eaLnBrk="1" fontAlgn="auto" latinLnBrk="0" hangingPunct="1">
              <a:lnSpc>
                <a:spcPct val="115000"/>
              </a:lnSpc>
              <a:spcBef>
                <a:spcPts val="0"/>
              </a:spcBef>
              <a:spcAft>
                <a:spcPts val="100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3- Dissolve with 30ml of 1N H</a:t>
            </a:r>
            <a:r>
              <a:rPr kumimoji="0" lang="en-US" sz="2000" b="0" i="0" u="none" strike="noStrike" kern="0" cap="none" spc="0" normalizeH="0" baseline="-25000" noProof="0" dirty="0">
                <a:ln>
                  <a:noFill/>
                </a:ln>
                <a:solidFill>
                  <a:sysClr val="windowText" lastClr="000000"/>
                </a:solidFill>
                <a:effectLst/>
                <a:uLnTx/>
                <a:uFillTx/>
                <a:latin typeface="Times New Roman" pitchFamily="18" charset="0"/>
                <a:ea typeface="Calibri"/>
                <a:cs typeface="Times New Roman" pitchFamily="18" charset="0"/>
              </a:rPr>
              <a:t>2</a:t>
            </a: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SO</a:t>
            </a:r>
            <a:r>
              <a:rPr kumimoji="0" lang="en-US" sz="2000" b="0" i="0" u="none" strike="noStrike" kern="0" cap="none" spc="0" normalizeH="0" baseline="-25000" noProof="0" dirty="0">
                <a:ln>
                  <a:noFill/>
                </a:ln>
                <a:solidFill>
                  <a:sysClr val="windowText" lastClr="000000"/>
                </a:solidFill>
                <a:effectLst/>
                <a:uLnTx/>
                <a:uFillTx/>
                <a:latin typeface="Times New Roman" pitchFamily="18" charset="0"/>
                <a:ea typeface="Calibri"/>
                <a:cs typeface="Times New Roman" pitchFamily="18" charset="0"/>
              </a:rPr>
              <a:t>4 </a:t>
            </a: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solution in fume hood NO.1 and stir the mixture. </a:t>
            </a:r>
          </a:p>
          <a:p>
            <a:pPr marL="0" marR="0" lvl="0" indent="-274320" algn="l" defTabSz="914400" eaLnBrk="1" fontAlgn="auto" latinLnBrk="0" hangingPunct="1">
              <a:lnSpc>
                <a:spcPct val="115000"/>
              </a:lnSpc>
              <a:spcBef>
                <a:spcPts val="0"/>
              </a:spcBef>
              <a:spcAft>
                <a:spcPts val="100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Notice the formation of a turbid solution.</a:t>
            </a:r>
          </a:p>
          <a:p>
            <a:pPr marL="0" marR="0" lvl="0" indent="-274320" algn="l" defTabSz="914400" eaLnBrk="1" fontAlgn="auto" latinLnBrk="0" hangingPunct="1">
              <a:lnSpc>
                <a:spcPct val="115000"/>
              </a:lnSpc>
              <a:spcBef>
                <a:spcPts val="0"/>
              </a:spcBef>
              <a:spcAft>
                <a:spcPts val="1000"/>
              </a:spcAft>
              <a:buClrTx/>
              <a:buSzTx/>
              <a:buFontTx/>
              <a:buNone/>
              <a:tabLst>
                <a:tab pos="4230370" algn="r"/>
              </a:tabLst>
              <a:defRPr/>
            </a:pP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4- Gently heat the resulting mixture using heater NO. 1until a clear solution is obtained. </a:t>
            </a:r>
          </a:p>
          <a:p>
            <a:pPr marL="0" marR="0" lvl="0" indent="-180340" algn="l" defTabSz="914400" rtl="0" eaLnBrk="1" fontAlgn="auto" latinLnBrk="0" hangingPunct="1">
              <a:lnSpc>
                <a:spcPct val="115000"/>
              </a:lnSpc>
              <a:spcBef>
                <a:spcPts val="0"/>
              </a:spcBef>
              <a:spcAft>
                <a:spcPts val="1000"/>
              </a:spcAft>
              <a:buClrTx/>
              <a:buSzTx/>
              <a:buFontTx/>
              <a:buNone/>
              <a:tabLst>
                <a:tab pos="4230370" algn="r"/>
              </a:tabLst>
              <a:defRPr/>
            </a:pP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5-Add two drop of methyl orange solution as indicator. (Fume hood NO.1)</a:t>
            </a:r>
          </a:p>
          <a:p>
            <a:pPr marL="0" marR="0" lvl="0" indent="-180340" algn="l" defTabSz="914400" rtl="0" eaLnBrk="1" fontAlgn="auto" latinLnBrk="0" hangingPunct="1">
              <a:lnSpc>
                <a:spcPct val="115000"/>
              </a:lnSpc>
              <a:spcBef>
                <a:spcPts val="0"/>
              </a:spcBef>
              <a:spcAft>
                <a:spcPts val="1000"/>
              </a:spcAft>
              <a:buClrTx/>
              <a:buSzTx/>
              <a:buFontTx/>
              <a:buNone/>
              <a:tabLst>
                <a:tab pos="4230370" algn="r"/>
              </a:tabLst>
              <a:defRPr/>
            </a:pP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6- Fill the burette with 1 N </a:t>
            </a:r>
            <a:r>
              <a:rPr kumimoji="0" lang="en-US" sz="2000" b="0" i="0" u="none" strike="noStrike" kern="0" cap="none" spc="0" normalizeH="0" baseline="0" noProof="0" dirty="0" err="1">
                <a:ln>
                  <a:noFill/>
                </a:ln>
                <a:solidFill>
                  <a:sysClr val="windowText" lastClr="000000"/>
                </a:solidFill>
                <a:effectLst/>
                <a:uLnTx/>
                <a:uFillTx/>
                <a:latin typeface="Times New Roman" pitchFamily="18" charset="0"/>
                <a:ea typeface="Calibri"/>
                <a:cs typeface="Times New Roman" pitchFamily="18" charset="0"/>
              </a:rPr>
              <a:t>NaOH</a:t>
            </a: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 (Fume hood NO.1) and start the titration procedure.</a:t>
            </a:r>
          </a:p>
          <a:p>
            <a:pPr marL="0" marR="0" lvl="0" indent="0" algn="l" defTabSz="914400" eaLnBrk="1" fontAlgn="auto" latinLnBrk="0" hangingPunct="1">
              <a:lnSpc>
                <a:spcPct val="115000"/>
              </a:lnSpc>
              <a:spcBef>
                <a:spcPts val="0"/>
              </a:spcBef>
              <a:spcAft>
                <a:spcPts val="1000"/>
              </a:spcAft>
              <a:buClrTx/>
              <a:buSzTx/>
              <a:buFontTx/>
              <a:buNone/>
              <a:tabLst>
                <a:tab pos="4230370" algn="r"/>
              </a:tabLst>
              <a:defRPr/>
            </a:pPr>
            <a:r>
              <a:rPr kumimoji="0" lang="en-US" sz="20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8- complete your calculations</a:t>
            </a:r>
            <a:r>
              <a:rPr kumimoji="0" lang="en-US" sz="180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rPr>
              <a:t>.</a:t>
            </a:r>
            <a:endParaRPr kumimoji="0" lang="en-US" sz="1050" b="0" i="0" u="none" strike="noStrike" kern="0" cap="none" spc="0" normalizeH="0" baseline="0" noProof="0" dirty="0">
              <a:ln>
                <a:noFill/>
              </a:ln>
              <a:solidFill>
                <a:sysClr val="windowText" lastClr="000000"/>
              </a:solidFill>
              <a:effectLst/>
              <a:uLnTx/>
              <a:uFillTx/>
              <a:latin typeface="Times New Roman" pitchFamily="18" charset="0"/>
              <a:ea typeface="Calibri"/>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ar-SA" sz="1800" b="0" i="0" u="none" strike="noStrike" kern="0" cap="none" spc="0" normalizeH="0" baseline="0" noProof="0" dirty="0">
                <a:ln>
                  <a:noFill/>
                </a:ln>
                <a:solidFill>
                  <a:sysClr val="windowText" lastClr="000000"/>
                </a:solidFill>
                <a:effectLst/>
                <a:uLnTx/>
                <a:uFillTx/>
                <a:latin typeface="Calibri"/>
                <a:ea typeface="Calibri"/>
                <a:cs typeface="Arial"/>
              </a:rPr>
              <a:t>	</a:t>
            </a:r>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319636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r>
              <a:rPr lang="ar-IQ" dirty="0"/>
              <a:t> </a:t>
            </a:r>
            <a:r>
              <a:rPr lang="en-US" dirty="0"/>
              <a:t>(</a:t>
            </a:r>
            <a:r>
              <a:rPr lang="en-US" dirty="0" err="1"/>
              <a:t>unk</a:t>
            </a:r>
            <a:r>
              <a:rPr lang="en-US" dirty="0"/>
              <a:t>.): </a:t>
            </a:r>
          </a:p>
        </p:txBody>
      </p:sp>
      <p:sp>
        <p:nvSpPr>
          <p:cNvPr id="3" name="Rectangle 2"/>
          <p:cNvSpPr/>
          <p:nvPr/>
        </p:nvSpPr>
        <p:spPr>
          <a:xfrm>
            <a:off x="152400" y="1279477"/>
            <a:ext cx="7696200" cy="5632311"/>
          </a:xfrm>
          <a:prstGeom prst="rect">
            <a:avLst/>
          </a:prstGeom>
        </p:spPr>
        <p:txBody>
          <a:bodyPr wrap="square">
            <a:spAutoFit/>
          </a:bodyPr>
          <a:lstStyle/>
          <a:p>
            <a:r>
              <a:rPr lang="en-US" dirty="0"/>
              <a:t>1- </a:t>
            </a:r>
            <a:r>
              <a:rPr lang="en-US" sz="2400" kern="0" dirty="0">
                <a:solidFill>
                  <a:sysClr val="windowText" lastClr="000000"/>
                </a:solidFill>
                <a:latin typeface="Times New Roman" pitchFamily="18" charset="0"/>
                <a:ea typeface="Calibri"/>
                <a:cs typeface="Times New Roman" pitchFamily="18" charset="0"/>
              </a:rPr>
              <a:t>Dissolve  the </a:t>
            </a:r>
            <a:r>
              <a:rPr lang="en-US" sz="2400" kern="0" dirty="0" err="1">
                <a:solidFill>
                  <a:sysClr val="windowText" lastClr="000000"/>
                </a:solidFill>
                <a:latin typeface="Times New Roman" pitchFamily="18" charset="0"/>
                <a:ea typeface="Calibri"/>
                <a:cs typeface="Times New Roman" pitchFamily="18" charset="0"/>
              </a:rPr>
              <a:t>smple</a:t>
            </a:r>
            <a:r>
              <a:rPr lang="en-US" sz="2400" kern="0" dirty="0">
                <a:solidFill>
                  <a:sysClr val="windowText" lastClr="000000"/>
                </a:solidFill>
                <a:latin typeface="Times New Roman" pitchFamily="18" charset="0"/>
                <a:ea typeface="Calibri"/>
                <a:cs typeface="Times New Roman" pitchFamily="18" charset="0"/>
              </a:rPr>
              <a:t> with 50ml of 1N H</a:t>
            </a:r>
            <a:r>
              <a:rPr lang="en-US" sz="1400" kern="0" dirty="0">
                <a:solidFill>
                  <a:sysClr val="windowText" lastClr="000000"/>
                </a:solidFill>
                <a:latin typeface="Times New Roman" pitchFamily="18" charset="0"/>
                <a:ea typeface="Calibri"/>
                <a:cs typeface="Times New Roman" pitchFamily="18" charset="0"/>
              </a:rPr>
              <a:t>2</a:t>
            </a:r>
            <a:r>
              <a:rPr lang="en-US" sz="2400" kern="0" dirty="0">
                <a:solidFill>
                  <a:sysClr val="windowText" lastClr="000000"/>
                </a:solidFill>
                <a:latin typeface="Times New Roman" pitchFamily="18" charset="0"/>
                <a:ea typeface="Calibri"/>
                <a:cs typeface="Times New Roman" pitchFamily="18" charset="0"/>
              </a:rPr>
              <a:t>SO</a:t>
            </a:r>
            <a:r>
              <a:rPr lang="en-US" sz="1400" kern="0" dirty="0">
                <a:solidFill>
                  <a:sysClr val="windowText" lastClr="000000"/>
                </a:solidFill>
                <a:latin typeface="Times New Roman" pitchFamily="18" charset="0"/>
                <a:ea typeface="Calibri"/>
                <a:cs typeface="Times New Roman" pitchFamily="18" charset="0"/>
              </a:rPr>
              <a:t>4</a:t>
            </a:r>
            <a:r>
              <a:rPr lang="en-US" sz="2400" kern="0" dirty="0">
                <a:solidFill>
                  <a:sysClr val="windowText" lastClr="000000"/>
                </a:solidFill>
                <a:latin typeface="Times New Roman" pitchFamily="18" charset="0"/>
                <a:ea typeface="Calibri"/>
                <a:cs typeface="Times New Roman" pitchFamily="18" charset="0"/>
              </a:rPr>
              <a:t> solution  and stir the mixture. </a:t>
            </a:r>
          </a:p>
          <a:p>
            <a:r>
              <a:rPr lang="en-US" sz="2400" kern="0" dirty="0">
                <a:solidFill>
                  <a:sysClr val="windowText" lastClr="000000"/>
                </a:solidFill>
                <a:latin typeface="Times New Roman" pitchFamily="18" charset="0"/>
                <a:ea typeface="Calibri"/>
                <a:cs typeface="Times New Roman" pitchFamily="18" charset="0"/>
              </a:rPr>
              <a:t>Notice the formation of a turbid solution.</a:t>
            </a:r>
          </a:p>
          <a:p>
            <a:r>
              <a:rPr lang="en-US" sz="2400" kern="0" dirty="0">
                <a:solidFill>
                  <a:sysClr val="windowText" lastClr="000000"/>
                </a:solidFill>
                <a:latin typeface="Times New Roman" pitchFamily="18" charset="0"/>
                <a:ea typeface="Calibri"/>
                <a:cs typeface="Times New Roman" pitchFamily="18" charset="0"/>
              </a:rPr>
              <a:t>2- Gently heat the resulting mixture using  hot plate magnetic stirrer until a clear solution is obtained. </a:t>
            </a:r>
          </a:p>
          <a:p>
            <a:r>
              <a:rPr lang="en-US" sz="2400" kern="0" dirty="0">
                <a:solidFill>
                  <a:sysClr val="windowText" lastClr="000000"/>
                </a:solidFill>
                <a:latin typeface="Times New Roman" pitchFamily="18" charset="0"/>
                <a:ea typeface="Calibri"/>
                <a:cs typeface="Times New Roman" pitchFamily="18" charset="0"/>
              </a:rPr>
              <a:t>3- Transfer 10 ml from previous solution to a conical flask.</a:t>
            </a:r>
          </a:p>
          <a:p>
            <a:r>
              <a:rPr lang="en-US" sz="2400" kern="0" dirty="0">
                <a:solidFill>
                  <a:sysClr val="windowText" lastClr="000000"/>
                </a:solidFill>
                <a:latin typeface="Times New Roman" pitchFamily="18" charset="0"/>
                <a:ea typeface="Calibri"/>
                <a:cs typeface="Times New Roman" pitchFamily="18" charset="0"/>
              </a:rPr>
              <a:t>4-Add two drop of methyl orange solution as indicator. </a:t>
            </a:r>
          </a:p>
          <a:p>
            <a:r>
              <a:rPr lang="en-US" sz="2400" kern="0" dirty="0">
                <a:solidFill>
                  <a:sysClr val="windowText" lastClr="000000"/>
                </a:solidFill>
                <a:latin typeface="Times New Roman" pitchFamily="18" charset="0"/>
                <a:ea typeface="Calibri"/>
                <a:cs typeface="Times New Roman" pitchFamily="18" charset="0"/>
              </a:rPr>
              <a:t>5- Fill the burette with 1 N </a:t>
            </a:r>
            <a:r>
              <a:rPr lang="en-US" sz="2400" kern="0" dirty="0" err="1">
                <a:solidFill>
                  <a:sysClr val="windowText" lastClr="000000"/>
                </a:solidFill>
                <a:latin typeface="Times New Roman" pitchFamily="18" charset="0"/>
                <a:ea typeface="Calibri"/>
                <a:cs typeface="Times New Roman" pitchFamily="18" charset="0"/>
              </a:rPr>
              <a:t>NaOH</a:t>
            </a:r>
            <a:r>
              <a:rPr lang="en-US" sz="2400" kern="0" dirty="0">
                <a:solidFill>
                  <a:sysClr val="windowText" lastClr="000000"/>
                </a:solidFill>
                <a:latin typeface="Times New Roman" pitchFamily="18" charset="0"/>
                <a:ea typeface="Calibri"/>
                <a:cs typeface="Times New Roman" pitchFamily="18" charset="0"/>
              </a:rPr>
              <a:t>, and start the titration </a:t>
            </a:r>
            <a:endParaRPr lang="ar-IQ" sz="2400" kern="0" dirty="0">
              <a:solidFill>
                <a:sysClr val="windowText" lastClr="000000"/>
              </a:solidFill>
              <a:latin typeface="Times New Roman" pitchFamily="18" charset="0"/>
              <a:ea typeface="Calibri"/>
              <a:cs typeface="Times New Roman" pitchFamily="18" charset="0"/>
            </a:endParaRPr>
          </a:p>
          <a:p>
            <a:r>
              <a:rPr lang="en-US" sz="2400" kern="0" dirty="0">
                <a:solidFill>
                  <a:sysClr val="windowText" lastClr="000000"/>
                </a:solidFill>
                <a:latin typeface="Times New Roman" pitchFamily="18" charset="0"/>
                <a:ea typeface="Calibri"/>
                <a:cs typeface="Times New Roman" pitchFamily="18" charset="0"/>
              </a:rPr>
              <a:t>procedure.</a:t>
            </a:r>
            <a:endParaRPr lang="ar-IQ" sz="2400" kern="0" dirty="0">
              <a:solidFill>
                <a:sysClr val="windowText" lastClr="000000"/>
              </a:solidFill>
              <a:latin typeface="Times New Roman" pitchFamily="18" charset="0"/>
              <a:ea typeface="Calibri"/>
              <a:cs typeface="Times New Roman" pitchFamily="18" charset="0"/>
            </a:endParaRPr>
          </a:p>
          <a:p>
            <a:r>
              <a:rPr lang="en-US" sz="2400" kern="0" dirty="0">
                <a:solidFill>
                  <a:sysClr val="windowText" lastClr="000000"/>
                </a:solidFill>
                <a:latin typeface="Times New Roman" pitchFamily="18" charset="0"/>
                <a:ea typeface="Calibri"/>
                <a:cs typeface="Times New Roman" pitchFamily="18" charset="0"/>
              </a:rPr>
              <a:t>6- Repeat the previous titration process.</a:t>
            </a:r>
          </a:p>
          <a:p>
            <a:r>
              <a:rPr lang="en-US" sz="2400" kern="0" dirty="0">
                <a:solidFill>
                  <a:schemeClr val="accent6"/>
                </a:solidFill>
                <a:latin typeface="Times New Roman" pitchFamily="18" charset="0"/>
                <a:ea typeface="Calibri"/>
                <a:cs typeface="Times New Roman" pitchFamily="18" charset="0"/>
              </a:rPr>
              <a:t>7-calculate the Wt. practical  for the sample </a:t>
            </a:r>
            <a:r>
              <a:rPr lang="en-US" sz="2400" kern="0" dirty="0" err="1">
                <a:solidFill>
                  <a:schemeClr val="accent6"/>
                </a:solidFill>
                <a:latin typeface="Times New Roman" pitchFamily="18" charset="0"/>
                <a:ea typeface="Calibri"/>
                <a:cs typeface="Times New Roman" pitchFamily="18" charset="0"/>
              </a:rPr>
              <a:t>ZnO</a:t>
            </a:r>
            <a:r>
              <a:rPr lang="en-US" sz="2400" kern="0" dirty="0">
                <a:solidFill>
                  <a:schemeClr val="accent6"/>
                </a:solidFill>
                <a:latin typeface="Times New Roman" pitchFamily="18" charset="0"/>
                <a:ea typeface="Calibri"/>
                <a:cs typeface="Times New Roman" pitchFamily="18" charset="0"/>
              </a:rPr>
              <a:t>  if you know that:</a:t>
            </a:r>
          </a:p>
          <a:p>
            <a:r>
              <a:rPr lang="en-US" sz="2400" kern="0" dirty="0">
                <a:solidFill>
                  <a:schemeClr val="accent6"/>
                </a:solidFill>
                <a:latin typeface="Times New Roman" pitchFamily="18" charset="0"/>
                <a:ea typeface="Calibri"/>
                <a:cs typeface="Times New Roman" pitchFamily="18" charset="0"/>
              </a:rPr>
              <a:t> The molar mass of </a:t>
            </a:r>
            <a:r>
              <a:rPr lang="en-US" sz="2400" kern="0" dirty="0" err="1">
                <a:solidFill>
                  <a:schemeClr val="accent6"/>
                </a:solidFill>
                <a:latin typeface="Times New Roman" pitchFamily="18" charset="0"/>
                <a:ea typeface="Calibri"/>
                <a:cs typeface="Times New Roman" pitchFamily="18" charset="0"/>
              </a:rPr>
              <a:t>ZnO</a:t>
            </a:r>
            <a:r>
              <a:rPr lang="en-US" sz="2400" kern="0" dirty="0">
                <a:solidFill>
                  <a:schemeClr val="accent6"/>
                </a:solidFill>
                <a:latin typeface="Times New Roman" pitchFamily="18" charset="0"/>
                <a:ea typeface="Calibri"/>
                <a:cs typeface="Times New Roman" pitchFamily="18" charset="0"/>
              </a:rPr>
              <a:t> is 81.408  g/</a:t>
            </a:r>
            <a:r>
              <a:rPr lang="en-US" sz="2400" kern="0" dirty="0" err="1">
                <a:solidFill>
                  <a:schemeClr val="accent6"/>
                </a:solidFill>
                <a:latin typeface="Times New Roman" pitchFamily="18" charset="0"/>
                <a:ea typeface="Calibri"/>
                <a:cs typeface="Times New Roman" pitchFamily="18" charset="0"/>
              </a:rPr>
              <a:t>mol</a:t>
            </a:r>
            <a:r>
              <a:rPr lang="en-US" sz="2400" kern="0" dirty="0">
                <a:solidFill>
                  <a:schemeClr val="accent6"/>
                </a:solidFill>
                <a:latin typeface="Times New Roman" pitchFamily="18" charset="0"/>
                <a:ea typeface="Calibri"/>
                <a:cs typeface="Times New Roman" pitchFamily="18" charset="0"/>
              </a:rPr>
              <a:t> </a:t>
            </a:r>
          </a:p>
          <a:p>
            <a:endParaRPr lang="en-US" sz="2400" kern="0" dirty="0">
              <a:solidFill>
                <a:schemeClr val="accent6"/>
              </a:solidFill>
              <a:latin typeface="Times New Roman" pitchFamily="18" charset="0"/>
              <a:ea typeface="Calibri"/>
              <a:cs typeface="Times New Roman" pitchFamily="18" charset="0"/>
            </a:endParaRPr>
          </a:p>
          <a:p>
            <a:endParaRPr lang="en-US" sz="2400" kern="0" dirty="0">
              <a:solidFill>
                <a:sysClr val="windowText" lastClr="000000"/>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146040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724077147"/>
              </p:ext>
            </p:extLst>
          </p:nvPr>
        </p:nvGraphicFramePr>
        <p:xfrm>
          <a:off x="685800" y="381000"/>
          <a:ext cx="3581400" cy="5715000"/>
        </p:xfrm>
        <a:graphic>
          <a:graphicData uri="http://schemas.openxmlformats.org/presentationml/2006/ole">
            <mc:AlternateContent xmlns:mc="http://schemas.openxmlformats.org/markup-compatibility/2006">
              <mc:Choice xmlns:v="urn:schemas-microsoft-com:vml" Requires="v">
                <p:oleObj spid="_x0000_s1044" name="ChemSketch" r:id="rId3" imgW="7121769" imgH="10800862" progId="">
                  <p:embed/>
                </p:oleObj>
              </mc:Choice>
              <mc:Fallback>
                <p:oleObj name="ChemSketch" r:id="rId3" imgW="7121769" imgH="10800862" progId="">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381000"/>
                        <a:ext cx="3581400" cy="571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8251" y="4728103"/>
            <a:ext cx="762000" cy="111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3810000" y="884238"/>
            <a:ext cx="1981200" cy="0"/>
          </a:xfrm>
          <a:prstGeom prst="straightConnector1">
            <a:avLst/>
          </a:prstGeom>
          <a:noFill/>
          <a:ln w="25400" cap="flat" cmpd="sng" algn="ctr">
            <a:solidFill>
              <a:sysClr val="windowText" lastClr="000000"/>
            </a:solidFill>
            <a:prstDash val="solid"/>
            <a:tailEnd type="arrow"/>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ysClr val="windowText" lastClr="000000">
                <a:shade val="80000"/>
              </a:sysClr>
            </a:contourClr>
          </a:sp3d>
        </p:spPr>
      </p:cxnSp>
      <p:cxnSp>
        <p:nvCxnSpPr>
          <p:cNvPr id="7" name="Straight Arrow Connector 6"/>
          <p:cNvCxnSpPr/>
          <p:nvPr/>
        </p:nvCxnSpPr>
        <p:spPr>
          <a:xfrm>
            <a:off x="3659469" y="5291185"/>
            <a:ext cx="1752600" cy="0"/>
          </a:xfrm>
          <a:prstGeom prst="straightConnector1">
            <a:avLst/>
          </a:prstGeom>
          <a:noFill/>
          <a:ln w="25400" cap="flat" cmpd="sng" algn="ctr">
            <a:solidFill>
              <a:sysClr val="windowText" lastClr="000000"/>
            </a:solidFill>
            <a:prstDash val="solid"/>
            <a:tailEnd type="arrow"/>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ysClr val="windowText" lastClr="000000">
                <a:shade val="80000"/>
              </a:sysClr>
            </a:contourClr>
          </a:sp3d>
        </p:spPr>
      </p:cxnSp>
      <p:sp>
        <p:nvSpPr>
          <p:cNvPr id="8" name="Rectangle 7"/>
          <p:cNvSpPr/>
          <p:nvPr/>
        </p:nvSpPr>
        <p:spPr>
          <a:xfrm>
            <a:off x="5645151" y="4406900"/>
            <a:ext cx="2889249" cy="1397000"/>
          </a:xfrm>
          <a:prstGeom prst="rect">
            <a:avLst/>
          </a:prstGeom>
          <a:solidFill>
            <a:sysClr val="window" lastClr="FFFFFF"/>
          </a:solidFill>
          <a:ln w="19050" cap="flat" cmpd="sng" algn="ctr">
            <a:solidFill>
              <a:srgbClr val="D6862D">
                <a:shade val="75000"/>
                <a:lumMod val="9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g </a:t>
            </a:r>
            <a:r>
              <a:rPr kumimoji="0" lang="en-US" sz="1800" b="0" i="0" u="none" strike="noStrike" kern="0" cap="none" spc="0" normalizeH="0" baseline="0" noProof="0" dirty="0" err="1">
                <a:ln>
                  <a:noFill/>
                </a:ln>
                <a:solidFill>
                  <a:sysClr val="windowText" lastClr="000000"/>
                </a:solidFill>
                <a:effectLst/>
                <a:uLnTx/>
                <a:uFillTx/>
                <a:latin typeface="Book Antiqua"/>
                <a:ea typeface="+mn-ea"/>
                <a:cs typeface="+mn-cs"/>
              </a:rPr>
              <a:t>ZnO</a:t>
            </a: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 +2.5 g NH</a:t>
            </a:r>
            <a:r>
              <a:rPr kumimoji="0" lang="en-US" sz="1100" b="0" i="0" u="none" strike="noStrike" kern="0" cap="none" spc="0" normalizeH="0" baseline="0" noProof="0" dirty="0">
                <a:ln>
                  <a:noFill/>
                </a:ln>
                <a:solidFill>
                  <a:sysClr val="windowText" lastClr="000000"/>
                </a:solidFill>
                <a:effectLst/>
                <a:uLnTx/>
                <a:uFillTx/>
                <a:latin typeface="Book Antiqua"/>
                <a:ea typeface="+mn-ea"/>
                <a:cs typeface="+mn-cs"/>
              </a:rPr>
              <a:t>4</a:t>
            </a: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Cl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a:t>
            </a:r>
            <a:r>
              <a:rPr lang="en-US" kern="0" dirty="0">
                <a:solidFill>
                  <a:sysClr val="windowText" lastClr="000000"/>
                </a:solidFill>
                <a:latin typeface="Book Antiqua"/>
              </a:rPr>
              <a:t>50 </a:t>
            </a: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ml  1N H</a:t>
            </a:r>
            <a:r>
              <a:rPr kumimoji="0" lang="en-US" sz="1100" b="0" i="0" u="none" strike="noStrike" kern="0" cap="none" spc="0" normalizeH="0" baseline="0" noProof="0" dirty="0">
                <a:ln>
                  <a:noFill/>
                </a:ln>
                <a:solidFill>
                  <a:sysClr val="windowText" lastClr="000000"/>
                </a:solidFill>
                <a:effectLst/>
                <a:uLnTx/>
                <a:uFillTx/>
                <a:latin typeface="Book Antiqua"/>
                <a:ea typeface="+mn-ea"/>
                <a:cs typeface="+mn-cs"/>
              </a:rPr>
              <a:t>2</a:t>
            </a: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SO</a:t>
            </a:r>
            <a:r>
              <a:rPr kumimoji="0" lang="en-US" sz="1200" b="0" i="0" u="none" strike="noStrike" kern="0" cap="none" spc="0" normalizeH="0" baseline="0" noProof="0" dirty="0">
                <a:ln>
                  <a:noFill/>
                </a:ln>
                <a:solidFill>
                  <a:sysClr val="windowText" lastClr="000000"/>
                </a:solidFill>
                <a:effectLst/>
                <a:uLnTx/>
                <a:uFillTx/>
                <a:latin typeface="Book Antiqua"/>
                <a:ea typeface="+mn-ea"/>
                <a:cs typeface="+mn-cs"/>
              </a:rPr>
              <a:t>4</a:t>
            </a: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 heating + 2 drop </a:t>
            </a:r>
            <a:r>
              <a:rPr kumimoji="0" lang="en-US" sz="1800" b="0" i="0" u="none" strike="noStrike" kern="0" cap="none" spc="0" normalizeH="0" baseline="0" noProof="0" dirty="0" err="1">
                <a:ln>
                  <a:noFill/>
                </a:ln>
                <a:solidFill>
                  <a:sysClr val="windowText" lastClr="000000"/>
                </a:solidFill>
                <a:effectLst/>
                <a:uLnTx/>
                <a:uFillTx/>
                <a:latin typeface="Book Antiqua"/>
                <a:ea typeface="+mn-ea"/>
                <a:cs typeface="+mn-cs"/>
              </a:rPr>
              <a:t>m.o</a:t>
            </a: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 </a:t>
            </a:r>
          </a:p>
        </p:txBody>
      </p:sp>
      <p:sp>
        <p:nvSpPr>
          <p:cNvPr id="10" name="Rectangle 9"/>
          <p:cNvSpPr/>
          <p:nvPr/>
        </p:nvSpPr>
        <p:spPr>
          <a:xfrm>
            <a:off x="6019800" y="579438"/>
            <a:ext cx="2120900" cy="609600"/>
          </a:xfrm>
          <a:prstGeom prst="rect">
            <a:avLst/>
          </a:prstGeom>
          <a:solidFill>
            <a:sysClr val="window" lastClr="FFFFFF"/>
          </a:solidFill>
          <a:ln w="19050" cap="flat" cmpd="sng" algn="ctr">
            <a:solidFill>
              <a:srgbClr val="D6862D">
                <a:shade val="75000"/>
                <a:lumMod val="9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1N   </a:t>
            </a:r>
            <a:r>
              <a:rPr kumimoji="0" lang="en-US" sz="1800" b="0" i="0" u="none" strike="noStrike" kern="0" cap="none" spc="0" normalizeH="0" baseline="0" noProof="0" dirty="0" err="1">
                <a:ln>
                  <a:noFill/>
                </a:ln>
                <a:solidFill>
                  <a:sysClr val="windowText" lastClr="000000"/>
                </a:solidFill>
                <a:effectLst/>
                <a:uLnTx/>
                <a:uFillTx/>
                <a:latin typeface="Book Antiqua"/>
                <a:ea typeface="+mn-ea"/>
                <a:cs typeface="+mn-cs"/>
              </a:rPr>
              <a:t>NaOH</a:t>
            </a:r>
            <a:endParaRPr kumimoji="0" lang="en-US" sz="1800" b="0" i="0" u="none" strike="noStrike" kern="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2086413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1381</TotalTime>
  <Words>845</Words>
  <Application>Microsoft Office PowerPoint</Application>
  <PresentationFormat>On-screen Show (4:3)</PresentationFormat>
  <Paragraphs>96</Paragraphs>
  <Slides>15</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vt:lpstr>
      <vt:lpstr>Bell MT</vt:lpstr>
      <vt:lpstr>Book Antiqua</vt:lpstr>
      <vt:lpstr>Calibri</vt:lpstr>
      <vt:lpstr>Cambria</vt:lpstr>
      <vt:lpstr>Monotype Corsiva</vt:lpstr>
      <vt:lpstr>Times New Roman</vt:lpstr>
      <vt:lpstr>Wingdings</vt:lpstr>
      <vt:lpstr>Adjacency</vt:lpstr>
      <vt:lpstr>ChemSketch</vt:lpstr>
      <vt:lpstr>PowerPoint Presentation</vt:lpstr>
      <vt:lpstr>PowerPoint Presentation</vt:lpstr>
      <vt:lpstr>Residual Titration</vt:lpstr>
      <vt:lpstr>Aim of the Experiment</vt:lpstr>
      <vt:lpstr>Principle</vt:lpstr>
      <vt:lpstr>Materials Required</vt:lpstr>
      <vt:lpstr>Procedure:</vt:lpstr>
      <vt:lpstr>Procedure (unk.): </vt:lpstr>
      <vt:lpstr>PowerPoint Presentation</vt:lpstr>
      <vt:lpstr>Pink                              yellow pH=3.2                           pH= 4.4</vt:lpstr>
      <vt:lpstr>calculations</vt:lpstr>
      <vt:lpstr>Calculations (2)</vt:lpstr>
      <vt:lpstr>Safety of zinc oxide</vt:lpstr>
      <vt:lpstr>Safety of ammonium chloride</vt:lpstr>
      <vt:lpstr>Safety of sodium hydroxide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Pharmacy</cp:lastModifiedBy>
  <cp:revision>23</cp:revision>
  <dcterms:created xsi:type="dcterms:W3CDTF">2006-08-16T00:00:00Z</dcterms:created>
  <dcterms:modified xsi:type="dcterms:W3CDTF">2024-08-14T08:32:06Z</dcterms:modified>
</cp:coreProperties>
</file>