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63" r:id="rId2"/>
    <p:sldId id="256" r:id="rId3"/>
    <p:sldId id="267" r:id="rId4"/>
    <p:sldId id="257" r:id="rId5"/>
    <p:sldId id="258" r:id="rId6"/>
    <p:sldId id="259" r:id="rId7"/>
    <p:sldId id="264" r:id="rId8"/>
    <p:sldId id="265" r:id="rId9"/>
    <p:sldId id="260" r:id="rId10"/>
    <p:sldId id="261" r:id="rId11"/>
    <p:sldId id="268" r:id="rId12"/>
    <p:sldId id="269" r:id="rId13"/>
    <p:sldId id="270" r:id="rId1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7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800" cy="497284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17D33EB9-96D7-425E-B066-E3DFF33B276E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24202"/>
            <a:ext cx="5486400" cy="4475560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6678"/>
            <a:ext cx="2971800" cy="49728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3FFD1F36-681F-4A16-88DE-65E6D156B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D1F36-681F-4A16-88DE-65E6D156B7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/>
          <a:lstStyle/>
          <a:p>
            <a:endParaRPr lang="en-US" sz="3600" dirty="0"/>
          </a:p>
        </p:txBody>
      </p:sp>
      <p:sp>
        <p:nvSpPr>
          <p:cNvPr id="9" name="Rounded Rectangle 8"/>
          <p:cNvSpPr/>
          <p:nvPr/>
        </p:nvSpPr>
        <p:spPr>
          <a:xfrm>
            <a:off x="924296" y="757052"/>
            <a:ext cx="6781800" cy="2057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i="1" dirty="0" err="1">
                <a:latin typeface="Bell MT" pitchFamily="18" charset="0"/>
              </a:rPr>
              <a:t>Argentometric</a:t>
            </a:r>
            <a:r>
              <a:rPr lang="en-US" sz="4400" i="1" dirty="0">
                <a:latin typeface="Bell MT" pitchFamily="18" charset="0"/>
              </a:rPr>
              <a:t> methods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62100" y="3276600"/>
            <a:ext cx="57912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>
                <a:latin typeface="Bell MT" pitchFamily="18" charset="0"/>
              </a:rPr>
              <a:t>Lecturer  </a:t>
            </a:r>
            <a:r>
              <a:rPr lang="en-US" b="1" i="1" dirty="0" err="1">
                <a:latin typeface="Bell MT" pitchFamily="18" charset="0"/>
              </a:rPr>
              <a:t>Luma</a:t>
            </a:r>
            <a:r>
              <a:rPr lang="en-US" b="1" i="1" dirty="0">
                <a:latin typeface="Bell MT" pitchFamily="18" charset="0"/>
              </a:rPr>
              <a:t> </a:t>
            </a:r>
            <a:r>
              <a:rPr lang="en-US" b="1" i="1" dirty="0" err="1">
                <a:latin typeface="Bell MT" pitchFamily="18" charset="0"/>
              </a:rPr>
              <a:t>Amer</a:t>
            </a:r>
            <a:endParaRPr lang="en-US" b="1" i="1" dirty="0">
              <a:latin typeface="Bell MT" pitchFamily="18" charset="0"/>
            </a:endParaRPr>
          </a:p>
          <a:p>
            <a:pPr algn="ctr"/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Department of </a:t>
            </a:r>
            <a:r>
              <a:rPr lang="en-US" sz="2400" i="1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Pharmaceutical Chemistry</a:t>
            </a: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/Collage of pharmacy </a:t>
            </a:r>
            <a:b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</a:br>
            <a:r>
              <a:rPr lang="en-US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3</a:t>
            </a:r>
            <a:r>
              <a:rPr lang="en-US" sz="2400" b="1" baseline="3000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rd</a:t>
            </a:r>
            <a:r>
              <a:rPr lang="en-US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stage:  </a:t>
            </a:r>
            <a:r>
              <a:rPr lang="en-US" sz="2400" b="1" baseline="3000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5th</a:t>
            </a:r>
            <a:r>
              <a:rPr lang="en-US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  <a:ea typeface="+mj-ea"/>
                <a:cs typeface="+mj-cs"/>
              </a:rPr>
              <a:t>lab.</a:t>
            </a:r>
            <a:br>
              <a:rPr lang="en-US" sz="3100" b="1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anose="03010101010201010101" pitchFamily="66" charset="0"/>
                <a:ea typeface="+mj-ea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6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153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1- From hood NO.1 and using your measuring cylinder transfer 5ml of 0.1 N </a:t>
            </a:r>
            <a:r>
              <a:rPr lang="en-US" sz="2800" dirty="0" err="1">
                <a:solidFill>
                  <a:schemeClr val="tx1"/>
                </a:solidFill>
                <a:latin typeface="Comic Sans MS" pitchFamily="66" charset="0"/>
              </a:rPr>
              <a:t>NaCl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 solutions to your conical flask.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 2- From hood NO.1, add 1ml of 5% potassium chromate (K2CrO4) indicator.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3- Fill the burette about 10 ml of AgNO3 solution from hood NO.1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  4- Titrate against AgNO3 solution.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Note: your end point is reached when a brick red precipitate is reached.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4- Complete your calculations.</a:t>
            </a:r>
          </a:p>
          <a:p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3124200" cy="68580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Procedure :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68219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748063"/>
              </p:ext>
            </p:extLst>
          </p:nvPr>
        </p:nvGraphicFramePr>
        <p:xfrm>
          <a:off x="533400" y="381000"/>
          <a:ext cx="35814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7121769" imgH="10800862" progId="">
                  <p:embed/>
                </p:oleObj>
              </mc:Choice>
              <mc:Fallback>
                <p:oleObj name="ChemSketch" r:id="rId2" imgW="7121769" imgH="10800862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"/>
                        <a:ext cx="35814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35478"/>
            <a:ext cx="762000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91200" y="4378278"/>
            <a:ext cx="2971800" cy="1397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D6862D">
                <a:shade val="75000"/>
                <a:lumMod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5 ml of 0.1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NaCl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+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1 ml 5%K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2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CrO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4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38600" y="1524000"/>
            <a:ext cx="1752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ysClr val="windowText" lastClr="000000">
                <a:shade val="80000"/>
              </a:sysClr>
            </a:contourClr>
          </a:sp3d>
        </p:spPr>
      </p:cxnSp>
      <p:cxnSp>
        <p:nvCxnSpPr>
          <p:cNvPr id="9" name="Straight Arrow Connector 8"/>
          <p:cNvCxnSpPr/>
          <p:nvPr/>
        </p:nvCxnSpPr>
        <p:spPr>
          <a:xfrm>
            <a:off x="3796921" y="5076778"/>
            <a:ext cx="1752600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ysClr val="windowText" lastClr="000000">
                <a:shade val="80000"/>
              </a:sysClr>
            </a:contourClr>
          </a:sp3d>
        </p:spPr>
      </p:cxnSp>
      <p:sp>
        <p:nvSpPr>
          <p:cNvPr id="10" name="Rectangle 9"/>
          <p:cNvSpPr/>
          <p:nvPr/>
        </p:nvSpPr>
        <p:spPr>
          <a:xfrm>
            <a:off x="6248400" y="1143000"/>
            <a:ext cx="1905000" cy="7620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D6862D">
                <a:shade val="75000"/>
                <a:lumMod val="9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Book Antiqua"/>
              </a:rPr>
              <a:t>AgNO</a:t>
            </a:r>
            <a:r>
              <a:rPr lang="en-US" sz="1200" kern="0" dirty="0">
                <a:solidFill>
                  <a:sysClr val="windowText" lastClr="000000"/>
                </a:solidFill>
                <a:latin typeface="Book Antiqua"/>
              </a:rPr>
              <a:t>3 </a:t>
            </a:r>
            <a:r>
              <a:rPr lang="en-US" sz="1600" kern="0" dirty="0">
                <a:solidFill>
                  <a:sysClr val="windowText" lastClr="000000"/>
                </a:solidFill>
                <a:latin typeface="Book Antiqua"/>
              </a:rPr>
              <a:t>solution</a:t>
            </a:r>
            <a:r>
              <a:rPr lang="en-US" sz="1200" kern="0" dirty="0">
                <a:solidFill>
                  <a:sysClr val="windowText" lastClr="000000"/>
                </a:solidFill>
                <a:latin typeface="Book Antiqua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44281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3505200" cy="76200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Calculations:</a:t>
            </a: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37160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1-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Calculate the</a:t>
            </a:r>
            <a:r>
              <a:rPr lang="en-US" sz="2000" u="sng" dirty="0">
                <a:solidFill>
                  <a:srgbClr val="000000"/>
                </a:solidFill>
                <a:latin typeface="Comic Sans MS" pitchFamily="66" charset="0"/>
              </a:rPr>
              <a:t> Normality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for AgNO3 .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       NV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= </a:t>
            </a:r>
            <a:r>
              <a:rPr lang="en-US" sz="2000" u="sng" dirty="0">
                <a:solidFill>
                  <a:srgbClr val="000000"/>
                </a:solidFill>
                <a:latin typeface="Comic Sans MS" pitchFamily="66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V AgNO3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2- calculate the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Wt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% for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in your solution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51664"/>
            <a:ext cx="5105400" cy="45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3581400"/>
            <a:ext cx="7696200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algn="ctr">
              <a:spcBef>
                <a:spcPts val="60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no.Eq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. of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  = 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no.Eq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. of  AgNO3</a:t>
            </a:r>
          </a:p>
          <a:p>
            <a:pPr marL="137160" lvl="0" algn="ctr"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       1eq wt.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≡ 1eq wt. AgNO3</a:t>
            </a:r>
          </a:p>
          <a:p>
            <a:pPr marL="137160" lvl="0" algn="ctr"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58.45 g/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eq.NaCl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≡  (1000 ml) 1N AgNO3 / 1000    </a:t>
            </a:r>
          </a:p>
          <a:p>
            <a:pPr marL="137160" lvl="0" algn="ctr"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0.05845 g/eq.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≡ 1 ml 1N AgNO3  / 10  or *0.1N</a:t>
            </a:r>
          </a:p>
          <a:p>
            <a:pPr marL="137160" lvl="0" algn="ctr"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0.005845 g/eq.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 ≡ 1 ml 0.1N  AgNO3 </a:t>
            </a:r>
          </a:p>
          <a:p>
            <a:pPr marL="137160" lvl="0" algn="ctr">
              <a:spcBef>
                <a:spcPts val="600"/>
              </a:spcBef>
            </a:pPr>
            <a:endParaRPr lang="en-US" sz="200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 rtl="1"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W/ V %= wt. Practical / v  Theoretical*100</a:t>
            </a:r>
          </a:p>
          <a:p>
            <a:pPr marL="137160" lvl="0" algn="ctr"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wt. Practical= 0.005845 g/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eq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.* v (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e.p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.)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0" y="5410200"/>
            <a:ext cx="518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2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2190" y="225330"/>
            <a:ext cx="5257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216" y="1524000"/>
            <a:ext cx="8677275" cy="5023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33400" y="990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INTRODUCTION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8229600" cy="544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latin typeface="Comic Sans MS" pitchFamily="66" charset="0"/>
              </a:rPr>
              <a:t> </a:t>
            </a:r>
            <a:r>
              <a:rPr lang="en-US" sz="2400" i="1" dirty="0">
                <a:latin typeface="Comic Sans MS" pitchFamily="66" charset="0"/>
              </a:rPr>
              <a:t>It is, however, interesting to observe here that such reactions do offer limited usage because of the following  facts:</a:t>
            </a:r>
          </a:p>
          <a:p>
            <a:r>
              <a:rPr lang="en-US" sz="2400" i="1" dirty="0">
                <a:latin typeface="Comic Sans MS" pitchFamily="66" charset="0"/>
              </a:rPr>
              <a:t>(i) Co-precipitation effects do not give a real composition of the precipitate.</a:t>
            </a:r>
          </a:p>
          <a:p>
            <a:r>
              <a:rPr lang="en-US" sz="2400" i="1" dirty="0">
                <a:latin typeface="Comic Sans MS" pitchFamily="66" charset="0"/>
              </a:rPr>
              <a:t>(ii) Choice of appropriate indicator is very much limited</a:t>
            </a:r>
            <a:endParaRPr lang="ar-IQ" sz="2400" i="1" dirty="0">
              <a:latin typeface="Comic Sans MS" pitchFamily="66" charset="0"/>
            </a:endParaRPr>
          </a:p>
          <a:p>
            <a:r>
              <a:rPr lang="en-US" sz="2400" i="1" dirty="0">
                <a:latin typeface="Comic Sans MS" pitchFamily="66" charset="0"/>
              </a:rPr>
              <a:t>(iii) the solubility product that plays a major role in such titration.</a:t>
            </a:r>
            <a:r>
              <a:rPr lang="en-US" sz="2400" b="1" i="1" dirty="0">
                <a:latin typeface="Comic Sans MS" pitchFamily="66" charset="0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latin typeface="Calibri"/>
                <a:ea typeface="Calibri"/>
              </a:rPr>
              <a:t> 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r>
              <a:rPr lang="en-US" sz="2400" b="1" i="1" dirty="0">
                <a:solidFill>
                  <a:srgbClr val="FF0000"/>
                </a:solidFill>
                <a:latin typeface="Comic Sans MS" pitchFamily="66" charset="0"/>
              </a:rPr>
              <a:t>The solubility product constant,  </a:t>
            </a:r>
            <a:r>
              <a:rPr lang="en-US" sz="2400" b="1" i="1" dirty="0" err="1">
                <a:solidFill>
                  <a:srgbClr val="FF0000"/>
                </a:solidFill>
                <a:latin typeface="Comic Sans MS" pitchFamily="66" charset="0"/>
              </a:rPr>
              <a:t>Ksp</a:t>
            </a:r>
            <a:r>
              <a:rPr lang="en-US" sz="2400" b="1" i="1" dirty="0">
                <a:solidFill>
                  <a:srgbClr val="FF0000"/>
                </a:solidFill>
                <a:latin typeface="Comic Sans MS" pitchFamily="66" charset="0"/>
              </a:rPr>
              <a:t>​</a:t>
            </a:r>
            <a:r>
              <a:rPr lang="en-US" sz="2400" b="1" i="1" dirty="0">
                <a:latin typeface="Comic Sans MS" pitchFamily="66" charset="0"/>
              </a:rPr>
              <a:t>, is the </a:t>
            </a:r>
            <a:r>
              <a:rPr lang="en-US" sz="2400" i="1" dirty="0">
                <a:latin typeface="Comic Sans MS" pitchFamily="66" charset="0"/>
              </a:rPr>
              <a:t>equilibrium constant for a solid substance dissolving in an aqueous solution. It r</a:t>
            </a:r>
            <a:r>
              <a:rPr lang="en-US" sz="2400" b="1" i="1" dirty="0">
                <a:latin typeface="Comic Sans MS" pitchFamily="66" charset="0"/>
              </a:rPr>
              <a:t>epresents the level at which a solute dissolves in solution. The more soluble a substance is, the higher the </a:t>
            </a:r>
            <a:r>
              <a:rPr lang="en-US" sz="2400" b="1" i="1" dirty="0" err="1">
                <a:latin typeface="Comic Sans MS" pitchFamily="66" charset="0"/>
              </a:rPr>
              <a:t>Ksp</a:t>
            </a:r>
            <a:r>
              <a:rPr lang="en-US" sz="2400" b="1" i="1" dirty="0">
                <a:latin typeface="Comic Sans MS" pitchFamily="66" charset="0"/>
              </a:rPr>
              <a:t> value it has</a:t>
            </a:r>
            <a:r>
              <a:rPr lang="en-US" sz="2000" b="1" dirty="0">
                <a:solidFill>
                  <a:srgbClr val="000000"/>
                </a:solidFill>
                <a:ea typeface="Calibri"/>
              </a:rPr>
              <a:t>.</a:t>
            </a:r>
            <a:r>
              <a:rPr lang="en-US" sz="2000" b="1" dirty="0"/>
              <a:t> </a:t>
            </a:r>
            <a:endParaRPr lang="en-US" sz="2000" b="1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81000"/>
            <a:ext cx="8001000" cy="830997"/>
          </a:xfrm>
          <a:prstGeom prst="rect">
            <a:avLst/>
          </a:prstGeom>
          <a:ln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GB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Parameters that may be considered for a feasible </a:t>
            </a:r>
            <a:r>
              <a:rPr lang="en-GB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argentometric</a:t>
            </a:r>
            <a:r>
              <a:rPr lang="en-GB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analysis are</a:t>
            </a:r>
            <a:r>
              <a:rPr lang="en-GB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:</a:t>
            </a:r>
            <a:endParaRPr lang="ar-IQ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88392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1-Precipitate formed  must be insoluble.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2- Precipitation process should be fast and rapid.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3-Co- precipitation effects must be minimal.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Comic Sans MS" pitchFamily="66" charset="0"/>
              </a:rPr>
              <a:t>4- Detection f equivalence point must be apparently visible</a:t>
            </a:r>
            <a:r>
              <a:rPr lang="en-GB" dirty="0"/>
              <a:t>.</a:t>
            </a: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224618" y="3429000"/>
            <a:ext cx="8233581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>
                <a:latin typeface="Comic Sans MS" pitchFamily="66" charset="0"/>
              </a:rPr>
              <a:t>Assay methods 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latin typeface="Comic Sans MS" pitchFamily="66" charset="0"/>
              </a:rPr>
              <a:t>Argentometric</a:t>
            </a:r>
            <a:r>
              <a:rPr lang="en-US" sz="2000" dirty="0">
                <a:latin typeface="Comic Sans MS" pitchFamily="66" charset="0"/>
              </a:rPr>
              <a:t> titrations may be divided into two class:</a:t>
            </a:r>
          </a:p>
          <a:p>
            <a:pPr>
              <a:lnSpc>
                <a:spcPct val="115000"/>
              </a:lnSpc>
            </a:pPr>
            <a:r>
              <a:rPr lang="en-US" sz="2000" dirty="0">
                <a:latin typeface="Comic Sans MS" pitchFamily="66" charset="0"/>
              </a:rPr>
              <a:t>(i) Direct titration with silver-nitrate(M0hr's method).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omic Sans MS" pitchFamily="66" charset="0"/>
              </a:rPr>
              <a:t>(ii) Ammonium </a:t>
            </a:r>
            <a:r>
              <a:rPr lang="en-US" sz="2000" dirty="0" err="1">
                <a:latin typeface="Comic Sans MS" pitchFamily="66" charset="0"/>
              </a:rPr>
              <a:t>thiocyanate</a:t>
            </a:r>
            <a:r>
              <a:rPr lang="en-US" sz="2000" dirty="0">
                <a:latin typeface="Comic Sans MS" pitchFamily="66" charset="0"/>
              </a:rPr>
              <a:t>-silver nitrate titrations (</a:t>
            </a:r>
            <a:r>
              <a:rPr lang="en-US" sz="2000" dirty="0" err="1">
                <a:latin typeface="Comic Sans MS" pitchFamily="66" charset="0"/>
              </a:rPr>
              <a:t>Volhard’s</a:t>
            </a:r>
            <a:r>
              <a:rPr lang="en-US" sz="2000" dirty="0">
                <a:latin typeface="Comic Sans MS" pitchFamily="66" charset="0"/>
              </a:rPr>
              <a:t> Method).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036" y="798616"/>
            <a:ext cx="8305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2209800" y="152400"/>
            <a:ext cx="4038600" cy="64621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M0hr's method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3048000" cy="461665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Silver Nitrate </a:t>
            </a:r>
            <a:endParaRPr lang="ar-IQ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8610600" cy="603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AgNO3 , </a:t>
            </a:r>
            <a:r>
              <a:rPr lang="en-US" sz="2000" dirty="0" err="1">
                <a:latin typeface="Comic Sans MS" pitchFamily="66" charset="0"/>
              </a:rPr>
              <a:t>M.Wt</a:t>
            </a:r>
            <a:r>
              <a:rPr lang="en-US" sz="2000" dirty="0">
                <a:latin typeface="Comic Sans MS" pitchFamily="66" charset="0"/>
              </a:rPr>
              <a:t>. 169.87 ,occurs as colorless or white crystals which </a:t>
            </a:r>
            <a:r>
              <a:rPr lang="en-US" sz="2000" dirty="0" err="1">
                <a:latin typeface="Comic Sans MS" pitchFamily="66" charset="0"/>
              </a:rPr>
              <a:t>omebec</a:t>
            </a:r>
            <a:r>
              <a:rPr lang="en-US" sz="2000" dirty="0">
                <a:latin typeface="Comic Sans MS" pitchFamily="66" charset="0"/>
              </a:rPr>
              <a:t> gray or grayish black  on exposure to light , it is very soluble in water , sparingly soluble in alcohol and  freely soluble boiling alcohol.</a:t>
            </a:r>
          </a:p>
          <a:p>
            <a:r>
              <a:rPr lang="en-US" sz="2000" dirty="0">
                <a:latin typeface="Comic Sans MS" pitchFamily="66" charset="0"/>
              </a:rPr>
              <a:t>Solution of silver nitrate in concentrations between 0.5N and 1N are used as antibacterial agents.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Q: why silver nitrate is not a primary standard? </a:t>
            </a:r>
          </a:p>
          <a:p>
            <a:r>
              <a:rPr lang="en-US" sz="2000" dirty="0">
                <a:latin typeface="Comic Sans MS" pitchFamily="66" charset="0"/>
              </a:rPr>
              <a:t>Q: After prepare silver nitrate solution, who should you store it? 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b="1" i="1" dirty="0">
                <a:solidFill>
                  <a:schemeClr val="accent5"/>
                </a:solidFill>
                <a:latin typeface="Comic Sans MS" pitchFamily="66" charset="0"/>
              </a:rPr>
              <a:t>Caution : silver nitrate is very corrosive , it never to be weighed on an analytical balance .it may damage the balance , it can also burn the skin and it is also expensive so do not waste it</a:t>
            </a:r>
          </a:p>
          <a:p>
            <a:endParaRPr lang="en-US" sz="2000" dirty="0">
              <a:solidFill>
                <a:schemeClr val="accent5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solidFill>
                <a:schemeClr val="tx2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494805"/>
            <a:ext cx="2895600" cy="381000"/>
          </a:xfrm>
          <a:prstGeom prst="rect">
            <a:avLst/>
          </a:prstGeom>
          <a:ln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Sodium chloride</a:t>
            </a:r>
          </a:p>
        </p:txBody>
      </p:sp>
      <p:sp>
        <p:nvSpPr>
          <p:cNvPr id="7" name="Rectangle 6"/>
          <p:cNvSpPr/>
          <p:nvPr/>
        </p:nvSpPr>
        <p:spPr>
          <a:xfrm>
            <a:off x="194953" y="1295400"/>
            <a:ext cx="8610600" cy="4572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chemical compound  with the formula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.sodium chloride is the salt mot responsible for the salinity of the extracellular fluid of many multicellular organisms, it is commonly used as a condiment and food preservative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Q: Can you consider 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NaCl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as a primary standard compound or not  ?</a:t>
            </a:r>
          </a:p>
          <a:p>
            <a:pPr algn="ctr"/>
            <a:endParaRPr lang="en-US" sz="2000" b="1" i="1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sodium chloride white crystals, Odorless.</a:t>
            </a:r>
          </a:p>
          <a:p>
            <a:pPr algn="ctr"/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Very slightly toxic by ingestion. Dust may cause minor irritation to mucous membranes upon inhalation. </a:t>
            </a:r>
          </a:p>
          <a:p>
            <a:pPr algn="ctr"/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  </a:t>
            </a:r>
          </a:p>
          <a:p>
            <a:pPr marL="635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potassium  chromate:  Yellow crystals. Odorless.</a:t>
            </a:r>
          </a:p>
          <a:p>
            <a:pPr marL="63500">
              <a:lnSpc>
                <a:spcPct val="115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Known human carcinogen (IARC-1).</a:t>
            </a:r>
          </a:p>
          <a:p>
            <a:pPr marL="63500">
              <a:lnSpc>
                <a:spcPct val="104000"/>
              </a:lnSpc>
              <a:spcBef>
                <a:spcPts val="5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tx2"/>
                </a:solidFill>
                <a:latin typeface="Comic Sans MS" pitchFamily="66" charset="0"/>
              </a:rPr>
              <a:t>Highly toxic by ingestion. Irritating to body tissues. Sensitizer. Avoid all body contact.</a:t>
            </a:r>
          </a:p>
          <a:p>
            <a:br>
              <a:rPr lang="en-US" sz="2000" dirty="0">
                <a:latin typeface="Times New Roman"/>
                <a:ea typeface="Times New Roman"/>
              </a:rPr>
            </a:br>
            <a:r>
              <a:rPr lang="en-US" sz="2000" spc="-15" dirty="0">
                <a:latin typeface="Times New Roman"/>
                <a:ea typeface="Times New Roman"/>
                <a:cs typeface="Arial"/>
              </a:rPr>
              <a:t> </a:t>
            </a:r>
            <a:br>
              <a:rPr lang="en-US" sz="2000" dirty="0">
                <a:latin typeface="Times New Roman"/>
                <a:ea typeface="Times New Roman"/>
              </a:rPr>
            </a:br>
            <a:endParaRPr lang="en-US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01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599" y="228600"/>
            <a:ext cx="8570913" cy="6324599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1" y="1677390"/>
            <a:ext cx="8456613" cy="3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375166"/>
            <a:ext cx="8001000" cy="99060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Standardization of  silver Nitrate solution  </a:t>
            </a:r>
          </a:p>
        </p:txBody>
      </p:sp>
    </p:spTree>
    <p:extLst>
      <p:ext uri="{BB962C8B-B14F-4D97-AF65-F5344CB8AC3E}">
        <p14:creationId xmlns:p14="http://schemas.microsoft.com/office/powerpoint/2010/main" val="216080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"/>
            <a:ext cx="8382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590800"/>
            <a:ext cx="8763000" cy="4253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19243</TotalTime>
  <Words>679</Words>
  <Application>Microsoft Office PowerPoint</Application>
  <PresentationFormat>On-screen Show (4:3)</PresentationFormat>
  <Paragraphs>70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Bell MT</vt:lpstr>
      <vt:lpstr>Book Antiqua</vt:lpstr>
      <vt:lpstr>Calibri</vt:lpstr>
      <vt:lpstr>Comic Sans MS</vt:lpstr>
      <vt:lpstr>Monotype Corsiva</vt:lpstr>
      <vt:lpstr>Times New Roman</vt:lpstr>
      <vt:lpstr>Essential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Calculations: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SABAA</dc:creator>
  <cp:lastModifiedBy>PHANTOM</cp:lastModifiedBy>
  <cp:revision>114</cp:revision>
  <cp:lastPrinted>2017-11-22T19:35:51Z</cp:lastPrinted>
  <dcterms:created xsi:type="dcterms:W3CDTF">2006-08-16T00:00:00Z</dcterms:created>
  <dcterms:modified xsi:type="dcterms:W3CDTF">2025-01-25T11:39:07Z</dcterms:modified>
</cp:coreProperties>
</file>