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63" r:id="rId2"/>
    <p:sldId id="264" r:id="rId3"/>
    <p:sldId id="257" r:id="rId4"/>
    <p:sldId id="258" r:id="rId5"/>
    <p:sldId id="259" r:id="rId6"/>
    <p:sldId id="260" r:id="rId7"/>
    <p:sldId id="265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>
      <p:cViewPr>
        <p:scale>
          <a:sx n="80" d="100"/>
          <a:sy n="80" d="100"/>
        </p:scale>
        <p:origin x="-108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BDFCB-92AE-4BD2-BB82-80C66344F57E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F3CCD-4ADD-47C6-BE90-7E287F193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6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F3CCD-4ADD-47C6-BE90-7E287F193B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0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iq/search?rlz=1C2KMOH_enIQ582IQ582&amp;biw=1366&amp;bih=667&amp;q=sodium+carbonate+formula&amp;stick=H4sIAAAAAAAAAGOovnz8BQMDgxkHnxCnfq6-gaFJSl6Wlnp2spV-ckZqbmZxSVElhJWcmBOfnJ9bkF-al2KVll-UW5qTqK-_U3-H2TYDMZmbht3Pvnm_YNBjBQD6l9RyUwAAAA&amp;sa=X&amp;ei=98uVU_jOJuTQygOw5oGoCA&amp;sqi=2&amp;ved=0CLwBEOgTKAEwF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google.iq/search?rlz=1C2KMOH_enIQ582IQ582&amp;biw=1366&amp;bih=667&amp;q=water&amp;stick=H4sIAAAAAAAAAGOovnz8BQMDgzMHnxCnfq6-gaFJSl6WEgeIaWFskaallZ1spZ-ckZqbWVxSVAlhJSfmxCfn5xbkl-alWBXn55Qm5aQqZObZysjovM7tMVQTOHtvuUvOiqhbzJcAZKz4f2AAAAA&amp;sa=X&amp;ei=98uVU_jOJuTQygOw5oGoCA&amp;sqi=2&amp;ved=0CNEBEJsTKAIwGw" TargetMode="External"/><Relationship Id="rId5" Type="http://schemas.openxmlformats.org/officeDocument/2006/relationships/hyperlink" Target="https://www.google.iq/search?rlz=1C2KMOH_enIQ582IQ582&amp;biw=1366&amp;bih=667&amp;q=sodium+carbonate+soluble+in&amp;stick=H4sIAAAAAAAAAGOovnz8BQMDgyUHnxCnfq6-gaFJSl6WllZ2spV-ckZqbmZxSVElhJWcmBOfnJ9bkF-al2JVnJ9TmpSTqpCZJ3Y7JD_lOfsHu-oFZt73ldfwcW8IBQCA9nhdVgAAAA&amp;sa=X&amp;ei=98uVU_jOJuTQygOw5oGoCA&amp;sqi=2&amp;ved=0CNABEOgTKAEwGw" TargetMode="External"/><Relationship Id="rId4" Type="http://schemas.openxmlformats.org/officeDocument/2006/relationships/hyperlink" Target="https://www.google.iq/search?rlz=1C2KMOH_enIQ582IQ582&amp;biw=1366&amp;bih=667&amp;q=sodium+carbonate+molar+mass&amp;stick=H4sIAAAAAAAAAGOovnz8BQMDgyUHnxCnfq6-gaFJSl6WllZ2spV-ckZqbmZxSVElhJWcmBOfnJ9bkF-al2KVm5-TWKSQm1hcnPo4IHnG5JqiGJNLEXvWrVaX-scQCwDE9LcRVgAAAA&amp;sa=X&amp;ei=98uVU_jOJuTQygOw5oGoCA&amp;sqi=2&amp;ved=0CMABEOgTKAEwF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562100" y="4343400"/>
            <a:ext cx="5791200" cy="1676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Lecturer  </a:t>
            </a:r>
            <a:r>
              <a:rPr kumimoji="0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Luma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 </a:t>
            </a:r>
            <a:r>
              <a:rPr kumimoji="0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ll MT" pitchFamily="18" charset="0"/>
                <a:ea typeface="+mn-ea"/>
                <a:cs typeface="+mn-cs"/>
              </a:rPr>
              <a:t>Amer</a:t>
            </a:r>
            <a:endParaRPr kumimoji="0" lang="en-US" sz="1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ell MT" pitchFamily="18" charset="0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Department of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Pharmaceutical Chemistry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/Collage of pharmacy </a:t>
            </a:r>
            <a:b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3 </a:t>
            </a:r>
            <a:r>
              <a:rPr lang="en-US" sz="2400" b="1" kern="0" baseline="300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rd</a:t>
            </a:r>
            <a:r>
              <a:rPr lang="en-US" sz="2400" b="1" kern="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stage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:  </a:t>
            </a:r>
            <a:r>
              <a:rPr lang="en-US" sz="2400" b="1" kern="0" baseline="30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onotype Corsiva" pitchFamily="66" charset="0"/>
              </a:rPr>
              <a:t>1st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lab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.</a:t>
            </a:r>
            <a: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en-US" sz="31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Times New Roman" panose="02020603050405020304" pitchFamily="18" charset="0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84490" y="1753848"/>
            <a:ext cx="6781800" cy="2057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3600" b="1" cap="all" dirty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/>
                <a:ea typeface="Calibri"/>
                <a:cs typeface="Arial"/>
              </a:rPr>
              <a:t>Acidimetric Titration </a:t>
            </a:r>
            <a:endParaRPr kumimoji="0" lang="en-US" sz="4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ell MT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00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latin typeface="Arial"/>
                <a:ea typeface="Calibri"/>
                <a:cs typeface="Arial"/>
              </a:rPr>
              <a:t>Acidimetric Titration 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r>
              <a:rPr lang="en-US" sz="3600" b="1" dirty="0">
                <a:latin typeface="Arial"/>
                <a:ea typeface="Calibri"/>
                <a:cs typeface="Arial"/>
              </a:rPr>
              <a:t> </a:t>
            </a:r>
            <a:endParaRPr lang="en-US" sz="32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3236" y="1295400"/>
            <a:ext cx="2878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prstClr val="black"/>
                </a:solidFill>
              </a:rPr>
              <a:t>Theory of </a:t>
            </a:r>
            <a:r>
              <a:rPr lang="en-US" sz="2400" b="1" i="1" u="sng" dirty="0" err="1">
                <a:solidFill>
                  <a:prstClr val="black"/>
                </a:solidFill>
              </a:rPr>
              <a:t>acidimetry</a:t>
            </a:r>
            <a:r>
              <a:rPr lang="en-US" b="1" i="1" dirty="0">
                <a:solidFill>
                  <a:prstClr val="black"/>
                </a:solidFill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63235" y="1842655"/>
            <a:ext cx="837507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Acidimetry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, essentially involves the direct or residual titrimetric analysis of alkaline substances (bases) employing an aliquot of acid and is provided usually in the analytical control of a large number of substances. Examples: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 (</a:t>
            </a:r>
            <a:r>
              <a:rPr lang="en-US" sz="2000" i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) Organic substances: urea, sodium salicylate,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diphenhydramine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</a:t>
            </a:r>
            <a:endParaRPr lang="en-US" sz="2000" dirty="0" smtClean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 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(</a:t>
            </a:r>
            <a:r>
              <a:rPr lang="en-US" sz="2000" i="1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b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) Inorganic substances : sodium bicarbonate, milk of magnesia, ammonium chloride, calcium hydroxide, lithium carbonate, zinc oxide 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etc</a:t>
            </a:r>
            <a:r>
              <a:rPr lang="ar-IQ" sz="2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ar-IQ" sz="2000" dirty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ar-IQ" sz="2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Direct 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titration method</a:t>
            </a:r>
            <a:endParaRPr lang="ar-IQ" sz="20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 marL="342900" indent="-3429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Arial"/>
                <a:ea typeface="Calibri"/>
                <a:cs typeface="Arial"/>
              </a:rPr>
              <a:t> </a:t>
            </a:r>
            <a:r>
              <a:rPr lang="ar-IQ" sz="2000" dirty="0" smtClean="0">
                <a:solidFill>
                  <a:prstClr val="black"/>
                </a:solidFill>
                <a:latin typeface="Arial"/>
                <a:ea typeface="Calibri"/>
                <a:cs typeface="Arial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Residual 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titration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method</a:t>
            </a:r>
            <a:endParaRPr lang="en-US" sz="2000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 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41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15000"/>
              </a:lnSpc>
            </a:pPr>
            <a:r>
              <a:rPr lang="en-US" b="1" dirty="0">
                <a:effectLst/>
                <a:latin typeface="Times New Roman"/>
                <a:ea typeface="Calibri"/>
                <a:cs typeface="Arial"/>
              </a:rPr>
              <a:t>Assay of Sodium Carbonate</a:t>
            </a:r>
            <a:endParaRPr lang="en-US" sz="28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6405" y="2133600"/>
            <a:ext cx="2279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latin typeface="Arial"/>
                <a:ea typeface="Calibri"/>
                <a:cs typeface="Arial"/>
              </a:rPr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8476" y="1447800"/>
            <a:ext cx="798212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85750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Times New Roman"/>
                <a:ea typeface="Calibri"/>
                <a:cs typeface="Arial"/>
              </a:rPr>
              <a:t>Introduction</a:t>
            </a:r>
            <a:r>
              <a:rPr lang="ar-IQ" sz="2000" b="1" dirty="0" smtClean="0">
                <a:latin typeface="Times New Roman"/>
                <a:ea typeface="Calibri"/>
                <a:cs typeface="Arial"/>
              </a:rPr>
              <a:t>:</a:t>
            </a:r>
          </a:p>
          <a:p>
            <a:pPr marL="57150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US" sz="2000" dirty="0">
                <a:latin typeface="Times New Roman"/>
                <a:ea typeface="Calibri"/>
              </a:rPr>
              <a:t>Sodium carbonate, </a:t>
            </a:r>
            <a:r>
              <a:rPr lang="en-US" sz="2000" dirty="0" err="1">
                <a:latin typeface="Times New Roman"/>
                <a:ea typeface="Calibri"/>
              </a:rPr>
              <a:t>Na</a:t>
            </a:r>
            <a:r>
              <a:rPr lang="en-US" sz="2000" dirty="0" err="1">
                <a:latin typeface="Cambria Math"/>
                <a:ea typeface="Calibri"/>
                <a:cs typeface="Times New Roman"/>
              </a:rPr>
              <a:t>₂</a:t>
            </a:r>
            <a:r>
              <a:rPr lang="en-US" sz="2000" dirty="0" err="1">
                <a:latin typeface="Times New Roman"/>
                <a:ea typeface="Calibri"/>
              </a:rPr>
              <a:t>CO</a:t>
            </a:r>
            <a:r>
              <a:rPr lang="en-US" sz="2000" dirty="0">
                <a:latin typeface="Cambria Math"/>
                <a:ea typeface="Calibri"/>
                <a:cs typeface="Times New Roman"/>
              </a:rPr>
              <a:t>₃</a:t>
            </a:r>
            <a:r>
              <a:rPr lang="en-US" sz="2000" dirty="0">
                <a:latin typeface="Times New Roman"/>
                <a:ea typeface="Calibri"/>
              </a:rPr>
              <a:t>, is a sodium salt of carbonic acid</a:t>
            </a:r>
            <a:r>
              <a:rPr lang="en-US" sz="2000" dirty="0" smtClean="0">
                <a:latin typeface="Times New Roman"/>
                <a:ea typeface="Calibri"/>
              </a:rPr>
              <a:t>.</a:t>
            </a:r>
            <a:endParaRPr lang="ar-IQ" sz="2000" dirty="0" smtClean="0">
              <a:latin typeface="Times New Roman"/>
              <a:ea typeface="Calibri"/>
            </a:endParaRPr>
          </a:p>
          <a:p>
            <a:pPr marL="571500" lvl="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US" sz="2000" u="sng" dirty="0" smtClean="0">
                <a:latin typeface="Times New Roman"/>
                <a:ea typeface="Calibri"/>
                <a:cs typeface="Arial"/>
                <a:hlinkClick r:id="rId3"/>
              </a:rPr>
              <a:t>Formula</a:t>
            </a:r>
            <a:r>
              <a:rPr lang="en-US" sz="2000" dirty="0">
                <a:latin typeface="Times New Roman"/>
                <a:ea typeface="Calibri"/>
              </a:rPr>
              <a:t>: </a:t>
            </a:r>
            <a:r>
              <a:rPr lang="en-US" sz="2000" dirty="0" smtClean="0">
                <a:latin typeface="Times New Roman"/>
                <a:ea typeface="Calibri"/>
              </a:rPr>
              <a:t>Na</a:t>
            </a:r>
            <a:r>
              <a:rPr lang="en-US" sz="2000" baseline="-25000" dirty="0" smtClean="0">
                <a:latin typeface="Times New Roman"/>
                <a:ea typeface="Calibri"/>
              </a:rPr>
              <a:t>2</a:t>
            </a:r>
            <a:r>
              <a:rPr lang="en-US" sz="2000" dirty="0" smtClean="0">
                <a:latin typeface="Times New Roman"/>
                <a:ea typeface="Calibri"/>
              </a:rPr>
              <a:t>CO</a:t>
            </a:r>
            <a:r>
              <a:rPr lang="en-US" sz="2000" baseline="-25000" dirty="0" smtClean="0">
                <a:latin typeface="Times New Roman"/>
                <a:ea typeface="Calibri"/>
              </a:rPr>
              <a:t>3</a:t>
            </a:r>
            <a:r>
              <a:rPr lang="en-US" sz="2000" dirty="0">
                <a:latin typeface="Times New Roman"/>
                <a:ea typeface="Calibri"/>
              </a:rPr>
              <a:t> </a:t>
            </a:r>
            <a:r>
              <a:rPr lang="en-US" sz="2000" dirty="0" smtClean="0">
                <a:latin typeface="Times New Roman"/>
                <a:ea typeface="Calibri"/>
              </a:rPr>
              <a:t>,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  <a:hlinkClick r:id="rId4"/>
              </a:rPr>
              <a:t> Molar mass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</a:rPr>
              <a:t>: 105.9885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</a:rPr>
              <a:t>g/</a:t>
            </a:r>
            <a:r>
              <a:rPr lang="en-US" sz="2000" dirty="0" err="1" smtClean="0">
                <a:solidFill>
                  <a:prstClr val="black"/>
                </a:solidFill>
                <a:latin typeface="Times New Roman"/>
                <a:ea typeface="Calibri"/>
              </a:rPr>
              <a:t>mol</a:t>
            </a:r>
            <a:endParaRPr lang="ar-IQ" sz="2000" baseline="-25000" dirty="0" smtClean="0">
              <a:latin typeface="Times New Roman"/>
              <a:ea typeface="Calibri"/>
            </a:endParaRPr>
          </a:p>
          <a:p>
            <a:pPr marL="57150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US" sz="2000" dirty="0">
                <a:latin typeface="Times New Roman"/>
                <a:ea typeface="Calibri"/>
              </a:rPr>
              <a:t>a crystalline </a:t>
            </a:r>
            <a:r>
              <a:rPr lang="en-US" sz="2000" dirty="0" err="1">
                <a:latin typeface="Times New Roman"/>
                <a:ea typeface="Calibri"/>
              </a:rPr>
              <a:t>heptahydrate</a:t>
            </a:r>
            <a:r>
              <a:rPr lang="en-US" sz="2000" dirty="0">
                <a:latin typeface="Times New Roman"/>
                <a:ea typeface="Calibri"/>
              </a:rPr>
              <a:t>, which readily effloresces to form </a:t>
            </a:r>
            <a:r>
              <a:rPr lang="en-US" sz="2000" dirty="0" smtClean="0">
                <a:latin typeface="Times New Roman"/>
                <a:ea typeface="Calibri"/>
              </a:rPr>
              <a:t>a</a:t>
            </a:r>
            <a:r>
              <a:rPr lang="ar-IQ" sz="2000" dirty="0" smtClean="0">
                <a:latin typeface="Times New Roman"/>
                <a:ea typeface="Calibri"/>
              </a:rPr>
              <a:t> </a:t>
            </a:r>
            <a:r>
              <a:rPr lang="en-US" sz="2000" dirty="0" smtClean="0">
                <a:latin typeface="Times New Roman"/>
                <a:ea typeface="Calibri"/>
              </a:rPr>
              <a:t>white</a:t>
            </a:r>
            <a:r>
              <a:rPr lang="ar-IQ" sz="2000" dirty="0" smtClean="0">
                <a:latin typeface="Times New Roman"/>
                <a:ea typeface="Calibri"/>
              </a:rPr>
              <a:t> </a:t>
            </a:r>
            <a:r>
              <a:rPr lang="en-US" sz="2000" dirty="0" smtClean="0">
                <a:latin typeface="Times New Roman"/>
                <a:ea typeface="Calibri"/>
              </a:rPr>
              <a:t>powder.</a:t>
            </a:r>
          </a:p>
          <a:p>
            <a:pPr marL="57150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US" sz="2000" u="sng" dirty="0" smtClean="0">
                <a:latin typeface="Times New Roman"/>
                <a:ea typeface="Calibri"/>
                <a:cs typeface="Arial"/>
                <a:hlinkClick r:id="rId5"/>
              </a:rPr>
              <a:t>Soluble </a:t>
            </a:r>
            <a:r>
              <a:rPr lang="en-US" sz="2000" u="sng" dirty="0">
                <a:latin typeface="Times New Roman"/>
                <a:ea typeface="Calibri"/>
                <a:cs typeface="Arial"/>
                <a:hlinkClick r:id="rId5"/>
              </a:rPr>
              <a:t>in</a:t>
            </a:r>
            <a:r>
              <a:rPr lang="en-US" sz="2000" dirty="0">
                <a:latin typeface="Times New Roman"/>
                <a:ea typeface="Calibri"/>
              </a:rPr>
              <a:t> </a:t>
            </a:r>
            <a:r>
              <a:rPr lang="en-US" sz="2000" b="1" u="sng" dirty="0">
                <a:latin typeface="Times New Roman"/>
                <a:ea typeface="Calibri"/>
                <a:cs typeface="Arial"/>
                <a:hlinkClick r:id="rId6"/>
              </a:rPr>
              <a:t>w</a:t>
            </a:r>
            <a:r>
              <a:rPr lang="en-US" sz="2000" u="sng" dirty="0">
                <a:latin typeface="Times New Roman"/>
                <a:ea typeface="Calibri"/>
                <a:cs typeface="Arial"/>
                <a:hlinkClick r:id="rId6"/>
              </a:rPr>
              <a:t>ater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dirty="0">
                <a:latin typeface="Times New Roman"/>
                <a:ea typeface="Calibri"/>
              </a:rPr>
              <a:t>and very slightly soluble in alcohol</a:t>
            </a:r>
            <a:r>
              <a:rPr lang="en-US" sz="2000" dirty="0" smtClean="0">
                <a:latin typeface="Times New Roman"/>
                <a:ea typeface="Calibri"/>
              </a:rPr>
              <a:t>,</a:t>
            </a:r>
          </a:p>
          <a:p>
            <a:pPr marL="571500" indent="-342900">
              <a:lnSpc>
                <a:spcPct val="115000"/>
              </a:lnSpc>
              <a:buFont typeface="Wingdings" pitchFamily="2" charset="2"/>
              <a:buChar char="v"/>
            </a:pPr>
            <a:r>
              <a:rPr lang="en-US" sz="2000" dirty="0">
                <a:latin typeface="Times New Roman"/>
                <a:ea typeface="Calibri"/>
              </a:rPr>
              <a:t>odorless powder that absorbs moisture from the air, has an alkaline taste, and forms a strongly  alkaline water solution</a:t>
            </a:r>
            <a:r>
              <a:rPr lang="en-US" sz="2000" dirty="0" smtClean="0">
                <a:latin typeface="Times New Roman"/>
                <a:ea typeface="Calibri"/>
              </a:rPr>
              <a:t>.</a:t>
            </a:r>
            <a:endParaRPr lang="en-US" sz="2000" dirty="0" smtClean="0">
              <a:latin typeface="Calibri"/>
              <a:ea typeface="Calibri"/>
              <a:cs typeface="Arial"/>
            </a:endParaRPr>
          </a:p>
          <a:p>
            <a:pPr marL="514350" indent="-285750">
              <a:lnSpc>
                <a:spcPct val="115000"/>
              </a:lnSpc>
              <a:buFont typeface="Arial" pitchFamily="34" charset="0"/>
              <a:buChar char="•"/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Uses:</a:t>
            </a:r>
          </a:p>
          <a:p>
            <a:pPr marL="228600">
              <a:lnSpc>
                <a:spcPct val="115000"/>
              </a:lnSpc>
            </a:pPr>
            <a:r>
              <a:rPr lang="en-US" sz="2000" dirty="0">
                <a:latin typeface="Times New Roman"/>
                <a:ea typeface="Times New Roman"/>
              </a:rPr>
              <a:t>for dermatitis’s, mouthwash, vaginal douche; veterinary use as emergency </a:t>
            </a:r>
            <a:r>
              <a:rPr lang="en-US" sz="2000" dirty="0" smtClean="0">
                <a:latin typeface="Times New Roman"/>
                <a:ea typeface="Times New Roman"/>
              </a:rPr>
              <a:t>emetic.</a:t>
            </a:r>
          </a:p>
          <a:p>
            <a:pPr marL="228600">
              <a:lnSpc>
                <a:spcPct val="115000"/>
              </a:lnSpc>
            </a:pPr>
            <a:r>
              <a:rPr lang="en-US" sz="2000" dirty="0">
                <a:latin typeface="Times New Roman"/>
                <a:ea typeface="Times New Roman"/>
              </a:rPr>
              <a:t>In solution to cleanse skin, in </a:t>
            </a:r>
            <a:r>
              <a:rPr lang="en-US" sz="2000" dirty="0" err="1" smtClean="0">
                <a:latin typeface="Times New Roman"/>
                <a:ea typeface="Times New Roman"/>
              </a:rPr>
              <a:t>eczema,to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>
                <a:latin typeface="Times New Roman"/>
                <a:ea typeface="Times New Roman"/>
              </a:rPr>
              <a:t>soften scabs of ringworm. </a:t>
            </a:r>
            <a:endParaRPr lang="en-US" sz="2000" dirty="0" smtClean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376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effectLst/>
                <a:latin typeface="Times New Roman"/>
                <a:ea typeface="Calibri"/>
                <a:cs typeface="Arial"/>
              </a:rPr>
              <a:t>Principle: </a:t>
            </a:r>
            <a:r>
              <a:rPr lang="en-US" sz="28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800" dirty="0">
                <a:effectLst/>
                <a:latin typeface="Calibri"/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219200"/>
            <a:ext cx="8305800" cy="5761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b="1" dirty="0" smtClean="0">
                <a:latin typeface="Times New Roman"/>
                <a:ea typeface="Calibri"/>
              </a:rPr>
              <a:t>Assay of 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smtClean="0">
                <a:latin typeface="Times New Roman"/>
                <a:ea typeface="Calibri"/>
              </a:rPr>
              <a:t>Na</a:t>
            </a:r>
            <a:r>
              <a:rPr lang="en-US" sz="2000" b="1" baseline="-25000" dirty="0" smtClean="0">
                <a:latin typeface="Times New Roman"/>
                <a:ea typeface="Calibri"/>
              </a:rPr>
              <a:t>2</a:t>
            </a:r>
            <a:r>
              <a:rPr lang="en-US" sz="2000" b="1" dirty="0" smtClean="0">
                <a:latin typeface="Times New Roman"/>
                <a:ea typeface="Calibri"/>
              </a:rPr>
              <a:t>CO</a:t>
            </a:r>
            <a:r>
              <a:rPr lang="en-US" sz="2000" b="1" baseline="-25000" dirty="0" smtClean="0">
                <a:latin typeface="Times New Roman"/>
                <a:ea typeface="Calibri"/>
              </a:rPr>
              <a:t>3 </a:t>
            </a:r>
            <a:r>
              <a:rPr lang="en-US" sz="2000" b="1" dirty="0" smtClean="0">
                <a:latin typeface="Times New Roman"/>
                <a:ea typeface="Calibri"/>
              </a:rPr>
              <a:t> with what?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b="1" dirty="0" smtClean="0">
                <a:latin typeface="Times New Roman"/>
                <a:ea typeface="Calibri"/>
              </a:rPr>
              <a:t>Type of titration ?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b="1" dirty="0">
                <a:latin typeface="Times New Roman"/>
                <a:ea typeface="Calibri"/>
              </a:rPr>
              <a:t>Direct acid base </a:t>
            </a:r>
            <a:r>
              <a:rPr lang="en-US" sz="2000" b="1" dirty="0" smtClean="0">
                <a:latin typeface="Times New Roman"/>
                <a:ea typeface="Calibri"/>
              </a:rPr>
              <a:t>titration method 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b="1" dirty="0">
                <a:latin typeface="Times New Roman"/>
                <a:ea typeface="Calibri"/>
              </a:rPr>
              <a:t>Against </a:t>
            </a:r>
            <a:r>
              <a:rPr lang="en-US" sz="2000" b="1" dirty="0" smtClean="0">
                <a:latin typeface="Times New Roman"/>
                <a:ea typeface="Calibri"/>
              </a:rPr>
              <a:t>1.5N </a:t>
            </a:r>
            <a:r>
              <a:rPr lang="en-US" sz="2000" b="1" dirty="0" err="1">
                <a:latin typeface="Times New Roman"/>
                <a:ea typeface="Calibri"/>
              </a:rPr>
              <a:t>sulphuric</a:t>
            </a:r>
            <a:r>
              <a:rPr lang="en-US" sz="2000" b="1" dirty="0">
                <a:latin typeface="Times New Roman"/>
                <a:ea typeface="Calibri"/>
              </a:rPr>
              <a:t> acid and by using methyl orange solution as indicator</a:t>
            </a:r>
            <a:r>
              <a:rPr lang="en-US" sz="2000" b="1" dirty="0" smtClean="0">
                <a:latin typeface="Times New Roman"/>
                <a:ea typeface="Calibri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en-US" sz="2000" b="1" dirty="0" smtClean="0">
                <a:latin typeface="Times New Roman"/>
                <a:ea typeface="Calibri"/>
              </a:rPr>
              <a:t> 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. 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The equation of reaction is</a:t>
            </a:r>
            <a:r>
              <a:rPr lang="en-US" sz="2000" dirty="0">
                <a:latin typeface="Times New Roman"/>
                <a:ea typeface="Calibri"/>
                <a:cs typeface="Arial"/>
              </a:rPr>
              <a:t>:  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en-US" sz="1600" b="1" dirty="0">
                <a:latin typeface="Times New Roman"/>
                <a:ea typeface="Calibri"/>
                <a:cs typeface="Arial"/>
              </a:rPr>
              <a:t> </a:t>
            </a:r>
            <a:r>
              <a:rPr lang="en-US" sz="2000" b="1" dirty="0">
                <a:latin typeface="Times New Roman"/>
                <a:ea typeface="Calibri"/>
              </a:rPr>
              <a:t>Na</a:t>
            </a:r>
            <a:r>
              <a:rPr lang="en-US" sz="2000" b="1" baseline="-25000" dirty="0">
                <a:latin typeface="Times New Roman"/>
                <a:ea typeface="Calibri"/>
              </a:rPr>
              <a:t>2</a:t>
            </a:r>
            <a:r>
              <a:rPr lang="en-US" sz="2000" b="1" dirty="0">
                <a:latin typeface="Times New Roman"/>
                <a:ea typeface="Calibri"/>
              </a:rPr>
              <a:t>CO</a:t>
            </a:r>
            <a:r>
              <a:rPr lang="en-US" sz="2000" b="1" baseline="-25000" dirty="0">
                <a:latin typeface="Times New Roman"/>
                <a:ea typeface="Calibri"/>
              </a:rPr>
              <a:t>3</a:t>
            </a:r>
            <a:r>
              <a:rPr lang="en-US" sz="2000" b="1" dirty="0">
                <a:latin typeface="Times New Roman"/>
                <a:ea typeface="Calibri"/>
              </a:rPr>
              <a:t> + H</a:t>
            </a:r>
            <a:r>
              <a:rPr lang="en-US" sz="2000" b="1" baseline="-25000" dirty="0">
                <a:latin typeface="Times New Roman"/>
                <a:ea typeface="Calibri"/>
              </a:rPr>
              <a:t>2</a:t>
            </a:r>
            <a:r>
              <a:rPr lang="en-US" sz="2000" b="1" dirty="0">
                <a:latin typeface="Times New Roman"/>
                <a:ea typeface="Calibri"/>
              </a:rPr>
              <a:t>SO</a:t>
            </a:r>
            <a:r>
              <a:rPr lang="en-US" sz="2000" b="1" baseline="-25000" dirty="0">
                <a:latin typeface="Times New Roman"/>
                <a:ea typeface="Calibri"/>
              </a:rPr>
              <a:t>4</a:t>
            </a:r>
            <a:r>
              <a:rPr lang="en-US" sz="2000" b="1" dirty="0">
                <a:latin typeface="Times New Roman"/>
                <a:ea typeface="Calibri"/>
              </a:rPr>
              <a:t> </a:t>
            </a:r>
            <a:r>
              <a:rPr lang="en-US" sz="2000" b="1" dirty="0" smtClean="0">
                <a:latin typeface="Times New Roman"/>
                <a:ea typeface="Calibri"/>
              </a:rPr>
              <a:t>                            </a:t>
            </a:r>
            <a:r>
              <a:rPr lang="en-US" sz="2000" b="1" dirty="0">
                <a:latin typeface="Times New Roman"/>
                <a:ea typeface="Calibri"/>
              </a:rPr>
              <a:t>Na</a:t>
            </a:r>
            <a:r>
              <a:rPr lang="en-US" sz="2000" b="1" baseline="-25000" dirty="0">
                <a:latin typeface="Times New Roman"/>
                <a:ea typeface="Calibri"/>
              </a:rPr>
              <a:t>2</a:t>
            </a:r>
            <a:r>
              <a:rPr lang="en-US" sz="2000" b="1" dirty="0">
                <a:latin typeface="Times New Roman"/>
                <a:ea typeface="Calibri"/>
              </a:rPr>
              <a:t>SO</a:t>
            </a:r>
            <a:r>
              <a:rPr lang="en-US" sz="2000" b="1" baseline="-25000" dirty="0">
                <a:latin typeface="Times New Roman"/>
                <a:ea typeface="Calibri"/>
              </a:rPr>
              <a:t>4</a:t>
            </a:r>
            <a:r>
              <a:rPr lang="en-US" sz="2000" b="1" dirty="0">
                <a:latin typeface="Times New Roman"/>
                <a:ea typeface="Calibri"/>
              </a:rPr>
              <a:t> + H</a:t>
            </a:r>
            <a:r>
              <a:rPr lang="en-US" sz="2000" b="1" baseline="-25000" dirty="0">
                <a:latin typeface="Times New Roman"/>
                <a:ea typeface="Calibri"/>
              </a:rPr>
              <a:t>2</a:t>
            </a:r>
            <a:r>
              <a:rPr lang="en-US" sz="2000" b="1" dirty="0">
                <a:latin typeface="Times New Roman"/>
                <a:ea typeface="Calibri"/>
              </a:rPr>
              <a:t>O + CO2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en-US" sz="2000" b="1" dirty="0" smtClean="0">
                <a:latin typeface="Times New Roman"/>
                <a:ea typeface="Calibri"/>
                <a:cs typeface="Arial"/>
              </a:rPr>
              <a:t>Yellow 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(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orange)                                             pink</a:t>
            </a:r>
          </a:p>
          <a:p>
            <a:pPr algn="just">
              <a:lnSpc>
                <a:spcPct val="115000"/>
              </a:lnSpc>
            </a:pPr>
            <a:r>
              <a:rPr lang="en-US" sz="2000" b="1" dirty="0" smtClean="0">
                <a:latin typeface="Times New Roman"/>
                <a:ea typeface="Calibri"/>
                <a:cs typeface="Arial"/>
              </a:rPr>
              <a:t>                </a:t>
            </a:r>
            <a:r>
              <a:rPr lang="en-US" sz="2000" b="1" dirty="0" err="1" smtClean="0">
                <a:latin typeface="Times New Roman"/>
                <a:ea typeface="Calibri"/>
                <a:cs typeface="Arial"/>
              </a:rPr>
              <a:t>ph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= 4.6                                                                </a:t>
            </a:r>
            <a:r>
              <a:rPr lang="en-US" sz="2000" b="1" dirty="0" err="1" smtClean="0">
                <a:latin typeface="Times New Roman"/>
                <a:ea typeface="Calibri"/>
                <a:cs typeface="Arial"/>
              </a:rPr>
              <a:t>ph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=   3.2</a:t>
            </a:r>
            <a:endParaRPr lang="en-US" sz="2000" dirty="0" smtClean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en-US" sz="1600" b="1" dirty="0">
                <a:latin typeface="Times New Roman"/>
                <a:ea typeface="Calibri"/>
                <a:cs typeface="Arial"/>
              </a:rPr>
              <a:t> 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endParaRPr lang="en-US" sz="2000" b="1" dirty="0" smtClean="0">
              <a:latin typeface="Times New Roman"/>
              <a:ea typeface="Calibri"/>
            </a:endParaRPr>
          </a:p>
          <a:p>
            <a:endParaRPr lang="en-US" sz="2000" b="1" dirty="0">
              <a:latin typeface="Times New Roman"/>
              <a:ea typeface="Calibri"/>
            </a:endParaRPr>
          </a:p>
          <a:p>
            <a:endParaRPr lang="en-US" sz="2000" b="1" dirty="0" smtClean="0">
              <a:latin typeface="Times New Roman"/>
              <a:ea typeface="Calibri"/>
            </a:endParaRPr>
          </a:p>
          <a:p>
            <a:endParaRPr lang="en-US" sz="2000" b="1" dirty="0">
              <a:latin typeface="Times New Roman"/>
              <a:ea typeface="Calibri"/>
            </a:endParaRPr>
          </a:p>
          <a:p>
            <a:endParaRPr lang="en-US" sz="2000" b="1" dirty="0" smtClean="0">
              <a:latin typeface="Times New Roman"/>
              <a:ea typeface="Calibri"/>
            </a:endParaRPr>
          </a:p>
          <a:p>
            <a:endParaRPr lang="en-US" sz="2000" b="1" dirty="0">
              <a:latin typeface="Times New Roman"/>
              <a:ea typeface="Calibri"/>
            </a:endParaRPr>
          </a:p>
          <a:p>
            <a:r>
              <a:rPr lang="en-US" sz="2000" b="1" dirty="0" smtClean="0">
                <a:latin typeface="Times New Roman"/>
                <a:ea typeface="Calibri"/>
              </a:rPr>
              <a:t>Before titration                                                         at the end point </a:t>
            </a:r>
          </a:p>
          <a:p>
            <a:r>
              <a:rPr lang="en-US" b="1" dirty="0" smtClean="0">
                <a:latin typeface="Times New Roman"/>
                <a:ea typeface="Calibri"/>
              </a:rPr>
              <a:t> 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endParaRPr lang="en-US" dirty="0"/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>
            <a:off x="7743825" y="9838690"/>
            <a:ext cx="6762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7896225" y="9991090"/>
            <a:ext cx="6762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27" name="Picture 3" descr="C:\Users\PC\Desktop\viber 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43" y="4294163"/>
            <a:ext cx="3038622" cy="2031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C\Desktop\viber image.jpg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46563"/>
            <a:ext cx="3314700" cy="1879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2609056" y="3343422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226" y="3619959"/>
            <a:ext cx="263057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35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en-US" b="1" u="sng" dirty="0">
                <a:effectLst/>
                <a:latin typeface="Times New Roman"/>
                <a:ea typeface="Calibri"/>
                <a:cs typeface="Arial"/>
              </a:rPr>
              <a:t>Procedure: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71600"/>
            <a:ext cx="8610600" cy="5405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270510">
              <a:lnSpc>
                <a:spcPct val="115000"/>
              </a:lnSpc>
            </a:pPr>
            <a:r>
              <a:rPr lang="en-US" sz="2400" dirty="0">
                <a:latin typeface="Times New Roman"/>
                <a:ea typeface="Calibri"/>
                <a:cs typeface="Arial"/>
              </a:rPr>
              <a:t>1- Weigh accurately about </a:t>
            </a:r>
            <a:r>
              <a:rPr lang="en-US" sz="2400" u="sng" dirty="0">
                <a:latin typeface="Times New Roman"/>
                <a:ea typeface="Calibri"/>
                <a:cs typeface="Arial"/>
              </a:rPr>
              <a:t>1.00 g</a:t>
            </a:r>
            <a:r>
              <a:rPr lang="en-US" sz="2400" dirty="0">
                <a:latin typeface="Times New Roman"/>
                <a:ea typeface="Calibri"/>
                <a:cs typeface="Arial"/>
              </a:rPr>
              <a:t>, of sodium carbonate in a                     suitable beaker.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2400" dirty="0">
                <a:latin typeface="Times New Roman"/>
                <a:ea typeface="Calibri"/>
                <a:cs typeface="Arial"/>
              </a:rPr>
              <a:t>2-   Dissolve it in </a:t>
            </a:r>
            <a:r>
              <a:rPr lang="en-US" sz="2400" u="sng" dirty="0">
                <a:latin typeface="Times New Roman"/>
                <a:ea typeface="Calibri"/>
                <a:cs typeface="Arial"/>
              </a:rPr>
              <a:t>20 ml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of water (DW).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Notice: you will get turbid (cloudy) solution, Wait until it becomes clear.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indent="-274320"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3- Transfer </a:t>
            </a:r>
            <a:r>
              <a:rPr lang="en-US" sz="2400" u="sng" dirty="0">
                <a:latin typeface="Times New Roman"/>
                <a:ea typeface="Calibri"/>
                <a:cs typeface="Arial"/>
              </a:rPr>
              <a:t>10 ml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from previous solution to a conical flask.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indent="-18034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4-Add two drop of methyl orange solution as indicator.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indent="-18034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5- Fill the burette with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1.00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N </a:t>
            </a:r>
            <a:r>
              <a:rPr lang="en-US" sz="2400" dirty="0" err="1">
                <a:latin typeface="Times New Roman"/>
                <a:ea typeface="Calibri"/>
                <a:cs typeface="Arial"/>
              </a:rPr>
              <a:t>sulphuric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acids.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6- Titrate with </a:t>
            </a:r>
            <a:r>
              <a:rPr lang="en-US" sz="2400" u="sng" dirty="0">
                <a:latin typeface="Times New Roman"/>
                <a:ea typeface="Calibri"/>
                <a:cs typeface="Arial"/>
              </a:rPr>
              <a:t>1.00 N </a:t>
            </a:r>
            <a:r>
              <a:rPr lang="en-US" sz="2400" dirty="0" err="1">
                <a:latin typeface="Times New Roman"/>
                <a:ea typeface="Calibri"/>
                <a:cs typeface="Arial"/>
              </a:rPr>
              <a:t>sulphuric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acids.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/>
                <a:ea typeface="Calibri"/>
                <a:cs typeface="Arial"/>
              </a:rPr>
              <a:t>7- Repeat the titration method and</a:t>
            </a:r>
            <a:r>
              <a:rPr lang="en-US" sz="2400" dirty="0">
                <a:latin typeface="Calibri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take the mean for the end point Values</a:t>
            </a:r>
            <a:r>
              <a:rPr lang="en-US" dirty="0">
                <a:latin typeface="Times New Roman"/>
                <a:ea typeface="Calibri"/>
                <a:cs typeface="Arial"/>
              </a:rPr>
              <a:t>.</a:t>
            </a:r>
            <a:endParaRPr lang="en-US" sz="1050" dirty="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088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effectLst/>
                <a:latin typeface="Times New Roman"/>
                <a:ea typeface="Calibri"/>
                <a:cs typeface="Arial"/>
              </a:rPr>
              <a:t>Calculation:</a:t>
            </a:r>
            <a:r>
              <a:rPr lang="en-US" sz="2800" dirty="0">
                <a:effectLst/>
                <a:latin typeface="Calibri"/>
                <a:ea typeface="Calibri"/>
                <a:cs typeface="Arial"/>
              </a:rPr>
              <a:t/>
            </a:r>
            <a:br>
              <a:rPr lang="en-US" sz="2800" dirty="0">
                <a:effectLst/>
                <a:latin typeface="Calibri"/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1435532"/>
            <a:ext cx="7848600" cy="516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latin typeface="Times New Roman"/>
                <a:ea typeface="Calibri"/>
                <a:cs typeface="Arial"/>
              </a:rPr>
              <a:t> 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% Na</a:t>
            </a:r>
            <a:r>
              <a:rPr lang="en-US" sz="2000" b="1" baseline="-25000" dirty="0">
                <a:latin typeface="Times New Roman"/>
                <a:ea typeface="Calibri"/>
                <a:cs typeface="Arial"/>
              </a:rPr>
              <a:t>2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CO</a:t>
            </a:r>
            <a:r>
              <a:rPr lang="en-US" sz="2000" b="1" baseline="-25000" dirty="0">
                <a:latin typeface="Times New Roman"/>
                <a:ea typeface="Calibri"/>
                <a:cs typeface="Arial"/>
              </a:rPr>
              <a:t>3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 = V x N x </a:t>
            </a:r>
            <a:r>
              <a:rPr lang="en-US" sz="2000" b="1" dirty="0" err="1">
                <a:latin typeface="Times New Roman"/>
                <a:ea typeface="Calibri"/>
                <a:cs typeface="Arial"/>
              </a:rPr>
              <a:t>meq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. wt. x 100 / </a:t>
            </a:r>
            <a:r>
              <a:rPr lang="en-US" sz="2000" b="1" dirty="0" err="1">
                <a:latin typeface="Times New Roman"/>
                <a:ea typeface="Calibri"/>
                <a:cs typeface="Arial"/>
              </a:rPr>
              <a:t>wt</a:t>
            </a:r>
            <a:r>
              <a:rPr lang="en-US" sz="2000" b="1" dirty="0">
                <a:latin typeface="Times New Roman"/>
                <a:ea typeface="Calibri"/>
                <a:cs typeface="Arial"/>
              </a:rPr>
              <a:t> of </a:t>
            </a:r>
            <a:r>
              <a:rPr lang="en-US" sz="2000" b="1" dirty="0" smtClean="0">
                <a:latin typeface="Times New Roman"/>
                <a:ea typeface="Calibri"/>
                <a:cs typeface="Arial"/>
              </a:rPr>
              <a:t>sample</a:t>
            </a:r>
            <a:endParaRPr lang="ar-IQ" sz="2000" dirty="0"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endParaRPr lang="en-US" sz="2000" dirty="0"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Each ml of </a:t>
            </a:r>
            <a:r>
              <a:rPr lang="en-US" sz="2000" u="sng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1 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N </a:t>
            </a:r>
            <a:r>
              <a:rPr lang="en-US" sz="2000" u="sng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sulphuric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acid is equivalent to </a:t>
            </a:r>
            <a:r>
              <a:rPr lang="en-US" sz="2000" b="1" u="sng" dirty="0">
                <a:solidFill>
                  <a:srgbClr val="000000"/>
                </a:solidFill>
                <a:latin typeface="Times New Roman"/>
                <a:ea typeface="Calibri"/>
              </a:rPr>
              <a:t>0.053g</a:t>
            </a:r>
            <a:r>
              <a:rPr lang="en-US" sz="2000" b="1" u="sng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en-US" sz="2000" u="sng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 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of </a:t>
            </a:r>
            <a:r>
              <a:rPr lang="en-US" sz="2000" u="sng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Na</a:t>
            </a:r>
            <a:r>
              <a:rPr lang="en-US" sz="2000" u="sng" baseline="-25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000" u="sng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CO</a:t>
            </a:r>
            <a:r>
              <a:rPr lang="en-US" sz="2000" u="sng" baseline="-250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3</a:t>
            </a:r>
            <a:endParaRPr lang="ar-IQ" sz="2000" u="sng" baseline="-250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ar-IQ" sz="2000" u="sng" baseline="-25000" dirty="0">
              <a:solidFill>
                <a:prstClr val="black"/>
              </a:solidFill>
              <a:latin typeface="Times New Roman"/>
              <a:cs typeface="Arial"/>
            </a:endParaRPr>
          </a:p>
          <a:p>
            <a:pPr lvl="0">
              <a:lnSpc>
                <a:spcPct val="115000"/>
              </a:lnSpc>
            </a:pP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Each ml of 1.5 N </a:t>
            </a:r>
            <a:r>
              <a:rPr lang="en-US" sz="2000" u="sng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sulphuric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acid is equivalent to </a:t>
            </a:r>
            <a:r>
              <a:rPr lang="en-US" sz="2000" b="1" u="sng" dirty="0">
                <a:solidFill>
                  <a:srgbClr val="000000"/>
                </a:solidFill>
                <a:latin typeface="Times New Roman"/>
                <a:ea typeface="Calibri"/>
              </a:rPr>
              <a:t>0.0795 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sz="2000" u="sng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gm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of Na</a:t>
            </a:r>
            <a:r>
              <a:rPr lang="en-US" sz="2000" u="sng" baseline="-25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000" u="sng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CO</a:t>
            </a:r>
            <a:r>
              <a:rPr lang="en-US" sz="2000" u="sng" baseline="-25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3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</a:t>
            </a:r>
          </a:p>
          <a:p>
            <a:pPr lvl="0">
              <a:lnSpc>
                <a:spcPct val="115000"/>
              </a:lnSpc>
            </a:pPr>
            <a:endParaRPr lang="ar-IQ" sz="2000" dirty="0">
              <a:solidFill>
                <a:prstClr val="black"/>
              </a:solidFill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endParaRPr lang="ar-IQ" sz="2000" u="sng" baseline="-25000" dirty="0" smtClean="0">
              <a:solidFill>
                <a:prstClr val="black"/>
              </a:solidFill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endParaRPr lang="en-US" sz="2000" u="sng" dirty="0" smtClean="0">
              <a:solidFill>
                <a:srgbClr val="0070C0"/>
              </a:solidFill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2000" u="sng" dirty="0">
                <a:solidFill>
                  <a:srgbClr val="0070C0"/>
                </a:solidFill>
                <a:latin typeface="Times New Roman"/>
                <a:ea typeface="Calibri"/>
                <a:cs typeface="Arial"/>
              </a:rPr>
              <a:t>Cognate Assays: Sodium bicarbonate; sodium salicylate tablets. </a:t>
            </a:r>
            <a:endParaRPr lang="en-US" sz="2000" u="sng" dirty="0">
              <a:solidFill>
                <a:srgbClr val="0070C0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en-US" sz="2000" b="1" dirty="0">
                <a:latin typeface="Times New Roman"/>
                <a:ea typeface="Calibri"/>
                <a:cs typeface="Arial"/>
              </a:rPr>
              <a:t> 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</a:pPr>
            <a:endParaRPr lang="en-US" sz="2000" dirty="0"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endParaRPr lang="en-US" sz="2000" dirty="0" smtClean="0"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endParaRPr lang="en-US" sz="2000" dirty="0"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endParaRPr lang="en-US" sz="2000" dirty="0" smtClean="0">
              <a:latin typeface="Times New Roman"/>
              <a:cs typeface="Arial"/>
            </a:endParaRPr>
          </a:p>
          <a:p>
            <a:pPr>
              <a:lnSpc>
                <a:spcPct val="115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670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41248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Arial"/>
              </a:rPr>
              <a:t>Procedure</a:t>
            </a:r>
            <a:r>
              <a:rPr lang="ar-IQ" b="1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Arial"/>
              </a:rPr>
              <a:t>(2)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066800"/>
            <a:ext cx="8458200" cy="654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270510"/>
            <a:r>
              <a:rPr lang="en-US" sz="2400" dirty="0">
                <a:latin typeface="Times New Roman"/>
                <a:ea typeface="Calibri"/>
                <a:cs typeface="Arial"/>
              </a:rPr>
              <a:t>1- </a:t>
            </a:r>
            <a:r>
              <a:rPr lang="en-US" sz="2400" dirty="0">
                <a:latin typeface="Times New Roman"/>
                <a:ea typeface="Calibri"/>
              </a:rPr>
              <a:t>From hood NO.1 </a:t>
            </a:r>
            <a:r>
              <a:rPr lang="en-US" sz="2400" dirty="0" smtClean="0">
                <a:latin typeface="Times New Roman"/>
                <a:ea typeface="Calibri"/>
              </a:rPr>
              <a:t> </a:t>
            </a:r>
            <a:r>
              <a:rPr lang="en-US" sz="2400" dirty="0">
                <a:latin typeface="Times New Roman"/>
                <a:ea typeface="Calibri"/>
              </a:rPr>
              <a:t>using </a:t>
            </a:r>
            <a:r>
              <a:rPr lang="en-US" sz="2400" dirty="0" smtClean="0">
                <a:latin typeface="Times New Roman"/>
                <a:ea typeface="Calibri"/>
              </a:rPr>
              <a:t>measuring </a:t>
            </a:r>
            <a:r>
              <a:rPr lang="en-US" sz="2400" dirty="0">
                <a:latin typeface="Times New Roman"/>
                <a:ea typeface="Calibri"/>
              </a:rPr>
              <a:t>cylinder transfer </a:t>
            </a:r>
            <a:r>
              <a:rPr lang="en-US" sz="2400" u="sng" dirty="0">
                <a:latin typeface="Times New Roman"/>
                <a:ea typeface="Calibri"/>
              </a:rPr>
              <a:t>5ml </a:t>
            </a:r>
            <a:r>
              <a:rPr lang="en-US" sz="2400" dirty="0" smtClean="0">
                <a:latin typeface="Times New Roman"/>
                <a:ea typeface="Calibri"/>
              </a:rPr>
              <a:t>from Na</a:t>
            </a:r>
            <a:r>
              <a:rPr lang="en-US" sz="1600" dirty="0" smtClean="0">
                <a:latin typeface="Times New Roman"/>
                <a:ea typeface="Calibri"/>
              </a:rPr>
              <a:t>2</a:t>
            </a:r>
            <a:r>
              <a:rPr lang="en-US" sz="2400" dirty="0" smtClean="0">
                <a:latin typeface="Times New Roman"/>
                <a:ea typeface="Calibri"/>
              </a:rPr>
              <a:t>CO</a:t>
            </a:r>
            <a:r>
              <a:rPr lang="en-US" sz="1600" dirty="0" smtClean="0">
                <a:latin typeface="Times New Roman"/>
                <a:ea typeface="Calibri"/>
              </a:rPr>
              <a:t>3</a:t>
            </a:r>
            <a:r>
              <a:rPr lang="en-US" sz="2400" dirty="0" smtClean="0">
                <a:latin typeface="Times New Roman"/>
                <a:ea typeface="Calibri"/>
              </a:rPr>
              <a:t> </a:t>
            </a:r>
            <a:r>
              <a:rPr lang="en-US" sz="2400" dirty="0">
                <a:latin typeface="Times New Roman"/>
                <a:ea typeface="Calibri"/>
              </a:rPr>
              <a:t>solutions to your conical </a:t>
            </a:r>
            <a:r>
              <a:rPr lang="en-US" sz="2400" dirty="0" smtClean="0">
                <a:latin typeface="Times New Roman"/>
                <a:ea typeface="Calibri"/>
              </a:rPr>
              <a:t>flask.</a:t>
            </a:r>
            <a:endParaRPr lang="en-US" sz="2400" dirty="0">
              <a:latin typeface="Times New Roman"/>
              <a:ea typeface="Calibri"/>
              <a:cs typeface="Arial"/>
            </a:endParaRPr>
          </a:p>
          <a:p>
            <a:pPr indent="-180340">
              <a:spcAft>
                <a:spcPts val="1000"/>
              </a:spcAft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2-Add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two drop of methyl orange solution as indicator.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indent="-180340">
              <a:spcAft>
                <a:spcPts val="1000"/>
              </a:spcAft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3-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Fill the burette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with 0.5 N </a:t>
            </a:r>
            <a:r>
              <a:rPr lang="en-US" sz="2400" dirty="0" err="1">
                <a:latin typeface="Times New Roman"/>
                <a:ea typeface="Calibri"/>
                <a:cs typeface="Arial"/>
              </a:rPr>
              <a:t>sulphuric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acids.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rtl="1">
              <a:spcAft>
                <a:spcPts val="1000"/>
              </a:spcAft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4-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Titrate with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0.5N </a:t>
            </a:r>
            <a:r>
              <a:rPr lang="en-US" sz="2400" dirty="0" err="1">
                <a:latin typeface="Times New Roman"/>
                <a:ea typeface="Calibri"/>
                <a:cs typeface="Arial"/>
              </a:rPr>
              <a:t>sulphuric</a:t>
            </a:r>
            <a:r>
              <a:rPr lang="en-US" sz="2400" dirty="0">
                <a:latin typeface="Times New Roman"/>
                <a:ea typeface="Calibri"/>
                <a:cs typeface="Arial"/>
              </a:rPr>
              <a:t> acids.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lvl="0">
              <a:lnSpc>
                <a:spcPct val="115000"/>
              </a:lnSpc>
            </a:pPr>
            <a:r>
              <a:rPr lang="en-US" sz="2400" dirty="0" smtClean="0">
                <a:latin typeface="Times New Roman"/>
                <a:ea typeface="Calibri"/>
                <a:cs typeface="Arial"/>
              </a:rPr>
              <a:t>5-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Repeat the titration method and</a:t>
            </a:r>
            <a:r>
              <a:rPr lang="en-US" sz="2400" dirty="0">
                <a:latin typeface="Calibri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take the mean for the end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point        Values</a:t>
            </a:r>
            <a:r>
              <a:rPr lang="en-US" dirty="0" smtClean="0">
                <a:latin typeface="Times New Roman"/>
                <a:ea typeface="Calibri"/>
                <a:cs typeface="Arial"/>
              </a:rPr>
              <a:t>.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Calibri"/>
              <a:cs typeface="Arial"/>
            </a:endParaRPr>
          </a:p>
          <a:p>
            <a:pPr lvl="0">
              <a:lnSpc>
                <a:spcPct val="115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6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-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Calculate the W% for the sample Na</a:t>
            </a:r>
            <a:r>
              <a:rPr lang="en-US" sz="16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CO</a:t>
            </a:r>
            <a:r>
              <a:rPr lang="en-US" sz="16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if you know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that: 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the molar mass of Na</a:t>
            </a:r>
            <a:r>
              <a:rPr lang="en-US" sz="16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CO</a:t>
            </a:r>
            <a:r>
              <a:rPr lang="en-US" sz="16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106 g/mole</a:t>
            </a:r>
            <a:endParaRPr lang="en-US" sz="2200" dirty="0">
              <a:solidFill>
                <a:srgbClr val="2F2B20"/>
              </a:solidFill>
              <a:latin typeface="Times New Roman"/>
              <a:ea typeface="Times New Roman"/>
            </a:endParaRPr>
          </a:p>
          <a:p>
            <a:pPr>
              <a:spcAft>
                <a:spcPts val="1000"/>
              </a:spcAft>
            </a:pPr>
            <a:endParaRPr lang="en-US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Times New Roman"/>
                <a:ea typeface="Calibri"/>
                <a:cs typeface="Arial"/>
              </a:rPr>
              <a:t>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Note : Write the </a:t>
            </a:r>
            <a:r>
              <a:rPr lang="en-US" sz="2400" dirty="0" smtClean="0">
                <a:latin typeface="Times New Roman"/>
                <a:ea typeface="Calibri"/>
                <a:cs typeface="Arial"/>
              </a:rPr>
              <a:t>volume  </a:t>
            </a:r>
            <a:r>
              <a:rPr lang="en-US" sz="2400" dirty="0">
                <a:latin typeface="Times New Roman"/>
                <a:ea typeface="Calibri"/>
                <a:cs typeface="Arial"/>
              </a:rPr>
              <a:t>in your report</a:t>
            </a:r>
            <a:endParaRPr lang="en-US" sz="2400" dirty="0" smtClean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latin typeface="Times New Roman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050" dirty="0">
              <a:effectLst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14594"/>
              </p:ext>
            </p:extLst>
          </p:nvPr>
        </p:nvGraphicFramePr>
        <p:xfrm>
          <a:off x="304800" y="5105400"/>
          <a:ext cx="807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Section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Volume</a:t>
                      </a:r>
                    </a:p>
                    <a:p>
                      <a:pPr algn="ctr"/>
                      <a:r>
                        <a:rPr lang="en-US" sz="1200" dirty="0" smtClean="0"/>
                        <a:t>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58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 descr="C:\Users\PC\Desktop\images.j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20726"/>
            <a:ext cx="8174502" cy="487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29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2600</TotalTime>
  <Words>446</Words>
  <Application>Microsoft Office PowerPoint</Application>
  <PresentationFormat>On-screen Show (4:3)</PresentationFormat>
  <Paragraphs>101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PowerPoint Presentation</vt:lpstr>
      <vt:lpstr>Acidimetric Titration   </vt:lpstr>
      <vt:lpstr>Assay of Sodium Carbonate</vt:lpstr>
      <vt:lpstr>Principle:  </vt:lpstr>
      <vt:lpstr>Procedure:</vt:lpstr>
      <vt:lpstr>Calculation: </vt:lpstr>
      <vt:lpstr>Procedure (2)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27</cp:revision>
  <dcterms:created xsi:type="dcterms:W3CDTF">2006-08-16T00:00:00Z</dcterms:created>
  <dcterms:modified xsi:type="dcterms:W3CDTF">2020-12-13T13:51:05Z</dcterms:modified>
</cp:coreProperties>
</file>