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7" r:id="rId4"/>
    <p:sldId id="257" r:id="rId5"/>
    <p:sldId id="258" r:id="rId6"/>
    <p:sldId id="259" r:id="rId7"/>
    <p:sldId id="263" r:id="rId8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7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E752F-3F39-4DCA-8647-111286041ACB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C3F6C-0F4D-4270-9223-F75B890602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49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AACC1-02C2-4C27-901C-6614BF7AEED1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761D8-0CEE-437D-A98A-5A4CD2E1A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7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61D8-0CEE-437D-A98A-5A4CD2E1AF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84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61D8-0CEE-437D-A98A-5A4CD2E1AF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15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61D8-0CEE-437D-A98A-5A4CD2E1AFB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17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61D8-0CEE-437D-A98A-5A4CD2E1AFB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8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574"/>
            <a:ext cx="7772400" cy="1295399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82550" indent="-6350">
              <a:lnSpc>
                <a:spcPct val="107000"/>
              </a:lnSpc>
              <a:spcAft>
                <a:spcPts val="800"/>
              </a:spcAft>
            </a:pPr>
            <a:r>
              <a:rPr lang="en-US" b="1" spc="0" dirty="0">
                <a:ln/>
                <a:solidFill>
                  <a:schemeClr val="accent3"/>
                </a:solidFill>
                <a:latin typeface="Impact"/>
                <a:ea typeface="Impact"/>
                <a:cs typeface="Impact"/>
              </a:rPr>
              <a:t>Assay of Citric Acid</a:t>
            </a:r>
            <a:endParaRPr lang="en-US" sz="2800" b="1" spc="0" dirty="0">
              <a:ln/>
              <a:solidFill>
                <a:schemeClr val="accent3"/>
              </a:solidFill>
              <a:latin typeface="Times New Roman"/>
              <a:ea typeface="Times New Roman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2AC27BC9-F849-1231-34C1-C28D2EAFDEAE}"/>
              </a:ext>
            </a:extLst>
          </p:cNvPr>
          <p:cNvSpPr/>
          <p:nvPr/>
        </p:nvSpPr>
        <p:spPr>
          <a:xfrm>
            <a:off x="990600" y="4173681"/>
            <a:ext cx="6381750" cy="155171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1" u="none" strike="noStrike" kern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Bell MT" pitchFamily="18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1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Bell MT" pitchFamily="18" charset="0"/>
                <a:ea typeface="+mn-ea"/>
                <a:cs typeface="+mn-cs"/>
              </a:rPr>
              <a:t>Lecturer  Luma Amer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Department of </a:t>
            </a:r>
            <a:r>
              <a:rPr kumimoji="0" lang="en-US" sz="2400" i="1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Pharmaceutical Chemistry</a:t>
            </a:r>
            <a:r>
              <a:rPr kumimoji="0" lang="en-US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/Collage of pharmacy </a:t>
            </a:r>
            <a:br>
              <a:rPr kumimoji="0" lang="en-US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</a:br>
            <a:r>
              <a:rPr kumimoji="0" lang="en-US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3 </a:t>
            </a:r>
            <a:r>
              <a:rPr kumimoji="0" lang="en-US" sz="2400" i="0" u="none" strike="noStrike" kern="0" normalizeH="0" baseline="30000" noProof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rd</a:t>
            </a:r>
            <a:r>
              <a:rPr kumimoji="0" lang="en-US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+mn-cs"/>
              </a:rPr>
              <a:t> stage</a:t>
            </a:r>
            <a:r>
              <a:rPr kumimoji="0" lang="ar-IQ" sz="2400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Monotype Corsiva" pitchFamily="66" charset="0"/>
                <a:ea typeface="+mn-ea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Times New Roman" panose="02020603050405020304" pitchFamily="18" charset="0"/>
              </a:rPr>
            </a:b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3C90D25B-92E1-4F27-D5CB-34232C6C6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6134100"/>
            <a:ext cx="2743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Lecturer  </a:t>
            </a:r>
            <a:r>
              <a:rPr kumimoji="0" lang="en-US" sz="12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Luma</a:t>
            </a: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Amer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Calibri"/>
                <a:cs typeface="Arial"/>
              </a:rPr>
              <a:t> </a:t>
            </a: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2023-202</a:t>
            </a:r>
            <a:r>
              <a:rPr lang="en-US" sz="1200" b="1" i="1" kern="0" dirty="0">
                <a:solidFill>
                  <a:srgbClr val="000000"/>
                </a:solidFill>
                <a:latin typeface="+mj-lt"/>
              </a:rPr>
              <a:t>4</a:t>
            </a:r>
            <a:endParaRPr kumimoji="0" lang="en-US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EEBCE5-632A-967C-B574-49D06BCC9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950" y="1645227"/>
            <a:ext cx="6248400" cy="21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894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99601E-64FE-8D63-C641-66CBCF4A0747}"/>
              </a:ext>
            </a:extLst>
          </p:cNvPr>
          <p:cNvSpPr txBox="1"/>
          <p:nvPr/>
        </p:nvSpPr>
        <p:spPr>
          <a:xfrm>
            <a:off x="25020" y="908325"/>
            <a:ext cx="8433179" cy="50167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Citric acid (C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m. wt. = 192.09) is a white crystalline powder 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It is very soluble in water and freely soluble in alcohol.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its solutions are strongly acidic ?</a:t>
            </a:r>
          </a:p>
          <a:p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Citric acid is a weak organic acid found naturally in citrus fruits such as lemons and oranges.</a:t>
            </a:r>
          </a:p>
          <a:p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Citric acid also finds applications in pharmaceuticals, cosmetics, and various industrial processes.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8BAB204D-0734-1FA1-A8D3-0BC254A4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5800" y="131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A25BF5-7761-B631-BE22-B22B464BA2A3}"/>
              </a:ext>
            </a:extLst>
          </p:cNvPr>
          <p:cNvSpPr txBox="1"/>
          <p:nvPr/>
        </p:nvSpPr>
        <p:spPr>
          <a:xfrm>
            <a:off x="685800" y="241732"/>
            <a:ext cx="49131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68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1552D6-5CF4-B64C-6125-6BBD360826C2}"/>
              </a:ext>
            </a:extLst>
          </p:cNvPr>
          <p:cNvSpPr txBox="1"/>
          <p:nvPr/>
        </p:nvSpPr>
        <p:spPr>
          <a:xfrm>
            <a:off x="-152400" y="990600"/>
            <a:ext cx="85344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Citric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acid is commonly used in effervescent salts because it releases carbonates. It is also used to dissolve kidney stones.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Citric It has a sour taste.</a:t>
            </a:r>
          </a:p>
          <a:p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available as the anhydrous form or monohydrate form.</a:t>
            </a:r>
          </a:p>
          <a:p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Assay of citric acid is based on the anhydrous form.</a:t>
            </a:r>
          </a:p>
          <a:p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it is a naturally occurring component of metabolism in almost all living things.(Krebs cycle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2084502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7848600" cy="60198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Chemical formula</a:t>
            </a:r>
            <a:endParaRPr lang="ar-IQ" sz="3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800" dirty="0">
              <a:ea typeface="Calibri"/>
              <a:cs typeface="Arial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C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6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H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8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O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7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(anhydrous)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ts val="140"/>
              </a:lnSpc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  C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6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H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8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O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7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· H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O  (monohydrate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)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ts val="1180"/>
              </a:lnSpc>
              <a:spcAft>
                <a:spcPts val="0"/>
              </a:spcAft>
            </a:pPr>
            <a:br>
              <a:rPr lang="en-US" sz="1800" dirty="0">
                <a:latin typeface="Arial"/>
                <a:ea typeface="Arial"/>
              </a:rPr>
            </a:br>
            <a:r>
              <a:rPr lang="en-US" sz="2800" dirty="0">
                <a:latin typeface="Times New Roman"/>
                <a:ea typeface="Times New Roman"/>
                <a:cs typeface="Arial"/>
              </a:rPr>
              <a:t> </a:t>
            </a:r>
            <a:endParaRPr lang="en-US" sz="1800" dirty="0">
              <a:ea typeface="Calibri"/>
              <a:cs typeface="Arial"/>
            </a:endParaRPr>
          </a:p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Structural formula</a:t>
            </a:r>
          </a:p>
        </p:txBody>
      </p:sp>
      <p:pic>
        <p:nvPicPr>
          <p:cNvPr id="2050" name="Picture 2" descr="C:\Users\PC\Desktop\33550641-blackboard-with-the-chemical-formula-of-citric-aci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3200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\Desktop\Ch17_Fig28_citric-aci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2209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25842" y="5634967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georgia"/>
              </a:rPr>
              <a:t>192.1</a:t>
            </a:r>
            <a:r>
              <a:rPr lang="ar-IQ" dirty="0">
                <a:solidFill>
                  <a:srgbClr val="000000"/>
                </a:solidFill>
                <a:latin typeface="georgia"/>
              </a:rPr>
              <a:t> 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 g / 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mol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1848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3400"/>
            <a:ext cx="8305800" cy="6019800"/>
          </a:xfrm>
        </p:spPr>
        <p:txBody>
          <a:bodyPr/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Chemical principle</a:t>
            </a:r>
          </a:p>
          <a:p>
            <a:endParaRPr lang="en-US" sz="11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marL="627063" indent="-627063"/>
            <a:r>
              <a:rPr lang="en-US" sz="1800" b="1" dirty="0">
                <a:solidFill>
                  <a:srgbClr val="000000"/>
                </a:solidFill>
                <a:latin typeface="Times New Roman"/>
              </a:rPr>
              <a:t>        Titration Method help to  determine the concentration or purity of citric acid        in a given sample.</a:t>
            </a:r>
            <a:endParaRPr lang="en-US" sz="3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693" y="19812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Since citric acid has strong acid properties, it is titrated against a standard basic solution like 0.5N NaOH solution in an acid- base reaction using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phenolphthalein solution as the indicator</a:t>
            </a:r>
            <a:endParaRPr lang="en-US" b="1" dirty="0">
              <a:solidFill>
                <a:srgbClr val="000000"/>
              </a:solidFill>
              <a:latin typeface="Times New Roman"/>
            </a:endParaRPr>
          </a:p>
          <a:p>
            <a:endParaRPr lang="en-US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17627"/>
            <a:ext cx="7315200" cy="1565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55638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6215" y="387824"/>
            <a:ext cx="7924800" cy="2971800"/>
          </a:xfrm>
        </p:spPr>
        <p:txBody>
          <a:bodyPr>
            <a:normAutofit fontScale="25000" lnSpcReduction="20000"/>
          </a:bodyPr>
          <a:lstStyle/>
          <a:p>
            <a:pPr marL="6350" indent="-6350">
              <a:lnSpc>
                <a:spcPct val="110000"/>
              </a:lnSpc>
              <a:spcAft>
                <a:spcPts val="3230"/>
              </a:spcAft>
            </a:pPr>
            <a:r>
              <a:rPr lang="en-US" kern="0" dirty="0">
                <a:solidFill>
                  <a:srgbClr val="984807"/>
                </a:solidFill>
                <a:uFill>
                  <a:solidFill>
                    <a:srgbClr val="000000"/>
                  </a:solidFill>
                </a:uFill>
                <a:latin typeface="Wingdings"/>
                <a:ea typeface="Wingdings"/>
                <a:cs typeface="Wingdings"/>
              </a:rPr>
              <a:t> </a:t>
            </a:r>
            <a:r>
              <a:rPr lang="en-US" sz="1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procedure</a:t>
            </a:r>
          </a:p>
          <a:p>
            <a:pPr marL="6350" indent="-6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000" b="1" kern="0" dirty="0">
                <a:solidFill>
                  <a:schemeClr val="tx1"/>
                </a:solidFill>
                <a:uFill>
                  <a:solidFill>
                    <a:srgbClr val="984807"/>
                  </a:solidFill>
                </a:uFill>
                <a:latin typeface="Times New Roman"/>
              </a:rPr>
              <a:t>1- Transfer 10 ml of un known (citric acid solution ) to conical flask  .</a:t>
            </a:r>
          </a:p>
          <a:p>
            <a:pPr marL="6350" indent="-6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000" b="1" kern="0" dirty="0">
                <a:solidFill>
                  <a:schemeClr val="tx1"/>
                </a:solidFill>
                <a:uFill>
                  <a:solidFill>
                    <a:srgbClr val="984807"/>
                  </a:solidFill>
                </a:uFill>
                <a:latin typeface="Times New Roman"/>
              </a:rPr>
              <a:t>2- Add 1-2 drop of ph.ph. Indicator.</a:t>
            </a:r>
          </a:p>
          <a:p>
            <a:pPr marL="6350" indent="-6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000" b="1" kern="0" dirty="0">
                <a:solidFill>
                  <a:schemeClr val="tx1"/>
                </a:solidFill>
                <a:uFill>
                  <a:solidFill>
                    <a:srgbClr val="984807"/>
                  </a:solidFill>
                </a:uFill>
                <a:latin typeface="Times New Roman"/>
              </a:rPr>
              <a:t>3- start titration with (0.5) NaOH solution, until you get a faint pink color.</a:t>
            </a:r>
          </a:p>
          <a:p>
            <a:pPr marL="6350" indent="-6350">
              <a:lnSpc>
                <a:spcPct val="110000"/>
              </a:lnSpc>
              <a:spcAft>
                <a:spcPts val="3230"/>
              </a:spcAft>
            </a:pPr>
            <a:r>
              <a:rPr lang="en-US" sz="1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  </a:t>
            </a:r>
          </a:p>
          <a:p>
            <a:endParaRPr lang="en-US" dirty="0"/>
          </a:p>
        </p:txBody>
      </p:sp>
      <p:pic>
        <p:nvPicPr>
          <p:cNvPr id="5122" name="Picture 2" descr="C:\Users\PC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63" y="4673929"/>
            <a:ext cx="2107937" cy="1422071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3359624"/>
            <a:ext cx="22829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buClr>
                <a:srgbClr val="A9A57C"/>
              </a:buClr>
            </a:pPr>
            <a:r>
              <a:rPr lang="en-US" sz="2000" b="1" u="sng" dirty="0">
                <a:solidFill>
                  <a:srgbClr val="2F2B20"/>
                </a:solidFill>
                <a:uFill>
                  <a:solidFill>
                    <a:srgbClr val="984807"/>
                  </a:solidFill>
                </a:uFill>
                <a:latin typeface="Times New Roman"/>
                <a:ea typeface="Times New Roman"/>
              </a:rPr>
              <a:t>titration </a:t>
            </a:r>
            <a:r>
              <a:rPr lang="en-US" sz="2000" b="1" u="sng" dirty="0" err="1">
                <a:solidFill>
                  <a:srgbClr val="2F2B20"/>
                </a:solidFill>
                <a:uFill>
                  <a:solidFill>
                    <a:srgbClr val="984807"/>
                  </a:solidFill>
                </a:uFill>
                <a:latin typeface="Times New Roman"/>
                <a:ea typeface="Times New Roman"/>
              </a:rPr>
              <a:t>apparutus</a:t>
            </a:r>
            <a:endParaRPr lang="en-US" sz="2000" dirty="0">
              <a:solidFill>
                <a:srgbClr val="2F2B2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1" y="3862770"/>
            <a:ext cx="3029729" cy="286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1789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52400" y="304800"/>
            <a:ext cx="8305800" cy="6096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Calculations</a:t>
            </a:r>
          </a:p>
          <a:p>
            <a:endParaRPr lang="en-US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14300" indent="0">
              <a:buNone/>
            </a:pPr>
            <a:endParaRPr lang="en-US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US" sz="3200" dirty="0">
                <a:solidFill>
                  <a:srgbClr val="2F2B20"/>
                </a:solidFill>
                <a:latin typeface="Times New Roman"/>
              </a:rPr>
              <a:t>Calculate the  Wt. practical of citric acid in  your sample. </a:t>
            </a:r>
            <a:endParaRPr lang="ar-IQ" sz="3200" dirty="0">
              <a:solidFill>
                <a:srgbClr val="2F2B20"/>
              </a:solidFill>
              <a:latin typeface="Times New Roman"/>
            </a:endParaRPr>
          </a:p>
          <a:p>
            <a:pPr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en-US" sz="3200" dirty="0">
                <a:solidFill>
                  <a:srgbClr val="2F2B20"/>
                </a:solidFill>
                <a:latin typeface="Times New Roman"/>
              </a:rPr>
              <a:t>Calculate the normality and the molarity in your sample</a:t>
            </a:r>
            <a:r>
              <a:rPr lang="ar-IQ" sz="32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3200" dirty="0">
                <a:solidFill>
                  <a:srgbClr val="2F2B20"/>
                </a:solidFill>
                <a:latin typeface="Times New Roman"/>
              </a:rPr>
              <a:t>If you know that: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(C</a:t>
            </a:r>
            <a:r>
              <a:rPr lang="en-US" sz="3200" b="1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  <a:r>
              <a:rPr lang="en-US" sz="3200" b="1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8</a:t>
            </a: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en-US" sz="3200" b="1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7</a:t>
            </a: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m. wt. = 192.09</a:t>
            </a:r>
            <a:r>
              <a:rPr lang="en-US" sz="3200" dirty="0">
                <a:solidFill>
                  <a:srgbClr val="000000"/>
                </a:solidFill>
                <a:latin typeface="georgia"/>
              </a:rPr>
              <a:t> g / mol</a:t>
            </a: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) </a:t>
            </a:r>
            <a:endParaRPr lang="en-US" sz="3200" dirty="0">
              <a:ea typeface="Calibri"/>
              <a:cs typeface="Arial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ar-IQ" sz="3200" dirty="0">
                <a:solidFill>
                  <a:srgbClr val="2F2B20"/>
                </a:solidFill>
                <a:latin typeface="Times New Roman"/>
              </a:rPr>
              <a:t>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3E1CC7-22E9-0C8F-8648-F302D23A8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143000"/>
            <a:ext cx="3609145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08180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14015</TotalTime>
  <Words>341</Words>
  <Application>Microsoft Office PowerPoint</Application>
  <PresentationFormat>On-screen Show (4:3)</PresentationFormat>
  <Paragraphs>56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Bell MT</vt:lpstr>
      <vt:lpstr>Calibri</vt:lpstr>
      <vt:lpstr>Cambria</vt:lpstr>
      <vt:lpstr>georgia</vt:lpstr>
      <vt:lpstr>Impact</vt:lpstr>
      <vt:lpstr>Monotype Corsiva</vt:lpstr>
      <vt:lpstr>Times New Roman</vt:lpstr>
      <vt:lpstr>Wingdings</vt:lpstr>
      <vt:lpstr>Adjacency</vt:lpstr>
      <vt:lpstr>Assay of Citric Acid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Assay of Citric Acid</dc:title>
  <dc:creator>PC</dc:creator>
  <cp:lastModifiedBy>PHANTOM</cp:lastModifiedBy>
  <cp:revision>31</cp:revision>
  <cp:lastPrinted>2018-04-08T16:46:12Z</cp:lastPrinted>
  <dcterms:created xsi:type="dcterms:W3CDTF">2006-08-16T00:00:00Z</dcterms:created>
  <dcterms:modified xsi:type="dcterms:W3CDTF">2025-01-25T20:38:57Z</dcterms:modified>
</cp:coreProperties>
</file>