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3" d="100"/>
          <a:sy n="63" d="100"/>
        </p:scale>
        <p:origin x="137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E398D-44B6-4174-8F0C-7B6E5904B155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CBF4D-0BA1-47B1-8BAF-3E6190A8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CBF4D-0BA1-47B1-8BAF-3E6190A866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5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/>
              <a:t>Click icon to add picture</a:t>
            </a:r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1/25/2025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5" Type="http://schemas.openxmlformats.org/officeDocument/2006/relationships/hyperlink" Target="https://en.wikipedia.org/wiki/PH_indicator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81175" y="3365026"/>
            <a:ext cx="6381750" cy="17907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2400" b="1" i="1" kern="0" dirty="0">
                <a:solidFill>
                  <a:srgbClr val="000000"/>
                </a:solidFill>
                <a:latin typeface="Bell MT" pitchFamily="18" charset="0"/>
              </a:rPr>
              <a:t>Lecturer  </a:t>
            </a:r>
            <a:r>
              <a:rPr lang="en-US" sz="2400" b="1" i="1" kern="0" dirty="0" err="1">
                <a:solidFill>
                  <a:srgbClr val="000000"/>
                </a:solidFill>
                <a:latin typeface="Bell MT" pitchFamily="18" charset="0"/>
              </a:rPr>
              <a:t>Luma</a:t>
            </a:r>
            <a:r>
              <a:rPr lang="en-US" sz="2400" b="1" i="1" kern="0" dirty="0">
                <a:solidFill>
                  <a:srgbClr val="000000"/>
                </a:solidFill>
                <a:latin typeface="Bell MT" pitchFamily="18" charset="0"/>
              </a:rPr>
              <a:t> </a:t>
            </a:r>
            <a:r>
              <a:rPr lang="en-US" sz="2400" b="1" i="1" kern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ell MT" pitchFamily="18" charset="0"/>
              </a:rPr>
              <a:t>Amer</a:t>
            </a:r>
            <a:endParaRPr lang="en-US" sz="2400" b="1" i="1" kern="0" dirty="0">
              <a:solidFill>
                <a:srgbClr val="000000"/>
              </a:solidFill>
              <a:latin typeface="Bell MT" pitchFamily="18" charset="0"/>
            </a:endParaRPr>
          </a:p>
          <a:p>
            <a:pPr lvl="0" algn="ctr">
              <a:defRPr/>
            </a:pPr>
            <a:r>
              <a:rPr lang="en-US" sz="24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Department of </a:t>
            </a:r>
            <a:r>
              <a:rPr lang="en-US" sz="2400" i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Pharmaceutical Chemistry</a:t>
            </a:r>
            <a:r>
              <a:rPr lang="en-US" sz="24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/Collage of pharmacy </a:t>
            </a:r>
            <a:br>
              <a:rPr lang="en-US" sz="24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</a:br>
            <a:r>
              <a:rPr lang="en-US" sz="240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3 </a:t>
            </a:r>
            <a:r>
              <a:rPr lang="en-US" sz="2400" b="1" kern="0" baseline="30000" dirty="0" err="1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rd</a:t>
            </a:r>
            <a:r>
              <a:rPr lang="en-US" sz="240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 stage</a:t>
            </a:r>
            <a:r>
              <a:rPr lang="ar-IQ" sz="240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 </a:t>
            </a:r>
            <a:br>
              <a:rPr lang="en-US" sz="2400" b="1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endParaRPr lang="en-US" sz="24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81150" y="647700"/>
            <a:ext cx="6781800" cy="20574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2400" kern="0" dirty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Assay of furosemide</a:t>
            </a:r>
          </a:p>
        </p:txBody>
      </p:sp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6096000" y="5870864"/>
            <a:ext cx="2743200" cy="533400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Lecturer  </a:t>
            </a:r>
            <a:r>
              <a:rPr kumimoji="0" lang="en-US" sz="12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Luma</a:t>
            </a: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 </a:t>
            </a:r>
            <a:r>
              <a:rPr kumimoji="0" lang="en-US" sz="1200" b="1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Amer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 </a:t>
            </a:r>
            <a:r>
              <a:rPr kumimoji="0" 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20</a:t>
            </a:r>
            <a:r>
              <a:rPr lang="en-US" sz="1200" b="1" i="1" kern="0" dirty="0">
                <a:solidFill>
                  <a:srgbClr val="000000"/>
                </a:solidFill>
                <a:latin typeface="Bell MT"/>
              </a:rPr>
              <a:t>20</a:t>
            </a:r>
            <a:r>
              <a:rPr kumimoji="0" lang="en-US" sz="12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-2021</a:t>
            </a:r>
            <a:endParaRPr kumimoji="0" lang="en-US" sz="1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ell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71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ownloads\Furosemide, chemical structure, molecular formula, Reference Standards_files\g-375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149" y="1981200"/>
            <a:ext cx="4481945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1498898" y="1219200"/>
            <a:ext cx="6693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Furosemide (FUR), structurally a sulfonamide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4654" y="5410200"/>
            <a:ext cx="4481945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Calibri"/>
                <a:ea typeface="Calibri"/>
                <a:cs typeface="Arial"/>
              </a:rPr>
              <a:t>Furosemide               M. </a:t>
            </a:r>
            <a:r>
              <a:rPr lang="en-US" b="1" dirty="0" err="1">
                <a:latin typeface="Calibri"/>
                <a:ea typeface="Calibri"/>
                <a:cs typeface="Arial"/>
              </a:rPr>
              <a:t>Wt</a:t>
            </a:r>
            <a:r>
              <a:rPr lang="ar-IQ" b="1" dirty="0">
                <a:latin typeface="Calibri"/>
                <a:ea typeface="Calibri"/>
                <a:cs typeface="Arial"/>
              </a:rPr>
              <a:t>.</a:t>
            </a:r>
            <a:r>
              <a:rPr lang="en-US" b="1" dirty="0">
                <a:latin typeface="Calibri"/>
                <a:ea typeface="Calibri"/>
                <a:cs typeface="Arial"/>
              </a:rPr>
              <a:t> (330 74g / </a:t>
            </a:r>
            <a:r>
              <a:rPr lang="en-US" b="1" dirty="0" err="1">
                <a:latin typeface="Calibri"/>
                <a:ea typeface="Calibri"/>
                <a:cs typeface="Arial"/>
              </a:rPr>
              <a:t>mol</a:t>
            </a:r>
            <a:r>
              <a:rPr lang="en-US" b="1" dirty="0">
                <a:latin typeface="Calibri"/>
                <a:ea typeface="Calibri"/>
                <a:cs typeface="Arial"/>
              </a:rPr>
              <a:t>)</a:t>
            </a:r>
            <a:endParaRPr lang="en-US" sz="1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1600" y="4401234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4-chloro-2-[(2-furanylmethyl) amino]-5-Sulphamoyl benzoic acid</a:t>
            </a:r>
          </a:p>
        </p:txBody>
      </p:sp>
    </p:spTree>
    <p:extLst>
      <p:ext uri="{BB962C8B-B14F-4D97-AF65-F5344CB8AC3E}">
        <p14:creationId xmlns:p14="http://schemas.microsoft.com/office/powerpoint/2010/main" val="316833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498080" cy="944880"/>
          </a:xfrm>
        </p:spPr>
        <p:txBody>
          <a:bodyPr>
            <a:normAutofit/>
          </a:bodyPr>
          <a:lstStyle/>
          <a:p>
            <a:r>
              <a:rPr lang="en-US" sz="3200" dirty="0"/>
              <a:t>Medical uses: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447800"/>
            <a:ext cx="76962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ea typeface="Calibri"/>
                <a:cs typeface="Times New Roman" pitchFamily="18" charset="0"/>
              </a:rPr>
              <a:t>an antibacterial agent.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diuretic ,used to reduce extra fluid in the body caused by conditions such as heart failure, liver disease, and kidney disease.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used to treat hypertension( high blood pressure).</a:t>
            </a:r>
          </a:p>
          <a:p>
            <a:endParaRPr lang="en-US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1" y="2724466"/>
            <a:ext cx="7498080" cy="70453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/>
              <a:t>Chemical and Physical Properties: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429000"/>
            <a:ext cx="8153400" cy="3544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odorless white to slightly yellow crystalline powder.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melting point 210</a:t>
            </a:r>
            <a:r>
              <a:rPr lang="ar-IQ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C with decomposition.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Practically insoluble in water, methylene chloride.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soluble in acetone, sparingly soluble in ethanol; it dissolves in dilute solutions of alkali hydroxides.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weak acid with an acidic </a:t>
            </a:r>
            <a:r>
              <a:rPr lang="en-US" dirty="0" err="1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pKa</a:t>
            </a: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 value of 3.8 (carboxylic acid).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Light sensitive, air sensitive.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molecular weight (330.74) g/ mol. </a:t>
            </a:r>
          </a:p>
          <a:p>
            <a:pPr marL="285750" indent="-285750">
              <a:spcAft>
                <a:spcPts val="1000"/>
              </a:spcAft>
              <a:buFont typeface="Wingdings" pitchFamily="2" charset="2"/>
              <a:buChar char="Ø"/>
              <a:tabLst>
                <a:tab pos="5943600" algn="l"/>
              </a:tabLst>
            </a:pPr>
            <a:r>
              <a:rPr lang="en-US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The official methods for the determination of FUR in dosage forms are based on titrimetric spectrophotometry and HPLC</a:t>
            </a:r>
          </a:p>
          <a:p>
            <a:pPr marL="285750" lvl="0" indent="-285750">
              <a:buFont typeface="Wingdings" pitchFamily="2" charset="2"/>
              <a:buChar char="Ø"/>
            </a:pPr>
            <a:endParaRPr lang="en-US" dirty="0">
              <a:solidFill>
                <a:srgbClr val="22222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endParaRPr lang="en-US" dirty="0">
              <a:solidFill>
                <a:srgbClr val="22222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8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498080" cy="86868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3200" dirty="0"/>
              <a:t>Principle: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976745" y="1524000"/>
            <a:ext cx="7848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furosemide contain acidic group (COOH) so it considered as acid which can be determined by titration against 0.01N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using phenol red as indicator. At the end point the color changes to pink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976745" y="3462992"/>
            <a:ext cx="76061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12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1200" dirty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ClN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S +   NaOH                     (C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ClN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S) Na + H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34245" y="3663047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 descr="C:\Users\PC\Desktop\G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419600"/>
            <a:ext cx="743989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4879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effectLst/>
                <a:latin typeface="Times New Roman"/>
                <a:ea typeface="Calibri"/>
                <a:cs typeface="Arial"/>
              </a:rPr>
              <a:t> </a:t>
            </a:r>
            <a:br>
              <a:rPr lang="en-US" sz="3600" dirty="0">
                <a:effectLst/>
                <a:latin typeface="Calibri"/>
                <a:ea typeface="Calibri"/>
                <a:cs typeface="Arial"/>
              </a:rPr>
            </a:br>
            <a:r>
              <a:rPr lang="en-US" sz="3600" dirty="0"/>
              <a:t>Procedure:</a:t>
            </a:r>
            <a:br>
              <a:rPr lang="en-US" sz="3600" dirty="0">
                <a:effectLst/>
                <a:latin typeface="Calibri"/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1371600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1.Take  one tablet and dissolve this amount in 10 ml of hot alcohol then filter it.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2.Titrate the filtrate with 0.01N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using phenol red as indicator.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27760" y="2576085"/>
            <a:ext cx="7498080" cy="1143000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effectLst/>
                <a:latin typeface="Times New Roman"/>
                <a:ea typeface="Calibri"/>
                <a:cs typeface="Arial"/>
              </a:rPr>
              <a:t> </a:t>
            </a:r>
            <a:br>
              <a:rPr lang="en-US" sz="3600" dirty="0">
                <a:effectLst/>
                <a:latin typeface="Calibri"/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335280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Calculation:</a:t>
            </a:r>
          </a:p>
        </p:txBody>
      </p:sp>
      <p:sp>
        <p:nvSpPr>
          <p:cNvPr id="6" name="Rectangle 5"/>
          <p:cNvSpPr/>
          <p:nvPr/>
        </p:nvSpPr>
        <p:spPr>
          <a:xfrm>
            <a:off x="1409700" y="4419600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Furosemide%= practical content/ theoretical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5029200"/>
            <a:ext cx="356235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55558"/>
              </p:ext>
            </p:extLst>
          </p:nvPr>
        </p:nvGraphicFramePr>
        <p:xfrm>
          <a:off x="3581400" y="2398965"/>
          <a:ext cx="2590800" cy="91668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phenol red (</a:t>
                      </a:r>
                      <a:r>
                        <a:rPr lang="en-US" sz="1200" u="none" strike="noStrike" dirty="0">
                          <a:effectLst/>
                          <a:hlinkClick r:id="rId5" tooltip="PH indicator"/>
                        </a:rPr>
                        <a:t>pH indicator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below pH 6.8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25" marR="47625" marT="47625" marB="47625"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above pH 8.2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25" marR="47625" marT="47625" marB="47625" anchor="ctr"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6.8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25" marR="30480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⇌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8.2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480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8778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298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Bell MT</vt:lpstr>
      <vt:lpstr>Calibri</vt:lpstr>
      <vt:lpstr>Gill Sans MT</vt:lpstr>
      <vt:lpstr>Monotype Corsiva</vt:lpstr>
      <vt:lpstr>Times New Roman</vt:lpstr>
      <vt:lpstr>Verdana</vt:lpstr>
      <vt:lpstr>Wingdings</vt:lpstr>
      <vt:lpstr>Wingdings 2</vt:lpstr>
      <vt:lpstr>Solstice</vt:lpstr>
      <vt:lpstr>PowerPoint Presentation</vt:lpstr>
      <vt:lpstr>PowerPoint Presentation</vt:lpstr>
      <vt:lpstr>Medical uses:</vt:lpstr>
      <vt:lpstr>Principle: </vt:lpstr>
      <vt:lpstr>  Procedure: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PHANTOM</cp:lastModifiedBy>
  <cp:revision>17</cp:revision>
  <dcterms:created xsi:type="dcterms:W3CDTF">2006-08-16T00:00:00Z</dcterms:created>
  <dcterms:modified xsi:type="dcterms:W3CDTF">2025-01-25T20:37:23Z</dcterms:modified>
</cp:coreProperties>
</file>