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5" r:id="rId9"/>
    <p:sldId id="277" r:id="rId10"/>
    <p:sldId id="278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ar-SA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97021626" name="Abeer Mahmoo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53"/>
    <p:restoredTop sz="94712"/>
  </p:normalViewPr>
  <p:slideViewPr>
    <p:cSldViewPr showGuides="1"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commentAuthors" Target="commentAuthors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597021626" dt="2025-01-19T18:57:53.800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F432885-A78F-4A53-951F-18653BC2FF3C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1/20/2025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1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rtl="1" eaLnBrk="1" hangingPunct="1"/>
            <a:fld id="{9A0DB2DC-4C9A-4742-B13C-FB6460FD3503}" type="slidenum">
              <a:rPr lang="en-US" altLang="ar-SA" sz="1200" dirty="0"/>
              <a:t>‹#›</a:t>
            </a:fld>
            <a:endParaRPr lang="en-US" altLang="ar-SA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rtl="1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rtl="1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lvl="0" rtl="1" eaLnBrk="1" hangingPunct="1">
              <a:buNone/>
            </a:pPr>
            <a:fld id="{9A0DB2DC-4C9A-4742-B13C-FB6460FD3503}" type="slidenum">
              <a:rPr lang="ar-SA" altLang="en-US" dirty="0">
                <a:latin typeface="Arial" panose="020B0604020202020204" pitchFamily="34" charset="0"/>
              </a:rPr>
              <a:t>‹#›</a:t>
            </a:fld>
            <a:endParaRPr lang="ar-SA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eaLnBrk="1" hangingPunct="1">
              <a:buClrTx/>
              <a:buSzTx/>
              <a:buFontTx/>
            </a:pPr>
            <a:r>
              <a:rPr lang="en-US" altLang="en-US" sz="4800" b="1" dirty="0"/>
              <a:t>Parasitology lab.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eaLnBrk="1" hangingPunct="1">
              <a:buClrTx/>
              <a:buSzTx/>
              <a:buFontTx/>
            </a:pPr>
            <a:r>
              <a:rPr lang="en-US" altLang="en-US" dirty="0">
                <a:latin typeface="+mn-lt"/>
                <a:ea typeface="+mn-ea"/>
                <a:cs typeface="+mn-cs"/>
              </a:rPr>
              <a:t>Fecal Examination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6708775"/>
          </a:xfrm>
        </p:spPr>
        <p:txBody>
          <a:bodyPr/>
          <a:lstStyle/>
          <a:p>
            <a:pPr marL="914400" lvl="2" indent="0" algn="l">
              <a:buNone/>
            </a:pPr>
            <a:r>
              <a:rPr lang="en-US" altLang="en-US" sz="3600" b="1">
                <a:sym typeface="+mn-ea"/>
              </a:rPr>
              <a:t>(b)Iodine examination:</a:t>
            </a:r>
            <a:br>
              <a:rPr lang="en-US" altLang="en-US" sz="3200">
                <a:sym typeface="+mn-ea"/>
              </a:rPr>
            </a:br>
            <a:r>
              <a:rPr lang="en-US" altLang="en-US" sz="2800">
                <a:sym typeface="+mn-ea"/>
              </a:rPr>
              <a:t> Iodine preparation leads to better visualization of morphological details of ova and cysts as it stains the glycogen in them.</a:t>
            </a:r>
            <a:br>
              <a:rPr lang="en-US" altLang="en-US" sz="2800">
                <a:sym typeface="+mn-ea"/>
              </a:rPr>
            </a:br>
            <a:br>
              <a:rPr lang="en-US" altLang="en-US" sz="2800">
                <a:sym typeface="+mn-ea"/>
              </a:rPr>
            </a:br>
            <a:r>
              <a:rPr lang="en-US" altLang="en-US" sz="2800">
                <a:sym typeface="+mn-ea"/>
              </a:rPr>
              <a:t> put a drop of iodine on a glass slide and  then put  small amount of stool by wooden stick then mixed well and then covered with a cover slide. </a:t>
            </a:r>
            <a:br>
              <a:rPr lang="en-US" altLang="en-US" sz="2800">
                <a:sym typeface="+mn-ea"/>
              </a:rPr>
            </a:br>
            <a:br>
              <a:rPr lang="en-US" altLang="en-US" sz="2800">
                <a:sym typeface="+mn-ea"/>
              </a:rPr>
            </a:br>
            <a:r>
              <a:rPr lang="en-US" altLang="en-US" sz="2800">
                <a:sym typeface="+mn-ea"/>
              </a:rPr>
              <a:t>Then examined under a light microscope used the same step in saline examination .</a:t>
            </a:r>
            <a:endParaRPr lang="en-US" altLang="en-US" sz="3200"/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n-US" altLang="en-US" dirty="0"/>
              <a:t>Microscopic Examination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828800"/>
          </a:xfrm>
          <a:ln/>
        </p:spPr>
        <p:txBody>
          <a:bodyPr vert="horz" wrap="square" lIns="91440" tIns="45720" rIns="91440" bIns="45720" anchor="t" anchorCtr="0"/>
          <a:lstStyle/>
          <a:p>
            <a:pPr algn="l" rtl="0" eaLnBrk="1" hangingPunct="1"/>
            <a:r>
              <a:rPr lang="en-US" altLang="en-US" dirty="0"/>
              <a:t>Used the zigzag method when we examine the slide under microscope .</a:t>
            </a:r>
          </a:p>
        </p:txBody>
      </p:sp>
      <p:pic>
        <p:nvPicPr>
          <p:cNvPr id="10244" name="Picture 4" descr="scanning_dpdx.JPG (37671 bytes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941638"/>
            <a:ext cx="8229600" cy="38401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/>
          <p:nvPr/>
        </p:nvSpPr>
        <p:spPr>
          <a:xfrm>
            <a:off x="990600" y="990600"/>
            <a:ext cx="7315200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l" rtl="0" eaLnBrk="1" hangingPunct="1">
              <a:spcBef>
                <a:spcPct val="50000"/>
              </a:spcBef>
              <a:buNone/>
            </a:pPr>
            <a:r>
              <a:rPr lang="en-US" altLang="en-US" dirty="0"/>
              <a:t>2- Concentration methods</a:t>
            </a:r>
          </a:p>
          <a:p>
            <a:pPr marL="0" lvl="0" indent="0" algn="l" rtl="0" eaLnBrk="1" hangingPunct="1">
              <a:spcBef>
                <a:spcPct val="50000"/>
              </a:spcBef>
              <a:buChar char="-"/>
            </a:pPr>
            <a:r>
              <a:rPr lang="en-US" altLang="en-US" dirty="0"/>
              <a:t>Zinc sulphate flotation</a:t>
            </a:r>
          </a:p>
          <a:p>
            <a:pPr marL="0" lvl="0" indent="0" algn="l" rtl="0" eaLnBrk="1" hangingPunct="1">
              <a:spcBef>
                <a:spcPct val="50000"/>
              </a:spcBef>
              <a:buChar char="-"/>
            </a:pPr>
            <a:r>
              <a:rPr lang="en-US" altLang="en-US" dirty="0"/>
              <a:t>Formalin ether sedimentation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artifacts"/>
          <p:cNvPicPr>
            <a:picLocks noChangeAspect="1"/>
          </p:cNvPicPr>
          <p:nvPr/>
        </p:nvPicPr>
        <p:blipFill>
          <a:blip r:embed="rId2">
            <a:lum bright="-23999" contrast="24000"/>
          </a:blip>
          <a:stretch>
            <a:fillRect/>
          </a:stretch>
        </p:blipFill>
        <p:spPr>
          <a:xfrm>
            <a:off x="1524000" y="0"/>
            <a:ext cx="640397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n-US" altLang="en-US" b="1" dirty="0"/>
              <a:t>Specimen Collection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 the stool in a dry, clean, leak-proof container. Make sure no urine, water, soil or other material gets in the container.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Fresh stool should be examined, processed, or preserved immediately.  An exception is specimens kept under refrigeration when preservatives are not available; these specimens are suitable for antigen testing only.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algn="just" rtl="0"/>
            <a:r>
              <a:rPr lang="en-US" altLang="en-US" sz="2800" dirty="0"/>
              <a:t>Preserve the specimen as soon as possible.  If using a commercial collection kit, follow the kit’s instructions.  If kits are not available, the specimen should be divided and stored in two different preservatives, (10% formalin) using suitable containers.  Add </a:t>
            </a:r>
            <a:r>
              <a:rPr lang="en-US" altLang="en-US" sz="2800" dirty="0">
                <a:solidFill>
                  <a:srgbClr val="FF0000"/>
                </a:solidFill>
              </a:rPr>
              <a:t>one volume </a:t>
            </a:r>
            <a:r>
              <a:rPr lang="en-US" altLang="en-US" sz="2800" dirty="0"/>
              <a:t>of the stool specimen to </a:t>
            </a:r>
            <a:r>
              <a:rPr lang="en-US" altLang="en-US" sz="2800" dirty="0">
                <a:solidFill>
                  <a:srgbClr val="FF0000"/>
                </a:solidFill>
              </a:rPr>
              <a:t>three volumes </a:t>
            </a:r>
            <a:r>
              <a:rPr lang="en-US" altLang="en-US" sz="2800" dirty="0"/>
              <a:t>of the preservative</a:t>
            </a:r>
          </a:p>
          <a:p>
            <a:pPr algn="l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/>
          </p:cNvSpPr>
          <p:nvPr>
            <p:ph idx="1"/>
          </p:nvPr>
        </p:nvSpPr>
        <p:spPr>
          <a:xfrm>
            <a:off x="-457200" y="76200"/>
            <a:ext cx="9158605" cy="6859270"/>
          </a:xfrm>
          <a:ln/>
        </p:spPr>
        <p:txBody>
          <a:bodyPr vert="horz" wrap="square" lIns="91440" tIns="45720" rIns="91440" bIns="45720" anchor="t" anchorCtr="0"/>
          <a:lstStyle/>
          <a:p>
            <a:pPr marL="609600" indent="-609600" algn="l" rtl="0" eaLnBrk="1" hangingPunct="1">
              <a:buNone/>
            </a:pPr>
            <a:endParaRPr lang="en-US" altLang="en-US" sz="2800" dirty="0"/>
          </a:p>
          <a:p>
            <a:pPr marL="609600" indent="-609600" algn="just" rtl="0" eaLnBrk="1" hangingPunct="1"/>
            <a:r>
              <a:rPr lang="en-US" altLang="en-US" sz="2400" dirty="0"/>
              <a:t>Insure that the specimen is mixed well with the preservative.  Formed stool needs to be well broken up. </a:t>
            </a:r>
          </a:p>
          <a:p>
            <a:pPr marL="609600" indent="-609600" algn="just" rtl="0" eaLnBrk="1" hangingPunct="1"/>
            <a:r>
              <a:rPr lang="en-US" altLang="en-US" sz="2400" dirty="0"/>
              <a:t>Insure that the specimen containers are sealed well.  Reinforce with parafilm or other suitable material.  Insert the container in a plastic bag. </a:t>
            </a:r>
          </a:p>
          <a:p>
            <a:pPr marL="609600" indent="-609600" algn="just" rtl="0" eaLnBrk="1" hangingPunct="1"/>
            <a:r>
              <a:rPr lang="en-US" altLang="en-US" sz="2400" dirty="0"/>
              <a:t>Certain drugs and compounds will render the stool specimens unsatisfactory for examination. </a:t>
            </a:r>
          </a:p>
          <a:p>
            <a:pPr marL="609600" indent="-609600" algn="just" rtl="0" eaLnBrk="1" hangingPunct="1"/>
            <a:r>
              <a:rPr lang="en-US" altLang="en-US" sz="2400" dirty="0"/>
              <a:t> The specimens should be collected before these substances are administered, or collection must be delayed until after the effects have passed.  Such substances include: antacids, kaolin, mineral oil and other oily materials, non-absorbable antidiarrheal preparations, barium or bismuth (7-10 days needed for clearance of effects), antimicrobial agents (2-3 weeks), and gallbladder dyes (3 weeks). </a:t>
            </a:r>
          </a:p>
          <a:p>
            <a:pPr marL="609600" indent="-609600" algn="l" rtl="0"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algn="l" rtl="0" eaLnBrk="1" hangingPunct="1"/>
            <a:r>
              <a:rPr lang="en-US" altLang="en-US" sz="2400" dirty="0"/>
              <a:t>Specimen collection may need to be repeated if the first examination is negative.  If possible, three specimens passed at intervals of 2-3days should be examined.</a:t>
            </a:r>
            <a:r>
              <a:rPr lang="en-US" altLang="en-US" sz="4000" dirty="0"/>
              <a:t> </a:t>
            </a:r>
          </a:p>
          <a:p>
            <a:pPr algn="l" rtl="0" eaLnBrk="1" hangingPunct="1"/>
            <a:endParaRPr lang="en-US" alt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Distribution of cysts and trophozoi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69850"/>
            <a:ext cx="8153400" cy="6711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n-US" altLang="en-US" dirty="0"/>
              <a:t>Staining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lstStyle/>
          <a:p>
            <a:pPr algn="l" rtl="0" eaLnBrk="1" hangingPunct="1"/>
            <a:r>
              <a:rPr lang="en-US" altLang="en-US" dirty="0"/>
              <a:t>1-Temporary : Saline, iodine, eosin</a:t>
            </a:r>
          </a:p>
          <a:p>
            <a:pPr algn="l" rtl="0" eaLnBrk="1" hangingPunct="1"/>
            <a:r>
              <a:rPr lang="en-US" altLang="en-US" dirty="0"/>
              <a:t>2- Permanent: Iron hematoxylin and Trichrome stain.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100695" cy="2454910"/>
          </a:xfrm>
          <a:ln/>
        </p:spPr>
        <p:txBody>
          <a:bodyPr vert="horz" wrap="square" lIns="91440" tIns="45720" rIns="91440" bIns="45720" anchor="t" anchorCtr="0"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dirty="0"/>
              <a:t>Fecal Examination</a:t>
            </a:r>
          </a:p>
          <a:p>
            <a:pPr algn="l" rtl="0" eaLnBrk="1" hangingPunct="1">
              <a:lnSpc>
                <a:spcPct val="80000"/>
              </a:lnSpc>
              <a:buNone/>
            </a:pPr>
            <a:endParaRPr lang="en-US" altLang="en-US" dirty="0"/>
          </a:p>
          <a:p>
            <a:pPr marL="0" indent="0" algn="l" rtl="0" eaLnBrk="1" hangingPunct="1">
              <a:lnSpc>
                <a:spcPct val="80000"/>
              </a:lnSpc>
              <a:buNone/>
            </a:pPr>
            <a:r>
              <a:rPr lang="en-US" altLang="en-US" sz="2800" dirty="0"/>
              <a:t>the first step examination depend on the external appearance of the stool such as :</a:t>
            </a:r>
          </a:p>
          <a:p>
            <a:pPr marL="0" indent="0" algn="l" rtl="0" eaLnBrk="1" hangingPunct="1">
              <a:lnSpc>
                <a:spcPct val="80000"/>
              </a:lnSpc>
              <a:buNone/>
            </a:pPr>
            <a:r>
              <a:rPr lang="en-US" altLang="en-US" sz="2800" dirty="0"/>
              <a:t>the color , blood , constency , mucose , pus , proglottide , adult of parasite .</a:t>
            </a:r>
          </a:p>
          <a:p>
            <a:pPr lvl="2" algn="l" rtl="0" eaLnBrk="1" hangingPunct="1">
              <a:lnSpc>
                <a:spcPct val="80000"/>
              </a:lnSpc>
            </a:pPr>
            <a:endParaRPr lang="en-US" altLang="en-US" sz="2800" b="1" dirty="0"/>
          </a:p>
        </p:txBody>
      </p:sp>
      <p:sp>
        <p:nvSpPr>
          <p:cNvPr id="11268" name="Text Box 4"/>
          <p:cNvSpPr txBox="1"/>
          <p:nvPr/>
        </p:nvSpPr>
        <p:spPr>
          <a:xfrm>
            <a:off x="533400" y="3886200"/>
            <a:ext cx="6400800" cy="1291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l" rtl="0" eaLnBrk="1" hangingPunct="1">
              <a:spcBef>
                <a:spcPct val="50000"/>
              </a:spcBef>
              <a:buNone/>
            </a:pPr>
            <a:r>
              <a:rPr lang="en-US" altLang="en-US" sz="1800" dirty="0"/>
              <a:t>   </a:t>
            </a:r>
          </a:p>
          <a:p>
            <a:pPr marL="0" lvl="0" indent="0" algn="l" rtl="0" eaLnBrk="1" hangingPunct="1">
              <a:spcBef>
                <a:spcPct val="50000"/>
              </a:spcBef>
              <a:buNone/>
            </a:pPr>
            <a:r>
              <a:rPr lang="en-US" altLang="en-US" sz="2400" b="1" dirty="0"/>
              <a:t>1</a:t>
            </a:r>
            <a:r>
              <a:rPr lang="en-US" altLang="en-US" sz="4000" b="1" dirty="0"/>
              <a:t> </a:t>
            </a:r>
            <a:r>
              <a:rPr lang="en-US" altLang="en-US" dirty="0"/>
              <a:t>-</a:t>
            </a:r>
            <a:r>
              <a:rPr lang="en-US" altLang="en-US" b="1" dirty="0"/>
              <a:t> </a:t>
            </a:r>
            <a:r>
              <a:rPr lang="en-US" altLang="en-US" dirty="0"/>
              <a:t>Microscopic: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28600"/>
            <a:ext cx="8229600" cy="907415"/>
          </a:xfrm>
        </p:spPr>
        <p:txBody>
          <a:bodyPr/>
          <a:lstStyle/>
          <a:p>
            <a:r>
              <a:rPr lang="en-US" altLang="en-US" dirty="0">
                <a:sym typeface="+mn-ea"/>
              </a:rPr>
              <a:t>Microscopic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4515"/>
            <a:ext cx="9230995" cy="6401435"/>
          </a:xfrm>
        </p:spPr>
        <p:txBody>
          <a:bodyPr/>
          <a:lstStyle/>
          <a:p>
            <a:pPr marL="914400" lvl="2" indent="0" algn="l">
              <a:buNone/>
            </a:pPr>
            <a:r>
              <a:rPr lang="en-US" altLang="en-US" sz="3200" b="1"/>
              <a:t>(a) Saline wet amount examination:</a:t>
            </a:r>
            <a:br>
              <a:rPr lang="en-US" altLang="en-US" sz="2800"/>
            </a:br>
            <a:r>
              <a:rPr lang="en-US" altLang="en-US" sz="2800"/>
              <a:t>put a drop of normal saline on a glass slide and  then put  small amount of stool by wooden stick then mixed well and then covered with a cover slide.</a:t>
            </a:r>
            <a:br>
              <a:rPr lang="en-US" altLang="en-US" sz="2800"/>
            </a:br>
            <a:r>
              <a:rPr lang="en-US" altLang="en-US" sz="2800"/>
              <a:t>Then examined under a light microscope, it is important to examine specimen under 10X objective lens at first to observe large molecules, cells, ova and helminthes,then to the 40X objective to complete the test. </a:t>
            </a:r>
            <a:br>
              <a:rPr lang="en-US" altLang="en-US" sz="2800"/>
            </a:br>
            <a:r>
              <a:rPr lang="en-US" altLang="en-US" sz="2800"/>
              <a:t>It is preferable to keep the condenser down and the intensity of the light low for proper visualization of the ova and cysts.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3005</Words>
  <Application>Microsoft Office PowerPoint</Application>
  <PresentationFormat>عرض على الشاشة (4:3)</PresentationFormat>
  <Paragraphs>51</Paragraphs>
  <Slides>13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Default Design</vt:lpstr>
      <vt:lpstr>Parasitology lab.</vt:lpstr>
      <vt:lpstr>Specimen Collection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Staining</vt:lpstr>
      <vt:lpstr>عرض تقديمي في PowerPoint</vt:lpstr>
      <vt:lpstr>Microscopic</vt:lpstr>
      <vt:lpstr>عرض تقديمي في PowerPoint</vt:lpstr>
      <vt:lpstr>Microscopic Examination</vt:lpstr>
      <vt:lpstr>عرض تقديمي في PowerPoint</vt:lpstr>
      <vt:lpstr>عرض تقديمي في PowerPoint</vt:lpstr>
    </vt:vector>
  </TitlesOfParts>
  <Company>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Parasitology lab.</dc:title>
  <dc:creator>Micro</dc:creator>
  <cp:lastModifiedBy>amhbio@outlook.sa</cp:lastModifiedBy>
  <cp:revision>20</cp:revision>
  <dcterms:created xsi:type="dcterms:W3CDTF">2004-03-08T09:15:31Z</dcterms:created>
  <dcterms:modified xsi:type="dcterms:W3CDTF">2025-01-20T08:48:32Z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CDF5BFF2772C4ED1B143E40CDDDDFB47_13</vt:lpwstr>
  </property>
  <property fmtid="{D5CDD505-2E9C-101B-9397-08002B2CF9AE}" pid="3" name="KSOProductBuildVer">
    <vt:lpwstr>1033-12.2.0.19307</vt:lpwstr>
  </property>
</Properties>
</file>