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85" r:id="rId3"/>
    <p:sldId id="280" r:id="rId4"/>
    <p:sldId id="281" r:id="rId5"/>
    <p:sldId id="288" r:id="rId6"/>
    <p:sldId id="278" r:id="rId7"/>
    <p:sldId id="262" r:id="rId8"/>
    <p:sldId id="290" r:id="rId9"/>
    <p:sldId id="289" r:id="rId10"/>
    <p:sldId id="291" r:id="rId11"/>
    <p:sldId id="296" r:id="rId12"/>
    <p:sldId id="314" r:id="rId13"/>
    <p:sldId id="293" r:id="rId14"/>
    <p:sldId id="294" r:id="rId15"/>
    <p:sldId id="297" r:id="rId16"/>
    <p:sldId id="298" r:id="rId17"/>
    <p:sldId id="299" r:id="rId18"/>
    <p:sldId id="300" r:id="rId19"/>
    <p:sldId id="301" r:id="rId20"/>
    <p:sldId id="274" r:id="rId21"/>
    <p:sldId id="302" r:id="rId22"/>
    <p:sldId id="303" r:id="rId23"/>
    <p:sldId id="304" r:id="rId24"/>
    <p:sldId id="305" r:id="rId25"/>
    <p:sldId id="311" r:id="rId26"/>
    <p:sldId id="308" r:id="rId27"/>
    <p:sldId id="306" r:id="rId28"/>
    <p:sldId id="307" r:id="rId29"/>
    <p:sldId id="309" r:id="rId30"/>
    <p:sldId id="310" r:id="rId31"/>
    <p:sldId id="271" r:id="rId32"/>
    <p:sldId id="27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4D3DA-7973-405F-89A9-43EE3840CE0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54F10E-A070-4847-B735-46DF5778C13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</a:rPr>
            <a:t>1.</a:t>
          </a:r>
          <a:r>
            <a:rPr lang="en-US" b="1" dirty="0">
              <a:solidFill>
                <a:srgbClr val="002060"/>
              </a:solidFill>
              <a:highlight>
                <a:srgbClr val="FFFF00"/>
              </a:highlight>
            </a:rPr>
            <a:t>Control gene expression </a:t>
          </a:r>
          <a:r>
            <a:rPr lang="en-US" b="1" dirty="0">
              <a:solidFill>
                <a:srgbClr val="002060"/>
              </a:solidFill>
            </a:rPr>
            <a:t>in the organisms used for biotechnological manufacturing.</a:t>
          </a:r>
          <a:endParaRPr lang="en-US" dirty="0"/>
        </a:p>
      </dgm:t>
    </dgm:pt>
    <dgm:pt modelId="{980A569D-F133-4816-9000-AA97640FD4F8}" type="parTrans" cxnId="{2791EC4A-A4B3-40EC-8022-5F9DE69D91ED}">
      <dgm:prSet/>
      <dgm:spPr/>
      <dgm:t>
        <a:bodyPr/>
        <a:lstStyle/>
        <a:p>
          <a:endParaRPr lang="en-US"/>
        </a:p>
      </dgm:t>
    </dgm:pt>
    <dgm:pt modelId="{79EB902C-1A0D-4E3C-83AB-D969FFA92F8D}" type="sibTrans" cxnId="{2791EC4A-A4B3-40EC-8022-5F9DE69D91ED}">
      <dgm:prSet/>
      <dgm:spPr/>
      <dgm:t>
        <a:bodyPr/>
        <a:lstStyle/>
        <a:p>
          <a:endParaRPr lang="en-US"/>
        </a:p>
      </dgm:t>
    </dgm:pt>
    <dgm:pt modelId="{B8897FB4-870F-495B-8515-A1324E50EB4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rgbClr val="002060"/>
              </a:solidFill>
            </a:rPr>
            <a:t>2.Developed technologies opened ways for </a:t>
          </a:r>
          <a:r>
            <a:rPr lang="en-US" b="1" dirty="0">
              <a:solidFill>
                <a:srgbClr val="002060"/>
              </a:solidFill>
              <a:highlight>
                <a:srgbClr val="FFFF00"/>
              </a:highlight>
            </a:rPr>
            <a:t>the introduction of foreign DNA into all kinds of organisms</a:t>
          </a:r>
          <a:endParaRPr lang="en-US" dirty="0">
            <a:highlight>
              <a:srgbClr val="FFFF00"/>
            </a:highlight>
          </a:endParaRPr>
        </a:p>
      </dgm:t>
    </dgm:pt>
    <dgm:pt modelId="{D279F69C-C188-453D-A68F-58C98D5E14A7}" type="parTrans" cxnId="{49EFE141-73ED-4072-A8A0-D7F946BAF234}">
      <dgm:prSet/>
      <dgm:spPr/>
      <dgm:t>
        <a:bodyPr/>
        <a:lstStyle/>
        <a:p>
          <a:endParaRPr lang="en-US"/>
        </a:p>
      </dgm:t>
    </dgm:pt>
    <dgm:pt modelId="{054EA88C-6AF2-4EE0-AA40-9EDDD8DF0654}" type="sibTrans" cxnId="{49EFE141-73ED-4072-A8A0-D7F946BAF234}">
      <dgm:prSet/>
      <dgm:spPr/>
      <dgm:t>
        <a:bodyPr/>
        <a:lstStyle/>
        <a:p>
          <a:endParaRPr lang="en-US"/>
        </a:p>
      </dgm:t>
    </dgm:pt>
    <dgm:pt modelId="{0E1C9946-F007-451C-80A2-5F722D1FEAF4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>
              <a:solidFill>
                <a:schemeClr val="accent2">
                  <a:lumMod val="75000"/>
                </a:schemeClr>
              </a:solidFill>
            </a:rPr>
            <a:t>3. </a:t>
          </a:r>
          <a:r>
            <a:rPr lang="en-US" b="1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Genetically modified organisms </a:t>
          </a:r>
          <a:r>
            <a:rPr lang="en-US" b="1" dirty="0">
              <a:solidFill>
                <a:srgbClr val="002060"/>
              </a:solidFill>
            </a:rPr>
            <a:t>constructed in this way opened up completely new possibilities for biotechnology</a:t>
          </a:r>
          <a:r>
            <a:rPr lang="en-US" b="1" dirty="0"/>
            <a:t>.</a:t>
          </a:r>
        </a:p>
      </dgm:t>
    </dgm:pt>
    <dgm:pt modelId="{7BE9F8C2-6EA2-4AD7-822E-FB403A4A8D31}" type="parTrans" cxnId="{096C4F66-9A9A-4689-B9FF-F458C897D5FF}">
      <dgm:prSet/>
      <dgm:spPr/>
      <dgm:t>
        <a:bodyPr/>
        <a:lstStyle/>
        <a:p>
          <a:endParaRPr lang="en-US"/>
        </a:p>
      </dgm:t>
    </dgm:pt>
    <dgm:pt modelId="{9449470B-5C03-4888-94F6-F95A9B7892F9}" type="sibTrans" cxnId="{096C4F66-9A9A-4689-B9FF-F458C897D5FF}">
      <dgm:prSet/>
      <dgm:spPr/>
      <dgm:t>
        <a:bodyPr/>
        <a:lstStyle/>
        <a:p>
          <a:endParaRPr lang="en-US"/>
        </a:p>
      </dgm:t>
    </dgm:pt>
    <dgm:pt modelId="{DD7FF14D-9BB5-45E2-AD80-FF9F5238CCF6}" type="pres">
      <dgm:prSet presAssocID="{F684D3DA-7973-405F-89A9-43EE3840CE0F}" presName="Name0" presStyleCnt="0">
        <dgm:presLayoutVars>
          <dgm:dir/>
          <dgm:resizeHandles val="exact"/>
        </dgm:presLayoutVars>
      </dgm:prSet>
      <dgm:spPr/>
    </dgm:pt>
    <dgm:pt modelId="{BD1E8A4B-882D-4997-8758-5F847DA97A71}" type="pres">
      <dgm:prSet presAssocID="{5254F10E-A070-4847-B735-46DF5778C137}" presName="node" presStyleLbl="node1" presStyleIdx="0" presStyleCnt="3" custLinFactNeighborX="-512" custLinFactNeighborY="-3030">
        <dgm:presLayoutVars>
          <dgm:bulletEnabled val="1"/>
        </dgm:presLayoutVars>
      </dgm:prSet>
      <dgm:spPr/>
    </dgm:pt>
    <dgm:pt modelId="{06857F08-25C1-4B55-BF02-2183E6DAA42C}" type="pres">
      <dgm:prSet presAssocID="{79EB902C-1A0D-4E3C-83AB-D969FFA92F8D}" presName="sibTrans" presStyleCnt="0"/>
      <dgm:spPr/>
    </dgm:pt>
    <dgm:pt modelId="{709DA289-770A-4F55-81CB-3B880370B3A1}" type="pres">
      <dgm:prSet presAssocID="{B8897FB4-870F-495B-8515-A1324E50EB40}" presName="node" presStyleLbl="node1" presStyleIdx="1" presStyleCnt="3">
        <dgm:presLayoutVars>
          <dgm:bulletEnabled val="1"/>
        </dgm:presLayoutVars>
      </dgm:prSet>
      <dgm:spPr/>
    </dgm:pt>
    <dgm:pt modelId="{643353DD-7E40-487B-9789-C28C27078C97}" type="pres">
      <dgm:prSet presAssocID="{054EA88C-6AF2-4EE0-AA40-9EDDD8DF0654}" presName="sibTrans" presStyleCnt="0"/>
      <dgm:spPr/>
    </dgm:pt>
    <dgm:pt modelId="{8FB5B0B0-A411-41BE-99F7-28F35824EF3A}" type="pres">
      <dgm:prSet presAssocID="{0E1C9946-F007-451C-80A2-5F722D1FEAF4}" presName="node" presStyleLbl="node1" presStyleIdx="2" presStyleCnt="3">
        <dgm:presLayoutVars>
          <dgm:bulletEnabled val="1"/>
        </dgm:presLayoutVars>
      </dgm:prSet>
      <dgm:spPr/>
    </dgm:pt>
  </dgm:ptLst>
  <dgm:cxnLst>
    <dgm:cxn modelId="{49EFE141-73ED-4072-A8A0-D7F946BAF234}" srcId="{F684D3DA-7973-405F-89A9-43EE3840CE0F}" destId="{B8897FB4-870F-495B-8515-A1324E50EB40}" srcOrd="1" destOrd="0" parTransId="{D279F69C-C188-453D-A68F-58C98D5E14A7}" sibTransId="{054EA88C-6AF2-4EE0-AA40-9EDDD8DF0654}"/>
    <dgm:cxn modelId="{2B1AEF42-41E1-498B-AC5B-A5EB2CC9703A}" type="presOf" srcId="{F684D3DA-7973-405F-89A9-43EE3840CE0F}" destId="{DD7FF14D-9BB5-45E2-AD80-FF9F5238CCF6}" srcOrd="0" destOrd="0" presId="urn:microsoft.com/office/officeart/2005/8/layout/hList6"/>
    <dgm:cxn modelId="{096C4F66-9A9A-4689-B9FF-F458C897D5FF}" srcId="{F684D3DA-7973-405F-89A9-43EE3840CE0F}" destId="{0E1C9946-F007-451C-80A2-5F722D1FEAF4}" srcOrd="2" destOrd="0" parTransId="{7BE9F8C2-6EA2-4AD7-822E-FB403A4A8D31}" sibTransId="{9449470B-5C03-4888-94F6-F95A9B7892F9}"/>
    <dgm:cxn modelId="{2791EC4A-A4B3-40EC-8022-5F9DE69D91ED}" srcId="{F684D3DA-7973-405F-89A9-43EE3840CE0F}" destId="{5254F10E-A070-4847-B735-46DF5778C137}" srcOrd="0" destOrd="0" parTransId="{980A569D-F133-4816-9000-AA97640FD4F8}" sibTransId="{79EB902C-1A0D-4E3C-83AB-D969FFA92F8D}"/>
    <dgm:cxn modelId="{15357D9C-E4F3-499F-B6BA-B87AB1B787A5}" type="presOf" srcId="{0E1C9946-F007-451C-80A2-5F722D1FEAF4}" destId="{8FB5B0B0-A411-41BE-99F7-28F35824EF3A}" srcOrd="0" destOrd="0" presId="urn:microsoft.com/office/officeart/2005/8/layout/hList6"/>
    <dgm:cxn modelId="{396099E4-AD7D-4FD7-8B1E-870AACA398C5}" type="presOf" srcId="{5254F10E-A070-4847-B735-46DF5778C137}" destId="{BD1E8A4B-882D-4997-8758-5F847DA97A71}" srcOrd="0" destOrd="0" presId="urn:microsoft.com/office/officeart/2005/8/layout/hList6"/>
    <dgm:cxn modelId="{01CFF5F5-99FC-4A87-AA54-2F79189FE2C5}" type="presOf" srcId="{B8897FB4-870F-495B-8515-A1324E50EB40}" destId="{709DA289-770A-4F55-81CB-3B880370B3A1}" srcOrd="0" destOrd="0" presId="urn:microsoft.com/office/officeart/2005/8/layout/hList6"/>
    <dgm:cxn modelId="{5CE39AEF-9ACF-43D3-8EEF-63B69D8FB837}" type="presParOf" srcId="{DD7FF14D-9BB5-45E2-AD80-FF9F5238CCF6}" destId="{BD1E8A4B-882D-4997-8758-5F847DA97A71}" srcOrd="0" destOrd="0" presId="urn:microsoft.com/office/officeart/2005/8/layout/hList6"/>
    <dgm:cxn modelId="{84FF8B55-F246-434F-B532-98734AF882D7}" type="presParOf" srcId="{DD7FF14D-9BB5-45E2-AD80-FF9F5238CCF6}" destId="{06857F08-25C1-4B55-BF02-2183E6DAA42C}" srcOrd="1" destOrd="0" presId="urn:microsoft.com/office/officeart/2005/8/layout/hList6"/>
    <dgm:cxn modelId="{392533CF-889A-4ECF-AB5E-9CB5DFAA3803}" type="presParOf" srcId="{DD7FF14D-9BB5-45E2-AD80-FF9F5238CCF6}" destId="{709DA289-770A-4F55-81CB-3B880370B3A1}" srcOrd="2" destOrd="0" presId="urn:microsoft.com/office/officeart/2005/8/layout/hList6"/>
    <dgm:cxn modelId="{D4B48C59-8D64-423F-9EC5-4E94C31FBFD5}" type="presParOf" srcId="{DD7FF14D-9BB5-45E2-AD80-FF9F5238CCF6}" destId="{643353DD-7E40-487B-9789-C28C27078C97}" srcOrd="3" destOrd="0" presId="urn:microsoft.com/office/officeart/2005/8/layout/hList6"/>
    <dgm:cxn modelId="{E5E93D98-86D6-40D9-9073-53146CC6F6A3}" type="presParOf" srcId="{DD7FF14D-9BB5-45E2-AD80-FF9F5238CCF6}" destId="{8FB5B0B0-A411-41BE-99F7-28F35824EF3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1E8A4B-882D-4997-8758-5F847DA97A71}">
      <dsp:nvSpPr>
        <dsp:cNvPr id="0" name=""/>
        <dsp:cNvSpPr/>
      </dsp:nvSpPr>
      <dsp:spPr>
        <a:xfrm rot="16200000">
          <a:off x="-1356437" y="1356439"/>
          <a:ext cx="5252258" cy="2539379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513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2060"/>
              </a:solidFill>
            </a:rPr>
            <a:t>1.</a:t>
          </a:r>
          <a:r>
            <a:rPr lang="en-US" sz="2300" b="1" kern="1200" dirty="0">
              <a:solidFill>
                <a:srgbClr val="002060"/>
              </a:solidFill>
              <a:highlight>
                <a:srgbClr val="FFFF00"/>
              </a:highlight>
            </a:rPr>
            <a:t>Control gene expression </a:t>
          </a:r>
          <a:r>
            <a:rPr lang="en-US" sz="2300" b="1" kern="1200" dirty="0">
              <a:solidFill>
                <a:srgbClr val="002060"/>
              </a:solidFill>
            </a:rPr>
            <a:t>in the organisms used for biotechnological manufacturing.</a:t>
          </a:r>
          <a:endParaRPr lang="en-US" sz="2300" kern="1200" dirty="0"/>
        </a:p>
      </dsp:txBody>
      <dsp:txXfrm rot="5400000">
        <a:off x="2" y="1050452"/>
        <a:ext cx="2539379" cy="3151354"/>
      </dsp:txXfrm>
    </dsp:sp>
    <dsp:sp modelId="{709DA289-770A-4F55-81CB-3B880370B3A1}">
      <dsp:nvSpPr>
        <dsp:cNvPr id="0" name=""/>
        <dsp:cNvSpPr/>
      </dsp:nvSpPr>
      <dsp:spPr>
        <a:xfrm rot="16200000">
          <a:off x="1374370" y="1356439"/>
          <a:ext cx="5252258" cy="2539379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513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rgbClr val="002060"/>
              </a:solidFill>
            </a:rPr>
            <a:t>2.Developed technologies opened ways for </a:t>
          </a:r>
          <a:r>
            <a:rPr lang="en-US" sz="2300" b="1" kern="1200" dirty="0">
              <a:solidFill>
                <a:srgbClr val="002060"/>
              </a:solidFill>
              <a:highlight>
                <a:srgbClr val="FFFF00"/>
              </a:highlight>
            </a:rPr>
            <a:t>the introduction of foreign DNA into all kinds of organisms</a:t>
          </a:r>
          <a:endParaRPr lang="en-US" sz="2300" kern="1200" dirty="0">
            <a:highlight>
              <a:srgbClr val="FFFF00"/>
            </a:highlight>
          </a:endParaRPr>
        </a:p>
      </dsp:txBody>
      <dsp:txXfrm rot="5400000">
        <a:off x="2730809" y="1050452"/>
        <a:ext cx="2539379" cy="3151354"/>
      </dsp:txXfrm>
    </dsp:sp>
    <dsp:sp modelId="{8FB5B0B0-A411-41BE-99F7-28F35824EF3A}">
      <dsp:nvSpPr>
        <dsp:cNvPr id="0" name=""/>
        <dsp:cNvSpPr/>
      </dsp:nvSpPr>
      <dsp:spPr>
        <a:xfrm rot="16200000">
          <a:off x="4104204" y="1356439"/>
          <a:ext cx="5252258" cy="2539379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0" tIns="0" rIns="147513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accent2">
                  <a:lumMod val="75000"/>
                </a:schemeClr>
              </a:solidFill>
            </a:rPr>
            <a:t>3. </a:t>
          </a:r>
          <a:r>
            <a:rPr lang="en-US" sz="2300" b="1" kern="1200" dirty="0">
              <a:solidFill>
                <a:schemeClr val="accent2">
                  <a:lumMod val="75000"/>
                </a:schemeClr>
              </a:solidFill>
              <a:highlight>
                <a:srgbClr val="FFFF00"/>
              </a:highlight>
            </a:rPr>
            <a:t>Genetically modified organisms </a:t>
          </a:r>
          <a:r>
            <a:rPr lang="en-US" sz="2300" b="1" kern="1200" dirty="0">
              <a:solidFill>
                <a:srgbClr val="002060"/>
              </a:solidFill>
            </a:rPr>
            <a:t>constructed in this way opened up completely new possibilities for biotechnology</a:t>
          </a:r>
          <a:r>
            <a:rPr lang="en-US" sz="2300" b="1" kern="1200" dirty="0"/>
            <a:t>.</a:t>
          </a:r>
        </a:p>
      </dsp:txBody>
      <dsp:txXfrm rot="5400000">
        <a:off x="5460643" y="1050452"/>
        <a:ext cx="2539379" cy="3151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4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8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164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39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4780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144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3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1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93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380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2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1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72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8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6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8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38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type="ctrTitle"/>
          </p:nvPr>
        </p:nvSpPr>
        <p:spPr>
          <a:xfrm>
            <a:off x="800100" y="762000"/>
            <a:ext cx="7810500" cy="21336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Aharoni" pitchFamily="2" charset="-79"/>
                <a:cs typeface="Aharoni" pitchFamily="2" charset="-79"/>
              </a:rPr>
              <a:t>Pharmaceutical Biotechnology</a:t>
            </a:r>
          </a:p>
        </p:txBody>
      </p:sp>
      <p:sp>
        <p:nvSpPr>
          <p:cNvPr id="5" name="Title 1"/>
          <p:cNvSpPr>
            <a:spLocks noGrp="1"/>
          </p:cNvSpPr>
          <p:nvPr>
            <p:ph type="subTitle" idx="1"/>
          </p:nvPr>
        </p:nvSpPr>
        <p:spPr>
          <a:xfrm>
            <a:off x="1066800" y="3048000"/>
            <a:ext cx="7391400" cy="2895600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Algerian" pitchFamily="82" charset="0"/>
              </a:rPr>
              <a:t>Lecture one 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  <a:latin typeface="Algerian" pitchFamily="82" charset="0"/>
              </a:rPr>
              <a:t>Introduction</a:t>
            </a:r>
          </a:p>
          <a:p>
            <a:pPr algn="ctr"/>
            <a:r>
              <a:rPr lang="en-US" sz="3600" dirty="0">
                <a:solidFill>
                  <a:schemeClr val="accent2"/>
                </a:solidFill>
                <a:latin typeface="Algerian" pitchFamily="82" charset="0"/>
              </a:rPr>
              <a:t>Presented by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Algerian" pitchFamily="82" charset="0"/>
              </a:rPr>
              <a:t>Lec</a:t>
            </a:r>
            <a:r>
              <a:rPr lang="en-US" sz="3600" dirty="0">
                <a:solidFill>
                  <a:srgbClr val="FF0000"/>
                </a:solidFill>
                <a:latin typeface="Algerian" pitchFamily="82" charset="0"/>
              </a:rPr>
              <a:t>. Nora </a:t>
            </a:r>
            <a:r>
              <a:rPr lang="en-US" sz="3600" dirty="0" err="1">
                <a:solidFill>
                  <a:srgbClr val="FF0000"/>
                </a:solidFill>
                <a:latin typeface="Algerian" pitchFamily="82" charset="0"/>
              </a:rPr>
              <a:t>Zawar</a:t>
            </a:r>
            <a:r>
              <a:rPr lang="en-US" sz="3600" dirty="0">
                <a:solidFill>
                  <a:srgbClr val="FF0000"/>
                </a:solidFill>
                <a:latin typeface="Algerian" pitchFamily="82" charset="0"/>
              </a:rPr>
              <a:t> Yousif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Algerian" pitchFamily="82" charset="0"/>
              </a:rPr>
              <a:t>Lec</a:t>
            </a:r>
            <a:r>
              <a:rPr lang="en-US" sz="3600" dirty="0">
                <a:solidFill>
                  <a:srgbClr val="FF0000"/>
                </a:solidFill>
                <a:latin typeface="Algerian" pitchFamily="82" charset="0"/>
              </a:rPr>
              <a:t>. </a:t>
            </a:r>
            <a:r>
              <a:rPr lang="en-US" sz="3600" dirty="0" err="1">
                <a:solidFill>
                  <a:srgbClr val="FF0000"/>
                </a:solidFill>
                <a:latin typeface="Algerian" pitchFamily="82" charset="0"/>
              </a:rPr>
              <a:t>Zahraa</a:t>
            </a:r>
            <a:r>
              <a:rPr lang="en-US" sz="3600" dirty="0">
                <a:solidFill>
                  <a:srgbClr val="FF0000"/>
                </a:solidFill>
                <a:latin typeface="Algerian" pitchFamily="82" charset="0"/>
              </a:rPr>
              <a:t> AMER AL-JUBOORI</a:t>
            </a:r>
          </a:p>
        </p:txBody>
      </p:sp>
    </p:spTree>
    <p:extLst>
      <p:ext uri="{BB962C8B-B14F-4D97-AF65-F5344CB8AC3E}">
        <p14:creationId xmlns:p14="http://schemas.microsoft.com/office/powerpoint/2010/main" val="714963783"/>
      </p:ext>
    </p:extLst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4373"/>
            <a:ext cx="7787640" cy="1293028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Biotechnology became the subject of public debate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467601" cy="3880773"/>
          </a:xfrm>
        </p:spPr>
        <p:txBody>
          <a:bodyPr/>
          <a:lstStyle/>
          <a:p>
            <a:pPr algn="l" rtl="0"/>
            <a:r>
              <a:rPr lang="en-US" sz="2400" dirty="0"/>
              <a:t>An important question in the debate deals with potential risks: do genetically modified organisms used in production facilities </a:t>
            </a:r>
            <a:r>
              <a:rPr lang="en-US" sz="2400" dirty="0">
                <a:solidFill>
                  <a:srgbClr val="FF0000"/>
                </a:solidFill>
              </a:rPr>
              <a:t>pose unknown risks for an ecosystem and for the human race itself</a:t>
            </a:r>
            <a:r>
              <a:rPr lang="en-US" sz="2400" dirty="0"/>
              <a:t>? </a:t>
            </a:r>
          </a:p>
          <a:p>
            <a:pPr algn="l" rtl="0"/>
            <a:r>
              <a:rPr lang="en-US" sz="2400" dirty="0"/>
              <a:t>Moreover, a </a:t>
            </a:r>
            <a:r>
              <a:rPr lang="en-US" sz="2400" dirty="0">
                <a:solidFill>
                  <a:srgbClr val="FF0000"/>
                </a:solidFill>
              </a:rPr>
              <a:t>profound ethical question </a:t>
            </a:r>
            <a:r>
              <a:rPr lang="en-US" sz="2400" dirty="0"/>
              <a:t>was brought forward: is it right to modify the genetic structure of living organisms?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6347713" cy="1320800"/>
          </a:xfrm>
        </p:spPr>
        <p:txBody>
          <a:bodyPr/>
          <a:lstStyle/>
          <a:p>
            <a:pPr algn="l" rtl="0"/>
            <a:r>
              <a:rPr lang="en-US" dirty="0"/>
              <a:t>Pharmaceutical biotechnology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1"/>
            <a:ext cx="7391400" cy="4724400"/>
          </a:xfrm>
        </p:spPr>
        <p:txBody>
          <a:bodyPr/>
          <a:lstStyle/>
          <a:p>
            <a:pPr algn="l" rtl="0"/>
            <a:r>
              <a:rPr lang="en-US" sz="2400" dirty="0"/>
              <a:t>Pharmaceutical biotechnology, essentially, </a:t>
            </a:r>
            <a:r>
              <a:rPr lang="en-US" sz="2400" dirty="0">
                <a:solidFill>
                  <a:srgbClr val="C00000"/>
                </a:solidFill>
              </a:rPr>
              <a:t>is used to make </a:t>
            </a:r>
            <a:r>
              <a:rPr lang="en-US" sz="2400" dirty="0">
                <a:solidFill>
                  <a:srgbClr val="FF0000"/>
                </a:solidFill>
              </a:rPr>
              <a:t>complex larger molecules </a:t>
            </a:r>
            <a:r>
              <a:rPr lang="en-US" sz="2400" dirty="0">
                <a:solidFill>
                  <a:srgbClr val="C00000"/>
                </a:solidFill>
              </a:rPr>
              <a:t>with the help of living cells (like those found in the human body such as bacteria cells, yeast cells, animal or plant cells).</a:t>
            </a:r>
          </a:p>
          <a:p>
            <a:pPr algn="l" rtl="0"/>
            <a:endParaRPr lang="en-US" sz="2400" dirty="0">
              <a:solidFill>
                <a:srgbClr val="C00000"/>
              </a:solidFill>
            </a:endParaRPr>
          </a:p>
          <a:p>
            <a:pPr algn="l" rtl="0"/>
            <a:endParaRPr lang="en-US" sz="2400" dirty="0">
              <a:solidFill>
                <a:srgbClr val="C00000"/>
              </a:solidFill>
            </a:endParaRPr>
          </a:p>
          <a:p>
            <a:pPr algn="l" rtl="0"/>
            <a:r>
              <a:rPr lang="en-US" sz="2400" dirty="0"/>
              <a:t> Unlike the </a:t>
            </a:r>
            <a:r>
              <a:rPr lang="en-US" sz="2400" dirty="0">
                <a:solidFill>
                  <a:srgbClr val="FF0000"/>
                </a:solidFill>
              </a:rPr>
              <a:t>smaller molecules </a:t>
            </a:r>
            <a:r>
              <a:rPr lang="en-US" sz="2400" dirty="0"/>
              <a:t>that are given to a patient through tablets, the large molecules are </a:t>
            </a:r>
            <a:r>
              <a:rPr lang="en-US" sz="2400" dirty="0">
                <a:solidFill>
                  <a:srgbClr val="C00000"/>
                </a:solidFill>
              </a:rPr>
              <a:t>typically injected into the patient's body.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ADC3D-0E49-9B60-0BFD-333F0ECF1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biotech?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A647A-EC3C-B22F-B773-0C9BE82A66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Insulin source ? </a:t>
            </a:r>
          </a:p>
          <a:p>
            <a:r>
              <a:rPr lang="en-US" dirty="0"/>
              <a:t>Growth hormone source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430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09" y="914400"/>
            <a:ext cx="8229600" cy="1359024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Biopharmaceutical Drugs</a:t>
            </a:r>
            <a:br>
              <a:rPr lang="en-US" dirty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09" y="1905000"/>
            <a:ext cx="6831091" cy="4810539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The conventional pharmaceutical formulations are relatively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simple molecules </a:t>
            </a:r>
            <a:r>
              <a:rPr lang="en-US" sz="2000" dirty="0"/>
              <a:t>manufactured mainly through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trial-and-error technique </a:t>
            </a:r>
            <a:r>
              <a:rPr lang="en-US" sz="2000" dirty="0"/>
              <a:t>for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treating the symptoms </a:t>
            </a:r>
            <a:r>
              <a:rPr lang="en-US" sz="2000" dirty="0"/>
              <a:t>of a disease or illness.</a:t>
            </a:r>
          </a:p>
          <a:p>
            <a:pPr marL="0" indent="0" algn="l" rtl="0">
              <a:buNone/>
            </a:pPr>
            <a:endParaRPr lang="en-US" sz="2000" dirty="0"/>
          </a:p>
          <a:p>
            <a:pPr algn="l" rtl="0"/>
            <a:r>
              <a:rPr lang="en-US" sz="2000" dirty="0"/>
              <a:t>On the other hand,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biopharmaceuticals are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complex biological molecules</a:t>
            </a:r>
            <a:r>
              <a:rPr lang="en-US" sz="2000" dirty="0">
                <a:solidFill>
                  <a:srgbClr val="C00000"/>
                </a:solidFill>
              </a:rPr>
              <a:t>, commonly known as proteins that usually aim at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eliminating the underlying mechanisms for treating diseases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ar-IQ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6934200" cy="5132040"/>
          </a:xfrm>
        </p:spPr>
        <p:txBody>
          <a:bodyPr/>
          <a:lstStyle/>
          <a:p>
            <a:pPr algn="l" rtl="0">
              <a:buNone/>
            </a:pPr>
            <a:r>
              <a:rPr lang="en-US" b="1" dirty="0"/>
              <a:t>  </a:t>
            </a:r>
            <a:r>
              <a:rPr lang="en-US" dirty="0"/>
              <a:t>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primary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difference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>between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biopharmaceuticals and traditional pharmaceuticals </a:t>
            </a:r>
            <a:r>
              <a:rPr lang="en-US" dirty="0"/>
              <a:t>is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method </a:t>
            </a:r>
            <a:r>
              <a:rPr lang="en-US" dirty="0"/>
              <a:t>by which the drugs are produced: </a:t>
            </a:r>
          </a:p>
          <a:p>
            <a:r>
              <a:rPr lang="en-US" dirty="0"/>
              <a:t>the former are manufactured in living organisms such 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bacteria, yeast and mammalian cells</a:t>
            </a:r>
            <a:r>
              <a:rPr lang="en-US" dirty="0"/>
              <a:t>, whereas the latter are manufactured through a series of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chemical synthesis</a:t>
            </a:r>
            <a:r>
              <a:rPr lang="en-US" dirty="0"/>
              <a:t>. </a:t>
            </a:r>
            <a:endParaRPr lang="ar-IQ" dirty="0">
              <a:solidFill>
                <a:srgbClr val="C00000"/>
              </a:solidFill>
            </a:endParaRPr>
          </a:p>
          <a:p>
            <a:pPr algn="l" rtl="0"/>
            <a:r>
              <a:rPr lang="en-US" dirty="0"/>
              <a:t> Bio pharmaceuticals are drugs produced using   biotechnology. </a:t>
            </a:r>
          </a:p>
          <a:p>
            <a:pPr algn="l" rtl="0"/>
            <a:r>
              <a:rPr lang="en-US" dirty="0"/>
              <a:t>They are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proteins nucleic acids, DNA, RNA </a:t>
            </a:r>
            <a:r>
              <a:rPr lang="en-US" dirty="0"/>
              <a:t>used for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therapeutic or for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</a:rPr>
              <a:t>in vivo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diagnostic purposes</a:t>
            </a:r>
            <a:r>
              <a:rPr lang="en-US" dirty="0"/>
              <a:t>, and are produced by means other than direct extraction from a native biological source. </a:t>
            </a:r>
          </a:p>
          <a:p>
            <a:pPr algn="l" rtl="0"/>
            <a:r>
              <a:rPr lang="en-US" dirty="0"/>
              <a:t>The first such substance approved for therapeutic use was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recombinant human insulin.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35238"/>
            <a:ext cx="7048500" cy="2025352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/>
              <a:t>Pharmaceuticals and Biotechnology- Benefits of Combination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24000"/>
            <a:ext cx="6705601" cy="4517363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When the two disciplines- pharmaceuticals and biotechnology- come together, they result in </a:t>
            </a:r>
            <a:r>
              <a:rPr lang="en-US" sz="2000" b="1" dirty="0">
                <a:solidFill>
                  <a:schemeClr val="accent2"/>
                </a:solidFill>
              </a:rPr>
              <a:t>many advantages for humankind in terms of healthcare.</a:t>
            </a:r>
          </a:p>
          <a:p>
            <a:pPr algn="l" rtl="0"/>
            <a:endParaRPr lang="en-US" sz="2000" b="1" dirty="0">
              <a:solidFill>
                <a:schemeClr val="accent2"/>
              </a:solidFill>
            </a:endParaRPr>
          </a:p>
          <a:p>
            <a:pPr marL="0" indent="0" algn="l" rtl="0">
              <a:buNone/>
            </a:pPr>
            <a:endParaRPr lang="en-US" sz="2000" b="1" dirty="0">
              <a:solidFill>
                <a:schemeClr val="accent2"/>
              </a:solidFill>
            </a:endParaRPr>
          </a:p>
          <a:p>
            <a:pPr algn="l" rtl="0">
              <a:buFont typeface="Wingdings" pitchFamily="2" charset="2"/>
              <a:buChar char="Ø"/>
            </a:pPr>
            <a:r>
              <a:rPr lang="en-US" sz="2000" dirty="0"/>
              <a:t> Biopharmaceutical drugs aim at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designing</a:t>
            </a:r>
            <a:r>
              <a:rPr lang="en-US" sz="2000" dirty="0"/>
              <a:t> and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producing drugs </a:t>
            </a:r>
            <a:r>
              <a:rPr lang="en-US" sz="2000" dirty="0"/>
              <a:t>that are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adapted to each person’s genetic makeup</a:t>
            </a:r>
            <a:r>
              <a:rPr lang="en-US" sz="2000" dirty="0"/>
              <a:t>, Thus pharmaceutical biotechnology companies may develop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tailor-made medicines for maximum therapeutic effects.</a:t>
            </a:r>
            <a:endParaRPr lang="ar-IQ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6347714" cy="5029200"/>
          </a:xfrm>
        </p:spPr>
        <p:txBody>
          <a:bodyPr/>
          <a:lstStyle/>
          <a:p>
            <a:pPr algn="l" rtl="0">
              <a:buNone/>
            </a:pPr>
            <a:r>
              <a:rPr lang="en-GB" sz="2000" dirty="0"/>
              <a:t>Example: </a:t>
            </a:r>
            <a:endParaRPr lang="en-US" sz="2000" dirty="0"/>
          </a:p>
          <a:p>
            <a:pPr algn="l" rtl="0"/>
            <a:r>
              <a:rPr lang="en-US" sz="2000" dirty="0"/>
              <a:t>One more benefit of pharmaceutical biotechnology is in the form of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better vaccines.</a:t>
            </a:r>
          </a:p>
          <a:p>
            <a:pPr algn="l" rtl="0"/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/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/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 rtl="0"/>
            <a:r>
              <a:rPr lang="en-US" sz="2000" dirty="0"/>
              <a:t> Biotech companies design and produce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safer vaccines </a:t>
            </a:r>
            <a:r>
              <a:rPr lang="en-US" sz="2000" b="1" dirty="0"/>
              <a:t>by organisms that are transformed through genetic engineering. These biotech vaccines minimize the risks of infection</a:t>
            </a:r>
            <a:r>
              <a:rPr lang="en-US" sz="2000" dirty="0"/>
              <a:t>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Pharmaceutical Biotechnology Products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common pharmaceutical biotechnology products that are made by the biotech pharmaceutical companies include: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Antibodies, 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Proteins, and </a:t>
            </a:r>
          </a:p>
          <a:p>
            <a:pPr marL="624078" indent="-514350" algn="l" rtl="0">
              <a:buFont typeface="+mj-lt"/>
              <a:buAutoNum type="arabicPeriod"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Recombinant DNA Products. </a:t>
            </a: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n-US" b="1" dirty="0">
                <a:solidFill>
                  <a:schemeClr val="accent2">
                    <a:lumMod val="75000"/>
                  </a:schemeClr>
                </a:solidFill>
              </a:rPr>
            </a:br>
            <a:endParaRPr lang="ar-IQ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6629400" cy="5904696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b="1" dirty="0"/>
              <a:t>Antibodies</a:t>
            </a:r>
            <a:endParaRPr lang="en-US" dirty="0"/>
          </a:p>
          <a:p>
            <a:pPr algn="l" rtl="0">
              <a:buNone/>
            </a:pPr>
            <a:r>
              <a:rPr lang="en-US" dirty="0"/>
              <a:t>  </a:t>
            </a:r>
            <a:r>
              <a:rPr lang="ar-IQ" dirty="0"/>
              <a:t> </a:t>
            </a:r>
            <a:r>
              <a:rPr lang="en-US" dirty="0"/>
              <a:t>Antibodies are </a:t>
            </a:r>
            <a:r>
              <a:rPr lang="en-US" dirty="0">
                <a:solidFill>
                  <a:srgbClr val="FF0000"/>
                </a:solidFill>
              </a:rPr>
              <a:t>proteins </a:t>
            </a:r>
            <a:r>
              <a:rPr lang="en-US" dirty="0"/>
              <a:t>that are produced by </a:t>
            </a:r>
            <a:r>
              <a:rPr lang="en-US" dirty="0">
                <a:solidFill>
                  <a:srgbClr val="FF0000"/>
                </a:solidFill>
              </a:rPr>
              <a:t>white blood </a:t>
            </a:r>
            <a:r>
              <a:rPr lang="en-US" dirty="0"/>
              <a:t>cells and are used by the immune system to identify bacteria, viruses, and other foreign substances and to fight them off. </a:t>
            </a:r>
          </a:p>
          <a:p>
            <a:pPr algn="l" rtl="0">
              <a:lnSpc>
                <a:spcPts val="2760"/>
              </a:lnSpc>
            </a:pPr>
            <a:r>
              <a:rPr lang="en-US" b="1" dirty="0"/>
              <a:t>Monoclonal antibodies </a:t>
            </a:r>
            <a:endParaRPr lang="ar-IQ" b="1" dirty="0"/>
          </a:p>
          <a:p>
            <a:pPr algn="l" rtl="0">
              <a:buNone/>
            </a:pPr>
            <a:r>
              <a:rPr lang="en-US" dirty="0"/>
              <a:t>   They are one of the most exciting developments in biotechnology pharmaceuticals.</a:t>
            </a:r>
            <a:endParaRPr lang="ar-IQ" dirty="0"/>
          </a:p>
          <a:p>
            <a:pPr algn="l" rtl="0"/>
            <a:r>
              <a:rPr lang="en-US" dirty="0"/>
              <a:t> Monoclonal antibodies are 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monospecific</a:t>
            </a:r>
            <a:r>
              <a:rPr lang="en-US" dirty="0"/>
              <a:t> antibodies that are </a:t>
            </a:r>
            <a:r>
              <a:rPr lang="en-US" dirty="0">
                <a:solidFill>
                  <a:srgbClr val="FF0000"/>
                </a:solidFill>
              </a:rPr>
              <a:t>the same</a:t>
            </a:r>
            <a:r>
              <a:rPr lang="en-US" dirty="0"/>
              <a:t> because they are made </a:t>
            </a:r>
            <a:r>
              <a:rPr lang="en-US" dirty="0">
                <a:solidFill>
                  <a:srgbClr val="FF0000"/>
                </a:solidFill>
              </a:rPr>
              <a:t>by </a:t>
            </a:r>
            <a:r>
              <a:rPr lang="en-US" b="1" dirty="0">
                <a:solidFill>
                  <a:srgbClr val="FF0000"/>
                </a:solidFill>
              </a:rPr>
              <a:t>identical immune cells </a:t>
            </a:r>
            <a:r>
              <a:rPr lang="en-US" dirty="0"/>
              <a:t>that are all</a:t>
            </a:r>
            <a:r>
              <a:rPr lang="ar-IQ" dirty="0"/>
              <a:t> </a:t>
            </a:r>
            <a:r>
              <a:rPr lang="en-US" dirty="0"/>
              <a:t>clones of a </a:t>
            </a:r>
            <a:r>
              <a:rPr lang="en-US" dirty="0">
                <a:solidFill>
                  <a:srgbClr val="FF0000"/>
                </a:solidFill>
              </a:rPr>
              <a:t>unique parent cell</a:t>
            </a:r>
            <a:r>
              <a:rPr lang="en-GB" dirty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GB" dirty="0"/>
              <a:t>Consequently, all of the antibody molecules secreted by a series of daughter cells derived from a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single dividing </a:t>
            </a:r>
            <a:r>
              <a:rPr lang="en-GB" dirty="0"/>
              <a:t>parent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beta lymphocyte</a:t>
            </a:r>
            <a:r>
              <a:rPr lang="en-GB" b="1" dirty="0"/>
              <a:t> </a:t>
            </a:r>
            <a:r>
              <a:rPr lang="en-GB" dirty="0"/>
              <a:t>are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genetically identical.</a:t>
            </a:r>
            <a:r>
              <a:rPr lang="ar-IQ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en-US" b="1" dirty="0"/>
            </a:br>
            <a:endParaRPr lang="ar-IQ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6096000" cy="5904656"/>
          </a:xfrm>
        </p:spPr>
        <p:txBody>
          <a:bodyPr>
            <a:normAutofit/>
          </a:bodyPr>
          <a:lstStyle/>
          <a:p>
            <a:pPr algn="l" rtl="0"/>
            <a:r>
              <a:rPr lang="en-GB" dirty="0"/>
              <a:t>Monoclonal antibodies are typically made by fusing myeloma cells with the spleen cells from a </a:t>
            </a:r>
            <a:r>
              <a:rPr lang="en-GB" dirty="0">
                <a:solidFill>
                  <a:srgbClr val="FF0000"/>
                </a:solidFill>
              </a:rPr>
              <a:t>mouse </a:t>
            </a:r>
            <a:r>
              <a:rPr lang="en-GB" dirty="0"/>
              <a:t>that has been immunized with the desired antigen. However, recent advances have allowed the use of </a:t>
            </a:r>
            <a:r>
              <a:rPr lang="en-GB" dirty="0">
                <a:solidFill>
                  <a:srgbClr val="FF0000"/>
                </a:solidFill>
              </a:rPr>
              <a:t>rabbit B-cells to form a Rabbit </a:t>
            </a:r>
            <a:r>
              <a:rPr lang="en-GB" dirty="0" err="1">
                <a:solidFill>
                  <a:srgbClr val="FF0000"/>
                </a:solidFill>
              </a:rPr>
              <a:t>Hybridoma</a:t>
            </a:r>
            <a:r>
              <a:rPr lang="en-GB" dirty="0"/>
              <a:t>.</a:t>
            </a:r>
          </a:p>
          <a:p>
            <a:pPr algn="l" rtl="0"/>
            <a:r>
              <a:rPr lang="en-GB" b="1" dirty="0"/>
              <a:t>Polyethylene glycol </a:t>
            </a:r>
            <a:r>
              <a:rPr lang="en-GB" dirty="0"/>
              <a:t>is used to fuse adjacent plasma membranes, but the success rate </a:t>
            </a:r>
            <a:r>
              <a:rPr lang="en-GB" dirty="0">
                <a:solidFill>
                  <a:srgbClr val="FF0000"/>
                </a:solidFill>
              </a:rPr>
              <a:t>is low </a:t>
            </a:r>
            <a:r>
              <a:rPr lang="en-GB" dirty="0"/>
              <a:t>so a selective medium in which </a:t>
            </a:r>
            <a:r>
              <a:rPr lang="en-GB" dirty="0">
                <a:solidFill>
                  <a:srgbClr val="FF0000"/>
                </a:solidFill>
              </a:rPr>
              <a:t>only fused cells can grow is used</a:t>
            </a:r>
            <a:r>
              <a:rPr lang="en-GB" dirty="0"/>
              <a:t>.</a:t>
            </a:r>
          </a:p>
          <a:p>
            <a:pPr algn="l" rtl="0"/>
            <a:r>
              <a:rPr lang="en-GB" dirty="0"/>
              <a:t>This is possible because myeloma cells have lost the ability to synthesize 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hypoxanthine-guanine-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phosphoribosyl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2">
                    <a:lumMod val="75000"/>
                  </a:schemeClr>
                </a:solidFill>
              </a:rPr>
              <a:t>transferase</a:t>
            </a: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 (HGPRT)</a:t>
            </a:r>
            <a:r>
              <a:rPr lang="en-GB" dirty="0"/>
              <a:t>, an enzyme necessary for the salvage synthesis of nucleic acids. 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6565"/>
            <a:ext cx="6377940" cy="1293028"/>
          </a:xfrm>
        </p:spPr>
        <p:txBody>
          <a:bodyPr/>
          <a:lstStyle/>
          <a:p>
            <a:r>
              <a:rPr lang="en-GB" dirty="0"/>
              <a:t>Biotechnology 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7620000" cy="5257800"/>
          </a:xfrm>
        </p:spPr>
        <p:txBody>
          <a:bodyPr>
            <a:normAutofit lnSpcReduction="10000"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GB" sz="3600" dirty="0"/>
              <a:t> </a:t>
            </a:r>
            <a:r>
              <a:rPr lang="en-US" sz="3600" dirty="0"/>
              <a:t>In general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biotechnology</a:t>
            </a:r>
            <a:r>
              <a:rPr lang="en-US" sz="3600" dirty="0"/>
              <a:t> implies the use of microorganisms, plants and animals or parts thereof for the production of useful compounds.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sz="3600" dirty="0"/>
              <a:t> Consequently,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pharmaceutical biotechnology</a:t>
            </a:r>
            <a:r>
              <a:rPr lang="en-US" sz="3600" dirty="0"/>
              <a:t> should be considered as the biotechnological manufacturing of pharmaceutical products.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16692"/>
            <a:ext cx="8229600" cy="706090"/>
          </a:xfrm>
        </p:spPr>
        <p:txBody>
          <a:bodyPr>
            <a:normAutofit/>
          </a:bodyPr>
          <a:lstStyle/>
          <a:p>
            <a:pPr algn="l" rtl="0"/>
            <a:r>
              <a:rPr lang="en-GB" dirty="0"/>
              <a:t>Monoclonal antibody production</a:t>
            </a:r>
            <a:endParaRPr lang="ar-IQ" dirty="0"/>
          </a:p>
        </p:txBody>
      </p:sp>
      <p:pic>
        <p:nvPicPr>
          <p:cNvPr id="4" name="Picture 3" descr="C:\Users\hp pavilion\Pictures\2455746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2782"/>
            <a:ext cx="756083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 pavilion\Pictures\21139-004-1BC93D10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64096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Given almost any substance, it is possible to produce monoclonal antibodies that specifically bind to that substance; they can then serve to </a:t>
            </a:r>
            <a:r>
              <a:rPr lang="en-US" dirty="0">
                <a:solidFill>
                  <a:srgbClr val="FF0000"/>
                </a:solidFill>
              </a:rPr>
              <a:t>detect or purify that substance</a:t>
            </a:r>
            <a:r>
              <a:rPr lang="en-US" dirty="0"/>
              <a:t>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 This has become an important tool in </a:t>
            </a:r>
            <a:r>
              <a:rPr lang="en-US" dirty="0">
                <a:solidFill>
                  <a:srgbClr val="FF0000"/>
                </a:solidFill>
              </a:rPr>
              <a:t>biochemistry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molecular biology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medicine</a:t>
            </a:r>
            <a:r>
              <a:rPr lang="en-US" dirty="0"/>
              <a:t>. When used as medications, the non-proprietary drug name ends in </a:t>
            </a:r>
            <a:r>
              <a:rPr lang="en-US" i="1" dirty="0"/>
              <a:t>–</a:t>
            </a:r>
            <a:r>
              <a:rPr lang="en-US" i="1" dirty="0" err="1">
                <a:solidFill>
                  <a:srgbClr val="FF0000"/>
                </a:solidFill>
              </a:rPr>
              <a:t>mab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4327"/>
            <a:ext cx="8229600" cy="5458611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b="1" dirty="0"/>
              <a:t>Proteins</a:t>
            </a:r>
            <a:endParaRPr lang="en-US" dirty="0"/>
          </a:p>
          <a:p>
            <a:pPr algn="l" rtl="0">
              <a:buNone/>
            </a:pPr>
            <a:r>
              <a:rPr lang="en-US" sz="2400" dirty="0"/>
              <a:t>  Proteins made of </a:t>
            </a:r>
            <a:r>
              <a:rPr lang="en-US" sz="2400" dirty="0">
                <a:solidFill>
                  <a:srgbClr val="FF0000"/>
                </a:solidFill>
              </a:rPr>
              <a:t>amino acids are large, complex molecules that do most of the work in cells and are required for the structure, function, and regulation of the body’s tissues and organs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dirty="0">
                <a:solidFill>
                  <a:srgbClr val="FF0000"/>
                </a:solidFill>
              </a:rPr>
              <a:t>Protein biotechnology </a:t>
            </a:r>
            <a:r>
              <a:rPr lang="en-US" sz="2400" dirty="0"/>
              <a:t>is emerging as one of the key technologies of the future </a:t>
            </a:r>
            <a:r>
              <a:rPr lang="en-US" sz="2400" dirty="0">
                <a:solidFill>
                  <a:srgbClr val="FF0000"/>
                </a:solidFill>
              </a:rPr>
              <a:t>for understanding the development of many diseases</a:t>
            </a:r>
            <a:r>
              <a:rPr lang="en-US" sz="2400" dirty="0"/>
              <a:t> like </a:t>
            </a:r>
            <a:r>
              <a:rPr lang="en-US" sz="2400" dirty="0">
                <a:solidFill>
                  <a:srgbClr val="FF0000"/>
                </a:solidFill>
              </a:rPr>
              <a:t>cancer </a:t>
            </a:r>
            <a:r>
              <a:rPr lang="en-US" sz="2400" dirty="0"/>
              <a:t>or </a:t>
            </a:r>
            <a:r>
              <a:rPr lang="en-US" sz="2400" dirty="0">
                <a:solidFill>
                  <a:srgbClr val="FF0000"/>
                </a:solidFill>
              </a:rPr>
              <a:t>amyloid formation</a:t>
            </a:r>
            <a:r>
              <a:rPr lang="en-US" sz="2400" dirty="0"/>
              <a:t> for better therapeutic intervention. </a:t>
            </a:r>
            <a:br>
              <a:rPr lang="en-US" sz="2400" dirty="0"/>
            </a:br>
            <a:endParaRPr lang="ar-IQ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561662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sz="3200" b="1" dirty="0"/>
              <a:t>Recombinant DNA Technologies </a:t>
            </a:r>
          </a:p>
          <a:p>
            <a:pPr algn="l" rtl="0"/>
            <a:r>
              <a:rPr lang="en-US" sz="3600" dirty="0">
                <a:solidFill>
                  <a:srgbClr val="FF0000"/>
                </a:solidFill>
              </a:rPr>
              <a:t>Genetic modification </a:t>
            </a:r>
            <a:r>
              <a:rPr lang="en-US" sz="3600" dirty="0"/>
              <a:t>of organisms is done by </a:t>
            </a:r>
            <a:r>
              <a:rPr lang="en-US" sz="3600" dirty="0">
                <a:solidFill>
                  <a:srgbClr val="FF0000"/>
                </a:solidFill>
              </a:rPr>
              <a:t>Fusion of </a:t>
            </a:r>
            <a:r>
              <a:rPr lang="en-US" sz="3600" dirty="0"/>
              <a:t>any DNA fragment to DNA molecules able to maintain themselves by </a:t>
            </a:r>
            <a:r>
              <a:rPr lang="en-US" sz="3600" dirty="0">
                <a:solidFill>
                  <a:srgbClr val="FF0000"/>
                </a:solidFill>
              </a:rPr>
              <a:t>autonomous replication.</a:t>
            </a:r>
          </a:p>
          <a:p>
            <a:pPr algn="l" rtl="0">
              <a:buNone/>
            </a:pPr>
            <a:endParaRPr lang="en-US" sz="3600" dirty="0"/>
          </a:p>
          <a:p>
            <a:pPr algn="l" rtl="0">
              <a:buNone/>
            </a:pPr>
            <a:r>
              <a:rPr lang="en-US" sz="3600" b="1" dirty="0"/>
              <a:t>Recombinant DNA Products </a:t>
            </a:r>
          </a:p>
          <a:p>
            <a:pPr algn="l" rtl="0"/>
            <a:r>
              <a:rPr lang="en-US" sz="3600" dirty="0"/>
              <a:t> Recombinant Deoxyribonucleic Acid is </a:t>
            </a:r>
            <a:r>
              <a:rPr lang="en-US" sz="3600" dirty="0">
                <a:solidFill>
                  <a:srgbClr val="FF0000"/>
                </a:solidFill>
              </a:rPr>
              <a:t>the genetically engineered DNA </a:t>
            </a:r>
            <a:r>
              <a:rPr lang="en-US" sz="3600" dirty="0"/>
              <a:t>created by recombining fragments of DNA from different organisms. </a:t>
            </a:r>
          </a:p>
          <a:p>
            <a:pPr algn="l" rtl="0">
              <a:buNone/>
            </a:pPr>
            <a:endParaRPr lang="en-US" sz="3600" dirty="0"/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781800" cy="914400"/>
          </a:xfrm>
        </p:spPr>
        <p:txBody>
          <a:bodyPr anchor="ctr">
            <a:normAutofit/>
          </a:bodyPr>
          <a:lstStyle/>
          <a:p>
            <a:r>
              <a:rPr lang="en-US" sz="2800" dirty="0"/>
              <a:t>Recombinant DNA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latin typeface="Agency FB" pitchFamily="34" charset="0"/>
              </a:rPr>
              <a:t>Genetic modification of organisms is done by </a:t>
            </a:r>
            <a:r>
              <a:rPr lang="en-US" sz="2800" b="1" dirty="0">
                <a:latin typeface="Agency FB" pitchFamily="34" charset="0"/>
              </a:rPr>
              <a:t>Fusion of any DNA fragment to DNA molecules</a:t>
            </a:r>
            <a:r>
              <a:rPr lang="en-US" sz="2800" dirty="0">
                <a:latin typeface="Agency FB" pitchFamily="34" charset="0"/>
              </a:rPr>
              <a:t> able to maintain themselves by autonomous replication. Such molecules called </a:t>
            </a:r>
            <a:r>
              <a:rPr lang="en-US" sz="2800" b="1" dirty="0">
                <a:latin typeface="Agency FB" pitchFamily="34" charset="0"/>
              </a:rPr>
              <a:t>replicons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4"/>
          <a:stretch/>
        </p:blipFill>
        <p:spPr bwMode="auto">
          <a:xfrm>
            <a:off x="2286000" y="2438400"/>
            <a:ext cx="4419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5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hred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91" y="1371600"/>
            <a:ext cx="8229600" cy="70609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Recombinant DNA Technologies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017" y="2209800"/>
            <a:ext cx="8229600" cy="4896544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Plasmids: a small circle of DNA that replicates itself independently of chromosomal DNA, especially in the cells of bacteria. </a:t>
            </a:r>
          </a:p>
          <a:p>
            <a:pPr algn="l" rtl="0"/>
            <a:r>
              <a:rPr lang="en-US" dirty="0"/>
              <a:t>For the application of plasmids in biotechnology, one has to fuse foreign DNA fragment to the isolated plasmid in order to create a recombinant DNA molecule; </a:t>
            </a:r>
          </a:p>
          <a:p>
            <a:pPr algn="l" rtl="0"/>
            <a:r>
              <a:rPr lang="en-US" dirty="0"/>
              <a:t>the technology for this, the so-called recombinant DNA technology or DNA cloning technology.</a:t>
            </a:r>
          </a:p>
          <a:p>
            <a:pPr algn="l" rtl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 pavilion\Pictures\rDN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34082"/>
          </a:xfrm>
        </p:spPr>
        <p:txBody>
          <a:bodyPr>
            <a:normAutofit/>
          </a:bodyPr>
          <a:lstStyle/>
          <a:p>
            <a:pPr algn="ctr" rtl="0"/>
            <a:r>
              <a:rPr lang="en-GB" sz="3200" dirty="0"/>
              <a:t>Recombinant DNA </a:t>
            </a:r>
            <a:endParaRPr lang="ar-IQ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hp pavilion\Pictures\dna%20recomb%20tech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590469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GB" dirty="0"/>
              <a:t>Notes:</a:t>
            </a:r>
            <a:endParaRPr lang="en-US" dirty="0"/>
          </a:p>
          <a:p>
            <a:pPr marL="624078" indent="-514350" algn="l" rtl="0">
              <a:buFont typeface="+mj-lt"/>
              <a:buAutoNum type="arabicPeriod"/>
            </a:pPr>
            <a:r>
              <a:rPr lang="en-US" dirty="0"/>
              <a:t>Replicons used as carriers for foreign DNA fragments are termed vectors.</a:t>
            </a:r>
          </a:p>
          <a:p>
            <a:pPr algn="l" rtl="0">
              <a:buNone/>
            </a:pPr>
            <a:r>
              <a:rPr lang="en-US" dirty="0"/>
              <a:t>     These include mainly plasmids from bacteria or</a:t>
            </a:r>
          </a:p>
          <a:p>
            <a:pPr algn="l" rtl="0">
              <a:buNone/>
            </a:pPr>
            <a:r>
              <a:rPr lang="en-US" dirty="0"/>
              <a:t>     yeast, or DNA from </a:t>
            </a:r>
            <a:r>
              <a:rPr lang="en-US" dirty="0" err="1"/>
              <a:t>bacteroviruses</a:t>
            </a:r>
            <a:r>
              <a:rPr lang="en-US" dirty="0"/>
              <a:t>, animal , viruses or plant viruses. </a:t>
            </a:r>
          </a:p>
          <a:p>
            <a:pPr marL="624078" indent="-514350" algn="l" rtl="0">
              <a:buFont typeface="+mj-lt"/>
              <a:buAutoNum type="arabicPeriod" startAt="3"/>
            </a:pPr>
            <a:r>
              <a:rPr lang="en-US" dirty="0"/>
              <a:t>Foreign DNA-isolated either from microbial, plant or animal cell with recognition site for the enzyme.</a:t>
            </a:r>
          </a:p>
          <a:p>
            <a:pPr algn="l" rtl="0"/>
            <a:r>
              <a:rPr lang="en-US" dirty="0"/>
              <a:t>Restriction enzyme used to cut DNA at a specific site.</a:t>
            </a:r>
          </a:p>
          <a:p>
            <a:pPr algn="l" rtl="0"/>
            <a:r>
              <a:rPr lang="en-US" dirty="0"/>
              <a:t>Recombinant DNA not covalently closed requires enzyme (ligase) to close circular DNA.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377940" cy="1293028"/>
          </a:xfrm>
        </p:spPr>
        <p:txBody>
          <a:bodyPr/>
          <a:lstStyle/>
          <a:p>
            <a:r>
              <a:rPr lang="en-GB" dirty="0"/>
              <a:t>Biotechnology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010400" cy="5615609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solidFill>
                  <a:srgbClr val="C00000"/>
                </a:solidFill>
              </a:rPr>
              <a:t>Various forms of biotechnology existed in </a:t>
            </a:r>
            <a:r>
              <a:rPr lang="en-US" sz="2400" b="1" dirty="0">
                <a:solidFill>
                  <a:srgbClr val="C00000"/>
                </a:solidFill>
              </a:rPr>
              <a:t>ancient times</a:t>
            </a:r>
            <a:r>
              <a:rPr lang="en-US" sz="2400" dirty="0">
                <a:solidFill>
                  <a:srgbClr val="C00000"/>
                </a:solidFill>
              </a:rPr>
              <a:t>. </a:t>
            </a:r>
          </a:p>
          <a:p>
            <a:pPr algn="l" rtl="0"/>
            <a:r>
              <a:rPr lang="en-US" sz="2400" dirty="0"/>
              <a:t>For example, making vinegar from grapes.</a:t>
            </a:r>
          </a:p>
          <a:p>
            <a:pPr algn="l" rtl="0">
              <a:buNone/>
            </a:pPr>
            <a:r>
              <a:rPr lang="en-GB" sz="2400" dirty="0"/>
              <a:t>  </a:t>
            </a:r>
            <a:r>
              <a:rPr lang="en-US" sz="2400" dirty="0"/>
              <a:t> Based merely on experience </a:t>
            </a:r>
            <a:r>
              <a:rPr lang="en-US" sz="2400" dirty="0" err="1"/>
              <a:t>bioproducts</a:t>
            </a:r>
            <a:r>
              <a:rPr lang="en-US" sz="2400" dirty="0"/>
              <a:t> were for many ages homemade in a traditional fashion without an understanding of the underlying principles. </a:t>
            </a:r>
          </a:p>
          <a:p>
            <a:pPr algn="l" rtl="0"/>
            <a:r>
              <a:rPr lang="en-US" sz="2400" dirty="0"/>
              <a:t>An insight into the nature of the traditional processes was achieved in about </a:t>
            </a:r>
            <a:r>
              <a:rPr lang="en-US" sz="2400" dirty="0">
                <a:solidFill>
                  <a:srgbClr val="C00000"/>
                </a:solidFill>
              </a:rPr>
              <a:t>1870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b="1" dirty="0">
                <a:solidFill>
                  <a:srgbClr val="C00000"/>
                </a:solidFill>
              </a:rPr>
              <a:t>Pasteur</a:t>
            </a:r>
            <a:r>
              <a:rPr lang="en-US" sz="2400" b="1" dirty="0"/>
              <a:t> </a:t>
            </a:r>
            <a:r>
              <a:rPr lang="en-US" sz="2400" dirty="0"/>
              <a:t>illustrated that </a:t>
            </a:r>
            <a:r>
              <a:rPr lang="en-US" sz="2400" dirty="0">
                <a:solidFill>
                  <a:schemeClr val="accent2"/>
                </a:solidFill>
              </a:rPr>
              <a:t>chemical conversions</a:t>
            </a:r>
            <a:r>
              <a:rPr lang="en-US" sz="2400" dirty="0"/>
              <a:t> in these processes were performed by </a:t>
            </a:r>
            <a:r>
              <a:rPr lang="en-US" sz="2400" dirty="0">
                <a:solidFill>
                  <a:schemeClr val="accent2"/>
                </a:solidFill>
              </a:rPr>
              <a:t>living cells</a:t>
            </a:r>
            <a:r>
              <a:rPr lang="en-US" sz="2400" dirty="0"/>
              <a:t>, and thus the traditional processes should be considered </a:t>
            </a:r>
            <a:r>
              <a:rPr lang="en-US" sz="2400" b="1" dirty="0">
                <a:solidFill>
                  <a:schemeClr val="accent2"/>
                </a:solidFill>
              </a:rPr>
              <a:t>biochemical conversions.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5760680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Recombinant DNA molecule is biologically of no interest as long as they reside in reaction tube.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 Introduction of recombinant DNA into a host cell leads to form (transformant).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r>
              <a:rPr lang="en-US" dirty="0"/>
              <a:t>If the vector that served the construct is able to replicate in the host, all daughter cells will inherit a precise copy (a clone) of the recombinant DNA molecule.</a:t>
            </a:r>
          </a:p>
          <a:p>
            <a:pPr algn="l" rtl="0">
              <a:buNone/>
            </a:pP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343400" cy="62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4381500" cy="624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55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ip dir="r"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earchenginepeople.com/i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0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erris dir="l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81000"/>
            <a:ext cx="6934200" cy="3048000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sz="3200" b="1" dirty="0">
                <a:solidFill>
                  <a:srgbClr val="C00000"/>
                </a:solidFill>
              </a:rPr>
              <a:t>Biotechnology becomes science! </a:t>
            </a:r>
          </a:p>
          <a:p>
            <a:pPr algn="l" rtl="0"/>
            <a:r>
              <a:rPr lang="en-US" sz="3200" dirty="0"/>
              <a:t>In the </a:t>
            </a:r>
            <a:r>
              <a:rPr lang="en-US" sz="3200" dirty="0">
                <a:solidFill>
                  <a:schemeClr val="accent2"/>
                </a:solidFill>
              </a:rPr>
              <a:t>decades</a:t>
            </a:r>
            <a:r>
              <a:rPr lang="en-US" sz="3200" dirty="0"/>
              <a:t> following Pasteur's discovery, biotechnological knowledge increased when the </a:t>
            </a:r>
            <a:r>
              <a:rPr lang="en-US" sz="3200" dirty="0">
                <a:solidFill>
                  <a:schemeClr val="accent2"/>
                </a:solidFill>
              </a:rPr>
              <a:t>catalytic role of enzymes </a:t>
            </a:r>
            <a:r>
              <a:rPr lang="en-US" sz="3200" dirty="0"/>
              <a:t>for </a:t>
            </a:r>
            <a:r>
              <a:rPr lang="en-US" sz="3200" dirty="0">
                <a:solidFill>
                  <a:schemeClr val="accent2"/>
                </a:solidFill>
              </a:rPr>
              <a:t>most biochemical conversions</a:t>
            </a:r>
            <a:r>
              <a:rPr lang="en-US" sz="3200" dirty="0"/>
              <a:t> became apparent,  based on that </a:t>
            </a:r>
            <a:r>
              <a:rPr lang="en-US" sz="3200" dirty="0">
                <a:solidFill>
                  <a:schemeClr val="accent2"/>
                </a:solidFill>
              </a:rPr>
              <a:t>knowledge tools became available for the control and optimization of the traditional processes.</a:t>
            </a:r>
          </a:p>
          <a:p>
            <a:pPr algn="l" rtl="0"/>
            <a:endParaRPr lang="ar-IQ" dirty="0"/>
          </a:p>
        </p:txBody>
      </p:sp>
      <p:sp>
        <p:nvSpPr>
          <p:cNvPr id="2" name="Content Placeholder 2"/>
          <p:cNvSpPr txBox="1">
            <a:spLocks/>
          </p:cNvSpPr>
          <p:nvPr/>
        </p:nvSpPr>
        <p:spPr>
          <a:xfrm>
            <a:off x="228600" y="3200400"/>
            <a:ext cx="5638800" cy="35052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chemeClr val="tx1"/>
                </a:solidFill>
                <a:latin typeface="Arial Black" pitchFamily="34" charset="0"/>
              </a:rPr>
              <a:t>Catalysis:</a:t>
            </a:r>
            <a:r>
              <a:rPr lang="en-US" dirty="0">
                <a:solidFill>
                  <a:schemeClr val="tx1"/>
                </a:solidFill>
              </a:rPr>
              <a:t> An alternative fast reaction pathway for the production of more stable products than the starting material and has a lower activation energy than the reaction route not mediated by the catalyst.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E.g. The disproportionation of hydrogen peroxide creates water and oxygen due to the role of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peroxidase enzyme </a:t>
            </a:r>
            <a:r>
              <a:rPr lang="en-US" b="1" dirty="0"/>
              <a:t>in organisms, as shown below.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/>
              <a:t>2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2</a:t>
            </a:r>
            <a:r>
              <a:rPr lang="en-US" b="1" dirty="0"/>
              <a:t> → 2 H</a:t>
            </a:r>
            <a:r>
              <a:rPr lang="en-US" b="1" baseline="-25000" dirty="0"/>
              <a:t>2</a:t>
            </a:r>
            <a:r>
              <a:rPr lang="en-US" b="1" dirty="0"/>
              <a:t>O + O</a:t>
            </a:r>
            <a:r>
              <a:rPr lang="en-US" b="1" baseline="-25000" dirty="0"/>
              <a:t>2</a:t>
            </a:r>
          </a:p>
          <a:p>
            <a:pPr algn="just"/>
            <a:endParaRPr lang="en-US" b="1" dirty="0"/>
          </a:p>
        </p:txBody>
      </p:sp>
      <p:pic>
        <p:nvPicPr>
          <p:cNvPr id="1028" name="Picture 4" descr="Catalysts &amp; Activation Energy | ChemTalk">
            <a:extLst>
              <a:ext uri="{FF2B5EF4-FFF2-40B4-BE49-F238E27FC236}">
                <a16:creationId xmlns:a16="http://schemas.microsoft.com/office/drawing/2014/main" id="{0001B2D1-DF63-EDF8-4ED2-421EC90C1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18" y="4191000"/>
            <a:ext cx="3380682" cy="272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6450A1-24CD-2067-F997-5713611D5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447800"/>
            <a:ext cx="3352800" cy="52149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1" y="166294"/>
            <a:ext cx="6367549" cy="6615506"/>
          </a:xfrm>
        </p:spPr>
        <p:txBody>
          <a:bodyPr>
            <a:normAutofit/>
          </a:bodyPr>
          <a:lstStyle/>
          <a:p>
            <a:pPr algn="l" rtl="0"/>
            <a:r>
              <a:rPr lang="en-US" sz="3200" dirty="0"/>
              <a:t>A further and very </a:t>
            </a:r>
            <a:r>
              <a:rPr lang="en-US" sz="3200" dirty="0">
                <a:solidFill>
                  <a:schemeClr val="accent2"/>
                </a:solidFill>
              </a:rPr>
              <a:t>important </a:t>
            </a:r>
            <a:r>
              <a:rPr lang="en-US" sz="3200" b="1" dirty="0">
                <a:solidFill>
                  <a:schemeClr val="accent2"/>
                </a:solidFill>
              </a:rPr>
              <a:t>breakthrough took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place after the development of </a:t>
            </a:r>
            <a:r>
              <a:rPr lang="en-US" sz="3200" dirty="0">
                <a:solidFill>
                  <a:srgbClr val="C00000"/>
                </a:solidFill>
              </a:rPr>
              <a:t>molecular biology</a:t>
            </a:r>
            <a:r>
              <a:rPr lang="en-US" sz="3200" dirty="0"/>
              <a:t>. </a:t>
            </a:r>
          </a:p>
          <a:p>
            <a:pPr marL="0" indent="0" algn="l" rtl="0">
              <a:buNone/>
            </a:pPr>
            <a:endParaRPr lang="en-US" sz="3200" dirty="0"/>
          </a:p>
          <a:p>
            <a:pPr algn="l" rtl="0"/>
            <a:r>
              <a:rPr lang="en-US" sz="3200" dirty="0"/>
              <a:t>The brought forward by the pioneers in molecular biology in around 1950</a:t>
            </a:r>
            <a:r>
              <a:rPr lang="en-US" sz="3200" dirty="0">
                <a:solidFill>
                  <a:srgbClr val="C00000"/>
                </a:solidFill>
              </a:rPr>
              <a:t>, that DNA encodes proteins and in this way controls all cellular processes </a:t>
            </a:r>
            <a:r>
              <a:rPr lang="en-US" sz="3200" dirty="0"/>
              <a:t>was the impetus (force) for a new period in biotechnology</a:t>
            </a:r>
            <a:r>
              <a:rPr lang="en-US" sz="3200" dirty="0">
                <a:solidFill>
                  <a:srgbClr val="C00000"/>
                </a:solidFill>
              </a:rPr>
              <a:t>. </a:t>
            </a:r>
            <a:endParaRPr lang="ar-IQ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p pavilion\Pictures\doublehelix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66" y="1295400"/>
            <a:ext cx="410445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304800"/>
            <a:ext cx="7315200" cy="838200"/>
          </a:xfrm>
        </p:spPr>
        <p:txBody>
          <a:bodyPr/>
          <a:lstStyle/>
          <a:p>
            <a:pPr rtl="0"/>
            <a:r>
              <a:rPr lang="en-GB" b="1" dirty="0"/>
              <a:t>DNA molecule</a:t>
            </a:r>
            <a:endParaRPr lang="ar-IQ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CC684-CFF3-0060-0813-DE25AA879A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7" t="18889" r="56666" b="42593"/>
          <a:stretch/>
        </p:blipFill>
        <p:spPr>
          <a:xfrm>
            <a:off x="4648200" y="1600200"/>
            <a:ext cx="4305236" cy="4735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331124"/>
            <a:ext cx="6781800" cy="83820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 dirty="0"/>
              <a:t>Gene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43800" cy="3200400"/>
          </a:xfr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dirty="0"/>
              <a:t>Genetic information, chemically determined by DNA structure, that is transferred during cell division to daughter cells by (DNA replication)</a:t>
            </a:r>
          </a:p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r>
              <a:rPr lang="en-US" dirty="0"/>
              <a:t>expressed by </a:t>
            </a:r>
            <a:r>
              <a:rPr lang="en-US" b="1" dirty="0">
                <a:solidFill>
                  <a:schemeClr val="accent2"/>
                </a:solidFill>
              </a:rPr>
              <a:t>transcription</a:t>
            </a:r>
            <a:r>
              <a:rPr lang="en-US" dirty="0"/>
              <a:t> (conversion of DNA into RNA)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followed by </a:t>
            </a:r>
            <a:r>
              <a:rPr lang="en-US" b="1" dirty="0">
                <a:solidFill>
                  <a:schemeClr val="accent2"/>
                </a:solidFill>
              </a:rPr>
              <a:t>translation</a:t>
            </a:r>
            <a:r>
              <a:rPr lang="en-US" dirty="0"/>
              <a:t> (conversion of RNA into protein)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330976" y="22860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4369076" y="2971800"/>
            <a:ext cx="1905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4953000"/>
            <a:ext cx="7315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Series of events DNA        RNA           Protein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4495800" y="5181600"/>
            <a:ext cx="4572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-Right Arrow 4"/>
          <p:cNvSpPr/>
          <p:nvPr/>
        </p:nvSpPr>
        <p:spPr>
          <a:xfrm>
            <a:off x="5791200" y="5181600"/>
            <a:ext cx="609600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008500"/>
      </p:ext>
    </p:extLst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228600"/>
            <a:ext cx="8229600" cy="6172200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The fast evolving (developing) DNA technologies, after the development of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recombinant DNA technology </a:t>
            </a:r>
            <a:r>
              <a:rPr lang="en-US" sz="2000" dirty="0"/>
              <a:t>in the seventies, allowed biotechnologists to: 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B453EBF-A1B7-79F4-1089-A1AF4D88C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771490"/>
              </p:ext>
            </p:extLst>
          </p:nvPr>
        </p:nvGraphicFramePr>
        <p:xfrm>
          <a:off x="381000" y="1377142"/>
          <a:ext cx="8001000" cy="5252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787640" cy="1293028"/>
          </a:xfrm>
        </p:spPr>
        <p:txBody>
          <a:bodyPr/>
          <a:lstStyle/>
          <a:p>
            <a:pPr algn="l" rtl="0"/>
            <a:r>
              <a:rPr lang="en-GB" dirty="0"/>
              <a:t>Molecular biotechnology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4028"/>
            <a:ext cx="7010400" cy="4378535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The new form of biotechnology, based on thorough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knowledge of the DNA molecule and the availability of manipulation technologies </a:t>
            </a:r>
            <a:r>
              <a:rPr lang="en-US" sz="2400" dirty="0"/>
              <a:t>of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 DNA</a:t>
            </a:r>
            <a:r>
              <a:rPr lang="en-US" sz="2400" dirty="0"/>
              <a:t>, is frequently described as "molecular biotechnology."</a:t>
            </a:r>
            <a:endParaRPr lang="ar-IQ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4873</TotalTime>
  <Words>1515</Words>
  <Application>Microsoft Office PowerPoint</Application>
  <PresentationFormat>On-screen Show (4:3)</PresentationFormat>
  <Paragraphs>115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Agency FB</vt:lpstr>
      <vt:lpstr>Aharoni</vt:lpstr>
      <vt:lpstr>Algerian</vt:lpstr>
      <vt:lpstr>Arial</vt:lpstr>
      <vt:lpstr>Arial Black</vt:lpstr>
      <vt:lpstr>Trebuchet MS</vt:lpstr>
      <vt:lpstr>Wingdings</vt:lpstr>
      <vt:lpstr>Wingdings 3</vt:lpstr>
      <vt:lpstr>Facet</vt:lpstr>
      <vt:lpstr>Pharmaceutical Biotechnology</vt:lpstr>
      <vt:lpstr>Biotechnology </vt:lpstr>
      <vt:lpstr>Biotechnology</vt:lpstr>
      <vt:lpstr>PowerPoint Presentation</vt:lpstr>
      <vt:lpstr>PowerPoint Presentation</vt:lpstr>
      <vt:lpstr>DNA molecule</vt:lpstr>
      <vt:lpstr>Gene Expression</vt:lpstr>
      <vt:lpstr>PowerPoint Presentation</vt:lpstr>
      <vt:lpstr>Molecular biotechnology</vt:lpstr>
      <vt:lpstr>Biotechnology became the subject of public debate</vt:lpstr>
      <vt:lpstr>Pharmaceutical biotechnology</vt:lpstr>
      <vt:lpstr>Before biotech? </vt:lpstr>
      <vt:lpstr>Biopharmaceutical Drugs </vt:lpstr>
      <vt:lpstr>PowerPoint Presentation</vt:lpstr>
      <vt:lpstr>Pharmaceuticals and Biotechnology- Benefits of Combination</vt:lpstr>
      <vt:lpstr>PowerPoint Presentation</vt:lpstr>
      <vt:lpstr>Pharmaceutical Biotechnology Products</vt:lpstr>
      <vt:lpstr>PowerPoint Presentation</vt:lpstr>
      <vt:lpstr>PowerPoint Presentation</vt:lpstr>
      <vt:lpstr>Monoclonal antibody production</vt:lpstr>
      <vt:lpstr>PowerPoint Presentation</vt:lpstr>
      <vt:lpstr>PowerPoint Presentation</vt:lpstr>
      <vt:lpstr>PowerPoint Presentation</vt:lpstr>
      <vt:lpstr>PowerPoint Presentation</vt:lpstr>
      <vt:lpstr>Recombinant DNA Technologies</vt:lpstr>
      <vt:lpstr>Recombinant DNA Technologies</vt:lpstr>
      <vt:lpstr>Recombinant DNA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 Biotechnology</dc:title>
  <dc:creator>anas alhamdany</dc:creator>
  <cp:lastModifiedBy>DR.Ahmed Saker</cp:lastModifiedBy>
  <cp:revision>65</cp:revision>
  <dcterms:created xsi:type="dcterms:W3CDTF">2006-08-16T00:00:00Z</dcterms:created>
  <dcterms:modified xsi:type="dcterms:W3CDTF">2025-01-27T12:28:36Z</dcterms:modified>
</cp:coreProperties>
</file>