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sldIdLst>
    <p:sldId id="257" r:id="rId3"/>
    <p:sldId id="258" r:id="rId4"/>
    <p:sldId id="259" r:id="rId5"/>
    <p:sldId id="261" r:id="rId6"/>
    <p:sldId id="262" r:id="rId7"/>
    <p:sldId id="290" r:id="rId8"/>
    <p:sldId id="270" r:id="rId9"/>
    <p:sldId id="263" r:id="rId10"/>
    <p:sldId id="264" r:id="rId11"/>
    <p:sldId id="265" r:id="rId12"/>
    <p:sldId id="268" r:id="rId13"/>
    <p:sldId id="267" r:id="rId14"/>
    <p:sldId id="271" r:id="rId15"/>
    <p:sldId id="281" r:id="rId16"/>
    <p:sldId id="272" r:id="rId17"/>
    <p:sldId id="273" r:id="rId18"/>
    <p:sldId id="274" r:id="rId19"/>
    <p:sldId id="275" r:id="rId20"/>
    <p:sldId id="276" r:id="rId21"/>
    <p:sldId id="277" r:id="rId22"/>
    <p:sldId id="279" r:id="rId23"/>
    <p:sldId id="280"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showGuides="1">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hasCustomPrompt="1"/>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hasCustomPrompt="1"/>
          </p:nvPr>
        </p:nvSpPr>
        <p:spPr/>
        <p:txBody>
          <a:bodyPr vert="eaVert"/>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hasCustomPrompt="1"/>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hasCustomPrompt="1"/>
          </p:nvPr>
        </p:nvSpPr>
        <p:spPr>
          <a:xfrm>
            <a:off x="457200" y="274638"/>
            <a:ext cx="6019800" cy="5851525"/>
          </a:xfrm>
        </p:spPr>
        <p:txBody>
          <a:bodyPr vert="eaVert"/>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hasCustomPrompt="1"/>
          </p:nvPr>
        </p:nvSpPr>
        <p:spPr/>
        <p:txBody>
          <a:body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endParaRPr lang="ar-SA" smtClean="0"/>
          </a:p>
        </p:txBody>
      </p:sp>
      <p:sp>
        <p:nvSpPr>
          <p:cNvPr id="4" name="عنصر نائب للتاريخ 3"/>
          <p:cNvSpPr>
            <a:spLocks noGrp="1"/>
          </p:cNvSpPr>
          <p:nvPr>
            <p:ph type="dt" sz="half" idx="10"/>
          </p:nvPr>
        </p:nvSpPr>
        <p:spPr/>
        <p:txBody>
          <a:bodyPr/>
          <a:lstStyle/>
          <a:p>
            <a:fld id="{1B8ABB09-4A1D-463E-8065-109CC2B7EFAA}" type="datetimeFigureOut">
              <a:rPr lang="ar-SA" smtClean="0"/>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4" name="عنصر نائب للمحتوى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endParaRPr lang="ar-SA" smtClean="0"/>
          </a:p>
        </p:txBody>
      </p:sp>
      <p:sp>
        <p:nvSpPr>
          <p:cNvPr id="4" name="عنصر نائب للمحتوى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5" name="عنصر نائب للنص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endParaRPr lang="ar-SA" smtClean="0"/>
          </a:p>
        </p:txBody>
      </p:sp>
      <p:sp>
        <p:nvSpPr>
          <p:cNvPr id="6" name="عنصر نائب للمحتوى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4" name="عنصر نائب للنص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endParaRPr lang="ar-SA" smtClean="0"/>
          </a:p>
        </p:txBody>
      </p:sp>
      <p:sp>
        <p:nvSpPr>
          <p:cNvPr id="5" name="عنصر نائب للتاريخ 4"/>
          <p:cNvSpPr>
            <a:spLocks noGrp="1"/>
          </p:cNvSpPr>
          <p:nvPr>
            <p:ph type="dt" sz="half" idx="10"/>
          </p:nvPr>
        </p:nvSpPr>
        <p:spPr/>
        <p:txBody>
          <a:bodyPr/>
          <a:lstStyle/>
          <a:p>
            <a:fld id="{1B8ABB09-4A1D-463E-8065-109CC2B7EFAA}" type="datetimeFigureOut">
              <a:rPr lang="ar-SA" smtClean="0"/>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endParaRPr lang="ar-SA" smtClean="0"/>
          </a:p>
        </p:txBody>
      </p:sp>
      <p:sp>
        <p:nvSpPr>
          <p:cNvPr id="5" name="عنصر نائب للتاريخ 4"/>
          <p:cNvSpPr>
            <a:spLocks noGrp="1"/>
          </p:cNvSpPr>
          <p:nvPr>
            <p:ph type="dt" sz="half" idx="10"/>
          </p:nvPr>
        </p:nvSpPr>
        <p:spPr/>
        <p:txBody>
          <a:bodyPr/>
          <a:lstStyle/>
          <a:p>
            <a:fld id="{1B8ABB09-4A1D-463E-8065-109CC2B7EFAA}" type="datetimeFigureOut">
              <a:rPr lang="ar-SA" smtClean="0"/>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endParaRPr lang="ar-SA" smtClean="0"/>
          </a:p>
          <a:p>
            <a:pPr lvl="1"/>
            <a:r>
              <a:rPr lang="ar-SA" smtClean="0"/>
              <a:t>المستوى الثاني</a:t>
            </a:r>
            <a:endParaRPr lang="ar-SA" smtClean="0"/>
          </a:p>
          <a:p>
            <a:pPr lvl="2"/>
            <a:r>
              <a:rPr lang="ar-SA" smtClean="0"/>
              <a:t>المستوى الثالث</a:t>
            </a:r>
            <a:endParaRPr lang="ar-SA" smtClean="0"/>
          </a:p>
          <a:p>
            <a:pPr lvl="3"/>
            <a:r>
              <a:rPr lang="ar-SA" smtClean="0"/>
              <a:t>المستوى الرابع</a:t>
            </a:r>
            <a:endParaRPr lang="ar-SA" smtClean="0"/>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07504" y="1015910"/>
            <a:ext cx="8928992" cy="493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96738" y="1087006"/>
            <a:ext cx="8279086" cy="482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475656" y="188640"/>
            <a:ext cx="6336704"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en-US" sz="4400" b="1" kern="0" dirty="0">
                <a:solidFill>
                  <a:srgbClr val="E5E5FF"/>
                </a:solidFill>
                <a:effectLst>
                  <a:outerShdw blurRad="38100" dist="38100" dir="2700000" algn="tl">
                    <a:srgbClr val="000000"/>
                  </a:outerShdw>
                </a:effectLst>
                <a:latin typeface="Times New Roman" panose="02020603050405020304"/>
                <a:cs typeface="Times New Roman" panose="02020603050405020304"/>
              </a:rPr>
              <a:t>Pyogenic- Liver Abscess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568952" cy="6264696"/>
          </a:xfrm>
        </p:spPr>
        <p:txBody>
          <a:bodyPr/>
          <a:lstStyle/>
          <a:p>
            <a:pPr marL="0" indent="0" algn="l" rtl="0">
              <a:buNone/>
            </a:pPr>
            <a:r>
              <a:rPr lang="en-US" b="1" dirty="0">
                <a:solidFill>
                  <a:srgbClr val="C00000"/>
                </a:solidFill>
                <a:latin typeface="Times New Roman" panose="02020603050405020304" pitchFamily="18" charset="0"/>
                <a:cs typeface="Times New Roman" panose="02020603050405020304" pitchFamily="18" charset="0"/>
              </a:rPr>
              <a:t>Microscopic </a:t>
            </a:r>
            <a:r>
              <a:rPr lang="en-US" b="1" dirty="0" smtClean="0">
                <a:solidFill>
                  <a:srgbClr val="C00000"/>
                </a:solidFill>
                <a:latin typeface="Times New Roman" panose="02020603050405020304" pitchFamily="18" charset="0"/>
                <a:cs typeface="Times New Roman" panose="02020603050405020304" pitchFamily="18" charset="0"/>
              </a:rPr>
              <a:t>identification</a:t>
            </a:r>
            <a:endParaRPr lang="en-US" b="1" dirty="0" smtClean="0">
              <a:solidFill>
                <a:srgbClr val="C00000"/>
              </a:solidFill>
              <a:latin typeface="Times New Roman" panose="02020603050405020304" pitchFamily="18" charset="0"/>
              <a:cs typeface="Times New Roman" panose="02020603050405020304" pitchFamily="18" charset="0"/>
            </a:endParaRPr>
          </a:p>
          <a:p>
            <a:pPr marL="0" indent="0" algn="l" rtl="0">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can be accomplished </a:t>
            </a:r>
            <a:r>
              <a:rPr lang="en-US" dirty="0" smtClean="0">
                <a:latin typeface="Times New Roman" panose="02020603050405020304" pitchFamily="18" charset="0"/>
                <a:cs typeface="Times New Roman" panose="02020603050405020304" pitchFamily="18" charset="0"/>
              </a:rPr>
              <a:t>using:</a:t>
            </a: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Fresh </a:t>
            </a:r>
            <a:r>
              <a:rPr lang="en-US" dirty="0">
                <a:latin typeface="Times New Roman" panose="02020603050405020304" pitchFamily="18" charset="0"/>
                <a:cs typeface="Times New Roman" panose="02020603050405020304" pitchFamily="18" charset="0"/>
              </a:rPr>
              <a:t>stool: wet mounts and permanently stained preparations (e.g., </a:t>
            </a:r>
            <a:r>
              <a:rPr lang="en-US" dirty="0" err="1">
                <a:latin typeface="Times New Roman" panose="02020603050405020304" pitchFamily="18" charset="0"/>
                <a:cs typeface="Times New Roman" panose="02020603050405020304" pitchFamily="18" charset="0"/>
              </a:rPr>
              <a:t>trichrome</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Concentrates </a:t>
            </a:r>
            <a:r>
              <a:rPr lang="en-US" dirty="0">
                <a:latin typeface="Times New Roman" panose="02020603050405020304" pitchFamily="18" charset="0"/>
                <a:cs typeface="Times New Roman" panose="02020603050405020304" pitchFamily="18" charset="0"/>
              </a:rPr>
              <a:t>from fresh stool: wet mounts, with or without iodine stain, and permanently stained preparations (e.g., </a:t>
            </a:r>
            <a:r>
              <a:rPr lang="en-US" dirty="0" err="1">
                <a:latin typeface="Times New Roman" panose="02020603050405020304" pitchFamily="18" charset="0"/>
                <a:cs typeface="Times New Roman" panose="02020603050405020304" pitchFamily="18" charset="0"/>
              </a:rPr>
              <a:t>trichrome</a:t>
            </a:r>
            <a:r>
              <a:rPr lang="en-US" dirty="0">
                <a:latin typeface="Times New Roman" panose="02020603050405020304" pitchFamily="18" charset="0"/>
                <a:cs typeface="Times New Roman" panose="02020603050405020304" pitchFamily="18" charset="0"/>
              </a:rPr>
              <a:t>).</a:t>
            </a:r>
            <a:r>
              <a:rPr lang="en-US" dirty="0"/>
              <a:t> </a:t>
            </a:r>
            <a:endParaRPr lang="en-US" dirty="0"/>
          </a:p>
          <a:p>
            <a:pPr algn="l"/>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568952" cy="6120680"/>
          </a:xfrm>
        </p:spPr>
        <p:txBody>
          <a:bodyPr>
            <a:normAutofit fontScale="62500" lnSpcReduction="20000"/>
          </a:bodyPr>
          <a:lstStyle/>
          <a:p>
            <a:pPr marL="0" indent="0" algn="l" rtl="0">
              <a:buNone/>
            </a:pPr>
            <a:r>
              <a:rPr lang="en-US" sz="5800" b="1" dirty="0" smtClean="0">
                <a:solidFill>
                  <a:srgbClr val="C00000"/>
                </a:solidFill>
                <a:latin typeface="Times New Roman" panose="02020603050405020304" pitchFamily="18" charset="0"/>
                <a:cs typeface="Times New Roman" panose="02020603050405020304" pitchFamily="18" charset="0"/>
              </a:rPr>
              <a:t>2-</a:t>
            </a:r>
            <a:r>
              <a:rPr lang="en-US" sz="5800" b="1" i="1" dirty="0" smtClean="0">
                <a:solidFill>
                  <a:srgbClr val="C00000"/>
                </a:solidFill>
                <a:latin typeface="Times New Roman" panose="02020603050405020304" pitchFamily="18" charset="0"/>
                <a:cs typeface="Times New Roman" panose="02020603050405020304" pitchFamily="18" charset="0"/>
              </a:rPr>
              <a:t>Entamoeba coli</a:t>
            </a:r>
            <a:endParaRPr lang="en-US" sz="5800" b="1" i="1" dirty="0" smtClean="0">
              <a:solidFill>
                <a:srgbClr val="C00000"/>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It has cosmopolitan distribution (world-wide distribution). </a:t>
            </a:r>
            <a:endPar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l" rtl="0">
              <a:buNone/>
            </a:pPr>
            <a:endPar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rPr>
              <a:t>It </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has (2) stages, trophozoite and cyst</a:t>
            </a:r>
            <a:r>
              <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l" rtl="0">
              <a:buNone/>
            </a:pPr>
            <a:endPar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The diameter of the trophozoite is (15-50µ), it has spherical shape, the ectoplasm couldn’t recognize from the endoplasm, the food vacuoles contain bacteria and other enteric microbes. </a:t>
            </a:r>
            <a:endPar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l" rtl="0">
              <a:buNone/>
            </a:pPr>
            <a:endPar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nuclear membrane studded from the inner surface with large irregular chromatin granules, (ecentric and large </a:t>
            </a: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karyosome</a:t>
            </a:r>
            <a:r>
              <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l" rtl="0">
              <a:buNone/>
            </a:pPr>
            <a:endPar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3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The trophozoite has a sluggish movement, short extended pseudopodia.</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l" rtl="0">
              <a:buNone/>
            </a:pPr>
            <a:endParaRPr lang="en-US" sz="4000"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34052" y="1435718"/>
            <a:ext cx="2859272" cy="371692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ستطيل مستدير الزوايا 3"/>
          <p:cNvSpPr/>
          <p:nvPr/>
        </p:nvSpPr>
        <p:spPr>
          <a:xfrm>
            <a:off x="1763688" y="5805264"/>
            <a:ext cx="5256584" cy="6480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i="1" dirty="0" smtClean="0">
                <a:latin typeface="Times New Roman" panose="02020603050405020304" pitchFamily="18" charset="0"/>
                <a:cs typeface="Times New Roman" panose="02020603050405020304" pitchFamily="18" charset="0"/>
              </a:rPr>
              <a:t>Entamoeba coli </a:t>
            </a:r>
            <a:r>
              <a:rPr lang="en-US" sz="3200" dirty="0" smtClean="0">
                <a:latin typeface="Times New Roman" panose="02020603050405020304" pitchFamily="18" charset="0"/>
                <a:cs typeface="Times New Roman" panose="02020603050405020304" pitchFamily="18" charset="0"/>
              </a:rPr>
              <a:t>(trophozoite)</a:t>
            </a:r>
            <a:endParaRPr lang="en-US" sz="3200" i="1" dirty="0">
              <a:latin typeface="Times New Roman" panose="02020603050405020304" pitchFamily="18" charset="0"/>
              <a:cs typeface="Times New Roman" panose="02020603050405020304" pitchFamily="18" charset="0"/>
            </a:endParaRPr>
          </a:p>
        </p:txBody>
      </p:sp>
      <p:pic>
        <p:nvPicPr>
          <p:cNvPr id="1026" name="Picture 2" descr="C:\Users\zainab\Desktop\مختبرات الطفيليات كورس 2\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412776"/>
            <a:ext cx="2520280" cy="374441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zainab\Desktop\مختبرات الطفيليات كورس 2\FIGecoli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412776"/>
            <a:ext cx="2217987" cy="374441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pPr marL="0" indent="0" algn="l" rtl="0">
              <a:buNone/>
            </a:pPr>
            <a:r>
              <a:rPr lang="en-US" dirty="0" smtClean="0"/>
              <a:t>Cyst stage</a:t>
            </a:r>
            <a:endParaRPr lang="en-US" dirty="0" smtClean="0"/>
          </a:p>
          <a:p>
            <a:pPr algn="l" rtl="0">
              <a:buFont typeface="Wingdings" panose="05000000000000000000" pitchFamily="2" charset="2"/>
              <a:buChar char="§"/>
            </a:pPr>
            <a:r>
              <a:rPr lang="en-US" dirty="0" smtClean="0"/>
              <a:t>The mature cyst has a diameter (10-35</a:t>
            </a:r>
            <a:r>
              <a:rPr lang="en-US" dirty="0" smtClean="0">
                <a:latin typeface="Times New Roman" panose="02020603050405020304"/>
                <a:cs typeface="Times New Roman" panose="02020603050405020304"/>
              </a:rPr>
              <a:t>µ)</a:t>
            </a:r>
            <a:endParaRPr lang="en-US" dirty="0" smtClean="0">
              <a:latin typeface="Times New Roman" panose="02020603050405020304"/>
              <a:cs typeface="Times New Roman" panose="02020603050405020304"/>
            </a:endParaRPr>
          </a:p>
          <a:p>
            <a:pPr algn="l" rtl="0">
              <a:buFont typeface="Wingdings" panose="05000000000000000000" pitchFamily="2" charset="2"/>
              <a:buChar char="§"/>
            </a:pPr>
            <a:r>
              <a:rPr lang="en-US" dirty="0" smtClean="0">
                <a:latin typeface="Times New Roman" panose="02020603050405020304"/>
                <a:cs typeface="Times New Roman" panose="02020603050405020304"/>
              </a:rPr>
              <a:t>(8) nuclei</a:t>
            </a:r>
            <a:endParaRPr lang="en-US" dirty="0" smtClean="0">
              <a:latin typeface="Times New Roman" panose="02020603050405020304"/>
              <a:cs typeface="Times New Roman" panose="02020603050405020304"/>
            </a:endParaRPr>
          </a:p>
          <a:p>
            <a:pPr algn="l" rtl="0">
              <a:buFont typeface="Wingdings" panose="05000000000000000000" pitchFamily="2" charset="2"/>
              <a:buChar char="§"/>
            </a:pPr>
            <a:r>
              <a:rPr lang="en-US" dirty="0" smtClean="0">
                <a:latin typeface="Times New Roman" panose="02020603050405020304"/>
                <a:cs typeface="Times New Roman" panose="02020603050405020304"/>
              </a:rPr>
              <a:t>The </a:t>
            </a:r>
            <a:r>
              <a:rPr lang="en-US" dirty="0" err="1" smtClean="0">
                <a:latin typeface="Times New Roman" panose="02020603050405020304"/>
                <a:cs typeface="Times New Roman" panose="02020603050405020304"/>
              </a:rPr>
              <a:t>chromatoid</a:t>
            </a:r>
            <a:r>
              <a:rPr lang="en-US" dirty="0" smtClean="0">
                <a:latin typeface="Times New Roman" panose="02020603050405020304"/>
                <a:cs typeface="Times New Roman" panose="02020603050405020304"/>
              </a:rPr>
              <a:t> bodies have an irregular sharp ended (splinter-like)</a:t>
            </a:r>
            <a:endParaRPr lang="en-US" dirty="0"/>
          </a:p>
        </p:txBody>
      </p:sp>
      <p:pic>
        <p:nvPicPr>
          <p:cNvPr id="1026" name="Picture 2" descr="C:\Users\zainab\Desktop\مختبرات الطفيليات كورس 2\تنزيل.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95337" y="3505200"/>
            <a:ext cx="2549071" cy="200024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zainab\Desktop\مختبرات الطفيليات كورس 2\quiz52_slid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05200"/>
            <a:ext cx="2011288" cy="20002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zainab\Desktop\مختبرات الطفيليات كورس 2\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05200"/>
            <a:ext cx="2286000" cy="20002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مستطيل مستدير الزوايا 1"/>
          <p:cNvSpPr/>
          <p:nvPr/>
        </p:nvSpPr>
        <p:spPr>
          <a:xfrm>
            <a:off x="1835696" y="5733256"/>
            <a:ext cx="554461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3200" i="1" dirty="0">
                <a:solidFill>
                  <a:prstClr val="black"/>
                </a:solidFill>
                <a:latin typeface="Times New Roman" panose="02020603050405020304" pitchFamily="18" charset="0"/>
                <a:cs typeface="Times New Roman" panose="02020603050405020304" pitchFamily="18" charset="0"/>
              </a:rPr>
              <a:t>Entamoeba coli </a:t>
            </a:r>
            <a:r>
              <a:rPr lang="en-US" sz="3200" dirty="0" smtClean="0">
                <a:solidFill>
                  <a:prstClr val="black"/>
                </a:solidFill>
                <a:latin typeface="Times New Roman" panose="02020603050405020304" pitchFamily="18" charset="0"/>
                <a:cs typeface="Times New Roman" panose="02020603050405020304" pitchFamily="18" charset="0"/>
              </a:rPr>
              <a:t>(cyst)</a:t>
            </a:r>
            <a:endParaRPr lang="en-US" sz="3200" i="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120680"/>
          </a:xfrm>
        </p:spPr>
        <p:txBody>
          <a:bodyPr/>
          <a:lstStyle/>
          <a:p>
            <a:pPr marL="0" indent="0" algn="l" rtl="0">
              <a:buNone/>
            </a:pPr>
            <a:r>
              <a:rPr lang="en-US" b="1" dirty="0">
                <a:solidFill>
                  <a:srgbClr val="7030A0"/>
                </a:solidFill>
                <a:latin typeface="Times New Roman" panose="02020603050405020304" pitchFamily="18" charset="0"/>
                <a:cs typeface="Times New Roman" panose="02020603050405020304" pitchFamily="18" charset="0"/>
              </a:rPr>
              <a:t>General </a:t>
            </a:r>
            <a:r>
              <a:rPr lang="en-US" b="1" dirty="0" smtClean="0">
                <a:solidFill>
                  <a:srgbClr val="7030A0"/>
                </a:solidFill>
                <a:latin typeface="Times New Roman" panose="02020603050405020304" pitchFamily="18" charset="0"/>
                <a:cs typeface="Times New Roman" panose="02020603050405020304" pitchFamily="18" charset="0"/>
              </a:rPr>
              <a:t>information</a:t>
            </a:r>
            <a:endParaRPr lang="en-US" b="1" dirty="0" smtClean="0">
              <a:solidFill>
                <a:srgbClr val="7030A0"/>
              </a:solidFill>
              <a:latin typeface="Times New Roman" panose="02020603050405020304" pitchFamily="18" charset="0"/>
              <a:cs typeface="Times New Roman" panose="02020603050405020304" pitchFamily="18" charset="0"/>
            </a:endParaRPr>
          </a:p>
          <a:p>
            <a:pPr marL="0" indent="0" algn="l" rtl="0">
              <a:buNone/>
            </a:pPr>
            <a:r>
              <a:rPr lang="en-US" dirty="0">
                <a:solidFill>
                  <a:srgbClr val="C00000"/>
                </a:solidFill>
                <a:latin typeface="Times New Roman" panose="02020603050405020304" pitchFamily="18" charset="0"/>
                <a:cs typeface="Times New Roman" panose="02020603050405020304" pitchFamily="18" charset="0"/>
              </a:rPr>
              <a:t>Definitive Host</a:t>
            </a:r>
            <a:r>
              <a:rPr lang="en-US" dirty="0">
                <a:latin typeface="Times New Roman" panose="02020603050405020304" pitchFamily="18" charset="0"/>
                <a:cs typeface="Times New Roman" panose="02020603050405020304" pitchFamily="18" charset="0"/>
              </a:rPr>
              <a:t>: Humans</a:t>
            </a:r>
            <a:endParaRPr lang="en-US" dirty="0">
              <a:latin typeface="Times New Roman" panose="02020603050405020304" pitchFamily="18" charset="0"/>
              <a:cs typeface="Times New Roman" panose="02020603050405020304" pitchFamily="18" charset="0"/>
            </a:endParaRPr>
          </a:p>
          <a:p>
            <a:pPr marL="0" indent="0" algn="l" rtl="0">
              <a:buNone/>
            </a:pPr>
            <a:r>
              <a:rPr lang="en-US" dirty="0">
                <a:solidFill>
                  <a:srgbClr val="C00000"/>
                </a:solidFill>
                <a:latin typeface="Times New Roman" panose="02020603050405020304" pitchFamily="18" charset="0"/>
                <a:cs typeface="Times New Roman" panose="02020603050405020304" pitchFamily="18" charset="0"/>
              </a:rPr>
              <a:t>Intermediate Host</a:t>
            </a:r>
            <a:r>
              <a:rPr lang="en-US" dirty="0">
                <a:latin typeface="Times New Roman" panose="02020603050405020304" pitchFamily="18" charset="0"/>
                <a:cs typeface="Times New Roman" panose="02020603050405020304" pitchFamily="18" charset="0"/>
              </a:rPr>
              <a:t>: None</a:t>
            </a:r>
            <a:endParaRPr lang="en-US" dirty="0">
              <a:latin typeface="Times New Roman" panose="02020603050405020304" pitchFamily="18" charset="0"/>
              <a:cs typeface="Times New Roman" panose="02020603050405020304" pitchFamily="18" charset="0"/>
            </a:endParaRPr>
          </a:p>
          <a:p>
            <a:pPr marL="0" indent="0" algn="l" rtl="0">
              <a:buNone/>
            </a:pPr>
            <a:r>
              <a:rPr lang="en-US" dirty="0">
                <a:solidFill>
                  <a:srgbClr val="C00000"/>
                </a:solidFill>
                <a:latin typeface="Times New Roman" panose="02020603050405020304" pitchFamily="18" charset="0"/>
                <a:cs typeface="Times New Roman" panose="02020603050405020304" pitchFamily="18" charset="0"/>
              </a:rPr>
              <a:t>Mode of transmission</a:t>
            </a:r>
            <a:r>
              <a:rPr lang="en-US" dirty="0">
                <a:latin typeface="Times New Roman" panose="02020603050405020304" pitchFamily="18" charset="0"/>
                <a:cs typeface="Times New Roman" panose="02020603050405020304" pitchFamily="18" charset="0"/>
              </a:rPr>
              <a:t>: Ingestion of contaminated food and water.</a:t>
            </a:r>
            <a:endParaRPr lang="en-US" dirty="0">
              <a:latin typeface="Times New Roman" panose="02020603050405020304" pitchFamily="18" charset="0"/>
              <a:cs typeface="Times New Roman" panose="02020603050405020304" pitchFamily="18" charset="0"/>
            </a:endParaRPr>
          </a:p>
          <a:p>
            <a:pPr marL="0" indent="0" algn="l" rtl="0">
              <a:buNone/>
            </a:pPr>
            <a:endParaRPr lang="en-US" dirty="0"/>
          </a:p>
          <a:p>
            <a:pPr algn="l" rtl="0"/>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856984" cy="6336704"/>
          </a:xfrm>
        </p:spPr>
        <p:txBody>
          <a:bodyPr/>
          <a:lstStyle/>
          <a:p>
            <a:pPr marL="0" indent="0" algn="l" rtl="0">
              <a:buNone/>
            </a:pPr>
            <a:r>
              <a:rPr lang="en-US" dirty="0" smtClean="0">
                <a:solidFill>
                  <a:srgbClr val="C00000"/>
                </a:solidFill>
                <a:latin typeface="Times New Roman" panose="02020603050405020304" pitchFamily="18" charset="0"/>
                <a:cs typeface="Times New Roman" panose="02020603050405020304" pitchFamily="18" charset="0"/>
              </a:rPr>
              <a:t> 3-</a:t>
            </a:r>
            <a:r>
              <a:rPr lang="en-US" b="1" i="1" dirty="0" smtClean="0">
                <a:solidFill>
                  <a:srgbClr val="C00000"/>
                </a:solidFill>
                <a:latin typeface="Times New Roman" panose="02020603050405020304" pitchFamily="18" charset="0"/>
                <a:cs typeface="Times New Roman" panose="02020603050405020304" pitchFamily="18" charset="0"/>
              </a:rPr>
              <a:t>Entamoeba </a:t>
            </a:r>
            <a:r>
              <a:rPr lang="en-US" sz="3600" b="1" i="1" dirty="0" err="1">
                <a:solidFill>
                  <a:srgbClr val="C00000"/>
                </a:solidFill>
                <a:latin typeface="Times New Roman" panose="02020603050405020304" pitchFamily="18" charset="0"/>
                <a:cs typeface="Times New Roman" panose="02020603050405020304" pitchFamily="18" charset="0"/>
              </a:rPr>
              <a:t>gingivalis</a:t>
            </a:r>
            <a:endParaRPr lang="en-US" sz="3600" b="1" i="1" dirty="0">
              <a:solidFill>
                <a:srgbClr val="C00000"/>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It is a parasite of the mouth of man and other mammals including (monkeys, dogs and cats).</a:t>
            </a:r>
            <a:endPar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Only the trophozoite stage.</a:t>
            </a:r>
            <a:endPar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It measures (5-35</a:t>
            </a:r>
            <a:r>
              <a:rPr lang="en-US" sz="2800" dirty="0" smtClean="0">
                <a:solidFill>
                  <a:schemeClr val="tx1">
                    <a:lumMod val="95000"/>
                    <a:lumOff val="5000"/>
                  </a:schemeClr>
                </a:solidFill>
                <a:latin typeface="Times New Roman" panose="02020603050405020304"/>
                <a:cs typeface="Times New Roman" panose="02020603050405020304"/>
              </a:rPr>
              <a:t>µ) in diameter.</a:t>
            </a:r>
            <a:endParaRPr lang="en-US" sz="2800" dirty="0" smtClean="0">
              <a:solidFill>
                <a:schemeClr val="tx1">
                  <a:lumMod val="95000"/>
                  <a:lumOff val="5000"/>
                </a:schemeClr>
              </a:solidFill>
              <a:latin typeface="Times New Roman" panose="02020603050405020304"/>
              <a:cs typeface="Times New Roman" panose="02020603050405020304"/>
            </a:endParaRPr>
          </a:p>
          <a:p>
            <a:pPr algn="l" rtl="0">
              <a:buFont typeface="Wingdings" panose="05000000000000000000" pitchFamily="2" charset="2"/>
              <a:buChar char="§"/>
            </a:pPr>
            <a:r>
              <a:rPr lang="en-US" sz="2800" dirty="0" smtClean="0">
                <a:solidFill>
                  <a:schemeClr val="tx1">
                    <a:lumMod val="95000"/>
                    <a:lumOff val="5000"/>
                  </a:schemeClr>
                </a:solidFill>
                <a:latin typeface="Times New Roman" panose="02020603050405020304"/>
                <a:cs typeface="Times New Roman" panose="02020603050405020304"/>
              </a:rPr>
              <a:t>Fingerlike pseudopodia , finely granular endoplasm, and clear ectoplasm.</a:t>
            </a:r>
            <a:endParaRPr lang="en-US" sz="2800" dirty="0" smtClean="0">
              <a:solidFill>
                <a:schemeClr val="tx1">
                  <a:lumMod val="95000"/>
                  <a:lumOff val="5000"/>
                </a:schemeClr>
              </a:solidFill>
              <a:latin typeface="Times New Roman" panose="02020603050405020304"/>
              <a:cs typeface="Times New Roman" panose="02020603050405020304"/>
            </a:endParaRPr>
          </a:p>
          <a:p>
            <a:pPr algn="l" rtl="0">
              <a:buFont typeface="Wingdings" panose="05000000000000000000" pitchFamily="2" charset="2"/>
              <a:buChar cha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Mode of transmission: Direct oral contact (kissing).</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endPar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l" rtl="0">
              <a:buNone/>
            </a:pP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591" y="4221088"/>
            <a:ext cx="3744416" cy="249396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640960" cy="6264696"/>
          </a:xfrm>
        </p:spPr>
        <p:txBody>
          <a:bodyPr/>
          <a:lstStyle/>
          <a:p>
            <a:pPr marL="0" indent="0" algn="l" rtl="0">
              <a:buNone/>
            </a:pPr>
            <a:r>
              <a:rPr lang="en-US" dirty="0" smtClean="0">
                <a:solidFill>
                  <a:srgbClr val="C00000"/>
                </a:solidFill>
                <a:latin typeface="Times New Roman" panose="02020603050405020304" pitchFamily="18" charset="0"/>
                <a:cs typeface="Times New Roman" panose="02020603050405020304" pitchFamily="18" charset="0"/>
              </a:rPr>
              <a:t>4-</a:t>
            </a:r>
            <a:r>
              <a:rPr lang="en-US" i="1" dirty="0" smtClean="0">
                <a:solidFill>
                  <a:srgbClr val="C00000"/>
                </a:solidFill>
                <a:latin typeface="Times New Roman" panose="02020603050405020304" pitchFamily="18" charset="0"/>
                <a:cs typeface="Times New Roman" panose="02020603050405020304" pitchFamily="18" charset="0"/>
              </a:rPr>
              <a:t> </a:t>
            </a:r>
            <a:r>
              <a:rPr lang="en-US" b="1" i="1" dirty="0" err="1" smtClean="0">
                <a:solidFill>
                  <a:srgbClr val="C00000"/>
                </a:solidFill>
                <a:latin typeface="Times New Roman" panose="02020603050405020304" pitchFamily="18" charset="0"/>
                <a:cs typeface="Times New Roman" panose="02020603050405020304" pitchFamily="18" charset="0"/>
              </a:rPr>
              <a:t>Endolimax</a:t>
            </a:r>
            <a:r>
              <a:rPr lang="en-US" b="1" i="1" dirty="0" smtClean="0">
                <a:solidFill>
                  <a:srgbClr val="C00000"/>
                </a:solidFill>
                <a:latin typeface="Times New Roman" panose="02020603050405020304" pitchFamily="18" charset="0"/>
                <a:cs typeface="Times New Roman" panose="02020603050405020304" pitchFamily="18" charset="0"/>
              </a:rPr>
              <a:t> nana</a:t>
            </a:r>
            <a:endParaRPr lang="en-US" b="1" i="1" dirty="0" smtClean="0">
              <a:solidFill>
                <a:srgbClr val="C00000"/>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It has a world – wide distribution , commensal in the lumen of the caecum and lower level of the large intestine.</a:t>
            </a:r>
            <a:endParaRPr lang="en-US" sz="28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It is appear into (2) stages , trophozoite and cyst.</a:t>
            </a:r>
            <a:endParaRPr lang="en-US" sz="28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trophozoite is (6-18µ) in diameter (the cause of the name).</a:t>
            </a:r>
            <a:endParaRPr lang="en-US" sz="28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endoplasm finely granular .</a:t>
            </a:r>
            <a:endParaRPr lang="en-US" sz="28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Large </a:t>
            </a:r>
            <a:r>
              <a:rPr lang="en-US" sz="2800" dirty="0" err="1" smtClean="0">
                <a:latin typeface="Times New Roman" panose="02020603050405020304" pitchFamily="18" charset="0"/>
                <a:cs typeface="Times New Roman" panose="02020603050405020304" pitchFamily="18" charset="0"/>
              </a:rPr>
              <a:t>karyosome</a:t>
            </a:r>
            <a:r>
              <a:rPr lang="en-US" sz="2800" dirty="0" smtClean="0">
                <a:latin typeface="Times New Roman" panose="02020603050405020304" pitchFamily="18" charset="0"/>
                <a:cs typeface="Times New Roman" panose="02020603050405020304" pitchFamily="18" charset="0"/>
              </a:rPr>
              <a:t> (ecentric).</a:t>
            </a:r>
            <a:endParaRPr lang="en-US" sz="28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Short fingerlike pseudopodia.</a:t>
            </a:r>
            <a:endParaRPr lang="en-US" sz="28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cyst (5-14</a:t>
            </a:r>
            <a:r>
              <a:rPr lang="en-US" sz="2800" dirty="0" smtClean="0">
                <a:latin typeface="Times New Roman" panose="02020603050405020304"/>
                <a:cs typeface="Times New Roman" panose="02020603050405020304"/>
              </a:rPr>
              <a:t>µ) , it has (4) nuclei.</a:t>
            </a:r>
            <a:endParaRPr lang="en-US"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39552" y="1346200"/>
            <a:ext cx="3926164" cy="416392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46200"/>
            <a:ext cx="3889375" cy="416401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90945" y="188640"/>
            <a:ext cx="8601535" cy="6408712"/>
          </a:xfrm>
        </p:spPr>
        <p:txBody>
          <a:bodyPr>
            <a:normAutofit fontScale="92500" lnSpcReduction="10000"/>
          </a:bodyPr>
          <a:lstStyle/>
          <a:p>
            <a:pPr marL="0" indent="0" algn="l" rtl="0">
              <a:buNone/>
            </a:pPr>
            <a:r>
              <a:rPr lang="en-US" dirty="0" smtClean="0"/>
              <a:t> </a:t>
            </a:r>
            <a:r>
              <a:rPr lang="en-US" sz="3500" b="1" dirty="0" smtClean="0">
                <a:solidFill>
                  <a:srgbClr val="C00000"/>
                </a:solidFill>
                <a:latin typeface="Times New Roman" panose="02020603050405020304" pitchFamily="18" charset="0"/>
                <a:cs typeface="Times New Roman" panose="02020603050405020304" pitchFamily="18" charset="0"/>
              </a:rPr>
              <a:t>5-</a:t>
            </a:r>
            <a:r>
              <a:rPr lang="en-US" sz="3500" b="1" i="1" dirty="0" smtClean="0">
                <a:solidFill>
                  <a:srgbClr val="C00000"/>
                </a:solidFill>
                <a:latin typeface="Times New Roman" panose="02020603050405020304" pitchFamily="18" charset="0"/>
                <a:cs typeface="Times New Roman" panose="02020603050405020304" pitchFamily="18" charset="0"/>
              </a:rPr>
              <a:t>Iodamoeba </a:t>
            </a:r>
            <a:r>
              <a:rPr lang="en-US" sz="3500" b="1" i="1" dirty="0" err="1" smtClean="0">
                <a:solidFill>
                  <a:srgbClr val="C00000"/>
                </a:solidFill>
                <a:latin typeface="Times New Roman" panose="02020603050405020304" pitchFamily="18" charset="0"/>
                <a:cs typeface="Times New Roman" panose="02020603050405020304" pitchFamily="18" charset="0"/>
              </a:rPr>
              <a:t>butschlii</a:t>
            </a:r>
            <a:endParaRPr lang="en-US" sz="3500" b="1" i="1" dirty="0">
              <a:solidFill>
                <a:srgbClr val="C00000"/>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parasite has cosmopolitan distribution, but it is seldom as common as E. coli &amp; E. nana.  It is commensal; living in the lumen of the large intestine especially the caecum. </a:t>
            </a: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has (2) stages, trophozoite &amp; </a:t>
            </a:r>
            <a:r>
              <a:rPr lang="en-US" dirty="0" smtClean="0">
                <a:latin typeface="Times New Roman" panose="02020603050405020304" pitchFamily="18" charset="0"/>
                <a:cs typeface="Times New Roman" panose="02020603050405020304" pitchFamily="18" charset="0"/>
              </a:rPr>
              <a:t>cyst.</a:t>
            </a: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trophozoite movement is sluggish; the ectoplasm is not easily distinguished from the </a:t>
            </a:r>
            <a:r>
              <a:rPr lang="en-US" dirty="0" smtClean="0">
                <a:latin typeface="Times New Roman" panose="02020603050405020304" pitchFamily="18" charset="0"/>
                <a:cs typeface="Times New Roman" panose="02020603050405020304" pitchFamily="18" charset="0"/>
              </a:rPr>
              <a:t>endoplasm.</a:t>
            </a: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measures (8-20µ) in diameter, the vacuoles contain bacteria. </a:t>
            </a: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nucleus spherical, vesicular and has rather thick membrane and large </a:t>
            </a:r>
            <a:r>
              <a:rPr lang="en-US" dirty="0" err="1">
                <a:latin typeface="Times New Roman" panose="02020603050405020304" pitchFamily="18" charset="0"/>
                <a:cs typeface="Times New Roman" panose="02020603050405020304" pitchFamily="18" charset="0"/>
              </a:rPr>
              <a:t>karyosome</a:t>
            </a:r>
            <a:r>
              <a:rPr lang="en-US" dirty="0">
                <a:latin typeface="Times New Roman" panose="02020603050405020304" pitchFamily="18" charset="0"/>
                <a:cs typeface="Times New Roman" panose="02020603050405020304" pitchFamily="18" charset="0"/>
              </a:rPr>
              <a:t> (centric or somewhat ecentric in position).</a:t>
            </a:r>
            <a:endParaRPr lang="en-US" dirty="0">
              <a:latin typeface="Times New Roman" panose="02020603050405020304" pitchFamily="18" charset="0"/>
              <a:cs typeface="Times New Roman" panose="02020603050405020304" pitchFamily="18" charset="0"/>
            </a:endParaRPr>
          </a:p>
          <a:p>
            <a:pPr algn="l" rtl="0"/>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404664"/>
            <a:ext cx="8640960" cy="6048672"/>
          </a:xfrm>
        </p:spPr>
        <p:txBody>
          <a:bodyPr/>
          <a:lstStyle/>
          <a:p>
            <a:pPr marL="0" indent="0" algn="l" rtl="0">
              <a:buNone/>
            </a:pPr>
            <a:r>
              <a:rPr lang="en-US" sz="3600" dirty="0" smtClean="0">
                <a:solidFill>
                  <a:srgbClr val="C00000"/>
                </a:solidFill>
                <a:latin typeface="Times New Roman" panose="02020603050405020304" pitchFamily="18" charset="0"/>
                <a:cs typeface="Times New Roman" panose="02020603050405020304" pitchFamily="18" charset="0"/>
              </a:rPr>
              <a:t>Introduction</a:t>
            </a:r>
            <a:endParaRPr lang="en-US" dirty="0" smtClean="0">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Protozoa are unicellular organisms, have all the essential organelles that help them in their essential activities, all of them are microscopic, most of them lives singly but many others are living in a </a:t>
            </a:r>
            <a:r>
              <a:rPr lang="en-US" dirty="0" smtClean="0">
                <a:latin typeface="Times New Roman" panose="02020603050405020304" pitchFamily="18" charset="0"/>
                <a:cs typeface="Times New Roman" panose="02020603050405020304" pitchFamily="18" charset="0"/>
              </a:rPr>
              <a:t>colonies.</a:t>
            </a:r>
            <a:endParaRPr lang="en-US" dirty="0" smtClean="0">
              <a:latin typeface="Times New Roman" panose="02020603050405020304" pitchFamily="18" charset="0"/>
              <a:cs typeface="Times New Roman" panose="02020603050405020304" pitchFamily="18" charset="0"/>
            </a:endParaRPr>
          </a:p>
          <a:p>
            <a:pPr marL="0" indent="0" algn="just" rtl="0">
              <a:buNone/>
            </a:pPr>
            <a:endParaRPr lang="en-US" dirty="0" smtClean="0">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main groups of parasitic protozoa are Amebae, the Flagellates and Ciliates.</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187624" y="692696"/>
            <a:ext cx="6707088" cy="414800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مستطيل مستدير الزوايا 4"/>
          <p:cNvSpPr/>
          <p:nvPr/>
        </p:nvSpPr>
        <p:spPr>
          <a:xfrm>
            <a:off x="1907704" y="5373216"/>
            <a:ext cx="5472608"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i="1" dirty="0" err="1" smtClean="0">
                <a:latin typeface="Times New Roman" panose="02020603050405020304" pitchFamily="18" charset="0"/>
                <a:cs typeface="Times New Roman" panose="02020603050405020304" pitchFamily="18" charset="0"/>
              </a:rPr>
              <a:t>Iodamoeba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butschlii</a:t>
            </a:r>
            <a:r>
              <a:rPr lang="en-US" sz="3200"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(trophozoite</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pPr algn="l" rtl="0"/>
            <a:r>
              <a:rPr lang="en-US" dirty="0">
                <a:latin typeface="Times New Roman" panose="02020603050405020304" pitchFamily="18" charset="0"/>
                <a:cs typeface="Times New Roman" panose="02020603050405020304" pitchFamily="18" charset="0"/>
              </a:rPr>
              <a:t>The cyst is variable in shape, usually irregular rounded (ovoid), and (5-18µ) in diameter, usually contain one nucleus</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a relatively (big mass of glycogen that stains deep brown with iodine) [the cause of the name </a:t>
            </a:r>
            <a:r>
              <a:rPr lang="en-US" dirty="0" err="1">
                <a:latin typeface="Times New Roman" panose="02020603050405020304" pitchFamily="18" charset="0"/>
                <a:cs typeface="Times New Roman" panose="02020603050405020304" pitchFamily="18" charset="0"/>
              </a:rPr>
              <a:t>Iodo</a:t>
            </a:r>
            <a:r>
              <a:rPr lang="en-US" dirty="0">
                <a:latin typeface="Times New Roman" panose="02020603050405020304" pitchFamily="18" charset="0"/>
                <a:cs typeface="Times New Roman" panose="02020603050405020304" pitchFamily="18" charset="0"/>
              </a:rPr>
              <a:t>.], it is also help to differentiates this parasite from other intestinal amebae</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zainab\Desktop\iodamoeba-butschlii-cyst-diagram.pn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679901" y="116632"/>
            <a:ext cx="3744416" cy="252028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5" name="Picture 3" descr="C:\Users\zainab\Desktop\a4ebfea7fcc84b41854094afe84d1b59--medical-laboratory-medical-sc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85" y="2924943"/>
            <a:ext cx="3888432" cy="264077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6" name="Picture 4" descr="C:\Users\zainab\Desktop\dar-00057-iodamoeba_butschlii.JPG"/>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t="32014"/>
          <a:stretch>
            <a:fillRect/>
          </a:stretch>
        </p:blipFill>
        <p:spPr bwMode="auto">
          <a:xfrm>
            <a:off x="4579105" y="2924944"/>
            <a:ext cx="3744416" cy="264077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مستطيل مستدير الزوايا 3"/>
          <p:cNvSpPr/>
          <p:nvPr/>
        </p:nvSpPr>
        <p:spPr>
          <a:xfrm>
            <a:off x="1907704" y="5733256"/>
            <a:ext cx="4896544"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i="1" dirty="0" err="1">
                <a:latin typeface="Times New Roman" panose="02020603050405020304" pitchFamily="18" charset="0"/>
                <a:cs typeface="Times New Roman" panose="02020603050405020304" pitchFamily="18" charset="0"/>
              </a:rPr>
              <a:t>I</a:t>
            </a:r>
            <a:r>
              <a:rPr lang="en-US" sz="3200" i="1" dirty="0" err="1" smtClean="0">
                <a:latin typeface="Times New Roman" panose="02020603050405020304" pitchFamily="18" charset="0"/>
                <a:cs typeface="Times New Roman" panose="02020603050405020304" pitchFamily="18" charset="0"/>
              </a:rPr>
              <a:t>odamoeba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butschlii</a:t>
            </a:r>
            <a:r>
              <a:rPr lang="en-US" sz="3200"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(cyst)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192688"/>
          </a:xfrm>
        </p:spPr>
        <p:txBody>
          <a:bodyPr>
            <a:normAutofit fontScale="85000" lnSpcReduction="20000"/>
          </a:bodyPr>
          <a:lstStyle/>
          <a:p>
            <a:pPr marL="0" indent="0" algn="ctr" rtl="0">
              <a:buNone/>
            </a:pPr>
            <a:r>
              <a:rPr lang="en-US" sz="3800" b="1" dirty="0">
                <a:solidFill>
                  <a:srgbClr val="C00000"/>
                </a:solidFill>
                <a:latin typeface="Times New Roman" panose="02020603050405020304" pitchFamily="18" charset="0"/>
                <a:cs typeface="Times New Roman" panose="02020603050405020304" pitchFamily="18" charset="0"/>
              </a:rPr>
              <a:t>I </a:t>
            </a:r>
            <a:r>
              <a:rPr lang="en-US" sz="3800" b="1" dirty="0" smtClean="0">
                <a:solidFill>
                  <a:srgbClr val="C00000"/>
                </a:solidFill>
                <a:latin typeface="Times New Roman" panose="02020603050405020304" pitchFamily="18" charset="0"/>
                <a:cs typeface="Times New Roman" panose="02020603050405020304" pitchFamily="18" charset="0"/>
              </a:rPr>
              <a:t>Amoeba</a:t>
            </a:r>
            <a:endParaRPr lang="en-US" sz="3800" b="1" dirty="0" smtClean="0">
              <a:solidFill>
                <a:srgbClr val="C00000"/>
              </a:solidFill>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member of amoeba group move by means of cytoplasmic extensions that are projected and retracted in response to external stimuli, it is called </a:t>
            </a:r>
            <a:r>
              <a:rPr lang="en-US" dirty="0">
                <a:solidFill>
                  <a:srgbClr val="C00000"/>
                </a:solidFill>
                <a:latin typeface="Times New Roman" panose="02020603050405020304" pitchFamily="18" charset="0"/>
                <a:cs typeface="Times New Roman" panose="02020603050405020304" pitchFamily="18" charset="0"/>
              </a:rPr>
              <a:t>pseudopodia (the single pseudopodium</a:t>
            </a:r>
            <a:r>
              <a:rPr lang="en-US" dirty="0" smtClean="0">
                <a:solidFill>
                  <a:srgbClr val="C0000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amebae have a trophozoite stage in which there is multiplication by </a:t>
            </a:r>
            <a:r>
              <a:rPr lang="en-US" dirty="0">
                <a:solidFill>
                  <a:srgbClr val="C00000"/>
                </a:solidFill>
                <a:latin typeface="Times New Roman" panose="02020603050405020304" pitchFamily="18" charset="0"/>
                <a:cs typeface="Times New Roman" panose="02020603050405020304" pitchFamily="18" charset="0"/>
              </a:rPr>
              <a:t>binary fission </a:t>
            </a:r>
            <a:r>
              <a:rPr lang="en-US" dirty="0">
                <a:latin typeface="Times New Roman" panose="02020603050405020304" pitchFamily="18" charset="0"/>
                <a:cs typeface="Times New Roman" panose="02020603050405020304" pitchFamily="18" charset="0"/>
              </a:rPr>
              <a:t>as long </a:t>
            </a:r>
            <a:r>
              <a:rPr lang="en-US" dirty="0" smtClean="0">
                <a:latin typeface="Times New Roman" panose="02020603050405020304" pitchFamily="18" charset="0"/>
                <a:cs typeface="Times New Roman" panose="02020603050405020304" pitchFamily="18" charset="0"/>
              </a:rPr>
              <a:t>a environmental </a:t>
            </a:r>
            <a:r>
              <a:rPr lang="en-US" dirty="0">
                <a:latin typeface="Times New Roman" panose="02020603050405020304" pitchFamily="18" charset="0"/>
                <a:cs typeface="Times New Roman" panose="02020603050405020304" pitchFamily="18" charset="0"/>
              </a:rPr>
              <a:t>conditions are favorable</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l" rtl="0">
              <a:buNone/>
            </a:pPr>
            <a:endParaRPr lang="en-US"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Many species also have an encysted stage that is more resistant to unfavorable conditions and that provides an opportunity for transfer from one host to the next.</a:t>
            </a:r>
            <a:r>
              <a:rPr lang="en-US" dirty="0"/>
              <a:t> </a:t>
            </a:r>
            <a:br>
              <a:rPr lang="en-US" dirty="0"/>
            </a:br>
            <a:endParaRPr lang="en-US" dirty="0"/>
          </a:p>
        </p:txBody>
      </p:sp>
      <p:sp>
        <p:nvSpPr>
          <p:cNvPr id="2" name="Text Box 1"/>
          <p:cNvSpPr txBox="1"/>
          <p:nvPr/>
        </p:nvSpPr>
        <p:spPr>
          <a:xfrm>
            <a:off x="-1182370" y="2153920"/>
            <a:ext cx="3048000" cy="368300"/>
          </a:xfrm>
          <a:prstGeom prst="rect">
            <a:avLst/>
          </a:prstGeom>
          <a:noFill/>
        </p:spPr>
        <p:txBody>
          <a:bodyPr wrap="square" rtlCol="0">
            <a:spAutoFit/>
          </a:bodyPr>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336704"/>
          </a:xfrm>
        </p:spPr>
        <p:txBody>
          <a:bodyPr>
            <a:normAutofit/>
          </a:bodyPr>
          <a:lstStyle/>
          <a:p>
            <a:pPr marL="0" indent="0" algn="ctr" rtl="0">
              <a:buNone/>
            </a:pPr>
            <a:r>
              <a:rPr lang="en-US" b="1" dirty="0" err="1">
                <a:solidFill>
                  <a:srgbClr val="C00000"/>
                </a:solidFill>
                <a:latin typeface="Times New Roman" panose="02020603050405020304" pitchFamily="18" charset="0"/>
                <a:cs typeface="Times New Roman" panose="02020603050405020304" pitchFamily="18" charset="0"/>
              </a:rPr>
              <a:t>Amebiasis</a:t>
            </a:r>
            <a:br>
              <a:rPr lang="en-US" b="1" dirty="0">
                <a:solidFill>
                  <a:srgbClr val="C00000"/>
                </a:solidFill>
                <a:latin typeface="Times New Roman" panose="02020603050405020304" pitchFamily="18" charset="0"/>
                <a:cs typeface="Times New Roman" panose="02020603050405020304" pitchFamily="18" charset="0"/>
              </a:rPr>
            </a:br>
            <a:r>
              <a:rPr lang="en-US" b="1" dirty="0">
                <a:solidFill>
                  <a:srgbClr val="C00000"/>
                </a:solidFill>
                <a:latin typeface="Times New Roman" panose="02020603050405020304" pitchFamily="18" charset="0"/>
                <a:cs typeface="Times New Roman" panose="02020603050405020304" pitchFamily="18" charset="0"/>
              </a:rPr>
              <a:t>Amebic </a:t>
            </a:r>
            <a:r>
              <a:rPr lang="en-US" b="1" dirty="0" smtClean="0">
                <a:solidFill>
                  <a:srgbClr val="C00000"/>
                </a:solidFill>
                <a:latin typeface="Times New Roman" panose="02020603050405020304" pitchFamily="18" charset="0"/>
                <a:cs typeface="Times New Roman" panose="02020603050405020304" pitchFamily="18" charset="0"/>
              </a:rPr>
              <a:t>Dysentery</a:t>
            </a:r>
            <a:endParaRPr lang="en-US" b="1" dirty="0" smtClean="0">
              <a:solidFill>
                <a:srgbClr val="C00000"/>
              </a:solidFill>
              <a:latin typeface="Times New Roman" panose="02020603050405020304" pitchFamily="18" charset="0"/>
              <a:cs typeface="Times New Roman" panose="02020603050405020304" pitchFamily="18" charset="0"/>
            </a:endParaRPr>
          </a:p>
          <a:p>
            <a:pPr marL="0" indent="0" algn="ctr" rtl="0">
              <a:buNone/>
            </a:pPr>
            <a:r>
              <a:rPr lang="en-US" dirty="0"/>
              <a:t>Causal agent: </a:t>
            </a:r>
            <a:r>
              <a:rPr lang="en-US" b="1" i="1" dirty="0"/>
              <a:t>Entamoeba histolytica</a:t>
            </a:r>
            <a:r>
              <a:rPr lang="en-US" dirty="0"/>
              <a:t>  is well recognized as a pathogenic amoeba</a:t>
            </a:r>
            <a:r>
              <a:rPr lang="en-US" dirty="0" smtClean="0"/>
              <a:t>.</a:t>
            </a:r>
            <a:endParaRPr lang="en-US" dirty="0" smtClean="0"/>
          </a:p>
          <a:p>
            <a:pPr marL="0" indent="0" algn="l" rtl="0">
              <a:buNone/>
            </a:pPr>
            <a:endParaRPr lang="fr-FR" dirty="0">
              <a:solidFill>
                <a:schemeClr val="tx1">
                  <a:lumMod val="95000"/>
                  <a:lumOff val="5000"/>
                </a:schemeClr>
              </a:solidFill>
            </a:endParaRPr>
          </a:p>
          <a:p>
            <a:pPr marL="0" indent="0" algn="l" rtl="0">
              <a:buNone/>
            </a:pPr>
            <a:endParaRPr lang="fr-FR" sz="2800" b="1" dirty="0">
              <a:solidFill>
                <a:schemeClr val="dk1"/>
              </a:solidFill>
              <a:latin typeface="Times New Roman" panose="02020603050405020304" pitchFamily="18" charset="0"/>
              <a:cs typeface="Times New Roman" panose="02020603050405020304" pitchFamily="18" charset="0"/>
            </a:endParaRPr>
          </a:p>
          <a:p>
            <a:pPr marL="0" indent="0" algn="l" rtl="0">
              <a:buNone/>
            </a:pPr>
            <a:r>
              <a:rPr lang="fr-FR" dirty="0">
                <a:solidFill>
                  <a:schemeClr val="tx1">
                    <a:lumMod val="95000"/>
                    <a:lumOff val="5000"/>
                  </a:schemeClr>
                </a:solidFill>
              </a:rPr>
              <a:t> </a:t>
            </a:r>
            <a:endParaRPr lang="fr-FR" dirty="0">
              <a:solidFill>
                <a:schemeClr val="tx1">
                  <a:lumMod val="95000"/>
                  <a:lumOff val="5000"/>
                </a:schemeClr>
              </a:solidFill>
            </a:endParaRPr>
          </a:p>
          <a:p>
            <a:pPr marL="0" indent="0" algn="l" rtl="0">
              <a:buNone/>
            </a:pPr>
            <a:endParaRPr lang="fr-FR" dirty="0">
              <a:solidFill>
                <a:schemeClr val="tx1">
                  <a:lumMod val="95000"/>
                  <a:lumOff val="5000"/>
                </a:schemeClr>
              </a:solidFill>
            </a:endParaRPr>
          </a:p>
          <a:p>
            <a:pPr marL="0" indent="0" algn="l" rtl="0">
              <a:buNone/>
            </a:pPr>
            <a:endParaRPr lang="fr-FR" dirty="0">
              <a:solidFill>
                <a:schemeClr val="tx1">
                  <a:lumMod val="95000"/>
                  <a:lumOff val="5000"/>
                </a:schemeClr>
              </a:solidFill>
            </a:endParaRPr>
          </a:p>
          <a:p>
            <a:pPr marL="0" indent="0" algn="l" rtl="0">
              <a:buNone/>
            </a:pPr>
            <a:endParaRPr lang="en-US" dirty="0" smtClean="0">
              <a:solidFill>
                <a:srgbClr val="C00000"/>
              </a:solidFill>
            </a:endParaRPr>
          </a:p>
          <a:p>
            <a:pPr marL="0" indent="0" algn="l" rtl="0">
              <a:buNone/>
            </a:pPr>
            <a:endParaRPr lang="en-US" dirty="0" smtClean="0">
              <a:solidFill>
                <a:srgbClr val="C00000"/>
              </a:solidFill>
            </a:endParaRPr>
          </a:p>
          <a:p>
            <a:pPr marL="0" indent="0" algn="ctr" rtl="0">
              <a:buNone/>
            </a:pPr>
            <a:endParaRPr lang="en-US" dirty="0"/>
          </a:p>
          <a:p>
            <a:pPr marL="0" indent="0" algn="ctr" rtl="0">
              <a:buNone/>
            </a:pPr>
            <a:endParaRPr 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4076" y="4509120"/>
            <a:ext cx="2796354" cy="206315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ستطيل مستدير الزوايا 3"/>
          <p:cNvSpPr/>
          <p:nvPr/>
        </p:nvSpPr>
        <p:spPr>
          <a:xfrm>
            <a:off x="2987824" y="2564904"/>
            <a:ext cx="2880320"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Morphology</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5" name="مستطيل مستدير الزوايا 4"/>
          <p:cNvSpPr/>
          <p:nvPr/>
        </p:nvSpPr>
        <p:spPr>
          <a:xfrm>
            <a:off x="755576" y="3501008"/>
            <a:ext cx="237626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trophozoite</a:t>
            </a:r>
            <a:endParaRPr lang="en-US" sz="2800" b="1" dirty="0">
              <a:latin typeface="Times New Roman" panose="02020603050405020304" pitchFamily="18" charset="0"/>
              <a:cs typeface="Times New Roman" panose="02020603050405020304" pitchFamily="18" charset="0"/>
            </a:endParaRPr>
          </a:p>
        </p:txBody>
      </p:sp>
      <p:sp>
        <p:nvSpPr>
          <p:cNvPr id="8" name="مستطيل مستدير الزوايا 7"/>
          <p:cNvSpPr/>
          <p:nvPr/>
        </p:nvSpPr>
        <p:spPr>
          <a:xfrm>
            <a:off x="6444208" y="3429000"/>
            <a:ext cx="2448272"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cyst(1, 2, 4 nuclei</a:t>
            </a:r>
            <a:r>
              <a:rPr lang="en-US" dirty="0"/>
              <a:t>)</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98" y="4546670"/>
            <a:ext cx="2820282" cy="202560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741367"/>
          </a:xfrm>
        </p:spPr>
        <p:txBody>
          <a:bodyPr/>
          <a:lstStyle/>
          <a:p>
            <a:pPr algn="l" rtl="0">
              <a:buFont typeface="Wingdings" panose="05000000000000000000" pitchFamily="2" charset="2"/>
              <a:buChar char="Ø"/>
            </a:pPr>
            <a:r>
              <a:rPr lang="en-US" dirty="0">
                <a:solidFill>
                  <a:srgbClr val="C00000"/>
                </a:solidFill>
                <a:latin typeface="Times New Roman" panose="02020603050405020304" pitchFamily="18" charset="0"/>
                <a:cs typeface="Times New Roman" panose="02020603050405020304" pitchFamily="18" charset="0"/>
              </a:rPr>
              <a:t>Trophozoite </a:t>
            </a:r>
            <a:r>
              <a:rPr lang="en-US" dirty="0" smtClean="0">
                <a:solidFill>
                  <a:srgbClr val="C00000"/>
                </a:solidFill>
                <a:latin typeface="Times New Roman" panose="02020603050405020304" pitchFamily="18" charset="0"/>
                <a:cs typeface="Times New Roman" panose="02020603050405020304" pitchFamily="18" charset="0"/>
              </a:rPr>
              <a:t>character : </a:t>
            </a:r>
            <a:endParaRPr lang="en-US" dirty="0" smtClean="0">
              <a:solidFill>
                <a:srgbClr val="C0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trophozoite lives in the last part of the small intestine and in the large intestine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it varies from (12-30µ) in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diameter</a:t>
            </a:r>
            <a:endPar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nucleus rounded,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viscular</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surrounded by a delicate nuclear membrane which is studded on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its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inner surface with minute regular chromatin granules. In the center of the nucleus there is a single dense bead-like chromatin body called the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karyosome or endosome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(centric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karyosome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4-There are many food vacuoles containing parts of epithelial cells, Bacteria &amp; some times many R.B.Cs</a:t>
            </a:r>
            <a:br>
              <a:rPr lang="en-US" sz="2400" dirty="0">
                <a:solidFill>
                  <a:srgbClr val="C00000"/>
                </a:solidFill>
                <a:latin typeface="Times New Roman" panose="02020603050405020304" pitchFamily="18" charset="0"/>
                <a:cs typeface="Times New Roman" panose="02020603050405020304" pitchFamily="18" charset="0"/>
              </a:rPr>
            </a:b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755650" y="4683125"/>
            <a:ext cx="3290570" cy="2052320"/>
          </a:xfrm>
          <a:prstGeom prst="rect">
            <a:avLst/>
          </a:prstGeom>
        </p:spPr>
      </p:pic>
      <p:pic>
        <p:nvPicPr>
          <p:cNvPr id="4" name="Picture 3"/>
          <p:cNvPicPr>
            <a:picLocks noChangeAspect="1"/>
          </p:cNvPicPr>
          <p:nvPr/>
        </p:nvPicPr>
        <p:blipFill>
          <a:blip r:embed="rId2"/>
          <a:stretch>
            <a:fillRect/>
          </a:stretch>
        </p:blipFill>
        <p:spPr>
          <a:xfrm>
            <a:off x="4572000" y="4683125"/>
            <a:ext cx="4305300" cy="19881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i="1"/>
              <a:t>Entamoeba histolytica</a:t>
            </a:r>
            <a:r>
              <a:rPr lang="en-US"/>
              <a:t> trophozoite</a:t>
            </a:r>
            <a:endParaRPr lang="en-US"/>
          </a:p>
        </p:txBody>
      </p:sp>
      <p:pic>
        <p:nvPicPr>
          <p:cNvPr id="4" name="Content Placeholder 3"/>
          <p:cNvPicPr>
            <a:picLocks noChangeAspect="1"/>
          </p:cNvPicPr>
          <p:nvPr>
            <p:ph idx="1"/>
          </p:nvPr>
        </p:nvPicPr>
        <p:blipFill>
          <a:blip r:embed="rId1"/>
          <a:stretch>
            <a:fillRect/>
          </a:stretch>
        </p:blipFill>
        <p:spPr>
          <a:xfrm>
            <a:off x="175260" y="1700530"/>
            <a:ext cx="8896350" cy="5111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pPr algn="l" rtl="0">
              <a:buFont typeface="Wingdings" panose="05000000000000000000" pitchFamily="2" charset="2"/>
              <a:buChar char="Ø"/>
            </a:pPr>
            <a:r>
              <a:rPr lang="en-US" dirty="0" smtClean="0">
                <a:solidFill>
                  <a:srgbClr val="C00000"/>
                </a:solidFill>
                <a:latin typeface="Times New Roman" panose="02020603050405020304" pitchFamily="18" charset="0"/>
                <a:cs typeface="Times New Roman" panose="02020603050405020304" pitchFamily="18" charset="0"/>
              </a:rPr>
              <a:t>Cyst</a:t>
            </a:r>
            <a:endParaRPr lang="en-US" dirty="0" smtClean="0">
              <a:solidFill>
                <a:srgbClr val="C0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mature cyst typically has (4) nuclei. The cyst arrange between (5-10µ) in diameter, spherical or may has oval shape.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1">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131840" y="3501008"/>
            <a:ext cx="2689076" cy="240652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501008"/>
            <a:ext cx="2737868" cy="240652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501008"/>
            <a:ext cx="2590800" cy="240652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998043" y="260351"/>
            <a:ext cx="7147914" cy="590495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67541" y="260350"/>
            <a:ext cx="8024818" cy="63373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4282</Words>
  <Application>WPS Presentation</Application>
  <PresentationFormat>On-screen Show (4:3)</PresentationFormat>
  <Paragraphs>113</Paragraphs>
  <Slides>22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SimSun</vt:lpstr>
      <vt:lpstr>Wingdings</vt:lpstr>
      <vt:lpstr>Times New Roman</vt:lpstr>
      <vt:lpstr>Calibri</vt:lpstr>
      <vt:lpstr>Microsoft YaHei</vt:lpstr>
      <vt:lpstr>Arial Unicode MS</vt:lpstr>
      <vt:lpstr>Times New Roman</vt:lpstr>
      <vt:lpstr>سمة Office</vt:lpstr>
      <vt:lpstr>PowerPoint 演示文稿</vt:lpstr>
      <vt:lpstr>PowerPoint 演示文稿</vt:lpstr>
      <vt:lpstr>PowerPoint 演示文稿</vt:lpstr>
      <vt:lpstr>PowerPoint 演示文稿</vt:lpstr>
      <vt:lpstr>PowerPoint 演示文稿</vt:lpstr>
      <vt:lpstr>Entamoeba histolytica trophozoite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zainab</dc:creator>
  <cp:lastModifiedBy>Abeer Mahmood</cp:lastModifiedBy>
  <cp:revision>39</cp:revision>
  <dcterms:created xsi:type="dcterms:W3CDTF">2018-02-19T12:35:00Z</dcterms:created>
  <dcterms:modified xsi:type="dcterms:W3CDTF">2025-01-27T15:58:34Z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4B0E86968CE848508CBF9BE7199998C3_12</vt:lpwstr>
  </property>
  <property fmtid="{D5CDD505-2E9C-101B-9397-08002B2CF9AE}" pid="3" name="KSOProductBuildVer">
    <vt:lpwstr>1033-12.2.0.19805</vt:lpwstr>
  </property>
</Properties>
</file>