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custDataLst>
    <p:tags r:id="rId20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tags" Target="tags/tag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6DFF0-C06C-4C80-85F9-8705B88557F2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77C03-32FE-4313-BF23-75401EFC6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77C03-32FE-4313-BF23-75401EFC6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1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99A4-19D3-4663-899F-24EBC2BD5ED4}" type="datetimeFigureOut">
              <a:rPr lang="en-US" smtClean="0"/>
              <a:t>2025-02-01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2370-A328-4250-BE52-D2BCE29F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1259632" y="2564904"/>
            <a:ext cx="6552728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Medical Parasitology</a:t>
            </a:r>
            <a:b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</a:br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lab. </a:t>
            </a:r>
            <a:r>
              <a:rPr lang="en-US" sz="3200" dirty="0">
                <a:latin typeface="FrankRuehl" panose="020E0503060101010101" pitchFamily="34" charset="-79"/>
                <a:cs typeface="FrankRuehl" panose="020E0503060101010101" pitchFamily="34" charset="-79"/>
              </a:rPr>
              <a:t>3</a:t>
            </a:r>
            <a:endParaRPr lang="en-US" sz="3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33928"/>
            <a:ext cx="878497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completed in a single host either male or female.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habitat is the human vagina (in females) and the genital tract (in males) and probably localized in the prostate gland and the urethra. Mostly non-pathogenic for male, but sometimes causes urethritis.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trophozoite cannot survive outside and so infection has to be transmitted directly from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-person. Sexual transmission is the usual mode of infection.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by longitudinal binary fission.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period is roughly 10 days.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7504" y="4022779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endParaRPr lang="en-US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examination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 or urethral discharge is examined microscopically in saline wet mount preparation for characteristic jerky and twitching motility and shape. In males,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found in urine or prostatic secretions.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smears may be stained with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Giemsa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stains).</a:t>
            </a:r>
          </a:p>
          <a:p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116632"/>
            <a:ext cx="7754552" cy="5728119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27784" y="608400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Life Cycle 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Trichomonas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vaginalis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4" name="Shape 9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Google Shape;9235;p2"/>
          <p:cNvSpPr/>
          <p:nvPr/>
        </p:nvSpPr>
        <p:spPr>
          <a:xfrm>
            <a:off x="467545" y="404665"/>
            <a:ext cx="83529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 Ciliates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constitutes a group characterized by numerous cilia. </a:t>
            </a:r>
            <a:endParaRPr b="1" i="0" sz="27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1" i="0" sz="27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t/>
            </a:r>
            <a:endParaRPr b="1" i="0" sz="27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36" name="Google Shape;923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545" y="1604993"/>
            <a:ext cx="5832647" cy="640853"/>
          </a:xfrm>
          <a:prstGeom prst="rect">
            <a:avLst/>
          </a:prstGeom>
          <a:noFill/>
          <a:ln>
            <a:noFill/>
          </a:ln>
        </p:spPr>
      </p:pic>
      <p:sp>
        <p:nvSpPr>
          <p:cNvPr id="9237" name="Google Shape;9237;p2"/>
          <p:cNvSpPr/>
          <p:nvPr/>
        </p:nvSpPr>
        <p:spPr>
          <a:xfrm>
            <a:off x="467545" y="2926392"/>
            <a:ext cx="4392600" cy="24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00"/>
              <a:buFont typeface="Times New Roman"/>
              <a:buNone/>
            </a:pPr>
            <a:r>
              <a:rPr b="1" lang="en-US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imes New Roman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Kingdom      : </a:t>
            </a:r>
            <a:r>
              <a:rPr b="1" lang="en-US" sz="2700">
                <a:latin typeface="Times New Roman"/>
                <a:ea typeface="Times New Roman"/>
                <a:cs typeface="Times New Roman"/>
                <a:sym typeface="Times New Roman"/>
              </a:rPr>
              <a:t>Protista </a:t>
            </a: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Phylum        : Protozoa</a:t>
            </a:r>
            <a:b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Sub-phylum: Ciliophora</a:t>
            </a:r>
            <a:b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7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           : Ciliata</a:t>
            </a:r>
            <a:b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59766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Morphologic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has two stages trophozoite &amp; cyst.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trophozoite lives in the lumen of the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cecum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feeding on the host cells, bacteria,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food substances in the tissue or the intestine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contents.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Oval in shape.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Has two nuclei macro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nucleus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kidney-</a:t>
            </a:r>
            <a:r>
              <a:rPr lang="en-US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micro-nucleus.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Anterior end pointed with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cytosome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Posterior end rounded.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Cyst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or oval shape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Two nuclei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macro-nucleus (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kidney-</a:t>
            </a:r>
            <a:r>
              <a:rPr lang="en-US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micro nucleus.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Surrounded by thick layer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coli </a:t>
            </a:r>
          </a:p>
          <a:p>
            <a:r>
              <a:rPr lang="en-US" b="0" i="0" u="none" strike="noStrike" baseline="0" dirty="0" smtClean="0">
                <a:latin typeface="MyriadPro-Regular"/>
              </a:rPr>
              <a:t> By demonstration</a:t>
            </a:r>
            <a:r>
              <a:rPr lang="en-US" b="0" i="0" u="none" strike="noStrike" dirty="0" smtClean="0">
                <a:latin typeface="MyriadPro-Regular"/>
              </a:rPr>
              <a:t> </a:t>
            </a:r>
            <a:r>
              <a:rPr lang="en-US" b="0" i="0" u="none" strike="noStrike" baseline="0" dirty="0" smtClean="0">
                <a:latin typeface="MyriadPro-Regular"/>
              </a:rPr>
              <a:t>of </a:t>
            </a:r>
            <a:r>
              <a:rPr lang="en-US" b="0" i="0" u="none" strike="noStrike" baseline="0" dirty="0" err="1" smtClean="0">
                <a:latin typeface="MyriadPro-Regular"/>
              </a:rPr>
              <a:t>trophozoites</a:t>
            </a:r>
            <a:endParaRPr lang="en-US" b="0" i="0" u="none" strike="noStrike" baseline="0" dirty="0" smtClean="0">
              <a:latin typeface="MyriadPro-Regular"/>
            </a:endParaRPr>
          </a:p>
          <a:p>
            <a:r>
              <a:rPr lang="en-US" b="0" i="0" u="none" strike="noStrike" baseline="0" dirty="0" smtClean="0">
                <a:latin typeface="MyriadPro-Regular"/>
              </a:rPr>
              <a:t> and cysts in feces.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80" y="1916832"/>
            <a:ext cx="4243806" cy="35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508104" y="5517232"/>
            <a:ext cx="354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Morphology of </a:t>
            </a:r>
            <a:r>
              <a:rPr lang="en-US" b="1" i="1" dirty="0" err="1" smtClean="0"/>
              <a:t>Balantidium</a:t>
            </a:r>
            <a:r>
              <a:rPr lang="en-US" b="1" i="1" dirty="0" smtClean="0"/>
              <a:t> coli</a:t>
            </a:r>
            <a:endParaRPr lang="en-US" b="1" dirty="0" smtClean="0"/>
          </a:p>
          <a:p>
            <a:r>
              <a:rPr lang="en-US" b="1" dirty="0" smtClean="0"/>
              <a:t>A. </a:t>
            </a:r>
            <a:r>
              <a:rPr lang="en-US" b="1" dirty="0" err="1" smtClean="0"/>
              <a:t>Trophozoites</a:t>
            </a:r>
            <a:r>
              <a:rPr lang="en-US" b="1" dirty="0" smtClean="0"/>
              <a:t>                      B. Cyst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3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7385"/>
            <a:ext cx="2376264" cy="223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7385"/>
            <a:ext cx="2448272" cy="2205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4210"/>
            <a:ext cx="2520280" cy="2208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699792" y="3105835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04" y="3866974"/>
            <a:ext cx="2890199" cy="2133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176972" y="6156012"/>
            <a:ext cx="2691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Balantidium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coli</a:t>
            </a:r>
            <a:r>
              <a:rPr lang="en-US" dirty="0" smtClean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Cyst)</a:t>
            </a:r>
          </a:p>
        </p:txBody>
      </p:sp>
    </p:spTree>
    <p:extLst>
      <p:ext uri="{BB962C8B-B14F-4D97-AF65-F5344CB8AC3E}">
        <p14:creationId xmlns:p14="http://schemas.microsoft.com/office/powerpoint/2010/main" val="347046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5" name="Shape 9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Google Shape;9226;p1"/>
          <p:cNvSpPr/>
          <p:nvPr/>
        </p:nvSpPr>
        <p:spPr>
          <a:xfrm>
            <a:off x="251520" y="332656"/>
            <a:ext cx="87129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The flagellates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flagellate protozoa that are parasites of man are conveniently discussed 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7" name="Google Shape;9227;p1"/>
          <p:cNvSpPr/>
          <p:nvPr/>
        </p:nvSpPr>
        <p:spPr>
          <a:xfrm>
            <a:off x="395536" y="1268760"/>
            <a:ext cx="4176600" cy="936000"/>
          </a:xfrm>
          <a:prstGeom prst="roundRect">
            <a:avLst>
              <a:gd fmla="val ١٦٦٦٧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flagellates of the digestive tract and genital organs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28" name="Google Shape;9228;p1"/>
          <p:cNvSpPr/>
          <p:nvPr/>
        </p:nvSpPr>
        <p:spPr>
          <a:xfrm>
            <a:off x="4644008" y="1268760"/>
            <a:ext cx="4176600" cy="936000"/>
          </a:xfrm>
          <a:prstGeom prst="roundRect">
            <a:avLst>
              <a:gd fmla="val ١٦٦٦٧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 flagellates of the blood and tissues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29" name="Google Shape;9229;p1"/>
          <p:cNvSpPr/>
          <p:nvPr/>
        </p:nvSpPr>
        <p:spPr>
          <a:xfrm>
            <a:off x="2555776" y="2317815"/>
            <a:ext cx="216000" cy="576000"/>
          </a:xfrm>
          <a:prstGeom prst="downArrow">
            <a:avLst>
              <a:gd fmla="val ٥٠٠٠٠" name="adj1"/>
              <a:gd fmla="val ٥٠٠٠٠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0" name="Google Shape;9230;p1"/>
          <p:cNvSpPr/>
          <p:nvPr/>
        </p:nvSpPr>
        <p:spPr>
          <a:xfrm>
            <a:off x="6732240" y="2275996"/>
            <a:ext cx="216000" cy="576000"/>
          </a:xfrm>
          <a:prstGeom prst="downArrow">
            <a:avLst>
              <a:gd fmla="val ٥٠٠٠٠" name="adj1"/>
              <a:gd fmla="val ٥٠٠٠٠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1" name="Google Shape;9231;p1"/>
          <p:cNvSpPr/>
          <p:nvPr/>
        </p:nvSpPr>
        <p:spPr>
          <a:xfrm>
            <a:off x="683568" y="3068960"/>
            <a:ext cx="3600300" cy="1152000"/>
          </a:xfrm>
          <a:prstGeom prst="roundRect">
            <a:avLst>
              <a:gd fmla="val ١٦٦٦٧" name="adj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Giardia lamblia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Trichomonas vaginalis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32" name="Google Shape;9232;p1"/>
          <p:cNvSpPr/>
          <p:nvPr/>
        </p:nvSpPr>
        <p:spPr>
          <a:xfrm>
            <a:off x="4932040" y="3068960"/>
            <a:ext cx="3672300" cy="1152000"/>
          </a:xfrm>
          <a:prstGeom prst="roundRect">
            <a:avLst>
              <a:gd fmla="val ١٦٦٦٧" name="adj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Leishmania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ssp.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Trypanosoma  </a:t>
            </a: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ssp.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33" name="Google Shape;9233;p1"/>
          <p:cNvSpPr/>
          <p:nvPr/>
        </p:nvSpPr>
        <p:spPr>
          <a:xfrm>
            <a:off x="683568" y="4604935"/>
            <a:ext cx="45720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Classification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Kingdom      : Protista 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Phylum        : Protozoa 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Sub-phylum: Mastigophora</a:t>
            </a:r>
            <a:b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            : Zoomastigophorea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260648"/>
            <a:ext cx="896448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causes: Giardiasis)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parasite infects the children more than the bigger people.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Morphology:  </a:t>
            </a:r>
            <a:r>
              <a:rPr lang="en-US" dirty="0" smtClean="0"/>
              <a:t>It exists in 2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Trophozoite (or vegetative form)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Cyst (or cystic form).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</a:p>
          <a:p>
            <a:r>
              <a:rPr lang="en-US" dirty="0" smtClean="0"/>
              <a:t>The trophozoite is in the shape of a tennis racket (</a:t>
            </a:r>
            <a:r>
              <a:rPr lang="en-US" dirty="0" err="1" smtClean="0"/>
              <a:t>heartshaped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pyriform</a:t>
            </a:r>
            <a:r>
              <a:rPr lang="en-US" dirty="0" smtClean="0"/>
              <a:t> shaped)     and is rounded anteriorly and pointed posteriorly.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measures 15 </a:t>
            </a:r>
            <a:r>
              <a:rPr lang="en-US" dirty="0" err="1" smtClean="0"/>
              <a:t>μm</a:t>
            </a:r>
            <a:r>
              <a:rPr lang="en-US" dirty="0" smtClean="0"/>
              <a:t> x 9 </a:t>
            </a:r>
            <a:r>
              <a:rPr lang="en-US" dirty="0" err="1" smtClean="0"/>
              <a:t>μm</a:t>
            </a:r>
            <a:r>
              <a:rPr lang="en-US" dirty="0" smtClean="0"/>
              <a:t> wide and 4 </a:t>
            </a:r>
            <a:r>
              <a:rPr lang="en-US" dirty="0" err="1" smtClean="0"/>
              <a:t>μm</a:t>
            </a:r>
            <a:r>
              <a:rPr lang="en-US" dirty="0" smtClean="0"/>
              <a:t> thick.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Dorsally, it is convex and ventrally, it has a concave </a:t>
            </a:r>
            <a:r>
              <a:rPr lang="en-US" b="1" dirty="0" smtClean="0"/>
              <a:t>sucking disc</a:t>
            </a:r>
            <a:r>
              <a:rPr lang="en-US" dirty="0" smtClean="0"/>
              <a:t>, which helps in its attachment to the intestinal mucosa.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is bilaterally symmetrical and possesses.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1 pair of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4 pairs of flagella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Blepharoplast</a:t>
            </a:r>
            <a:r>
              <a:rPr lang="en-US" dirty="0" smtClean="0"/>
              <a:t>, from which the flagella arise (4 pairs)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 1 pair of </a:t>
            </a:r>
            <a:r>
              <a:rPr lang="en-US" dirty="0" err="1" smtClean="0"/>
              <a:t>axostyles</a:t>
            </a:r>
            <a:r>
              <a:rPr lang="en-US" dirty="0" smtClean="0"/>
              <a:t>, running along the midline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 err="1" smtClean="0"/>
              <a:t>sausageshaped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parabasal</a:t>
            </a:r>
            <a:r>
              <a:rPr lang="en-US" dirty="0" smtClean="0"/>
              <a:t> or median bodies,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lying transversely posterior to the sucking disc.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trophozoite is motile, with a slow oscillation about</a:t>
            </a:r>
          </a:p>
          <a:p>
            <a:r>
              <a:rPr lang="en-US" dirty="0"/>
              <a:t> </a:t>
            </a:r>
            <a:r>
              <a:rPr lang="en-US" dirty="0" smtClean="0"/>
              <a:t>     its long axis, often resembling </a:t>
            </a:r>
            <a:r>
              <a:rPr lang="en-US" b="1" dirty="0" smtClean="0"/>
              <a:t>falling leaf</a:t>
            </a:r>
            <a:r>
              <a:rPr lang="en-US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4458"/>
            <a:ext cx="3096344" cy="2910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7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465"/>
            <a:ext cx="3888432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52" y="260648"/>
            <a:ext cx="4104456" cy="2776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23528" y="616704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Giardia </a:t>
            </a:r>
            <a:r>
              <a:rPr lang="en-US" b="1" i="1" dirty="0" err="1" smtClean="0"/>
              <a:t>lamblia</a:t>
            </a:r>
            <a:r>
              <a:rPr lang="en-US" b="1" i="1" dirty="0" smtClean="0"/>
              <a:t> </a:t>
            </a:r>
            <a:r>
              <a:rPr lang="en-US" dirty="0" smtClean="0"/>
              <a:t>(Trophozoite) : Two symmetric nuclei, a median body, and 4 paired flagella are seen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308" y="3211236"/>
            <a:ext cx="3749352" cy="2954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32656"/>
            <a:ext cx="9144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of the parasite.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cyst is small and oval, measuring 12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surrounded by a hyaline cyst wall.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internal structure includes 2 pairs of nuclei grouped at one end.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 young cyst contains 1 pair of nuclei.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diagnonally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forming a dividing line within cyst wall.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Remnants of the flagella and the sucking disc may be seen in the young cyst.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34214"/>
            <a:ext cx="243333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32034"/>
            <a:ext cx="354799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96115" y="5651956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Giardia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(cyst)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9"/>
            <a:ext cx="881645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Cycle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Giardia passes its life cycle in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host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form: Mature cyst.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of transmission: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   Man acquires infection by ingestion of cysts in contaminated water and food.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   Direct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persontoperson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may also occur in children, male homosexuals.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    Within half an hour of ingestion, the cyst hatches out into two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multiply successively by binary fission and colonize in the duodenum 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live in the duodenum and upper part of jejunum, feeding by pinocytosis.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unfavorable conditions,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encystment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occurs usually in colon 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Cysts are passed in stool and remain viable in soil and water for several weeks.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200,000 cysts passed per gram of feces.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Infective dose is 10–100 cysts.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488832" cy="554461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123728" y="59399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Life Cycle </a:t>
            </a:r>
            <a:r>
              <a:rPr lang="en-US" sz="2400" dirty="0" smtClean="0"/>
              <a:t>: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Giardia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u="sng" dirty="0" err="1" smtClean="0">
                <a:solidFill>
                  <a:srgbClr val="C00000"/>
                </a:solidFill>
              </a:rPr>
              <a:t>lamblia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04664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Trichomonas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(It causes: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Trichomoniasis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vaginitis)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179512" y="836712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pear-shaped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ovoid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measures 10–30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length and 5–10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breadth with a short undulating membrane reaching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middle of the body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has one nucleus(large in size).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has  four anterior free flagella with fifth one turn back to the half of the body forming undulating membrane.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prominent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runs throughout the length of the body and projects posteriorly like a tail.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cytoplasm shows prominent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siderophillic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granules, which are most numerous alongside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axostyle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costa.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motile with a rapid jerky or twitching type movement.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found only in a trophozoite stage (There is no cyst stage).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71" y="3573016"/>
            <a:ext cx="269979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3148583" cy="314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297760" cy="314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19672" y="478786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(trophozoite stage 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2.xml" val="4158434642"/>
  <p:tag name="ppt/slides/slide2.xml" val="3232859071"/>
  <p:tag name="ppt/slides/slide1.xml" val="3886720348"/>
  <p:tag name="ppt/slides/slide13.xml" val="604727095"/>
  <p:tag name="ppt/slides/slide6.xml" val="104144992"/>
  <p:tag name="ppt/slides/slide5.xml" val="1530338369"/>
  <p:tag name="ppt/slides/slide4.xml" val="2639362015"/>
  <p:tag name="ppt/slides/slide3.xml" val="1736379906"/>
  <p:tag name="ppt/slides/slide8.xml" val="2549794827"/>
  <p:tag name="ppt/slides/slide7.xml" val="2464094074"/>
  <p:tag name="ppt/slides/slide9.xml" val="2121049691"/>
  <p:tag name="ppt/slides/slide14.xml" val="1220370280"/>
  <p:tag name="ppt/slides/slide10.xml" val="2809293303"/>
  <p:tag name="ppt/slides/slide11.xml" val="735242769"/>
  <p:tag name="ppt/slideMasters/slideMaster1.xml" val="2826263615"/>
  <p:tag name="ppt/notesSlides/notesSlide1.xml" val="3150467161"/>
  <p:tag name="ppt/slideLayouts/slideLayout6.xml" val="3905886982"/>
  <p:tag name="ppt/slideLayouts/slideLayout5.xml" val="1276455846"/>
  <p:tag name="ppt/slideLayouts/slideLayout4.xml" val="2792674071"/>
  <p:tag name="ppt/slideLayouts/slideLayout3.xml" val="1264788838"/>
  <p:tag name="ppt/slideLayouts/slideLayout2.xml" val="4291274893"/>
  <p:tag name="ppt/slideLayouts/slideLayout1.xml" val="2267986851"/>
  <p:tag name="ppt/slideLayouts/slideLayout7.xml" val="3204217619"/>
  <p:tag name="ppt/slideLayouts/slideLayout8.xml" val="1843328762"/>
  <p:tag name="ppt/slideLayouts/slideLayout9.xml" val="4075514595"/>
  <p:tag name="ppt/slideLayouts/slideLayout11.xml" val="1176003302"/>
  <p:tag name="ppt/slideLayouts/slideLayout10.xml" val="294664551"/>
  <p:tag name="ppt/theme/theme1.xml" val="1958967875"/>
  <p:tag name="ppt/notesMasters/notesMaster1.xml" val="1928465202"/>
  <p:tag name="ppt/media/image7.gif" val="2774439638"/>
  <p:tag name="ppt/media/image6.png" val="464952230"/>
  <p:tag name="ppt/media/image5.png" val="2274015424"/>
  <p:tag name="ppt/media/image4.png" val="1781791833"/>
  <p:tag name="ppt/media/image3.png" val="3362655425"/>
  <p:tag name="ppt/media/image2.png" val="1536838809"/>
  <p:tag name="ppt/media/image1.png" val="378896319"/>
  <p:tag name="ppt/theme/theme2.xml" val="1958967875"/>
  <p:tag name="ppt/media/image9.png" val="690791059"/>
  <p:tag name="ppt/media/image8.png" val="4193565447"/>
  <p:tag name="ppt/media/image11.gif" val="3081323772"/>
  <p:tag name="ppt/media/image10.png" val="102798856"/>
  <p:tag name="ppt/media/image16.png" val="1239362643"/>
  <p:tag name="ppt/media/image15.png" val="2039135065"/>
  <p:tag name="ppt/media/image17.png" val="3988088693"/>
  <p:tag name="ppt/media/image13.emf" val="4206988430"/>
  <p:tag name="ppt/media/image14.png" val="476953529"/>
  <p:tag name="ppt/media/image12.png" val="253977211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