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62"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58397-0D55-4106-82F4-530F0EC5BF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4F51CAA-BEB4-4189-BE2A-C77FDA450210}">
      <dgm:prSet/>
      <dgm:spPr/>
      <dgm:t>
        <a:bodyPr/>
        <a:lstStyle/>
        <a:p>
          <a:r>
            <a:rPr lang="en-US" b="1" i="0" baseline="0"/>
            <a:t>Molecular formula</a:t>
          </a:r>
          <a:r>
            <a:rPr lang="en-US" b="0" i="0" baseline="0"/>
            <a:t>: C₉H₉NO₃</a:t>
          </a:r>
          <a:endParaRPr lang="en-US"/>
        </a:p>
      </dgm:t>
    </dgm:pt>
    <dgm:pt modelId="{B5E3E486-97D9-4218-8025-FAAEED81915D}" type="parTrans" cxnId="{DFFBC45F-9D6F-4465-A5CD-58FE68F2F9CE}">
      <dgm:prSet/>
      <dgm:spPr/>
      <dgm:t>
        <a:bodyPr/>
        <a:lstStyle/>
        <a:p>
          <a:endParaRPr lang="en-US"/>
        </a:p>
      </dgm:t>
    </dgm:pt>
    <dgm:pt modelId="{A62E87F4-D625-4156-9840-5BD73FAE1F66}" type="sibTrans" cxnId="{DFFBC45F-9D6F-4465-A5CD-58FE68F2F9CE}">
      <dgm:prSet/>
      <dgm:spPr/>
      <dgm:t>
        <a:bodyPr/>
        <a:lstStyle/>
        <a:p>
          <a:endParaRPr lang="en-US"/>
        </a:p>
      </dgm:t>
    </dgm:pt>
    <dgm:pt modelId="{575E8F6F-DEC0-4F00-BE38-EA539BDE2604}">
      <dgm:prSet/>
      <dgm:spPr/>
      <dgm:t>
        <a:bodyPr/>
        <a:lstStyle/>
        <a:p>
          <a:r>
            <a:rPr lang="en-US" b="1" i="0" baseline="0"/>
            <a:t>Molecular weight</a:t>
          </a:r>
          <a:r>
            <a:rPr lang="en-US" b="0" i="0" baseline="0"/>
            <a:t>: 179.17 g/mol</a:t>
          </a:r>
          <a:endParaRPr lang="en-US"/>
        </a:p>
      </dgm:t>
    </dgm:pt>
    <dgm:pt modelId="{CBD6DE43-01BC-408B-B5DD-13358F247C75}" type="parTrans" cxnId="{E218F9E9-8AC6-4FD5-B48E-A005C5D27843}">
      <dgm:prSet/>
      <dgm:spPr/>
      <dgm:t>
        <a:bodyPr/>
        <a:lstStyle/>
        <a:p>
          <a:endParaRPr lang="en-US"/>
        </a:p>
      </dgm:t>
    </dgm:pt>
    <dgm:pt modelId="{19F71853-76B5-4C76-A9B3-967C57EFFF0A}" type="sibTrans" cxnId="{E218F9E9-8AC6-4FD5-B48E-A005C5D27843}">
      <dgm:prSet/>
      <dgm:spPr/>
      <dgm:t>
        <a:bodyPr/>
        <a:lstStyle/>
        <a:p>
          <a:endParaRPr lang="en-US"/>
        </a:p>
      </dgm:t>
    </dgm:pt>
    <dgm:pt modelId="{B6BFCC72-2102-47BE-AB2C-103F2809788A}">
      <dgm:prSet/>
      <dgm:spPr/>
      <dgm:t>
        <a:bodyPr/>
        <a:lstStyle/>
        <a:p>
          <a:r>
            <a:rPr lang="en-US" b="1" i="0" baseline="0"/>
            <a:t>Appearance</a:t>
          </a:r>
          <a:r>
            <a:rPr lang="en-US" b="0" i="0" baseline="0"/>
            <a:t>: White crystalline solid</a:t>
          </a:r>
          <a:endParaRPr lang="en-US"/>
        </a:p>
      </dgm:t>
    </dgm:pt>
    <dgm:pt modelId="{CD7B67DE-BC48-415F-A8E2-EE576B149E7D}" type="parTrans" cxnId="{AB0CD864-9BFB-4BC1-8F54-7AF33FD7AB30}">
      <dgm:prSet/>
      <dgm:spPr/>
      <dgm:t>
        <a:bodyPr/>
        <a:lstStyle/>
        <a:p>
          <a:endParaRPr lang="en-US"/>
        </a:p>
      </dgm:t>
    </dgm:pt>
    <dgm:pt modelId="{35EDABAD-D2AD-4E9D-981E-A24056A6A42B}" type="sibTrans" cxnId="{AB0CD864-9BFB-4BC1-8F54-7AF33FD7AB30}">
      <dgm:prSet/>
      <dgm:spPr/>
      <dgm:t>
        <a:bodyPr/>
        <a:lstStyle/>
        <a:p>
          <a:endParaRPr lang="en-US"/>
        </a:p>
      </dgm:t>
    </dgm:pt>
    <dgm:pt modelId="{E74BD7CF-9EE1-493D-8C81-51487356B8EF}">
      <dgm:prSet/>
      <dgm:spPr/>
      <dgm:t>
        <a:bodyPr/>
        <a:lstStyle/>
        <a:p>
          <a:r>
            <a:rPr lang="en-US" b="1" i="0" baseline="0"/>
            <a:t>Melting point</a:t>
          </a:r>
          <a:r>
            <a:rPr lang="en-US" b="0" i="0" baseline="0"/>
            <a:t>: Approximately </a:t>
          </a:r>
          <a:r>
            <a:rPr lang="en-US" b="1" i="0" baseline="0"/>
            <a:t>187–191°C</a:t>
          </a:r>
          <a:endParaRPr lang="en-US"/>
        </a:p>
      </dgm:t>
    </dgm:pt>
    <dgm:pt modelId="{E0CB43C8-57AE-4D07-9030-01E61AC7BE5E}" type="parTrans" cxnId="{BCF25233-E07D-4855-8F2E-EF51CA932A1D}">
      <dgm:prSet/>
      <dgm:spPr/>
      <dgm:t>
        <a:bodyPr/>
        <a:lstStyle/>
        <a:p>
          <a:endParaRPr lang="en-US"/>
        </a:p>
      </dgm:t>
    </dgm:pt>
    <dgm:pt modelId="{89A3852C-364B-4716-A39D-BF80D5873F7B}" type="sibTrans" cxnId="{BCF25233-E07D-4855-8F2E-EF51CA932A1D}">
      <dgm:prSet/>
      <dgm:spPr/>
      <dgm:t>
        <a:bodyPr/>
        <a:lstStyle/>
        <a:p>
          <a:endParaRPr lang="en-US"/>
        </a:p>
      </dgm:t>
    </dgm:pt>
    <dgm:pt modelId="{DE6C6993-3AC5-44FA-9C1B-D1B7920939EA}">
      <dgm:prSet/>
      <dgm:spPr/>
      <dgm:t>
        <a:bodyPr/>
        <a:lstStyle/>
        <a:p>
          <a:r>
            <a:rPr lang="en-US" b="1" i="0" baseline="0"/>
            <a:t>Solubility</a:t>
          </a:r>
          <a:r>
            <a:rPr lang="en-US" b="0" i="0" baseline="0"/>
            <a:t>:</a:t>
          </a:r>
          <a:endParaRPr lang="en-US"/>
        </a:p>
      </dgm:t>
    </dgm:pt>
    <dgm:pt modelId="{F7E2A14F-1F19-4FBE-9854-C7AEEC630781}" type="parTrans" cxnId="{3C30E4C4-5777-4441-BDE1-E5A949B80724}">
      <dgm:prSet/>
      <dgm:spPr/>
      <dgm:t>
        <a:bodyPr/>
        <a:lstStyle/>
        <a:p>
          <a:endParaRPr lang="en-US"/>
        </a:p>
      </dgm:t>
    </dgm:pt>
    <dgm:pt modelId="{43F09350-939F-4448-80B5-BFF225464B8B}" type="sibTrans" cxnId="{3C30E4C4-5777-4441-BDE1-E5A949B80724}">
      <dgm:prSet/>
      <dgm:spPr/>
      <dgm:t>
        <a:bodyPr/>
        <a:lstStyle/>
        <a:p>
          <a:endParaRPr lang="en-US"/>
        </a:p>
      </dgm:t>
    </dgm:pt>
    <dgm:pt modelId="{EF48AFBE-E075-496B-A61B-9633260D0E79}">
      <dgm:prSet/>
      <dgm:spPr/>
      <dgm:t>
        <a:bodyPr/>
        <a:lstStyle/>
        <a:p>
          <a:r>
            <a:rPr lang="en-US" b="0" i="0" baseline="0"/>
            <a:t>Soluble in </a:t>
          </a:r>
          <a:r>
            <a:rPr lang="en-US" b="1" i="0" baseline="0"/>
            <a:t>hot water</a:t>
          </a:r>
          <a:endParaRPr lang="en-US"/>
        </a:p>
      </dgm:t>
    </dgm:pt>
    <dgm:pt modelId="{4FBD5492-283C-4D1E-805E-0DB548F5048F}" type="parTrans" cxnId="{CFA0E24B-F142-4DDD-A3A9-2B491202B69F}">
      <dgm:prSet/>
      <dgm:spPr/>
      <dgm:t>
        <a:bodyPr/>
        <a:lstStyle/>
        <a:p>
          <a:endParaRPr lang="en-US"/>
        </a:p>
      </dgm:t>
    </dgm:pt>
    <dgm:pt modelId="{1FAAADE0-129B-4241-B7EE-ACEB721FA226}" type="sibTrans" cxnId="{CFA0E24B-F142-4DDD-A3A9-2B491202B69F}">
      <dgm:prSet/>
      <dgm:spPr/>
      <dgm:t>
        <a:bodyPr/>
        <a:lstStyle/>
        <a:p>
          <a:endParaRPr lang="en-US"/>
        </a:p>
      </dgm:t>
    </dgm:pt>
    <dgm:pt modelId="{4FCD1AA6-96B8-4608-AABD-36804860D9A7}">
      <dgm:prSet/>
      <dgm:spPr/>
      <dgm:t>
        <a:bodyPr/>
        <a:lstStyle/>
        <a:p>
          <a:r>
            <a:rPr lang="en-US" b="0" i="0" baseline="0"/>
            <a:t>Slightly soluble in </a:t>
          </a:r>
          <a:r>
            <a:rPr lang="en-US" b="1" i="0" baseline="0"/>
            <a:t>cold water</a:t>
          </a:r>
          <a:endParaRPr lang="en-US"/>
        </a:p>
      </dgm:t>
    </dgm:pt>
    <dgm:pt modelId="{13755D6C-3391-4AB7-8F9F-B8168CFA5140}" type="parTrans" cxnId="{D49C056D-61B4-44AD-9F08-6764A8B9A5FE}">
      <dgm:prSet/>
      <dgm:spPr/>
      <dgm:t>
        <a:bodyPr/>
        <a:lstStyle/>
        <a:p>
          <a:endParaRPr lang="en-US"/>
        </a:p>
      </dgm:t>
    </dgm:pt>
    <dgm:pt modelId="{6E18B18E-793C-4D00-86F1-C7F484F486D3}" type="sibTrans" cxnId="{D49C056D-61B4-44AD-9F08-6764A8B9A5FE}">
      <dgm:prSet/>
      <dgm:spPr/>
      <dgm:t>
        <a:bodyPr/>
        <a:lstStyle/>
        <a:p>
          <a:endParaRPr lang="en-US"/>
        </a:p>
      </dgm:t>
    </dgm:pt>
    <dgm:pt modelId="{99AFFBF9-C1BA-417A-A690-289953FA9576}">
      <dgm:prSet/>
      <dgm:spPr/>
      <dgm:t>
        <a:bodyPr/>
        <a:lstStyle/>
        <a:p>
          <a:r>
            <a:rPr lang="en-US" b="0" i="0" baseline="0"/>
            <a:t>Soluble in </a:t>
          </a:r>
          <a:r>
            <a:rPr lang="en-US" b="1" i="0" baseline="0"/>
            <a:t>alcohol and ether</a:t>
          </a:r>
          <a:endParaRPr lang="en-US"/>
        </a:p>
      </dgm:t>
    </dgm:pt>
    <dgm:pt modelId="{8A9FD993-0293-44B0-BB3E-46102BC3F1CE}" type="parTrans" cxnId="{B9E1915E-E299-46BC-B2D9-17496F5A54DE}">
      <dgm:prSet/>
      <dgm:spPr/>
      <dgm:t>
        <a:bodyPr/>
        <a:lstStyle/>
        <a:p>
          <a:endParaRPr lang="en-US"/>
        </a:p>
      </dgm:t>
    </dgm:pt>
    <dgm:pt modelId="{D8F14227-714E-45AB-98DF-C3EACC4549A2}" type="sibTrans" cxnId="{B9E1915E-E299-46BC-B2D9-17496F5A54DE}">
      <dgm:prSet/>
      <dgm:spPr/>
      <dgm:t>
        <a:bodyPr/>
        <a:lstStyle/>
        <a:p>
          <a:endParaRPr lang="en-US"/>
        </a:p>
      </dgm:t>
    </dgm:pt>
    <dgm:pt modelId="{074E3BA4-AECE-4102-A120-744076323F94}">
      <dgm:prSet/>
      <dgm:spPr/>
      <dgm:t>
        <a:bodyPr/>
        <a:lstStyle/>
        <a:p>
          <a:r>
            <a:rPr lang="en-US" b="1" i="0" baseline="0"/>
            <a:t>Odor</a:t>
          </a:r>
          <a:r>
            <a:rPr lang="en-US" b="0" i="0" baseline="0"/>
            <a:t>: Odorless</a:t>
          </a:r>
          <a:endParaRPr lang="en-US"/>
        </a:p>
      </dgm:t>
    </dgm:pt>
    <dgm:pt modelId="{47774CC4-1916-4F31-A886-791AB5AFEB6A}" type="parTrans" cxnId="{10018187-6D19-4E04-9D22-264673C2E9FA}">
      <dgm:prSet/>
      <dgm:spPr/>
      <dgm:t>
        <a:bodyPr/>
        <a:lstStyle/>
        <a:p>
          <a:endParaRPr lang="en-US"/>
        </a:p>
      </dgm:t>
    </dgm:pt>
    <dgm:pt modelId="{08D5F2A9-DD38-4A46-A94B-450FB3A213A2}" type="sibTrans" cxnId="{10018187-6D19-4E04-9D22-264673C2E9FA}">
      <dgm:prSet/>
      <dgm:spPr/>
      <dgm:t>
        <a:bodyPr/>
        <a:lstStyle/>
        <a:p>
          <a:endParaRPr lang="en-US"/>
        </a:p>
      </dgm:t>
    </dgm:pt>
    <dgm:pt modelId="{03F69300-6797-4CFC-A9F9-BFD13D4B3D3A}">
      <dgm:prSet/>
      <dgm:spPr/>
      <dgm:t>
        <a:bodyPr/>
        <a:lstStyle/>
        <a:p>
          <a:r>
            <a:rPr lang="en-US" b="1" i="0" baseline="0"/>
            <a:t>Taste</a:t>
          </a:r>
          <a:r>
            <a:rPr lang="en-US" b="0" i="0" baseline="0"/>
            <a:t>: Slightly bitter</a:t>
          </a:r>
          <a:endParaRPr lang="en-US"/>
        </a:p>
      </dgm:t>
    </dgm:pt>
    <dgm:pt modelId="{EA38EF1D-B31B-4CB3-9B5F-9C6DFC8B9273}" type="parTrans" cxnId="{559461E9-917F-4FF0-B7AF-603D5FAE17B3}">
      <dgm:prSet/>
      <dgm:spPr/>
      <dgm:t>
        <a:bodyPr/>
        <a:lstStyle/>
        <a:p>
          <a:endParaRPr lang="en-US"/>
        </a:p>
      </dgm:t>
    </dgm:pt>
    <dgm:pt modelId="{A006BEF3-39AE-48BD-9E33-1B5A6D827676}" type="sibTrans" cxnId="{559461E9-917F-4FF0-B7AF-603D5FAE17B3}">
      <dgm:prSet/>
      <dgm:spPr/>
      <dgm:t>
        <a:bodyPr/>
        <a:lstStyle/>
        <a:p>
          <a:endParaRPr lang="en-US"/>
        </a:p>
      </dgm:t>
    </dgm:pt>
    <dgm:pt modelId="{9A78E3CE-D2FD-4DE1-BDBF-61A88F5D8065}">
      <dgm:prSet/>
      <dgm:spPr/>
      <dgm:t>
        <a:bodyPr/>
        <a:lstStyle/>
        <a:p>
          <a:r>
            <a:rPr lang="en-US" b="1" i="0" baseline="0" dirty="0"/>
            <a:t>Stability</a:t>
          </a:r>
          <a:r>
            <a:rPr lang="en-US" b="0" i="0" baseline="0" dirty="0"/>
            <a:t>: Stable under normal conditions, but may decompose upon strong heating .</a:t>
          </a:r>
          <a:endParaRPr lang="en-US" dirty="0"/>
        </a:p>
      </dgm:t>
    </dgm:pt>
    <dgm:pt modelId="{75D29EBD-DD96-480F-A348-F27E7E5FD381}" type="parTrans" cxnId="{672666E2-625D-4765-9292-90BB1A853AA7}">
      <dgm:prSet/>
      <dgm:spPr/>
      <dgm:t>
        <a:bodyPr/>
        <a:lstStyle/>
        <a:p>
          <a:endParaRPr lang="en-US"/>
        </a:p>
      </dgm:t>
    </dgm:pt>
    <dgm:pt modelId="{3D13FC32-132D-485E-8CE0-12FF6A8FF863}" type="sibTrans" cxnId="{672666E2-625D-4765-9292-90BB1A853AA7}">
      <dgm:prSet/>
      <dgm:spPr/>
      <dgm:t>
        <a:bodyPr/>
        <a:lstStyle/>
        <a:p>
          <a:endParaRPr lang="en-US"/>
        </a:p>
      </dgm:t>
    </dgm:pt>
    <dgm:pt modelId="{84A6DB45-5AAD-4CE7-9EB5-871C66A96A16}" type="pres">
      <dgm:prSet presAssocID="{F2F58397-0D55-4106-82F4-530F0EC5BF74}" presName="diagram" presStyleCnt="0">
        <dgm:presLayoutVars>
          <dgm:dir/>
          <dgm:resizeHandles val="exact"/>
        </dgm:presLayoutVars>
      </dgm:prSet>
      <dgm:spPr/>
    </dgm:pt>
    <dgm:pt modelId="{73222403-FBC9-48D5-856F-27F6BBFC1AF3}" type="pres">
      <dgm:prSet presAssocID="{F4F51CAA-BEB4-4189-BE2A-C77FDA450210}" presName="node" presStyleLbl="node1" presStyleIdx="0" presStyleCnt="11">
        <dgm:presLayoutVars>
          <dgm:bulletEnabled val="1"/>
        </dgm:presLayoutVars>
      </dgm:prSet>
      <dgm:spPr/>
    </dgm:pt>
    <dgm:pt modelId="{E64713BB-EB3B-45BB-8273-E810B4A8B15C}" type="pres">
      <dgm:prSet presAssocID="{A62E87F4-D625-4156-9840-5BD73FAE1F66}" presName="sibTrans" presStyleCnt="0"/>
      <dgm:spPr/>
    </dgm:pt>
    <dgm:pt modelId="{1FB1DFFA-7BD9-4589-8214-DB1C0499BC84}" type="pres">
      <dgm:prSet presAssocID="{575E8F6F-DEC0-4F00-BE38-EA539BDE2604}" presName="node" presStyleLbl="node1" presStyleIdx="1" presStyleCnt="11">
        <dgm:presLayoutVars>
          <dgm:bulletEnabled val="1"/>
        </dgm:presLayoutVars>
      </dgm:prSet>
      <dgm:spPr/>
    </dgm:pt>
    <dgm:pt modelId="{9B846EB0-EDFC-4110-AB10-6AC761AE9D45}" type="pres">
      <dgm:prSet presAssocID="{19F71853-76B5-4C76-A9B3-967C57EFFF0A}" presName="sibTrans" presStyleCnt="0"/>
      <dgm:spPr/>
    </dgm:pt>
    <dgm:pt modelId="{8BA4763A-65AD-43E0-AB1E-6B8E3C191E4D}" type="pres">
      <dgm:prSet presAssocID="{B6BFCC72-2102-47BE-AB2C-103F2809788A}" presName="node" presStyleLbl="node1" presStyleIdx="2" presStyleCnt="11">
        <dgm:presLayoutVars>
          <dgm:bulletEnabled val="1"/>
        </dgm:presLayoutVars>
      </dgm:prSet>
      <dgm:spPr/>
    </dgm:pt>
    <dgm:pt modelId="{335BB9BA-E8A4-46F2-B5E5-44D1D10B9D74}" type="pres">
      <dgm:prSet presAssocID="{35EDABAD-D2AD-4E9D-981E-A24056A6A42B}" presName="sibTrans" presStyleCnt="0"/>
      <dgm:spPr/>
    </dgm:pt>
    <dgm:pt modelId="{1E55E85B-A407-403D-B653-24278166C719}" type="pres">
      <dgm:prSet presAssocID="{E74BD7CF-9EE1-493D-8C81-51487356B8EF}" presName="node" presStyleLbl="node1" presStyleIdx="3" presStyleCnt="11">
        <dgm:presLayoutVars>
          <dgm:bulletEnabled val="1"/>
        </dgm:presLayoutVars>
      </dgm:prSet>
      <dgm:spPr/>
    </dgm:pt>
    <dgm:pt modelId="{92BCC267-2082-4B64-87A2-C2C7F65CFFC6}" type="pres">
      <dgm:prSet presAssocID="{89A3852C-364B-4716-A39D-BF80D5873F7B}" presName="sibTrans" presStyleCnt="0"/>
      <dgm:spPr/>
    </dgm:pt>
    <dgm:pt modelId="{587B2322-1FE4-4985-A59C-A520CBD0181C}" type="pres">
      <dgm:prSet presAssocID="{DE6C6993-3AC5-44FA-9C1B-D1B7920939EA}" presName="node" presStyleLbl="node1" presStyleIdx="4" presStyleCnt="11">
        <dgm:presLayoutVars>
          <dgm:bulletEnabled val="1"/>
        </dgm:presLayoutVars>
      </dgm:prSet>
      <dgm:spPr/>
    </dgm:pt>
    <dgm:pt modelId="{9C4A2A06-29BB-4877-83DF-6BCB118DF29C}" type="pres">
      <dgm:prSet presAssocID="{43F09350-939F-4448-80B5-BFF225464B8B}" presName="sibTrans" presStyleCnt="0"/>
      <dgm:spPr/>
    </dgm:pt>
    <dgm:pt modelId="{E75D9A2E-6F40-4D78-BDA2-5F9514AB8517}" type="pres">
      <dgm:prSet presAssocID="{EF48AFBE-E075-496B-A61B-9633260D0E79}" presName="node" presStyleLbl="node1" presStyleIdx="5" presStyleCnt="11">
        <dgm:presLayoutVars>
          <dgm:bulletEnabled val="1"/>
        </dgm:presLayoutVars>
      </dgm:prSet>
      <dgm:spPr/>
    </dgm:pt>
    <dgm:pt modelId="{BAD2F4A8-30FD-4C02-B60C-9A9DFC84E1F0}" type="pres">
      <dgm:prSet presAssocID="{1FAAADE0-129B-4241-B7EE-ACEB721FA226}" presName="sibTrans" presStyleCnt="0"/>
      <dgm:spPr/>
    </dgm:pt>
    <dgm:pt modelId="{E6B6BEAC-ACEF-4F3D-8E90-E4F7D460E932}" type="pres">
      <dgm:prSet presAssocID="{4FCD1AA6-96B8-4608-AABD-36804860D9A7}" presName="node" presStyleLbl="node1" presStyleIdx="6" presStyleCnt="11">
        <dgm:presLayoutVars>
          <dgm:bulletEnabled val="1"/>
        </dgm:presLayoutVars>
      </dgm:prSet>
      <dgm:spPr/>
    </dgm:pt>
    <dgm:pt modelId="{6ACD761D-44F3-4A26-A891-39E2BDD39F5E}" type="pres">
      <dgm:prSet presAssocID="{6E18B18E-793C-4D00-86F1-C7F484F486D3}" presName="sibTrans" presStyleCnt="0"/>
      <dgm:spPr/>
    </dgm:pt>
    <dgm:pt modelId="{B1A94E4D-E0AF-438F-B47D-58434AE77E50}" type="pres">
      <dgm:prSet presAssocID="{99AFFBF9-C1BA-417A-A690-289953FA9576}" presName="node" presStyleLbl="node1" presStyleIdx="7" presStyleCnt="11">
        <dgm:presLayoutVars>
          <dgm:bulletEnabled val="1"/>
        </dgm:presLayoutVars>
      </dgm:prSet>
      <dgm:spPr/>
    </dgm:pt>
    <dgm:pt modelId="{E00434DE-604B-469A-80E4-3D83E6EC9CA6}" type="pres">
      <dgm:prSet presAssocID="{D8F14227-714E-45AB-98DF-C3EACC4549A2}" presName="sibTrans" presStyleCnt="0"/>
      <dgm:spPr/>
    </dgm:pt>
    <dgm:pt modelId="{DF855FE2-D29E-4C76-B271-63EC6B7AA041}" type="pres">
      <dgm:prSet presAssocID="{074E3BA4-AECE-4102-A120-744076323F94}" presName="node" presStyleLbl="node1" presStyleIdx="8" presStyleCnt="11">
        <dgm:presLayoutVars>
          <dgm:bulletEnabled val="1"/>
        </dgm:presLayoutVars>
      </dgm:prSet>
      <dgm:spPr/>
    </dgm:pt>
    <dgm:pt modelId="{4941311A-6343-4475-9F16-904E0650AA07}" type="pres">
      <dgm:prSet presAssocID="{08D5F2A9-DD38-4A46-A94B-450FB3A213A2}" presName="sibTrans" presStyleCnt="0"/>
      <dgm:spPr/>
    </dgm:pt>
    <dgm:pt modelId="{E05882F3-DE5D-4FD0-871E-0818022C0E40}" type="pres">
      <dgm:prSet presAssocID="{03F69300-6797-4CFC-A9F9-BFD13D4B3D3A}" presName="node" presStyleLbl="node1" presStyleIdx="9" presStyleCnt="11">
        <dgm:presLayoutVars>
          <dgm:bulletEnabled val="1"/>
        </dgm:presLayoutVars>
      </dgm:prSet>
      <dgm:spPr/>
    </dgm:pt>
    <dgm:pt modelId="{7C532A8F-C27B-403C-9863-8BD40D58A061}" type="pres">
      <dgm:prSet presAssocID="{A006BEF3-39AE-48BD-9E33-1B5A6D827676}" presName="sibTrans" presStyleCnt="0"/>
      <dgm:spPr/>
    </dgm:pt>
    <dgm:pt modelId="{6CF865AB-2641-49FA-97CA-5D3D6DBF5654}" type="pres">
      <dgm:prSet presAssocID="{9A78E3CE-D2FD-4DE1-BDBF-61A88F5D8065}" presName="node" presStyleLbl="node1" presStyleIdx="10" presStyleCnt="11">
        <dgm:presLayoutVars>
          <dgm:bulletEnabled val="1"/>
        </dgm:presLayoutVars>
      </dgm:prSet>
      <dgm:spPr/>
    </dgm:pt>
  </dgm:ptLst>
  <dgm:cxnLst>
    <dgm:cxn modelId="{7D980202-CC6B-46D6-ABD3-0F352BB5F562}" type="presOf" srcId="{575E8F6F-DEC0-4F00-BE38-EA539BDE2604}" destId="{1FB1DFFA-7BD9-4589-8214-DB1C0499BC84}" srcOrd="0" destOrd="0" presId="urn:microsoft.com/office/officeart/2005/8/layout/default"/>
    <dgm:cxn modelId="{BFE11E04-B483-4BAD-A558-E8FE371153CC}" type="presOf" srcId="{EF48AFBE-E075-496B-A61B-9633260D0E79}" destId="{E75D9A2E-6F40-4D78-BDA2-5F9514AB8517}" srcOrd="0" destOrd="0" presId="urn:microsoft.com/office/officeart/2005/8/layout/default"/>
    <dgm:cxn modelId="{ECF0CD05-2C85-4620-BEBE-75340DF8D401}" type="presOf" srcId="{B6BFCC72-2102-47BE-AB2C-103F2809788A}" destId="{8BA4763A-65AD-43E0-AB1E-6B8E3C191E4D}" srcOrd="0" destOrd="0" presId="urn:microsoft.com/office/officeart/2005/8/layout/default"/>
    <dgm:cxn modelId="{A12B5712-1FBB-4190-B53B-4D4C9A7F984B}" type="presOf" srcId="{F2F58397-0D55-4106-82F4-530F0EC5BF74}" destId="{84A6DB45-5AAD-4CE7-9EB5-871C66A96A16}" srcOrd="0" destOrd="0" presId="urn:microsoft.com/office/officeart/2005/8/layout/default"/>
    <dgm:cxn modelId="{BFA8EA16-6EB0-4953-8373-84FF338F91E8}" type="presOf" srcId="{DE6C6993-3AC5-44FA-9C1B-D1B7920939EA}" destId="{587B2322-1FE4-4985-A59C-A520CBD0181C}" srcOrd="0" destOrd="0" presId="urn:microsoft.com/office/officeart/2005/8/layout/default"/>
    <dgm:cxn modelId="{BCF25233-E07D-4855-8F2E-EF51CA932A1D}" srcId="{F2F58397-0D55-4106-82F4-530F0EC5BF74}" destId="{E74BD7CF-9EE1-493D-8C81-51487356B8EF}" srcOrd="3" destOrd="0" parTransId="{E0CB43C8-57AE-4D07-9030-01E61AC7BE5E}" sibTransId="{89A3852C-364B-4716-A39D-BF80D5873F7B}"/>
    <dgm:cxn modelId="{B9E1915E-E299-46BC-B2D9-17496F5A54DE}" srcId="{F2F58397-0D55-4106-82F4-530F0EC5BF74}" destId="{99AFFBF9-C1BA-417A-A690-289953FA9576}" srcOrd="7" destOrd="0" parTransId="{8A9FD993-0293-44B0-BB3E-46102BC3F1CE}" sibTransId="{D8F14227-714E-45AB-98DF-C3EACC4549A2}"/>
    <dgm:cxn modelId="{3CB4105F-0FA1-4EDB-8F15-7E8223C92D7F}" type="presOf" srcId="{9A78E3CE-D2FD-4DE1-BDBF-61A88F5D8065}" destId="{6CF865AB-2641-49FA-97CA-5D3D6DBF5654}" srcOrd="0" destOrd="0" presId="urn:microsoft.com/office/officeart/2005/8/layout/default"/>
    <dgm:cxn modelId="{DFFBC45F-9D6F-4465-A5CD-58FE68F2F9CE}" srcId="{F2F58397-0D55-4106-82F4-530F0EC5BF74}" destId="{F4F51CAA-BEB4-4189-BE2A-C77FDA450210}" srcOrd="0" destOrd="0" parTransId="{B5E3E486-97D9-4218-8025-FAAEED81915D}" sibTransId="{A62E87F4-D625-4156-9840-5BD73FAE1F66}"/>
    <dgm:cxn modelId="{AB0CD864-9BFB-4BC1-8F54-7AF33FD7AB30}" srcId="{F2F58397-0D55-4106-82F4-530F0EC5BF74}" destId="{B6BFCC72-2102-47BE-AB2C-103F2809788A}" srcOrd="2" destOrd="0" parTransId="{CD7B67DE-BC48-415F-A8E2-EE576B149E7D}" sibTransId="{35EDABAD-D2AD-4E9D-981E-A24056A6A42B}"/>
    <dgm:cxn modelId="{CFA0E24B-F142-4DDD-A3A9-2B491202B69F}" srcId="{F2F58397-0D55-4106-82F4-530F0EC5BF74}" destId="{EF48AFBE-E075-496B-A61B-9633260D0E79}" srcOrd="5" destOrd="0" parTransId="{4FBD5492-283C-4D1E-805E-0DB548F5048F}" sibTransId="{1FAAADE0-129B-4241-B7EE-ACEB721FA226}"/>
    <dgm:cxn modelId="{D49C056D-61B4-44AD-9F08-6764A8B9A5FE}" srcId="{F2F58397-0D55-4106-82F4-530F0EC5BF74}" destId="{4FCD1AA6-96B8-4608-AABD-36804860D9A7}" srcOrd="6" destOrd="0" parTransId="{13755D6C-3391-4AB7-8F9F-B8168CFA5140}" sibTransId="{6E18B18E-793C-4D00-86F1-C7F484F486D3}"/>
    <dgm:cxn modelId="{2E43636D-7B0A-4224-8583-9401496CA8CE}" type="presOf" srcId="{99AFFBF9-C1BA-417A-A690-289953FA9576}" destId="{B1A94E4D-E0AF-438F-B47D-58434AE77E50}" srcOrd="0" destOrd="0" presId="urn:microsoft.com/office/officeart/2005/8/layout/default"/>
    <dgm:cxn modelId="{38DD0178-B8F2-4DFA-8EE7-48C25E15C240}" type="presOf" srcId="{03F69300-6797-4CFC-A9F9-BFD13D4B3D3A}" destId="{E05882F3-DE5D-4FD0-871E-0818022C0E40}" srcOrd="0" destOrd="0" presId="urn:microsoft.com/office/officeart/2005/8/layout/default"/>
    <dgm:cxn modelId="{4E538986-BF1E-40D4-ABB1-618E01724BBC}" type="presOf" srcId="{F4F51CAA-BEB4-4189-BE2A-C77FDA450210}" destId="{73222403-FBC9-48D5-856F-27F6BBFC1AF3}" srcOrd="0" destOrd="0" presId="urn:microsoft.com/office/officeart/2005/8/layout/default"/>
    <dgm:cxn modelId="{10018187-6D19-4E04-9D22-264673C2E9FA}" srcId="{F2F58397-0D55-4106-82F4-530F0EC5BF74}" destId="{074E3BA4-AECE-4102-A120-744076323F94}" srcOrd="8" destOrd="0" parTransId="{47774CC4-1916-4F31-A886-791AB5AFEB6A}" sibTransId="{08D5F2A9-DD38-4A46-A94B-450FB3A213A2}"/>
    <dgm:cxn modelId="{3C30E4C4-5777-4441-BDE1-E5A949B80724}" srcId="{F2F58397-0D55-4106-82F4-530F0EC5BF74}" destId="{DE6C6993-3AC5-44FA-9C1B-D1B7920939EA}" srcOrd="4" destOrd="0" parTransId="{F7E2A14F-1F19-4FBE-9854-C7AEEC630781}" sibTransId="{43F09350-939F-4448-80B5-BFF225464B8B}"/>
    <dgm:cxn modelId="{3EDF26C7-9656-49FC-9A52-631C82EDAF09}" type="presOf" srcId="{4FCD1AA6-96B8-4608-AABD-36804860D9A7}" destId="{E6B6BEAC-ACEF-4F3D-8E90-E4F7D460E932}" srcOrd="0" destOrd="0" presId="urn:microsoft.com/office/officeart/2005/8/layout/default"/>
    <dgm:cxn modelId="{672666E2-625D-4765-9292-90BB1A853AA7}" srcId="{F2F58397-0D55-4106-82F4-530F0EC5BF74}" destId="{9A78E3CE-D2FD-4DE1-BDBF-61A88F5D8065}" srcOrd="10" destOrd="0" parTransId="{75D29EBD-DD96-480F-A348-F27E7E5FD381}" sibTransId="{3D13FC32-132D-485E-8CE0-12FF6A8FF863}"/>
    <dgm:cxn modelId="{559461E9-917F-4FF0-B7AF-603D5FAE17B3}" srcId="{F2F58397-0D55-4106-82F4-530F0EC5BF74}" destId="{03F69300-6797-4CFC-A9F9-BFD13D4B3D3A}" srcOrd="9" destOrd="0" parTransId="{EA38EF1D-B31B-4CB3-9B5F-9C6DFC8B9273}" sibTransId="{A006BEF3-39AE-48BD-9E33-1B5A6D827676}"/>
    <dgm:cxn modelId="{E218F9E9-8AC6-4FD5-B48E-A005C5D27843}" srcId="{F2F58397-0D55-4106-82F4-530F0EC5BF74}" destId="{575E8F6F-DEC0-4F00-BE38-EA539BDE2604}" srcOrd="1" destOrd="0" parTransId="{CBD6DE43-01BC-408B-B5DD-13358F247C75}" sibTransId="{19F71853-76B5-4C76-A9B3-967C57EFFF0A}"/>
    <dgm:cxn modelId="{179D67F0-40E6-4FB2-9EB8-848B814910AF}" type="presOf" srcId="{074E3BA4-AECE-4102-A120-744076323F94}" destId="{DF855FE2-D29E-4C76-B271-63EC6B7AA041}" srcOrd="0" destOrd="0" presId="urn:microsoft.com/office/officeart/2005/8/layout/default"/>
    <dgm:cxn modelId="{CBE537F3-7346-4885-B1D9-F0652F1E3FF2}" type="presOf" srcId="{E74BD7CF-9EE1-493D-8C81-51487356B8EF}" destId="{1E55E85B-A407-403D-B653-24278166C719}" srcOrd="0" destOrd="0" presId="urn:microsoft.com/office/officeart/2005/8/layout/default"/>
    <dgm:cxn modelId="{FF35208E-1427-40A8-92F9-D4138D5EBA15}" type="presParOf" srcId="{84A6DB45-5AAD-4CE7-9EB5-871C66A96A16}" destId="{73222403-FBC9-48D5-856F-27F6BBFC1AF3}" srcOrd="0" destOrd="0" presId="urn:microsoft.com/office/officeart/2005/8/layout/default"/>
    <dgm:cxn modelId="{FB13A4DA-1015-4342-A405-D0CE17A3D477}" type="presParOf" srcId="{84A6DB45-5AAD-4CE7-9EB5-871C66A96A16}" destId="{E64713BB-EB3B-45BB-8273-E810B4A8B15C}" srcOrd="1" destOrd="0" presId="urn:microsoft.com/office/officeart/2005/8/layout/default"/>
    <dgm:cxn modelId="{812A5C21-E03A-4E2C-B837-BA4A4DBD2213}" type="presParOf" srcId="{84A6DB45-5AAD-4CE7-9EB5-871C66A96A16}" destId="{1FB1DFFA-7BD9-4589-8214-DB1C0499BC84}" srcOrd="2" destOrd="0" presId="urn:microsoft.com/office/officeart/2005/8/layout/default"/>
    <dgm:cxn modelId="{E105F506-B70E-4B9B-AC1C-CFEFBFDBCDD5}" type="presParOf" srcId="{84A6DB45-5AAD-4CE7-9EB5-871C66A96A16}" destId="{9B846EB0-EDFC-4110-AB10-6AC761AE9D45}" srcOrd="3" destOrd="0" presId="urn:microsoft.com/office/officeart/2005/8/layout/default"/>
    <dgm:cxn modelId="{DE0E748F-FD8D-4D23-A541-FE6F74710C4D}" type="presParOf" srcId="{84A6DB45-5AAD-4CE7-9EB5-871C66A96A16}" destId="{8BA4763A-65AD-43E0-AB1E-6B8E3C191E4D}" srcOrd="4" destOrd="0" presId="urn:microsoft.com/office/officeart/2005/8/layout/default"/>
    <dgm:cxn modelId="{5DAED94B-DA25-447B-A2EC-59F2E61B663D}" type="presParOf" srcId="{84A6DB45-5AAD-4CE7-9EB5-871C66A96A16}" destId="{335BB9BA-E8A4-46F2-B5E5-44D1D10B9D74}" srcOrd="5" destOrd="0" presId="urn:microsoft.com/office/officeart/2005/8/layout/default"/>
    <dgm:cxn modelId="{CEB9292B-741D-43E7-BA67-7A098D4DA294}" type="presParOf" srcId="{84A6DB45-5AAD-4CE7-9EB5-871C66A96A16}" destId="{1E55E85B-A407-403D-B653-24278166C719}" srcOrd="6" destOrd="0" presId="urn:microsoft.com/office/officeart/2005/8/layout/default"/>
    <dgm:cxn modelId="{761D9D07-A4FE-458C-B0E0-C27CC0DBED91}" type="presParOf" srcId="{84A6DB45-5AAD-4CE7-9EB5-871C66A96A16}" destId="{92BCC267-2082-4B64-87A2-C2C7F65CFFC6}" srcOrd="7" destOrd="0" presId="urn:microsoft.com/office/officeart/2005/8/layout/default"/>
    <dgm:cxn modelId="{4856A7D3-D01F-48FB-879B-D472E4931E3D}" type="presParOf" srcId="{84A6DB45-5AAD-4CE7-9EB5-871C66A96A16}" destId="{587B2322-1FE4-4985-A59C-A520CBD0181C}" srcOrd="8" destOrd="0" presId="urn:microsoft.com/office/officeart/2005/8/layout/default"/>
    <dgm:cxn modelId="{0EEAD510-ACE7-4D8D-B2F0-EEB06B3FB55F}" type="presParOf" srcId="{84A6DB45-5AAD-4CE7-9EB5-871C66A96A16}" destId="{9C4A2A06-29BB-4877-83DF-6BCB118DF29C}" srcOrd="9" destOrd="0" presId="urn:microsoft.com/office/officeart/2005/8/layout/default"/>
    <dgm:cxn modelId="{91AF534D-2B4A-4717-98C4-049CDB14A04A}" type="presParOf" srcId="{84A6DB45-5AAD-4CE7-9EB5-871C66A96A16}" destId="{E75D9A2E-6F40-4D78-BDA2-5F9514AB8517}" srcOrd="10" destOrd="0" presId="urn:microsoft.com/office/officeart/2005/8/layout/default"/>
    <dgm:cxn modelId="{7D477A15-E950-4823-A6BC-CEA201BFE324}" type="presParOf" srcId="{84A6DB45-5AAD-4CE7-9EB5-871C66A96A16}" destId="{BAD2F4A8-30FD-4C02-B60C-9A9DFC84E1F0}" srcOrd="11" destOrd="0" presId="urn:microsoft.com/office/officeart/2005/8/layout/default"/>
    <dgm:cxn modelId="{A06A3313-A0C6-4493-88A5-A6F407B83BD9}" type="presParOf" srcId="{84A6DB45-5AAD-4CE7-9EB5-871C66A96A16}" destId="{E6B6BEAC-ACEF-4F3D-8E90-E4F7D460E932}" srcOrd="12" destOrd="0" presId="urn:microsoft.com/office/officeart/2005/8/layout/default"/>
    <dgm:cxn modelId="{BFE6578C-F05C-41A0-AB43-8DA9F8505FC6}" type="presParOf" srcId="{84A6DB45-5AAD-4CE7-9EB5-871C66A96A16}" destId="{6ACD761D-44F3-4A26-A891-39E2BDD39F5E}" srcOrd="13" destOrd="0" presId="urn:microsoft.com/office/officeart/2005/8/layout/default"/>
    <dgm:cxn modelId="{95140BAF-4D80-47F9-BF62-D1C1B16EC28B}" type="presParOf" srcId="{84A6DB45-5AAD-4CE7-9EB5-871C66A96A16}" destId="{B1A94E4D-E0AF-438F-B47D-58434AE77E50}" srcOrd="14" destOrd="0" presId="urn:microsoft.com/office/officeart/2005/8/layout/default"/>
    <dgm:cxn modelId="{94A5A4E9-6285-4313-AB59-05E797A7C58A}" type="presParOf" srcId="{84A6DB45-5AAD-4CE7-9EB5-871C66A96A16}" destId="{E00434DE-604B-469A-80E4-3D83E6EC9CA6}" srcOrd="15" destOrd="0" presId="urn:microsoft.com/office/officeart/2005/8/layout/default"/>
    <dgm:cxn modelId="{376AF54C-C5A2-4996-8FAC-D2E38FF11C4C}" type="presParOf" srcId="{84A6DB45-5AAD-4CE7-9EB5-871C66A96A16}" destId="{DF855FE2-D29E-4C76-B271-63EC6B7AA041}" srcOrd="16" destOrd="0" presId="urn:microsoft.com/office/officeart/2005/8/layout/default"/>
    <dgm:cxn modelId="{73C701ED-918F-46A9-B60E-6B818302613B}" type="presParOf" srcId="{84A6DB45-5AAD-4CE7-9EB5-871C66A96A16}" destId="{4941311A-6343-4475-9F16-904E0650AA07}" srcOrd="17" destOrd="0" presId="urn:microsoft.com/office/officeart/2005/8/layout/default"/>
    <dgm:cxn modelId="{DD8A1FA1-E0F6-47EA-B928-90F22C557DDC}" type="presParOf" srcId="{84A6DB45-5AAD-4CE7-9EB5-871C66A96A16}" destId="{E05882F3-DE5D-4FD0-871E-0818022C0E40}" srcOrd="18" destOrd="0" presId="urn:microsoft.com/office/officeart/2005/8/layout/default"/>
    <dgm:cxn modelId="{E92D6C59-CE9D-4BB8-9DB7-8F5C0AC1586E}" type="presParOf" srcId="{84A6DB45-5AAD-4CE7-9EB5-871C66A96A16}" destId="{7C532A8F-C27B-403C-9863-8BD40D58A061}" srcOrd="19" destOrd="0" presId="urn:microsoft.com/office/officeart/2005/8/layout/default"/>
    <dgm:cxn modelId="{95CB8F2E-7EB6-4D10-80B7-F973C3A1F2F6}" type="presParOf" srcId="{84A6DB45-5AAD-4CE7-9EB5-871C66A96A16}" destId="{6CF865AB-2641-49FA-97CA-5D3D6DBF5654}"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22403-FBC9-48D5-856F-27F6BBFC1AF3}">
      <dsp:nvSpPr>
        <dsp:cNvPr id="0" name=""/>
        <dsp:cNvSpPr/>
      </dsp:nvSpPr>
      <dsp:spPr>
        <a:xfrm>
          <a:off x="804389" y="2172"/>
          <a:ext cx="1859440" cy="11156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Molecular formula</a:t>
          </a:r>
          <a:r>
            <a:rPr lang="en-US" sz="1500" b="0" i="0" kern="1200" baseline="0"/>
            <a:t>: C₉H₉NO₃</a:t>
          </a:r>
          <a:endParaRPr lang="en-US" sz="1500" kern="1200"/>
        </a:p>
      </dsp:txBody>
      <dsp:txXfrm>
        <a:off x="804389" y="2172"/>
        <a:ext cx="1859440" cy="1115664"/>
      </dsp:txXfrm>
    </dsp:sp>
    <dsp:sp modelId="{1FB1DFFA-7BD9-4589-8214-DB1C0499BC84}">
      <dsp:nvSpPr>
        <dsp:cNvPr id="0" name=""/>
        <dsp:cNvSpPr/>
      </dsp:nvSpPr>
      <dsp:spPr>
        <a:xfrm>
          <a:off x="2849774" y="2172"/>
          <a:ext cx="1859440" cy="11156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Molecular weight</a:t>
          </a:r>
          <a:r>
            <a:rPr lang="en-US" sz="1500" b="0" i="0" kern="1200" baseline="0"/>
            <a:t>: 179.17 g/mol</a:t>
          </a:r>
          <a:endParaRPr lang="en-US" sz="1500" kern="1200"/>
        </a:p>
      </dsp:txBody>
      <dsp:txXfrm>
        <a:off x="2849774" y="2172"/>
        <a:ext cx="1859440" cy="1115664"/>
      </dsp:txXfrm>
    </dsp:sp>
    <dsp:sp modelId="{8BA4763A-65AD-43E0-AB1E-6B8E3C191E4D}">
      <dsp:nvSpPr>
        <dsp:cNvPr id="0" name=""/>
        <dsp:cNvSpPr/>
      </dsp:nvSpPr>
      <dsp:spPr>
        <a:xfrm>
          <a:off x="4895159" y="2172"/>
          <a:ext cx="1859440" cy="111566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Appearance</a:t>
          </a:r>
          <a:r>
            <a:rPr lang="en-US" sz="1500" b="0" i="0" kern="1200" baseline="0"/>
            <a:t>: White crystalline solid</a:t>
          </a:r>
          <a:endParaRPr lang="en-US" sz="1500" kern="1200"/>
        </a:p>
      </dsp:txBody>
      <dsp:txXfrm>
        <a:off x="4895159" y="2172"/>
        <a:ext cx="1859440" cy="1115664"/>
      </dsp:txXfrm>
    </dsp:sp>
    <dsp:sp modelId="{1E55E85B-A407-403D-B653-24278166C719}">
      <dsp:nvSpPr>
        <dsp:cNvPr id="0" name=""/>
        <dsp:cNvSpPr/>
      </dsp:nvSpPr>
      <dsp:spPr>
        <a:xfrm>
          <a:off x="6940544" y="2172"/>
          <a:ext cx="1859440" cy="11156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Melting point</a:t>
          </a:r>
          <a:r>
            <a:rPr lang="en-US" sz="1500" b="0" i="0" kern="1200" baseline="0"/>
            <a:t>: Approximately </a:t>
          </a:r>
          <a:r>
            <a:rPr lang="en-US" sz="1500" b="1" i="0" kern="1200" baseline="0"/>
            <a:t>187–191°C</a:t>
          </a:r>
          <a:endParaRPr lang="en-US" sz="1500" kern="1200"/>
        </a:p>
      </dsp:txBody>
      <dsp:txXfrm>
        <a:off x="6940544" y="2172"/>
        <a:ext cx="1859440" cy="1115664"/>
      </dsp:txXfrm>
    </dsp:sp>
    <dsp:sp modelId="{587B2322-1FE4-4985-A59C-A520CBD0181C}">
      <dsp:nvSpPr>
        <dsp:cNvPr id="0" name=""/>
        <dsp:cNvSpPr/>
      </dsp:nvSpPr>
      <dsp:spPr>
        <a:xfrm>
          <a:off x="804389" y="1303781"/>
          <a:ext cx="1859440" cy="111566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Solubility</a:t>
          </a:r>
          <a:r>
            <a:rPr lang="en-US" sz="1500" b="0" i="0" kern="1200" baseline="0"/>
            <a:t>:</a:t>
          </a:r>
          <a:endParaRPr lang="en-US" sz="1500" kern="1200"/>
        </a:p>
      </dsp:txBody>
      <dsp:txXfrm>
        <a:off x="804389" y="1303781"/>
        <a:ext cx="1859440" cy="1115664"/>
      </dsp:txXfrm>
    </dsp:sp>
    <dsp:sp modelId="{E75D9A2E-6F40-4D78-BDA2-5F9514AB8517}">
      <dsp:nvSpPr>
        <dsp:cNvPr id="0" name=""/>
        <dsp:cNvSpPr/>
      </dsp:nvSpPr>
      <dsp:spPr>
        <a:xfrm>
          <a:off x="2849774" y="1303781"/>
          <a:ext cx="1859440" cy="11156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Soluble in </a:t>
          </a:r>
          <a:r>
            <a:rPr lang="en-US" sz="1500" b="1" i="0" kern="1200" baseline="0"/>
            <a:t>hot water</a:t>
          </a:r>
          <a:endParaRPr lang="en-US" sz="1500" kern="1200"/>
        </a:p>
      </dsp:txBody>
      <dsp:txXfrm>
        <a:off x="2849774" y="1303781"/>
        <a:ext cx="1859440" cy="1115664"/>
      </dsp:txXfrm>
    </dsp:sp>
    <dsp:sp modelId="{E6B6BEAC-ACEF-4F3D-8E90-E4F7D460E932}">
      <dsp:nvSpPr>
        <dsp:cNvPr id="0" name=""/>
        <dsp:cNvSpPr/>
      </dsp:nvSpPr>
      <dsp:spPr>
        <a:xfrm>
          <a:off x="4895159" y="1303781"/>
          <a:ext cx="1859440" cy="11156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Slightly soluble in </a:t>
          </a:r>
          <a:r>
            <a:rPr lang="en-US" sz="1500" b="1" i="0" kern="1200" baseline="0"/>
            <a:t>cold water</a:t>
          </a:r>
          <a:endParaRPr lang="en-US" sz="1500" kern="1200"/>
        </a:p>
      </dsp:txBody>
      <dsp:txXfrm>
        <a:off x="4895159" y="1303781"/>
        <a:ext cx="1859440" cy="1115664"/>
      </dsp:txXfrm>
    </dsp:sp>
    <dsp:sp modelId="{B1A94E4D-E0AF-438F-B47D-58434AE77E50}">
      <dsp:nvSpPr>
        <dsp:cNvPr id="0" name=""/>
        <dsp:cNvSpPr/>
      </dsp:nvSpPr>
      <dsp:spPr>
        <a:xfrm>
          <a:off x="6940544" y="1303781"/>
          <a:ext cx="1859440" cy="111566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Soluble in </a:t>
          </a:r>
          <a:r>
            <a:rPr lang="en-US" sz="1500" b="1" i="0" kern="1200" baseline="0"/>
            <a:t>alcohol and ether</a:t>
          </a:r>
          <a:endParaRPr lang="en-US" sz="1500" kern="1200"/>
        </a:p>
      </dsp:txBody>
      <dsp:txXfrm>
        <a:off x="6940544" y="1303781"/>
        <a:ext cx="1859440" cy="1115664"/>
      </dsp:txXfrm>
    </dsp:sp>
    <dsp:sp modelId="{DF855FE2-D29E-4C76-B271-63EC6B7AA041}">
      <dsp:nvSpPr>
        <dsp:cNvPr id="0" name=""/>
        <dsp:cNvSpPr/>
      </dsp:nvSpPr>
      <dsp:spPr>
        <a:xfrm>
          <a:off x="1827082" y="2605389"/>
          <a:ext cx="1859440" cy="11156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Odor</a:t>
          </a:r>
          <a:r>
            <a:rPr lang="en-US" sz="1500" b="0" i="0" kern="1200" baseline="0"/>
            <a:t>: Odorless</a:t>
          </a:r>
          <a:endParaRPr lang="en-US" sz="1500" kern="1200"/>
        </a:p>
      </dsp:txBody>
      <dsp:txXfrm>
        <a:off x="1827082" y="2605389"/>
        <a:ext cx="1859440" cy="1115664"/>
      </dsp:txXfrm>
    </dsp:sp>
    <dsp:sp modelId="{E05882F3-DE5D-4FD0-871E-0818022C0E40}">
      <dsp:nvSpPr>
        <dsp:cNvPr id="0" name=""/>
        <dsp:cNvSpPr/>
      </dsp:nvSpPr>
      <dsp:spPr>
        <a:xfrm>
          <a:off x="3872467" y="2605389"/>
          <a:ext cx="1859440" cy="111566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Taste</a:t>
          </a:r>
          <a:r>
            <a:rPr lang="en-US" sz="1500" b="0" i="0" kern="1200" baseline="0"/>
            <a:t>: Slightly bitter</a:t>
          </a:r>
          <a:endParaRPr lang="en-US" sz="1500" kern="1200"/>
        </a:p>
      </dsp:txBody>
      <dsp:txXfrm>
        <a:off x="3872467" y="2605389"/>
        <a:ext cx="1859440" cy="1115664"/>
      </dsp:txXfrm>
    </dsp:sp>
    <dsp:sp modelId="{6CF865AB-2641-49FA-97CA-5D3D6DBF5654}">
      <dsp:nvSpPr>
        <dsp:cNvPr id="0" name=""/>
        <dsp:cNvSpPr/>
      </dsp:nvSpPr>
      <dsp:spPr>
        <a:xfrm>
          <a:off x="5917851" y="2605389"/>
          <a:ext cx="1859440" cy="11156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Stability</a:t>
          </a:r>
          <a:r>
            <a:rPr lang="en-US" sz="1500" b="0" i="0" kern="1200" baseline="0" dirty="0"/>
            <a:t>: Stable under normal conditions, but may decompose upon strong heating .</a:t>
          </a:r>
          <a:endParaRPr lang="en-US" sz="1500" kern="1200" dirty="0"/>
        </a:p>
      </dsp:txBody>
      <dsp:txXfrm>
        <a:off x="5917851" y="2605389"/>
        <a:ext cx="1859440" cy="11156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6965B-C85B-46B9-8DF1-6DFA0CE862BC}" type="datetimeFigureOut">
              <a:rPr lang="en-US" smtClean="0"/>
              <a:t>2/21/2025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A98705B-1408-4A64-8D71-90AE21BE23C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142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6965B-C85B-46B9-8DF1-6DFA0CE862B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8705B-1408-4A64-8D71-90AE21BE23C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699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6965B-C85B-46B9-8DF1-6DFA0CE862B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8705B-1408-4A64-8D71-90AE21BE23C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342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6965B-C85B-46B9-8DF1-6DFA0CE862B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8705B-1408-4A64-8D71-90AE21BE23C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672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6965B-C85B-46B9-8DF1-6DFA0CE862B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8705B-1408-4A64-8D71-90AE21BE23C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497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6965B-C85B-46B9-8DF1-6DFA0CE862BC}"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8705B-1408-4A64-8D71-90AE21BE23C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070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6965B-C85B-46B9-8DF1-6DFA0CE862BC}"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8705B-1408-4A64-8D71-90AE21BE23C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14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6965B-C85B-46B9-8DF1-6DFA0CE862BC}"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8705B-1408-4A64-8D71-90AE21BE23C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014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6965B-C85B-46B9-8DF1-6DFA0CE862BC}"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8705B-1408-4A64-8D71-90AE21BE23CD}" type="slidenum">
              <a:rPr lang="en-US" smtClean="0"/>
              <a:t>‹#›</a:t>
            </a:fld>
            <a:endParaRPr lang="en-US"/>
          </a:p>
        </p:txBody>
      </p:sp>
    </p:spTree>
    <p:extLst>
      <p:ext uri="{BB962C8B-B14F-4D97-AF65-F5344CB8AC3E}">
        <p14:creationId xmlns:p14="http://schemas.microsoft.com/office/powerpoint/2010/main" val="346102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56965B-C85B-46B9-8DF1-6DFA0CE862BC}"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8705B-1408-4A64-8D71-90AE21BE23C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026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F56965B-C85B-46B9-8DF1-6DFA0CE862BC}" type="datetimeFigureOut">
              <a:rPr lang="en-US" smtClean="0"/>
              <a:t>2/21/2025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A98705B-1408-4A64-8D71-90AE21BE23C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739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F56965B-C85B-46B9-8DF1-6DFA0CE862BC}" type="datetimeFigureOut">
              <a:rPr lang="en-US" smtClean="0"/>
              <a:t>2/21/2025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A98705B-1408-4A64-8D71-90AE21BE23C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8984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EEB5BF1F-C55F-0739-0172-B5F0EE06246F}"/>
              </a:ext>
            </a:extLst>
          </p:cNvPr>
          <p:cNvSpPr txBox="1"/>
          <p:nvPr/>
        </p:nvSpPr>
        <p:spPr>
          <a:xfrm>
            <a:off x="1451579" y="804519"/>
            <a:ext cx="96032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a:latin typeface="+mj-lt"/>
                <a:ea typeface="+mj-ea"/>
                <a:cs typeface="+mj-cs"/>
              </a:rPr>
              <a:t>Synthesis of Hippuric Acid (Benzoyl Glycine)</a:t>
            </a:r>
          </a:p>
        </p:txBody>
      </p:sp>
      <p:pic>
        <p:nvPicPr>
          <p:cNvPr id="3" name="Picture 2" descr="Blue text on a black background&#10;&#10;AI-generated content may be incorrect.">
            <a:extLst>
              <a:ext uri="{FF2B5EF4-FFF2-40B4-BE49-F238E27FC236}">
                <a16:creationId xmlns:a16="http://schemas.microsoft.com/office/drawing/2014/main" id="{5E41950F-F382-1856-EE2B-6D0E036210F6}"/>
              </a:ext>
            </a:extLst>
          </p:cNvPr>
          <p:cNvPicPr>
            <a:picLocks noChangeAspect="1"/>
          </p:cNvPicPr>
          <p:nvPr/>
        </p:nvPicPr>
        <p:blipFill>
          <a:blip r:embed="rId3"/>
          <a:stretch>
            <a:fillRect/>
          </a:stretch>
        </p:blipFill>
        <p:spPr>
          <a:xfrm>
            <a:off x="1638392" y="3131530"/>
            <a:ext cx="9603274" cy="1356668"/>
          </a:xfrm>
          <a:prstGeom prst="rect">
            <a:avLst/>
          </a:prstGeom>
        </p:spPr>
      </p:pic>
    </p:spTree>
    <p:extLst>
      <p:ext uri="{BB962C8B-B14F-4D97-AF65-F5344CB8AC3E}">
        <p14:creationId xmlns:p14="http://schemas.microsoft.com/office/powerpoint/2010/main" val="162401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BE35B-13DF-C739-A5C5-6F5538042364}"/>
              </a:ext>
            </a:extLst>
          </p:cNvPr>
          <p:cNvSpPr>
            <a:spLocks noGrp="1"/>
          </p:cNvSpPr>
          <p:nvPr>
            <p:ph type="title"/>
          </p:nvPr>
        </p:nvSpPr>
        <p:spPr>
          <a:xfrm>
            <a:off x="1451579" y="804519"/>
            <a:ext cx="9603275" cy="1049235"/>
          </a:xfrm>
        </p:spPr>
        <p:txBody>
          <a:bodyPr>
            <a:normAutofit/>
          </a:bodyPr>
          <a:lstStyle/>
          <a:p>
            <a:r>
              <a:rPr lang="en-US" b="1"/>
              <a:t>The physical properties of hippuric acid (benzoyl glycine) include:</a:t>
            </a:r>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Rectangle 1">
            <a:extLst>
              <a:ext uri="{FF2B5EF4-FFF2-40B4-BE49-F238E27FC236}">
                <a16:creationId xmlns:a16="http://schemas.microsoft.com/office/drawing/2014/main" id="{322A179C-5247-B697-9D47-AE958EE0418D}"/>
              </a:ext>
            </a:extLst>
          </p:cNvPr>
          <p:cNvGraphicFramePr>
            <a:graphicFrameLocks noGrp="1"/>
          </p:cNvGraphicFramePr>
          <p:nvPr>
            <p:ph idx="1"/>
            <p:extLst>
              <p:ext uri="{D42A27DB-BD31-4B8C-83A1-F6EECF244321}">
                <p14:modId xmlns:p14="http://schemas.microsoft.com/office/powerpoint/2010/main" val="163191203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6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E2313CB-AD5A-4ABF-8017-2F3888D0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E009D9-E9CB-4EBB-A0C6-C345F8495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30713EC-7189-FF03-F9BE-FC6F1D5BEE47}"/>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600"/>
              <a:t>calculations</a:t>
            </a:r>
          </a:p>
        </p:txBody>
      </p:sp>
      <p:sp>
        <p:nvSpPr>
          <p:cNvPr id="6" name="TextBox 5">
            <a:extLst>
              <a:ext uri="{FF2B5EF4-FFF2-40B4-BE49-F238E27FC236}">
                <a16:creationId xmlns:a16="http://schemas.microsoft.com/office/drawing/2014/main" id="{A1432CBA-63C7-FB34-69C5-8983FE59F48F}"/>
              </a:ext>
            </a:extLst>
          </p:cNvPr>
          <p:cNvSpPr txBox="1"/>
          <p:nvPr/>
        </p:nvSpPr>
        <p:spPr>
          <a:xfrm>
            <a:off x="1776729" y="5016709"/>
            <a:ext cx="8643011" cy="457219"/>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sz="1600" cap="all"/>
              <a:t>% Yield = (Practical Yield)/(Theoretical Yield) × 100</a:t>
            </a:r>
          </a:p>
        </p:txBody>
      </p:sp>
      <p:grpSp>
        <p:nvGrpSpPr>
          <p:cNvPr id="23" name="Group 22">
            <a:extLst>
              <a:ext uri="{FF2B5EF4-FFF2-40B4-BE49-F238E27FC236}">
                <a16:creationId xmlns:a16="http://schemas.microsoft.com/office/drawing/2014/main" id="{230FFF44-4B6D-47A3-8EF6-EC72DA2A7F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2" y="323838"/>
            <a:ext cx="9299965" cy="3652791"/>
            <a:chOff x="1445672" y="323838"/>
            <a:chExt cx="9299965" cy="3652791"/>
          </a:xfrm>
        </p:grpSpPr>
        <p:sp>
          <p:nvSpPr>
            <p:cNvPr id="24" name="Rectangle 23">
              <a:extLst>
                <a:ext uri="{FF2B5EF4-FFF2-40B4-BE49-F238E27FC236}">
                  <a16:creationId xmlns:a16="http://schemas.microsoft.com/office/drawing/2014/main" id="{02C9BEEC-0281-408B-840C-9C73B781A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5672" y="323838"/>
              <a:ext cx="929996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A308C4D-7B09-4FA1-B1F7-77E5C3FDF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8238" y="647445"/>
              <a:ext cx="8673013"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EC547D0E-8A87-4725-8224-311D6A772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3410" y="806495"/>
            <a:ext cx="8347608"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7BEF2F1-9684-460D-BB2E-A6D98E1F6629}"/>
              </a:ext>
            </a:extLst>
          </p:cNvPr>
          <p:cNvPicPr>
            <a:picLocks noGrp="1" noChangeAspect="1"/>
          </p:cNvPicPr>
          <p:nvPr>
            <p:ph idx="1"/>
          </p:nvPr>
        </p:nvPicPr>
        <p:blipFill>
          <a:blip r:embed="rId3"/>
          <a:stretch>
            <a:fillRect/>
          </a:stretch>
        </p:blipFill>
        <p:spPr>
          <a:xfrm>
            <a:off x="2079933" y="1316208"/>
            <a:ext cx="8020655" cy="1664285"/>
          </a:xfrm>
          <a:prstGeom prst="rect">
            <a:avLst/>
          </a:prstGeom>
        </p:spPr>
      </p:pic>
      <p:cxnSp>
        <p:nvCxnSpPr>
          <p:cNvPr id="29" name="Straight Connector 28">
            <a:extLst>
              <a:ext uri="{FF2B5EF4-FFF2-40B4-BE49-F238E27FC236}">
                <a16:creationId xmlns:a16="http://schemas.microsoft.com/office/drawing/2014/main" id="{3E5C3848-5A58-4B84-AFBB-E7D9B99EB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1" name="Picture 30">
            <a:extLst>
              <a:ext uri="{FF2B5EF4-FFF2-40B4-BE49-F238E27FC236}">
                <a16:creationId xmlns:a16="http://schemas.microsoft.com/office/drawing/2014/main" id="{3A580E99-2B1B-4372-A707-20312A9403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63B4A4AA-0179-4AB7-8EED-031600A724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1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38F11532-C717-E0D0-25D9-E051B7E0EB62}"/>
              </a:ext>
            </a:extLst>
          </p:cNvPr>
          <p:cNvSpPr txBox="1"/>
          <p:nvPr/>
        </p:nvSpPr>
        <p:spPr>
          <a:xfrm>
            <a:off x="1451579" y="2015734"/>
            <a:ext cx="5622284"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Note: A sacrificial base stronger than glycine’s N must be present to “soak up” protons formed. It is again important, to limit the amount of hydroxide to only what is needed to neutralize the released H+.</a:t>
            </a:r>
            <a:endParaRPr lang="en-US"/>
          </a:p>
        </p:txBody>
      </p:sp>
      <p:pic>
        <p:nvPicPr>
          <p:cNvPr id="7" name="Graphic 6" descr="Atom">
            <a:extLst>
              <a:ext uri="{FF2B5EF4-FFF2-40B4-BE49-F238E27FC236}">
                <a16:creationId xmlns:a16="http://schemas.microsoft.com/office/drawing/2014/main" id="{5922C592-823D-C581-6050-4306B9BA6D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9190" y="2015734"/>
            <a:ext cx="3450613" cy="3450613"/>
          </a:xfrm>
          <a:prstGeom prst="rect">
            <a:avLst/>
          </a:prstGeom>
        </p:spPr>
      </p:pic>
    </p:spTree>
    <p:extLst>
      <p:ext uri="{BB962C8B-B14F-4D97-AF65-F5344CB8AC3E}">
        <p14:creationId xmlns:p14="http://schemas.microsoft.com/office/powerpoint/2010/main" val="95211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8B9-945D-6C15-463A-35CA451F9489}"/>
              </a:ext>
            </a:extLst>
          </p:cNvPr>
          <p:cNvSpPr>
            <a:spLocks noGrp="1"/>
          </p:cNvSpPr>
          <p:nvPr>
            <p:ph type="title"/>
          </p:nvPr>
        </p:nvSpPr>
        <p:spPr>
          <a:xfrm>
            <a:off x="5894962" y="479493"/>
            <a:ext cx="5458838" cy="1325563"/>
          </a:xfrm>
        </p:spPr>
        <p:txBody>
          <a:bodyPr>
            <a:normAutofit/>
          </a:bodyPr>
          <a:lstStyle/>
          <a:p>
            <a:r>
              <a:rPr lang="en-US"/>
              <a:t>Amino acids </a:t>
            </a:r>
          </a:p>
        </p:txBody>
      </p:sp>
      <p:sp>
        <p:nvSpPr>
          <p:cNvPr id="3" name="Content Placeholder 2">
            <a:extLst>
              <a:ext uri="{FF2B5EF4-FFF2-40B4-BE49-F238E27FC236}">
                <a16:creationId xmlns:a16="http://schemas.microsoft.com/office/drawing/2014/main" id="{8DFB7E5A-E477-B4AE-B922-E77263854C27}"/>
              </a:ext>
            </a:extLst>
          </p:cNvPr>
          <p:cNvSpPr>
            <a:spLocks noGrp="1"/>
          </p:cNvSpPr>
          <p:nvPr>
            <p:ph idx="1"/>
          </p:nvPr>
        </p:nvSpPr>
        <p:spPr>
          <a:xfrm>
            <a:off x="5894962" y="1984443"/>
            <a:ext cx="5458838" cy="4192520"/>
          </a:xfrm>
        </p:spPr>
        <p:txBody>
          <a:bodyPr>
            <a:normAutofit fontScale="92500" lnSpcReduction="10000"/>
          </a:bodyPr>
          <a:lstStyle/>
          <a:p>
            <a:pPr marL="0" indent="0">
              <a:buNone/>
            </a:pPr>
            <a:r>
              <a:rPr lang="en-US" sz="2000"/>
              <a:t>Amino acids are </a:t>
            </a:r>
            <a:r>
              <a:rPr lang="en-US" sz="2000" b="1"/>
              <a:t>organic compounds</a:t>
            </a:r>
            <a:r>
              <a:rPr lang="en-US" sz="2000"/>
              <a:t> composed of </a:t>
            </a:r>
            <a:r>
              <a:rPr lang="en-US" sz="2000" b="1"/>
              <a:t>carbon, hydrogen, oxygen, nitrogen</a:t>
            </a:r>
            <a:r>
              <a:rPr lang="en-US" sz="2000"/>
              <a:t>, and occasionally </a:t>
            </a:r>
            <a:r>
              <a:rPr lang="en-US" sz="2000" b="1"/>
              <a:t>sulfur</a:t>
            </a:r>
            <a:r>
              <a:rPr lang="en-US" sz="2000"/>
              <a:t>. They serve as the </a:t>
            </a:r>
            <a:r>
              <a:rPr lang="en-US" sz="2000" b="1"/>
              <a:t>fundamental building blocks</a:t>
            </a:r>
            <a:r>
              <a:rPr lang="en-US" sz="2000"/>
              <a:t> of proteins, functioning in numerous biological processes within living organisms. Each amino acid contains both an </a:t>
            </a:r>
            <a:r>
              <a:rPr lang="en-US" sz="2000" b="1"/>
              <a:t>amino group (-NH₂)</a:t>
            </a:r>
            <a:r>
              <a:rPr lang="en-US" sz="2000"/>
              <a:t> and a </a:t>
            </a:r>
            <a:r>
              <a:rPr lang="en-US" sz="2000" b="1"/>
              <a:t>carboxyl group (-COOH)</a:t>
            </a:r>
            <a:r>
              <a:rPr lang="en-US" sz="2000"/>
              <a:t>, allowing them to exhibit </a:t>
            </a:r>
            <a:r>
              <a:rPr lang="en-US" sz="2000" b="1"/>
              <a:t>amphoteric</a:t>
            </a:r>
            <a:r>
              <a:rPr lang="en-US" sz="2000"/>
              <a:t> properties. Under physiological pH (around 7.4), these groups become ionized, resulting in a </a:t>
            </a:r>
            <a:r>
              <a:rPr lang="en-US" sz="2000" b="1"/>
              <a:t>zwitterionic form</a:t>
            </a:r>
            <a:r>
              <a:rPr lang="en-US" sz="2000"/>
              <a:t> where the overall net charge is zero, thus making amino acids </a:t>
            </a:r>
            <a:r>
              <a:rPr lang="en-US" sz="2000" b="1"/>
              <a:t>electrically neutral</a:t>
            </a:r>
            <a:r>
              <a:rPr lang="en-US" sz="2000"/>
              <a:t> in biological systems.</a:t>
            </a:r>
          </a:p>
        </p:txBody>
      </p:sp>
      <p:pic>
        <p:nvPicPr>
          <p:cNvPr id="6" name="Picture 5">
            <a:extLst>
              <a:ext uri="{FF2B5EF4-FFF2-40B4-BE49-F238E27FC236}">
                <a16:creationId xmlns:a16="http://schemas.microsoft.com/office/drawing/2014/main" id="{9962F381-32FF-8655-7F57-0C3C033036C9}"/>
              </a:ext>
            </a:extLst>
          </p:cNvPr>
          <p:cNvPicPr>
            <a:picLocks noChangeAspect="1"/>
          </p:cNvPicPr>
          <p:nvPr/>
        </p:nvPicPr>
        <p:blipFill>
          <a:blip r:embed="rId2"/>
          <a:stretch>
            <a:fillRect/>
          </a:stretch>
        </p:blipFill>
        <p:spPr>
          <a:xfrm>
            <a:off x="703182" y="1504837"/>
            <a:ext cx="4777381" cy="367858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56787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DAB0-5453-C6DB-A44C-B2FE86919A64}"/>
              </a:ext>
            </a:extLst>
          </p:cNvPr>
          <p:cNvSpPr>
            <a:spLocks noGrp="1"/>
          </p:cNvSpPr>
          <p:nvPr>
            <p:ph type="title"/>
          </p:nvPr>
        </p:nvSpPr>
        <p:spPr>
          <a:xfrm>
            <a:off x="1451579" y="804519"/>
            <a:ext cx="9603275" cy="1049235"/>
          </a:xfrm>
        </p:spPr>
        <p:txBody>
          <a:bodyPr>
            <a:normAutofit/>
          </a:bodyPr>
          <a:lstStyle/>
          <a:p>
            <a:r>
              <a:rPr lang="en-US" dirty="0"/>
              <a:t>Hippuric Acid (Benzoyl Glycine)</a:t>
            </a:r>
          </a:p>
        </p:txBody>
      </p:sp>
      <p:sp>
        <p:nvSpPr>
          <p:cNvPr id="3" name="Content Placeholder 2">
            <a:extLst>
              <a:ext uri="{FF2B5EF4-FFF2-40B4-BE49-F238E27FC236}">
                <a16:creationId xmlns:a16="http://schemas.microsoft.com/office/drawing/2014/main" id="{93617DEB-D242-E48F-75B0-906E7C1F5B27}"/>
              </a:ext>
            </a:extLst>
          </p:cNvPr>
          <p:cNvSpPr>
            <a:spLocks noGrp="1"/>
          </p:cNvSpPr>
          <p:nvPr>
            <p:ph idx="1"/>
          </p:nvPr>
        </p:nvSpPr>
        <p:spPr>
          <a:xfrm>
            <a:off x="1451579" y="2015734"/>
            <a:ext cx="4162555" cy="3450613"/>
          </a:xfrm>
        </p:spPr>
        <p:txBody>
          <a:bodyPr>
            <a:normAutofit/>
          </a:bodyPr>
          <a:lstStyle/>
          <a:p>
            <a:pPr>
              <a:lnSpc>
                <a:spcPct val="110000"/>
              </a:lnSpc>
            </a:pPr>
            <a:r>
              <a:rPr lang="en-US" sz="1100"/>
              <a:t>Benzoyl glycine is an amide and amide contains a molecule of an organic acid linked to a molecule of an amine. A water molecule must be removed to make the new C–N bond. The –OH part comes from the –COOH group, while the –H from the –NH2 group.</a:t>
            </a:r>
            <a:endParaRPr lang="ar-IQ" sz="1100"/>
          </a:p>
          <a:p>
            <a:pPr>
              <a:lnSpc>
                <a:spcPct val="110000"/>
              </a:lnSpc>
            </a:pPr>
            <a:r>
              <a:rPr lang="en-US" sz="1100"/>
              <a:t>This reaction cannot be completed by simple mixing of the acid and the amine compounds because the result of the reaction would be an acid-base neutralization reaction which occur much faster, and the –OH is a very poor leaving group.</a:t>
            </a:r>
            <a:endParaRPr lang="ar-IQ" sz="1100"/>
          </a:p>
          <a:p>
            <a:pPr>
              <a:lnSpc>
                <a:spcPct val="110000"/>
              </a:lnSpc>
            </a:pPr>
            <a:r>
              <a:rPr lang="en-US" sz="1100"/>
              <a:t>Thus, the acid must be changed into a derivative first which is more reactive – most often an acid chloride, which has no acidic H and does have an excellent leaving group. Then the glycine (amine) can be mixed and it acts as a nucleophile instead of a base, now attacking the carbonyl carbon of –</a:t>
            </a:r>
            <a:r>
              <a:rPr lang="en-US" sz="1100" err="1"/>
              <a:t>COCl</a:t>
            </a:r>
            <a:r>
              <a:rPr lang="en-US" sz="1100"/>
              <a:t> group of benzoyl chloride</a:t>
            </a:r>
          </a:p>
        </p:txBody>
      </p:sp>
      <p:pic>
        <p:nvPicPr>
          <p:cNvPr id="4" name="Picture 3">
            <a:extLst>
              <a:ext uri="{FF2B5EF4-FFF2-40B4-BE49-F238E27FC236}">
                <a16:creationId xmlns:a16="http://schemas.microsoft.com/office/drawing/2014/main" id="{338D045F-F665-CE2C-90FA-7266F04208B5}"/>
              </a:ext>
            </a:extLst>
          </p:cNvPr>
          <p:cNvPicPr>
            <a:picLocks noChangeAspect="1"/>
          </p:cNvPicPr>
          <p:nvPr/>
        </p:nvPicPr>
        <p:blipFill>
          <a:blip r:embed="rId2"/>
          <a:stretch>
            <a:fillRect/>
          </a:stretch>
        </p:blipFill>
        <p:spPr>
          <a:xfrm>
            <a:off x="6094411" y="2345916"/>
            <a:ext cx="4960443" cy="2790248"/>
          </a:xfrm>
          <a:prstGeom prst="rect">
            <a:avLst/>
          </a:prstGeom>
        </p:spPr>
      </p:pic>
    </p:spTree>
    <p:extLst>
      <p:ext uri="{BB962C8B-B14F-4D97-AF65-F5344CB8AC3E}">
        <p14:creationId xmlns:p14="http://schemas.microsoft.com/office/powerpoint/2010/main" val="302280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3128-05E8-E5D5-824E-7DB42D5B18BA}"/>
              </a:ext>
            </a:extLst>
          </p:cNvPr>
          <p:cNvSpPr>
            <a:spLocks noGrp="1"/>
          </p:cNvSpPr>
          <p:nvPr>
            <p:ph type="title"/>
          </p:nvPr>
        </p:nvSpPr>
        <p:spPr>
          <a:xfrm>
            <a:off x="1451579" y="804520"/>
            <a:ext cx="9603275" cy="587136"/>
          </a:xfrm>
        </p:spPr>
        <p:txBody>
          <a:bodyPr/>
          <a:lstStyle/>
          <a:p>
            <a:r>
              <a:rPr lang="ar-IQ" dirty="0"/>
              <a:t> </a:t>
            </a:r>
            <a:r>
              <a:rPr lang="en-US" sz="2400" dirty="0">
                <a:solidFill>
                  <a:srgbClr val="FF0000"/>
                </a:solidFill>
              </a:rPr>
              <a:t>Steps Biosynthesis of Hippuric Acid in the Human Body</a:t>
            </a:r>
          </a:p>
        </p:txBody>
      </p:sp>
      <p:sp>
        <p:nvSpPr>
          <p:cNvPr id="3" name="Content Placeholder 2">
            <a:extLst>
              <a:ext uri="{FF2B5EF4-FFF2-40B4-BE49-F238E27FC236}">
                <a16:creationId xmlns:a16="http://schemas.microsoft.com/office/drawing/2014/main" id="{D8978D7D-A154-AA00-1F94-31DCEB8E6AC9}"/>
              </a:ext>
            </a:extLst>
          </p:cNvPr>
          <p:cNvSpPr>
            <a:spLocks noGrp="1"/>
          </p:cNvSpPr>
          <p:nvPr>
            <p:ph idx="1"/>
          </p:nvPr>
        </p:nvSpPr>
        <p:spPr>
          <a:xfrm>
            <a:off x="1451579" y="1828800"/>
            <a:ext cx="9603275" cy="4326193"/>
          </a:xfrm>
        </p:spPr>
        <p:txBody>
          <a:bodyPr>
            <a:noAutofit/>
          </a:bodyPr>
          <a:lstStyle/>
          <a:p>
            <a:pPr marL="0" indent="0" algn="just">
              <a:buNone/>
            </a:pPr>
            <a:r>
              <a:rPr lang="en-US" sz="1600" dirty="0"/>
              <a:t> Hippuric acid is primarily synthesized in the human body through the conjugation of benzoic acid with glycine. This process mainly occurs in the liver, but it can also take place in the intestines and kidneys.</a:t>
            </a:r>
          </a:p>
          <a:p>
            <a:pPr marL="0" indent="0" algn="just">
              <a:buNone/>
            </a:pPr>
            <a:r>
              <a:rPr lang="en-US" sz="1600" dirty="0">
                <a:solidFill>
                  <a:srgbClr val="FF0000"/>
                </a:solidFill>
              </a:rPr>
              <a:t>Here's a simplified overview of the biosynthesis process</a:t>
            </a:r>
            <a:r>
              <a:rPr lang="en-US" sz="1600" dirty="0"/>
              <a:t>:</a:t>
            </a:r>
          </a:p>
          <a:p>
            <a:pPr algn="just"/>
            <a:r>
              <a:rPr lang="en-US" sz="1600" dirty="0"/>
              <a:t>Benzoic Acid Formation: Benzoic acid can be derived from the metabolism of phenolic compounds found in foods like fruits, tea, and wine.</a:t>
            </a:r>
          </a:p>
          <a:p>
            <a:pPr algn="just"/>
            <a:r>
              <a:rPr lang="en-US" sz="1600" dirty="0"/>
              <a:t>Conjugation with Glycine: In the liver, benzoic acid is converted to benzoyl-CoA, which then reacts with glycine to form hippuric acid.</a:t>
            </a:r>
          </a:p>
          <a:p>
            <a:pPr algn="just"/>
            <a:r>
              <a:rPr lang="en-US" sz="1600" dirty="0"/>
              <a:t>Excretion: Hippuric acid is then excreted in the urine, serving as a detoxification mechanism for the body.</a:t>
            </a:r>
          </a:p>
          <a:p>
            <a:pPr algn="just"/>
            <a:r>
              <a:rPr lang="en-US" sz="1600" dirty="0"/>
              <a:t>This process helps in detoxifying harmful substances and is a crucial part of the body's metabolic functions. </a:t>
            </a:r>
          </a:p>
        </p:txBody>
      </p:sp>
    </p:spTree>
    <p:extLst>
      <p:ext uri="{BB962C8B-B14F-4D97-AF65-F5344CB8AC3E}">
        <p14:creationId xmlns:p14="http://schemas.microsoft.com/office/powerpoint/2010/main" val="294031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B406210-A6D5-9628-6832-BCCE9D96A0D4}"/>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100"/>
              <a:t>Biosynthesis of Hippuric Acid in the Human Body</a:t>
            </a:r>
          </a:p>
        </p:txBody>
      </p:sp>
      <p:sp>
        <p:nvSpPr>
          <p:cNvPr id="6" name="Content Placeholder 5">
            <a:extLst>
              <a:ext uri="{FF2B5EF4-FFF2-40B4-BE49-F238E27FC236}">
                <a16:creationId xmlns:a16="http://schemas.microsoft.com/office/drawing/2014/main" id="{BD1554F3-5245-BADD-7E00-BA02553986D6}"/>
              </a:ext>
            </a:extLst>
          </p:cNvPr>
          <p:cNvSpPr>
            <a:spLocks noGrp="1"/>
          </p:cNvSpPr>
          <p:nvPr>
            <p:ph idx="1"/>
          </p:nvPr>
        </p:nvSpPr>
        <p:spPr>
          <a:xfrm>
            <a:off x="659302" y="3531204"/>
            <a:ext cx="2823919" cy="1610643"/>
          </a:xfrm>
        </p:spPr>
        <p:txBody>
          <a:bodyPr vert="horz" lIns="91440" tIns="91440" rIns="91440" bIns="91440" rtlCol="0">
            <a:normAutofit/>
          </a:bodyPr>
          <a:lstStyle/>
          <a:p>
            <a:pPr marL="0" indent="0">
              <a:buNone/>
            </a:pPr>
            <a:r>
              <a:rPr lang="en-US" sz="1600" cap="all"/>
              <a:t> </a:t>
            </a:r>
          </a:p>
        </p:txBody>
      </p:sp>
      <p:cxnSp>
        <p:nvCxnSpPr>
          <p:cNvPr id="45" name="Straight Connector 4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48" name="Rectangle 4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EC65B7-64E7-3B16-3935-0E6AE3F457C7}"/>
              </a:ext>
            </a:extLst>
          </p:cNvPr>
          <p:cNvPicPr>
            <a:picLocks noChangeAspect="1"/>
          </p:cNvPicPr>
          <p:nvPr/>
        </p:nvPicPr>
        <p:blipFill>
          <a:blip r:embed="rId3"/>
          <a:stretch>
            <a:fillRect/>
          </a:stretch>
        </p:blipFill>
        <p:spPr>
          <a:xfrm>
            <a:off x="4662310" y="1116345"/>
            <a:ext cx="6265333" cy="3866172"/>
          </a:xfrm>
          <a:prstGeom prst="rect">
            <a:avLst/>
          </a:prstGeom>
        </p:spPr>
      </p:pic>
      <p:pic>
        <p:nvPicPr>
          <p:cNvPr id="53" name="Picture 5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81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17316-2209-4F25-F264-B86236C52757}"/>
              </a:ext>
            </a:extLst>
          </p:cNvPr>
          <p:cNvSpPr txBox="1"/>
          <p:nvPr/>
        </p:nvSpPr>
        <p:spPr>
          <a:xfrm>
            <a:off x="1347017" y="1563016"/>
            <a:ext cx="10294375" cy="707886"/>
          </a:xfrm>
          <a:prstGeom prst="rect">
            <a:avLst/>
          </a:prstGeom>
          <a:noFill/>
        </p:spPr>
        <p:txBody>
          <a:bodyPr wrap="square">
            <a:spAutoFit/>
          </a:bodyPr>
          <a:lstStyle/>
          <a:p>
            <a:r>
              <a:rPr lang="en-US" sz="4000" dirty="0"/>
              <a:t>Interaction Name :</a:t>
            </a:r>
            <a:r>
              <a:rPr lang="en-US" sz="4000" dirty="0" err="1"/>
              <a:t>Schotten</a:t>
            </a:r>
            <a:r>
              <a:rPr lang="en-US" sz="4000" dirty="0"/>
              <a:t>–Baumann reaction</a:t>
            </a:r>
          </a:p>
        </p:txBody>
      </p:sp>
      <p:sp>
        <p:nvSpPr>
          <p:cNvPr id="5" name="TextBox 4">
            <a:extLst>
              <a:ext uri="{FF2B5EF4-FFF2-40B4-BE49-F238E27FC236}">
                <a16:creationId xmlns:a16="http://schemas.microsoft.com/office/drawing/2014/main" id="{75C747A2-3C06-9C7B-AC0A-FB2829F45D3A}"/>
              </a:ext>
            </a:extLst>
          </p:cNvPr>
          <p:cNvSpPr txBox="1"/>
          <p:nvPr/>
        </p:nvSpPr>
        <p:spPr>
          <a:xfrm>
            <a:off x="1347017" y="2369263"/>
            <a:ext cx="10196053" cy="646331"/>
          </a:xfrm>
          <a:prstGeom prst="rect">
            <a:avLst/>
          </a:prstGeom>
          <a:noFill/>
        </p:spPr>
        <p:txBody>
          <a:bodyPr wrap="square">
            <a:spAutoFit/>
          </a:bodyPr>
          <a:lstStyle/>
          <a:p>
            <a:r>
              <a:rPr lang="en-US" sz="3600" dirty="0">
                <a:solidFill>
                  <a:schemeClr val="accent5"/>
                </a:solidFill>
              </a:rPr>
              <a:t>Interaction Type  : nucleophilic acyl substitution</a:t>
            </a:r>
          </a:p>
        </p:txBody>
      </p:sp>
      <p:pic>
        <p:nvPicPr>
          <p:cNvPr id="6" name="Picture 5">
            <a:extLst>
              <a:ext uri="{FF2B5EF4-FFF2-40B4-BE49-F238E27FC236}">
                <a16:creationId xmlns:a16="http://schemas.microsoft.com/office/drawing/2014/main" id="{A476F790-4C9B-4CCF-C720-0A5EBB30F813}"/>
              </a:ext>
            </a:extLst>
          </p:cNvPr>
          <p:cNvPicPr>
            <a:picLocks noChangeAspect="1"/>
          </p:cNvPicPr>
          <p:nvPr/>
        </p:nvPicPr>
        <p:blipFill>
          <a:blip r:embed="rId2"/>
          <a:stretch>
            <a:fillRect/>
          </a:stretch>
        </p:blipFill>
        <p:spPr>
          <a:xfrm>
            <a:off x="206477" y="3429000"/>
            <a:ext cx="11602065" cy="2224548"/>
          </a:xfrm>
          <a:prstGeom prst="rect">
            <a:avLst/>
          </a:prstGeom>
        </p:spPr>
      </p:pic>
    </p:spTree>
    <p:extLst>
      <p:ext uri="{BB962C8B-B14F-4D97-AF65-F5344CB8AC3E}">
        <p14:creationId xmlns:p14="http://schemas.microsoft.com/office/powerpoint/2010/main" val="203261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74472C5-CAE2-9EE7-F4C6-3A1FB2BD40F2}"/>
              </a:ext>
            </a:extLst>
          </p:cNvPr>
          <p:cNvSpPr>
            <a:spLocks noGrp="1"/>
          </p:cNvSpPr>
          <p:nvPr>
            <p:ph type="title"/>
          </p:nvPr>
        </p:nvSpPr>
        <p:spPr>
          <a:xfrm>
            <a:off x="812205" y="804519"/>
            <a:ext cx="3241820" cy="4431360"/>
          </a:xfrm>
        </p:spPr>
        <p:txBody>
          <a:bodyPr anchor="ctr">
            <a:normAutofit/>
          </a:bodyPr>
          <a:lstStyle/>
          <a:p>
            <a:r>
              <a:rPr lang="en-US"/>
              <a:t>These steps outline the nucleophilic acyl substitution mechanism involved in synthesizing hippuric acid.</a:t>
            </a:r>
          </a:p>
        </p:txBody>
      </p:sp>
      <p:cxnSp>
        <p:nvCxnSpPr>
          <p:cNvPr id="13" name="Straight Connector 12">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9918D1A6-A660-7B97-9487-D6145CE033E7}"/>
              </a:ext>
            </a:extLst>
          </p:cNvPr>
          <p:cNvSpPr>
            <a:spLocks noGrp="1" noChangeArrowheads="1"/>
          </p:cNvSpPr>
          <p:nvPr>
            <p:ph idx="1"/>
          </p:nvPr>
        </p:nvSpPr>
        <p:spPr bwMode="auto">
          <a:xfrm>
            <a:off x="4637863" y="804520"/>
            <a:ext cx="6102559" cy="44313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p>
            <a:pPr marR="0" lvl="0" defTabSz="914400" rtl="0" eaLnBrk="0" fontAlgn="base" latinLnBrk="0" hangingPunct="0">
              <a:lnSpc>
                <a:spcPct val="110000"/>
              </a:lnSpc>
              <a:spcBef>
                <a:spcPct val="0"/>
              </a:spcBef>
              <a:spcAft>
                <a:spcPts val="600"/>
              </a:spcAft>
              <a:buClrTx/>
              <a:buSzTx/>
              <a:buFont typeface="Wingdings" panose="05000000000000000000" pitchFamily="2" charset="2"/>
              <a:buChar char="§"/>
              <a:tabLst/>
            </a:pPr>
            <a:r>
              <a:rPr kumimoji="0" lang="en-US" altLang="en-US" sz="1200" b="1" i="0" u="none" strike="noStrike" cap="none" normalizeH="0" baseline="0" dirty="0">
                <a:ln>
                  <a:noFill/>
                </a:ln>
                <a:effectLst/>
                <a:latin typeface="Arial" panose="020B0604020202020204" pitchFamily="34" charset="0"/>
              </a:rPr>
              <a:t>Activation of Glycine in Basic Medium:</a:t>
            </a:r>
            <a:br>
              <a:rPr kumimoji="0" lang="en-US" altLang="en-US" sz="1200" b="0" i="0" u="none" strike="noStrike" cap="none" normalizeH="0" baseline="0" dirty="0">
                <a:ln>
                  <a:noFill/>
                </a:ln>
                <a:effectLst/>
                <a:latin typeface="Arial" panose="020B0604020202020204" pitchFamily="34" charset="0"/>
              </a:rPr>
            </a:br>
            <a:r>
              <a:rPr kumimoji="0" lang="en-US" altLang="en-US" sz="1200" b="0" i="0" u="none" strike="noStrike" cap="none" normalizeH="0" baseline="0" dirty="0">
                <a:ln>
                  <a:noFill/>
                </a:ln>
                <a:effectLst/>
                <a:latin typeface="Arial" panose="020B0604020202020204" pitchFamily="34" charset="0"/>
              </a:rPr>
              <a:t>In the presence of a base (such as NaOH), glycine is deprotonated. This increases the nucleophilicity of its amino group (–NH₂), making it more reactive toward electrophilic centers.</a:t>
            </a:r>
          </a:p>
          <a:p>
            <a:pPr marR="0" lvl="0" defTabSz="914400" rtl="0" eaLnBrk="0" fontAlgn="base" latinLnBrk="0" hangingPunct="0">
              <a:lnSpc>
                <a:spcPct val="110000"/>
              </a:lnSpc>
              <a:spcBef>
                <a:spcPct val="0"/>
              </a:spcBef>
              <a:spcAft>
                <a:spcPts val="600"/>
              </a:spcAft>
              <a:buClrTx/>
              <a:buSzTx/>
              <a:buFont typeface="Wingdings" panose="05000000000000000000" pitchFamily="2" charset="2"/>
              <a:buChar char="§"/>
              <a:tabLst/>
            </a:pPr>
            <a:r>
              <a:rPr kumimoji="0" lang="en-US" altLang="en-US" sz="1200" b="1" i="0" u="none" strike="noStrike" cap="none" normalizeH="0" baseline="0" dirty="0">
                <a:ln>
                  <a:noFill/>
                </a:ln>
                <a:effectLst/>
                <a:latin typeface="Arial" panose="020B0604020202020204" pitchFamily="34" charset="0"/>
              </a:rPr>
              <a:t>Nucleophilic Attack on Benzoyl Chloride:</a:t>
            </a:r>
            <a:br>
              <a:rPr kumimoji="0" lang="en-US" altLang="en-US" sz="1200" b="0" i="0" u="none" strike="noStrike" cap="none" normalizeH="0" baseline="0" dirty="0">
                <a:ln>
                  <a:noFill/>
                </a:ln>
                <a:effectLst/>
                <a:latin typeface="Arial" panose="020B0604020202020204" pitchFamily="34" charset="0"/>
              </a:rPr>
            </a:br>
            <a:r>
              <a:rPr kumimoji="0" lang="en-US" altLang="en-US" sz="1200" b="0" i="0" u="none" strike="noStrike" cap="none" normalizeH="0" baseline="0" dirty="0">
                <a:ln>
                  <a:noFill/>
                </a:ln>
                <a:effectLst/>
                <a:latin typeface="Arial" panose="020B0604020202020204" pitchFamily="34" charset="0"/>
              </a:rPr>
              <a:t>The lone pair of electrons on the nitrogen of the deprotonated glycine attacks the electrophilic carbonyl carbon of benzoyl chloride (C₆H₅–C(=O)–Cl). This attack breaks the carbonyl double bond, pushing the electrons onto the oxygen and forming a tetrahedral intermediate.</a:t>
            </a:r>
          </a:p>
          <a:p>
            <a:pPr marR="0" lvl="0" defTabSz="914400" rtl="0" eaLnBrk="0" fontAlgn="base" latinLnBrk="0" hangingPunct="0">
              <a:lnSpc>
                <a:spcPct val="110000"/>
              </a:lnSpc>
              <a:spcBef>
                <a:spcPct val="0"/>
              </a:spcBef>
              <a:spcAft>
                <a:spcPts val="600"/>
              </a:spcAft>
              <a:buClrTx/>
              <a:buSzTx/>
              <a:buFont typeface="Wingdings" panose="05000000000000000000" pitchFamily="2" charset="2"/>
              <a:buChar char="§"/>
              <a:tabLst/>
            </a:pPr>
            <a:r>
              <a:rPr kumimoji="0" lang="en-US" altLang="en-US" sz="1200" b="1" i="0" u="none" strike="noStrike" cap="none" normalizeH="0" baseline="0" dirty="0">
                <a:ln>
                  <a:noFill/>
                </a:ln>
                <a:effectLst/>
                <a:latin typeface="Arial" panose="020B0604020202020204" pitchFamily="34" charset="0"/>
              </a:rPr>
              <a:t>Formation of the Tetrahedral Intermediate:</a:t>
            </a:r>
            <a:br>
              <a:rPr kumimoji="0" lang="en-US" altLang="en-US" sz="1200" b="0" i="0" u="none" strike="noStrike" cap="none" normalizeH="0" baseline="0" dirty="0">
                <a:ln>
                  <a:noFill/>
                </a:ln>
                <a:effectLst/>
                <a:latin typeface="Arial" panose="020B0604020202020204" pitchFamily="34" charset="0"/>
              </a:rPr>
            </a:br>
            <a:r>
              <a:rPr kumimoji="0" lang="en-US" altLang="en-US" sz="1200" b="0" i="0" u="none" strike="noStrike" cap="none" normalizeH="0" baseline="0" dirty="0">
                <a:ln>
                  <a:noFill/>
                </a:ln>
                <a:effectLst/>
                <a:latin typeface="Arial" panose="020B0604020202020204" pitchFamily="34" charset="0"/>
              </a:rPr>
              <a:t>The resulting tetrahedral intermediate consists of:</a:t>
            </a:r>
          </a:p>
          <a:p>
            <a:pPr marL="0" marR="0" lvl="0" indent="0" defTabSz="914400" rtl="0" eaLnBrk="0" fontAlgn="base" latinLnBrk="0" hangingPunct="0">
              <a:lnSpc>
                <a:spcPct val="110000"/>
              </a:lnSpc>
              <a:spcBef>
                <a:spcPct val="0"/>
              </a:spcBef>
              <a:spcAft>
                <a:spcPts val="600"/>
              </a:spcAft>
              <a:buClrTx/>
              <a:buSzTx/>
              <a:buFontTx/>
              <a:buChar char="•"/>
              <a:tabLst/>
            </a:pPr>
            <a:r>
              <a:rPr kumimoji="0" lang="ar-IQ" altLang="en-US" sz="1200" b="0" i="0" u="none" strike="noStrike" cap="none" normalizeH="0" baseline="0" dirty="0">
                <a:ln>
                  <a:noFill/>
                </a:ln>
                <a:effectLst/>
                <a:latin typeface="Arial" panose="020B0604020202020204" pitchFamily="34" charset="0"/>
              </a:rPr>
              <a:t>         </a:t>
            </a:r>
            <a:r>
              <a:rPr kumimoji="0" lang="en-US" altLang="en-US" sz="1200" b="0" i="0" u="none" strike="noStrike" cap="none" normalizeH="0" baseline="0" dirty="0">
                <a:ln>
                  <a:noFill/>
                </a:ln>
                <a:effectLst/>
                <a:latin typeface="Arial" panose="020B0604020202020204" pitchFamily="34" charset="0"/>
              </a:rPr>
              <a:t>A benzoyl group (C₆H₅)</a:t>
            </a:r>
          </a:p>
          <a:p>
            <a:pPr marL="0" marR="0" lvl="0" indent="0" defTabSz="914400" rtl="0" eaLnBrk="0" fontAlgn="base" latinLnBrk="0" hangingPunct="0">
              <a:lnSpc>
                <a:spcPct val="110000"/>
              </a:lnSpc>
              <a:spcBef>
                <a:spcPct val="0"/>
              </a:spcBef>
              <a:spcAft>
                <a:spcPts val="600"/>
              </a:spcAft>
              <a:buClrTx/>
              <a:buSzTx/>
              <a:buFontTx/>
              <a:buChar char="•"/>
              <a:tabLst/>
            </a:pPr>
            <a:r>
              <a:rPr kumimoji="0" lang="ar-IQ" altLang="en-US" sz="1200" b="0" i="0" u="none" strike="noStrike" cap="none" normalizeH="0" baseline="0" dirty="0">
                <a:ln>
                  <a:noFill/>
                </a:ln>
                <a:effectLst/>
                <a:latin typeface="Arial" panose="020B0604020202020204" pitchFamily="34" charset="0"/>
              </a:rPr>
              <a:t>        </a:t>
            </a:r>
            <a:r>
              <a:rPr kumimoji="0" lang="en-US" altLang="en-US" sz="1200" b="0" i="0" u="none" strike="noStrike" cap="none" normalizeH="0" baseline="0" dirty="0">
                <a:ln>
                  <a:noFill/>
                </a:ln>
                <a:effectLst/>
                <a:latin typeface="Arial" panose="020B0604020202020204" pitchFamily="34" charset="0"/>
              </a:rPr>
              <a:t>A chloride ion (Cl) still attached to the carbon</a:t>
            </a:r>
          </a:p>
          <a:p>
            <a:pPr marL="0" marR="0" lvl="0" indent="0" defTabSz="914400" rtl="0" eaLnBrk="0" fontAlgn="base" latinLnBrk="0" hangingPunct="0">
              <a:lnSpc>
                <a:spcPct val="110000"/>
              </a:lnSpc>
              <a:spcBef>
                <a:spcPct val="0"/>
              </a:spcBef>
              <a:spcAft>
                <a:spcPts val="600"/>
              </a:spcAft>
              <a:buClrTx/>
              <a:buSzTx/>
              <a:buFontTx/>
              <a:buChar char="•"/>
              <a:tabLst/>
            </a:pPr>
            <a:r>
              <a:rPr kumimoji="0" lang="ar-IQ" altLang="en-US" sz="1200" b="0" i="0" u="none" strike="noStrike" cap="none" normalizeH="0" baseline="0" dirty="0">
                <a:ln>
                  <a:noFill/>
                </a:ln>
                <a:effectLst/>
                <a:latin typeface="Arial" panose="020B0604020202020204" pitchFamily="34" charset="0"/>
              </a:rPr>
              <a:t>         </a:t>
            </a:r>
            <a:r>
              <a:rPr kumimoji="0" lang="en-US" altLang="en-US" sz="1200" b="0" i="0" u="none" strike="noStrike" cap="none" normalizeH="0" baseline="0" dirty="0">
                <a:ln>
                  <a:noFill/>
                </a:ln>
                <a:effectLst/>
                <a:latin typeface="Arial" panose="020B0604020202020204" pitchFamily="34" charset="0"/>
              </a:rPr>
              <a:t>The nucleophilic glycine moiety (–NH–CH₂–COOH)</a:t>
            </a:r>
          </a:p>
          <a:p>
            <a:pPr marL="0" marR="0" lvl="0" indent="0" defTabSz="914400" rtl="0" eaLnBrk="0" fontAlgn="base" latinLnBrk="0" hangingPunct="0">
              <a:lnSpc>
                <a:spcPct val="110000"/>
              </a:lnSpc>
              <a:spcBef>
                <a:spcPct val="0"/>
              </a:spcBef>
              <a:spcAft>
                <a:spcPts val="600"/>
              </a:spcAft>
              <a:buClrTx/>
              <a:buSzTx/>
              <a:buFontTx/>
              <a:buChar char="•"/>
              <a:tabLst/>
            </a:pPr>
            <a:r>
              <a:rPr kumimoji="0" lang="ar-IQ" altLang="en-US" sz="1200" b="0" i="0" u="none" strike="noStrike" cap="none" normalizeH="0" baseline="0" dirty="0">
                <a:ln>
                  <a:noFill/>
                </a:ln>
                <a:effectLst/>
                <a:latin typeface="Arial" panose="020B0604020202020204" pitchFamily="34" charset="0"/>
              </a:rPr>
              <a:t>          </a:t>
            </a:r>
            <a:r>
              <a:rPr kumimoji="0" lang="en-US" altLang="en-US" sz="1200" b="0" i="0" u="none" strike="noStrike" cap="none" normalizeH="0" baseline="0" dirty="0">
                <a:ln>
                  <a:noFill/>
                </a:ln>
                <a:effectLst/>
                <a:latin typeface="Arial" panose="020B0604020202020204" pitchFamily="34" charset="0"/>
              </a:rPr>
              <a:t>An oxygen bearing a negative charge (O⁻)</a:t>
            </a:r>
          </a:p>
          <a:p>
            <a:pPr marR="0" lvl="0" defTabSz="914400" rtl="0" eaLnBrk="0" fontAlgn="base" latinLnBrk="0" hangingPunct="0">
              <a:lnSpc>
                <a:spcPct val="110000"/>
              </a:lnSpc>
              <a:spcBef>
                <a:spcPct val="0"/>
              </a:spcBef>
              <a:spcAft>
                <a:spcPts val="600"/>
              </a:spcAft>
              <a:buClrTx/>
              <a:buSzTx/>
              <a:buFont typeface="Wingdings" panose="05000000000000000000" pitchFamily="2" charset="2"/>
              <a:buChar char="§"/>
              <a:tabLst/>
            </a:pPr>
            <a:r>
              <a:rPr kumimoji="0" lang="en-US" altLang="en-US" sz="1200" b="1" i="0" u="none" strike="noStrike" cap="none" normalizeH="0" baseline="0" dirty="0">
                <a:ln>
                  <a:noFill/>
                </a:ln>
                <a:effectLst/>
                <a:latin typeface="Arial" panose="020B0604020202020204" pitchFamily="34" charset="0"/>
              </a:rPr>
              <a:t>Collapse of the Tetrahedral Intermediate:</a:t>
            </a:r>
            <a:br>
              <a:rPr kumimoji="0" lang="en-US" altLang="en-US" sz="1200" b="0" i="0" u="none" strike="noStrike" cap="none" normalizeH="0" baseline="0" dirty="0">
                <a:ln>
                  <a:noFill/>
                </a:ln>
                <a:effectLst/>
                <a:latin typeface="Arial" panose="020B0604020202020204" pitchFamily="34" charset="0"/>
              </a:rPr>
            </a:br>
            <a:r>
              <a:rPr kumimoji="0" lang="en-US" altLang="en-US" sz="1200" b="0" i="0" u="none" strike="noStrike" cap="none" normalizeH="0" baseline="0" dirty="0">
                <a:ln>
                  <a:noFill/>
                </a:ln>
                <a:effectLst/>
                <a:latin typeface="Arial" panose="020B0604020202020204" pitchFamily="34" charset="0"/>
              </a:rPr>
              <a:t>The negatively charged oxygen donates its electrons to re-establish the carbonyl double bond. This process causes the chloride ion (Cl⁻) to be expelled as the leaving group.</a:t>
            </a:r>
          </a:p>
          <a:p>
            <a:pPr marR="0" lvl="0" defTabSz="914400" rtl="0" eaLnBrk="0" fontAlgn="base" latinLnBrk="0" hangingPunct="0">
              <a:lnSpc>
                <a:spcPct val="110000"/>
              </a:lnSpc>
              <a:spcBef>
                <a:spcPct val="0"/>
              </a:spcBef>
              <a:spcAft>
                <a:spcPts val="600"/>
              </a:spcAft>
              <a:buClrTx/>
              <a:buSzTx/>
              <a:buFont typeface="Wingdings" panose="05000000000000000000" pitchFamily="2" charset="2"/>
              <a:buChar char="§"/>
              <a:tabLst/>
            </a:pPr>
            <a:r>
              <a:rPr kumimoji="0" lang="en-US" altLang="en-US" sz="1200" b="1" i="0" u="none" strike="noStrike" cap="none" normalizeH="0" baseline="0" dirty="0">
                <a:ln>
                  <a:noFill/>
                </a:ln>
                <a:effectLst/>
                <a:latin typeface="Arial" panose="020B0604020202020204" pitchFamily="34" charset="0"/>
              </a:rPr>
              <a:t>Formation of Hippuric Acid:</a:t>
            </a:r>
            <a:br>
              <a:rPr kumimoji="0" lang="en-US" altLang="en-US" sz="1200" b="0" i="0" u="none" strike="noStrike" cap="none" normalizeH="0" baseline="0" dirty="0">
                <a:ln>
                  <a:noFill/>
                </a:ln>
                <a:effectLst/>
                <a:latin typeface="Arial" panose="020B0604020202020204" pitchFamily="34" charset="0"/>
              </a:rPr>
            </a:br>
            <a:r>
              <a:rPr kumimoji="0" lang="en-US" altLang="en-US" sz="1200" b="0" i="0" u="none" strike="noStrike" cap="none" normalizeH="0" baseline="0" dirty="0">
                <a:ln>
                  <a:noFill/>
                </a:ln>
                <a:effectLst/>
                <a:latin typeface="Arial" panose="020B0604020202020204" pitchFamily="34" charset="0"/>
              </a:rPr>
              <a:t>The collapse of the intermediate results in the formation of N‑</a:t>
            </a:r>
            <a:r>
              <a:rPr kumimoji="0" lang="en-US" altLang="en-US" sz="1200" b="0" i="0" u="none" strike="noStrike" cap="none" normalizeH="0" baseline="0" dirty="0" err="1">
                <a:ln>
                  <a:noFill/>
                </a:ln>
                <a:effectLst/>
                <a:latin typeface="Arial" panose="020B0604020202020204" pitchFamily="34" charset="0"/>
              </a:rPr>
              <a:t>benzoylglycine</a:t>
            </a:r>
            <a:r>
              <a:rPr kumimoji="0" lang="en-US" altLang="en-US" sz="1200" b="0" i="0" u="none" strike="noStrike" cap="none" normalizeH="0" baseline="0" dirty="0">
                <a:ln>
                  <a:noFill/>
                </a:ln>
                <a:effectLst/>
                <a:latin typeface="Arial" panose="020B0604020202020204" pitchFamily="34" charset="0"/>
              </a:rPr>
              <a:t> (hippuric acid), where an amide bond is established between the benzoyl group and glycine. Any HCl produced during the reaction is neutralized by the base present, driving the reaction to completion.</a:t>
            </a:r>
          </a:p>
        </p:txBody>
      </p:sp>
      <p:pic>
        <p:nvPicPr>
          <p:cNvPr id="15" name="Picture 14">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1243289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76A99-F6A1-83FA-8307-568F2B9F06CE}"/>
              </a:ext>
            </a:extLst>
          </p:cNvPr>
          <p:cNvPicPr>
            <a:picLocks noChangeAspect="1"/>
          </p:cNvPicPr>
          <p:nvPr/>
        </p:nvPicPr>
        <p:blipFill>
          <a:blip r:embed="rId2"/>
          <a:stretch>
            <a:fillRect/>
          </a:stretch>
        </p:blipFill>
        <p:spPr>
          <a:xfrm>
            <a:off x="1170039" y="508000"/>
            <a:ext cx="9733935" cy="3387725"/>
          </a:xfrm>
          <a:prstGeom prst="rect">
            <a:avLst/>
          </a:prstGeom>
        </p:spPr>
      </p:pic>
    </p:spTree>
    <p:extLst>
      <p:ext uri="{BB962C8B-B14F-4D97-AF65-F5344CB8AC3E}">
        <p14:creationId xmlns:p14="http://schemas.microsoft.com/office/powerpoint/2010/main" val="93850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ED9B-3BFB-528D-DA43-9C7A45EF8395}"/>
              </a:ext>
            </a:extLst>
          </p:cNvPr>
          <p:cNvSpPr>
            <a:spLocks noGrp="1"/>
          </p:cNvSpPr>
          <p:nvPr>
            <p:ph type="title"/>
          </p:nvPr>
        </p:nvSpPr>
        <p:spPr>
          <a:xfrm>
            <a:off x="4265525" y="69857"/>
            <a:ext cx="9603275" cy="402091"/>
          </a:xfrm>
        </p:spPr>
        <p:txBody>
          <a:bodyPr>
            <a:normAutofit fontScale="90000"/>
          </a:bodyPr>
          <a:lstStyle/>
          <a:p>
            <a:r>
              <a:rPr lang="en-US" sz="2800" dirty="0">
                <a:solidFill>
                  <a:schemeClr val="accent5"/>
                </a:solidFill>
                <a:latin typeface="+mn-lt"/>
              </a:rPr>
              <a:t>Procedure:</a:t>
            </a:r>
          </a:p>
        </p:txBody>
      </p:sp>
      <p:sp>
        <p:nvSpPr>
          <p:cNvPr id="3" name="Content Placeholder 2">
            <a:extLst>
              <a:ext uri="{FF2B5EF4-FFF2-40B4-BE49-F238E27FC236}">
                <a16:creationId xmlns:a16="http://schemas.microsoft.com/office/drawing/2014/main" id="{BE5FEF9A-61BB-6157-9D60-21EF752FEFF1}"/>
              </a:ext>
            </a:extLst>
          </p:cNvPr>
          <p:cNvSpPr>
            <a:spLocks noGrp="1"/>
          </p:cNvSpPr>
          <p:nvPr>
            <p:ph idx="1"/>
          </p:nvPr>
        </p:nvSpPr>
        <p:spPr>
          <a:xfrm>
            <a:off x="1748003" y="383458"/>
            <a:ext cx="9603275" cy="4147999"/>
          </a:xfrm>
        </p:spPr>
        <p:txBody>
          <a:bodyPr>
            <a:normAutofit fontScale="25000" lnSpcReduction="20000"/>
          </a:bodyPr>
          <a:lstStyle/>
          <a:p>
            <a:pPr algn="l">
              <a:spcAft>
                <a:spcPts val="300"/>
              </a:spcAft>
              <a:buFont typeface="+mj-lt"/>
              <a:buAutoNum type="arabicPeriod"/>
            </a:pPr>
            <a:r>
              <a:rPr lang="en-US" sz="4800" b="1" i="0" dirty="0">
                <a:effectLst/>
              </a:rPr>
              <a:t>Dissolve Glycine:</a:t>
            </a:r>
            <a:endParaRPr lang="en-US" sz="4800" b="0" i="0" dirty="0">
              <a:effectLst/>
            </a:endParaRPr>
          </a:p>
          <a:p>
            <a:pPr marL="742950" lvl="1" indent="-285750" algn="l">
              <a:spcBef>
                <a:spcPts val="300"/>
              </a:spcBef>
              <a:buFont typeface="+mj-lt"/>
              <a:buAutoNum type="arabicPeriod"/>
            </a:pPr>
            <a:r>
              <a:rPr lang="en-US" sz="4800" b="0" i="0" dirty="0">
                <a:effectLst/>
              </a:rPr>
              <a:t>Dissolve 1 g of glycine in 10 ml of 10% NaOH solution in a flask.</a:t>
            </a:r>
          </a:p>
          <a:p>
            <a:pPr algn="l">
              <a:spcBef>
                <a:spcPts val="300"/>
              </a:spcBef>
              <a:spcAft>
                <a:spcPts val="300"/>
              </a:spcAft>
              <a:buFont typeface="+mj-lt"/>
              <a:buAutoNum type="arabicPeriod"/>
            </a:pPr>
            <a:r>
              <a:rPr lang="en-US" sz="4800" b="1" i="0" dirty="0">
                <a:effectLst/>
              </a:rPr>
              <a:t>Add Benzoyl Chloride:</a:t>
            </a:r>
            <a:endParaRPr lang="en-US" sz="4800" b="0" i="0" dirty="0">
              <a:effectLst/>
            </a:endParaRPr>
          </a:p>
          <a:p>
            <a:pPr marL="742950" lvl="1" indent="-285750" algn="l">
              <a:spcBef>
                <a:spcPts val="300"/>
              </a:spcBef>
              <a:buFont typeface="+mj-lt"/>
              <a:buAutoNum type="arabicPeriod"/>
            </a:pPr>
            <a:r>
              <a:rPr lang="en-US" sz="4800" b="0" i="0" dirty="0">
                <a:effectLst/>
              </a:rPr>
              <a:t>Add 1.5 ml of benzoyl chloride to the flask containing the glycine solution.</a:t>
            </a:r>
          </a:p>
          <a:p>
            <a:pPr algn="l">
              <a:spcBef>
                <a:spcPts val="300"/>
              </a:spcBef>
              <a:spcAft>
                <a:spcPts val="300"/>
              </a:spcAft>
              <a:buFont typeface="+mj-lt"/>
              <a:buAutoNum type="arabicPeriod"/>
            </a:pPr>
            <a:r>
              <a:rPr lang="en-US" sz="4800" b="1" i="0" dirty="0">
                <a:effectLst/>
              </a:rPr>
              <a:t>Plug and Shake:</a:t>
            </a:r>
            <a:endParaRPr lang="en-US" sz="4800" b="0" i="0" dirty="0">
              <a:effectLst/>
            </a:endParaRPr>
          </a:p>
          <a:p>
            <a:pPr marL="742950" lvl="1" indent="-285750" algn="l">
              <a:spcBef>
                <a:spcPts val="300"/>
              </a:spcBef>
              <a:buFont typeface="+mj-lt"/>
              <a:buAutoNum type="arabicPeriod"/>
            </a:pPr>
            <a:r>
              <a:rPr lang="en-US" sz="4800" b="0" i="0" dirty="0">
                <a:effectLst/>
              </a:rPr>
              <a:t>Plug the mouth of the flask with a cotton plug.</a:t>
            </a:r>
          </a:p>
          <a:p>
            <a:pPr marL="742950" lvl="1" indent="-285750" algn="l">
              <a:spcBef>
                <a:spcPts val="300"/>
              </a:spcBef>
              <a:buFont typeface="+mj-lt"/>
              <a:buAutoNum type="arabicPeriod"/>
            </a:pPr>
            <a:r>
              <a:rPr lang="en-US" sz="4800" b="0" i="0" dirty="0">
                <a:effectLst/>
              </a:rPr>
              <a:t>Shake the mixture vigorously until the smell of benzoyl chloride can no longer be detected.</a:t>
            </a:r>
          </a:p>
          <a:p>
            <a:pPr algn="l">
              <a:spcBef>
                <a:spcPts val="300"/>
              </a:spcBef>
              <a:spcAft>
                <a:spcPts val="300"/>
              </a:spcAft>
              <a:buFont typeface="+mj-lt"/>
              <a:buAutoNum type="arabicPeriod"/>
            </a:pPr>
            <a:r>
              <a:rPr lang="en-US" sz="4800" b="1" i="0" dirty="0">
                <a:effectLst/>
              </a:rPr>
              <a:t>Acidify the Mixture:</a:t>
            </a:r>
            <a:endParaRPr lang="en-US" sz="4800" b="0" i="0" dirty="0">
              <a:effectLst/>
            </a:endParaRPr>
          </a:p>
          <a:p>
            <a:pPr marL="742950" lvl="1" indent="-285750" algn="l">
              <a:spcBef>
                <a:spcPts val="300"/>
              </a:spcBef>
              <a:buFont typeface="+mj-lt"/>
              <a:buAutoNum type="arabicPeriod"/>
            </a:pPr>
            <a:r>
              <a:rPr lang="en-US" sz="4800" b="0" i="0" dirty="0">
                <a:effectLst/>
              </a:rPr>
              <a:t>Add 1-2 drops of concentrated HCl to the mixture to make it acidic.</a:t>
            </a:r>
          </a:p>
          <a:p>
            <a:pPr algn="l">
              <a:spcBef>
                <a:spcPts val="300"/>
              </a:spcBef>
              <a:spcAft>
                <a:spcPts val="300"/>
              </a:spcAft>
              <a:buFont typeface="+mj-lt"/>
              <a:buAutoNum type="arabicPeriod"/>
            </a:pPr>
            <a:r>
              <a:rPr lang="en-US" sz="4800" b="1" i="0" dirty="0">
                <a:effectLst/>
              </a:rPr>
              <a:t>Filter the Product:</a:t>
            </a:r>
            <a:endParaRPr lang="en-US" sz="4800" b="0" i="0" dirty="0">
              <a:effectLst/>
            </a:endParaRPr>
          </a:p>
          <a:p>
            <a:pPr marL="742950" lvl="1" indent="-285750" algn="l">
              <a:spcBef>
                <a:spcPts val="300"/>
              </a:spcBef>
              <a:buFont typeface="+mj-lt"/>
              <a:buAutoNum type="arabicPeriod"/>
            </a:pPr>
            <a:r>
              <a:rPr lang="en-US" sz="4800" b="0" i="0" dirty="0">
                <a:effectLst/>
              </a:rPr>
              <a:t>Filter the product to separate it from the mixture.</a:t>
            </a:r>
          </a:p>
          <a:p>
            <a:pPr algn="l">
              <a:spcBef>
                <a:spcPts val="300"/>
              </a:spcBef>
              <a:spcAft>
                <a:spcPts val="300"/>
              </a:spcAft>
              <a:buFont typeface="+mj-lt"/>
              <a:buAutoNum type="arabicPeriod"/>
            </a:pPr>
            <a:r>
              <a:rPr lang="en-US" sz="4800" b="1" i="0" dirty="0">
                <a:effectLst/>
              </a:rPr>
              <a:t>Wash with Water:</a:t>
            </a:r>
            <a:endParaRPr lang="en-US" sz="4800" b="0" i="0" dirty="0">
              <a:effectLst/>
            </a:endParaRPr>
          </a:p>
          <a:p>
            <a:pPr marL="742950" lvl="1" indent="-285750" algn="l">
              <a:spcBef>
                <a:spcPts val="300"/>
              </a:spcBef>
              <a:buFont typeface="+mj-lt"/>
              <a:buAutoNum type="arabicPeriod"/>
            </a:pPr>
            <a:r>
              <a:rPr lang="en-US" sz="4800" b="0" i="0" dirty="0">
                <a:effectLst/>
              </a:rPr>
              <a:t>Wash the filtered product with water.</a:t>
            </a:r>
          </a:p>
          <a:p>
            <a:pPr algn="l">
              <a:spcBef>
                <a:spcPts val="300"/>
              </a:spcBef>
              <a:spcAft>
                <a:spcPts val="300"/>
              </a:spcAft>
              <a:buFont typeface="+mj-lt"/>
              <a:buAutoNum type="arabicPeriod"/>
            </a:pPr>
            <a:r>
              <a:rPr lang="en-US" sz="4800" b="1" i="0" dirty="0">
                <a:effectLst/>
              </a:rPr>
              <a:t>Recrystallize:</a:t>
            </a:r>
            <a:endParaRPr lang="en-US" sz="4800" b="0" i="0" dirty="0">
              <a:effectLst/>
            </a:endParaRPr>
          </a:p>
          <a:p>
            <a:pPr marL="742950" lvl="1" indent="-285750" algn="l">
              <a:spcBef>
                <a:spcPts val="300"/>
              </a:spcBef>
              <a:buFont typeface="+mj-lt"/>
              <a:buAutoNum type="arabicPeriod"/>
            </a:pPr>
            <a:r>
              <a:rPr lang="en-US" sz="4800" b="0" i="0" dirty="0">
                <a:effectLst/>
              </a:rPr>
              <a:t>Recrystallize the dried product from boiling water (about 20 ml) with the addition of a little </a:t>
            </a:r>
            <a:r>
              <a:rPr lang="en-US" sz="4800" b="0" i="0" dirty="0" err="1">
                <a:effectLst/>
              </a:rPr>
              <a:t>decolourising</a:t>
            </a:r>
            <a:r>
              <a:rPr lang="en-US" sz="4800" b="0" i="0" dirty="0">
                <a:effectLst/>
              </a:rPr>
              <a:t> charcoal.</a:t>
            </a:r>
          </a:p>
          <a:p>
            <a:pPr algn="l">
              <a:spcBef>
                <a:spcPts val="300"/>
              </a:spcBef>
              <a:spcAft>
                <a:spcPts val="300"/>
              </a:spcAft>
              <a:buFont typeface="+mj-lt"/>
              <a:buAutoNum type="arabicPeriod"/>
            </a:pPr>
            <a:r>
              <a:rPr lang="en-US" sz="4800" b="1" i="0" dirty="0">
                <a:effectLst/>
              </a:rPr>
              <a:t>Filter Through Hot-Water Funnel (if necessary):</a:t>
            </a:r>
            <a:endParaRPr lang="en-US" sz="4800" b="0" i="0" dirty="0">
              <a:effectLst/>
            </a:endParaRPr>
          </a:p>
          <a:p>
            <a:pPr marL="742950" lvl="1" indent="-285750" algn="l">
              <a:spcBef>
                <a:spcPts val="300"/>
              </a:spcBef>
              <a:buFont typeface="+mj-lt"/>
              <a:buAutoNum type="arabicPeriod"/>
            </a:pPr>
            <a:r>
              <a:rPr lang="en-US" sz="4800" b="0" i="0" dirty="0">
                <a:effectLst/>
              </a:rPr>
              <a:t>If necessary, filter the solution through a hot-water funnel.</a:t>
            </a:r>
          </a:p>
          <a:p>
            <a:pPr algn="l">
              <a:spcBef>
                <a:spcPts val="300"/>
              </a:spcBef>
              <a:spcAft>
                <a:spcPts val="300"/>
              </a:spcAft>
              <a:buFont typeface="+mj-lt"/>
              <a:buAutoNum type="arabicPeriod"/>
            </a:pPr>
            <a:r>
              <a:rPr lang="en-US" sz="4800" b="1" i="0" dirty="0">
                <a:effectLst/>
              </a:rPr>
              <a:t>Allow to Crystallize:</a:t>
            </a:r>
            <a:endParaRPr lang="en-US" sz="4800" b="0" i="0" dirty="0">
              <a:effectLst/>
            </a:endParaRPr>
          </a:p>
          <a:p>
            <a:pPr marL="742950" lvl="1" indent="-285750" algn="l">
              <a:spcBef>
                <a:spcPts val="300"/>
              </a:spcBef>
              <a:buFont typeface="+mj-lt"/>
              <a:buAutoNum type="arabicPeriod"/>
            </a:pPr>
            <a:r>
              <a:rPr lang="en-US" sz="4800" b="0" i="0" dirty="0">
                <a:effectLst/>
              </a:rPr>
              <a:t>Allow the solution to crystallize.</a:t>
            </a:r>
          </a:p>
          <a:p>
            <a:pPr algn="l">
              <a:spcBef>
                <a:spcPts val="300"/>
              </a:spcBef>
              <a:spcAft>
                <a:spcPts val="300"/>
              </a:spcAft>
              <a:buFont typeface="+mj-lt"/>
              <a:buAutoNum type="arabicPeriod"/>
            </a:pPr>
            <a:r>
              <a:rPr lang="en-US" sz="4800" b="1" i="0" dirty="0">
                <a:effectLst/>
              </a:rPr>
              <a:t>Collect the Product:</a:t>
            </a:r>
            <a:endParaRPr lang="en-US" sz="4800" b="0" i="0" dirty="0">
              <a:effectLst/>
            </a:endParaRPr>
          </a:p>
          <a:p>
            <a:pPr marL="742950" lvl="1" indent="-285750" algn="l">
              <a:spcBef>
                <a:spcPts val="300"/>
              </a:spcBef>
              <a:buFont typeface="+mj-lt"/>
              <a:buAutoNum type="arabicPeriod"/>
            </a:pPr>
            <a:r>
              <a:rPr lang="en-US" sz="4800" b="0" i="0" dirty="0">
                <a:effectLst/>
              </a:rPr>
              <a:t>Collect the </a:t>
            </a:r>
            <a:r>
              <a:rPr lang="en-US" sz="4800" b="0" i="0" dirty="0" err="1">
                <a:effectLst/>
              </a:rPr>
              <a:t>benzoylglycine</a:t>
            </a:r>
            <a:r>
              <a:rPr lang="en-US" sz="4800" b="0" i="0" dirty="0">
                <a:effectLst/>
              </a:rPr>
              <a:t> crystals using a Buchner funnel.</a:t>
            </a:r>
          </a:p>
          <a:p>
            <a:pPr algn="l">
              <a:spcBef>
                <a:spcPts val="300"/>
              </a:spcBef>
              <a:spcAft>
                <a:spcPts val="300"/>
              </a:spcAft>
              <a:buFont typeface="+mj-lt"/>
              <a:buAutoNum type="arabicPeriod"/>
            </a:pPr>
            <a:r>
              <a:rPr lang="en-US" sz="4800" b="1" i="0" dirty="0">
                <a:effectLst/>
              </a:rPr>
              <a:t>Dry the Product:</a:t>
            </a:r>
            <a:endParaRPr lang="en-US" sz="4800" b="0" i="0" dirty="0">
              <a:effectLst/>
            </a:endParaRPr>
          </a:p>
          <a:p>
            <a:pPr marL="742950" lvl="1" indent="-285750" algn="l">
              <a:spcBef>
                <a:spcPts val="300"/>
              </a:spcBef>
              <a:buFont typeface="+mj-lt"/>
              <a:buAutoNum type="arabicPeriod"/>
            </a:pPr>
            <a:r>
              <a:rPr lang="en-US" sz="4800" b="0" i="0" dirty="0">
                <a:effectLst/>
              </a:rPr>
              <a:t>Dry the collected </a:t>
            </a:r>
            <a:r>
              <a:rPr lang="en-US" sz="4800" b="0" i="0" dirty="0" err="1">
                <a:effectLst/>
              </a:rPr>
              <a:t>benzoylglycine</a:t>
            </a:r>
            <a:r>
              <a:rPr lang="en-US" sz="4800" b="0" i="0" dirty="0">
                <a:effectLst/>
              </a:rPr>
              <a:t> in an oven.</a:t>
            </a:r>
          </a:p>
          <a:p>
            <a:endParaRPr lang="en-US" dirty="0"/>
          </a:p>
        </p:txBody>
      </p:sp>
    </p:spTree>
    <p:extLst>
      <p:ext uri="{BB962C8B-B14F-4D97-AF65-F5344CB8AC3E}">
        <p14:creationId xmlns:p14="http://schemas.microsoft.com/office/powerpoint/2010/main" val="389284051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553</TotalTime>
  <Words>1045</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Gill Sans MT</vt:lpstr>
      <vt:lpstr>Wingdings</vt:lpstr>
      <vt:lpstr>Gallery</vt:lpstr>
      <vt:lpstr>PowerPoint Presentation</vt:lpstr>
      <vt:lpstr>Amino acids </vt:lpstr>
      <vt:lpstr>Hippuric Acid (Benzoyl Glycine)</vt:lpstr>
      <vt:lpstr> Steps Biosynthesis of Hippuric Acid in the Human Body</vt:lpstr>
      <vt:lpstr>Biosynthesis of Hippuric Acid in the Human Body</vt:lpstr>
      <vt:lpstr>PowerPoint Presentation</vt:lpstr>
      <vt:lpstr>These steps outline the nucleophilic acyl substitution mechanism involved in synthesizing hippuric acid.</vt:lpstr>
      <vt:lpstr>PowerPoint Presentation</vt:lpstr>
      <vt:lpstr>Procedure:</vt:lpstr>
      <vt:lpstr>The physical properties of hippuric acid (benzoyl glycine) include:</vt:lpstr>
      <vt:lpstr>calculations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HASAN</dc:creator>
  <cp:lastModifiedBy>MOHAMMED HASAN</cp:lastModifiedBy>
  <cp:revision>8</cp:revision>
  <dcterms:created xsi:type="dcterms:W3CDTF">2025-02-10T17:50:43Z</dcterms:created>
  <dcterms:modified xsi:type="dcterms:W3CDTF">2025-02-21T20:04:30Z</dcterms:modified>
</cp:coreProperties>
</file>