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5"/>
  </p:notesMasterIdLst>
  <p:sldIdLst>
    <p:sldId id="256" r:id="rId2"/>
    <p:sldId id="257" r:id="rId3"/>
    <p:sldId id="285" r:id="rId4"/>
    <p:sldId id="283" r:id="rId5"/>
    <p:sldId id="287" r:id="rId6"/>
    <p:sldId id="316" r:id="rId7"/>
    <p:sldId id="317" r:id="rId8"/>
    <p:sldId id="261" r:id="rId9"/>
    <p:sldId id="270" r:id="rId10"/>
    <p:sldId id="309" r:id="rId11"/>
    <p:sldId id="311" r:id="rId12"/>
    <p:sldId id="320" r:id="rId13"/>
    <p:sldId id="264" r:id="rId14"/>
    <p:sldId id="265" r:id="rId15"/>
    <p:sldId id="266" r:id="rId16"/>
    <p:sldId id="277" r:id="rId17"/>
    <p:sldId id="274" r:id="rId18"/>
    <p:sldId id="292" r:id="rId19"/>
    <p:sldId id="278" r:id="rId20"/>
    <p:sldId id="279" r:id="rId21"/>
    <p:sldId id="318" r:id="rId22"/>
    <p:sldId id="280" r:id="rId23"/>
    <p:sldId id="31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A6AA5-ACF8-4EC4-AAFF-59605CA8CBC1}" type="doc">
      <dgm:prSet loTypeId="urn:microsoft.com/office/officeart/2005/8/layout/pyramid2" loCatId="list" qsTypeId="urn:microsoft.com/office/officeart/2005/8/quickstyle/3d2" qsCatId="3D" csTypeId="urn:microsoft.com/office/officeart/2005/8/colors/colorful2" csCatId="colorful" phldr="1"/>
      <dgm:spPr/>
    </dgm:pt>
    <dgm:pt modelId="{414E4DB6-88A1-460E-8514-C1AC2A274570}">
      <dgm:prSet phldrT="[Text]"/>
      <dgm:spPr/>
      <dgm:t>
        <a:bodyPr/>
        <a:lstStyle/>
        <a:p>
          <a:r>
            <a:rPr lang="en-US" dirty="0"/>
            <a:t>Conventional </a:t>
          </a:r>
        </a:p>
      </dgm:t>
    </dgm:pt>
    <dgm:pt modelId="{43756E87-D9B2-4977-8095-67A65F154717}" type="parTrans" cxnId="{78BCCE7C-4B7D-49B4-A7E9-B343FFA1F9E7}">
      <dgm:prSet/>
      <dgm:spPr/>
      <dgm:t>
        <a:bodyPr/>
        <a:lstStyle/>
        <a:p>
          <a:endParaRPr lang="en-US"/>
        </a:p>
      </dgm:t>
    </dgm:pt>
    <dgm:pt modelId="{73B181CF-4BF1-4414-99B0-3D63DBB35AE2}" type="sibTrans" cxnId="{78BCCE7C-4B7D-49B4-A7E9-B343FFA1F9E7}">
      <dgm:prSet/>
      <dgm:spPr/>
      <dgm:t>
        <a:bodyPr/>
        <a:lstStyle/>
        <a:p>
          <a:endParaRPr lang="en-US"/>
        </a:p>
      </dgm:t>
    </dgm:pt>
    <dgm:pt modelId="{29FA3993-3E40-4E86-A8E4-AAD65756B7E4}">
      <dgm:prSet phldrT="[Text]"/>
      <dgm:spPr/>
      <dgm:t>
        <a:bodyPr/>
        <a:lstStyle/>
        <a:p>
          <a:r>
            <a:rPr lang="en-US" dirty="0"/>
            <a:t>Subunit vaccines</a:t>
          </a:r>
        </a:p>
      </dgm:t>
    </dgm:pt>
    <dgm:pt modelId="{B56F91DF-199C-47BC-A41B-1369E0A9D0E4}" type="parTrans" cxnId="{ADC05424-CEB1-4BF5-A697-757967A128E2}">
      <dgm:prSet/>
      <dgm:spPr/>
      <dgm:t>
        <a:bodyPr/>
        <a:lstStyle/>
        <a:p>
          <a:endParaRPr lang="en-US"/>
        </a:p>
      </dgm:t>
    </dgm:pt>
    <dgm:pt modelId="{19EAB070-3E52-4276-B852-5D3096B5CCEB}" type="sibTrans" cxnId="{ADC05424-CEB1-4BF5-A697-757967A128E2}">
      <dgm:prSet/>
      <dgm:spPr/>
      <dgm:t>
        <a:bodyPr/>
        <a:lstStyle/>
        <a:p>
          <a:endParaRPr lang="en-US"/>
        </a:p>
      </dgm:t>
    </dgm:pt>
    <dgm:pt modelId="{07FB6F34-17A9-4BEB-B8AE-E3C054C43506}">
      <dgm:prSet phldrT="[Text]"/>
      <dgm:spPr/>
      <dgm:t>
        <a:bodyPr/>
        <a:lstStyle/>
        <a:p>
          <a:r>
            <a:rPr lang="en-US" dirty="0"/>
            <a:t>Modern vaccines </a:t>
          </a:r>
        </a:p>
      </dgm:t>
    </dgm:pt>
    <dgm:pt modelId="{553A2CA5-A559-48BE-AFD9-F5A78BD86610}" type="parTrans" cxnId="{FE2DB68E-E221-4E95-B313-66FCA0887593}">
      <dgm:prSet/>
      <dgm:spPr/>
      <dgm:t>
        <a:bodyPr/>
        <a:lstStyle/>
        <a:p>
          <a:endParaRPr lang="en-US"/>
        </a:p>
      </dgm:t>
    </dgm:pt>
    <dgm:pt modelId="{4D7FFD0D-B3C9-4451-BE38-09BAA6951F7F}" type="sibTrans" cxnId="{FE2DB68E-E221-4E95-B313-66FCA0887593}">
      <dgm:prSet/>
      <dgm:spPr/>
      <dgm:t>
        <a:bodyPr/>
        <a:lstStyle/>
        <a:p>
          <a:endParaRPr lang="en-US"/>
        </a:p>
      </dgm:t>
    </dgm:pt>
    <dgm:pt modelId="{45F2A0D4-0BAF-4FFE-87FE-5D369174DE0A}" type="pres">
      <dgm:prSet presAssocID="{D58A6AA5-ACF8-4EC4-AAFF-59605CA8CBC1}" presName="compositeShape" presStyleCnt="0">
        <dgm:presLayoutVars>
          <dgm:dir/>
          <dgm:resizeHandles/>
        </dgm:presLayoutVars>
      </dgm:prSet>
      <dgm:spPr/>
    </dgm:pt>
    <dgm:pt modelId="{6F8D0055-DE4D-4DF5-96C3-2DA1B671BC70}" type="pres">
      <dgm:prSet presAssocID="{D58A6AA5-ACF8-4EC4-AAFF-59605CA8CBC1}" presName="pyramid" presStyleLbl="node1" presStyleIdx="0" presStyleCnt="1"/>
      <dgm:spPr/>
    </dgm:pt>
    <dgm:pt modelId="{466E0662-5B0C-4C26-8B87-A94480E9ACE1}" type="pres">
      <dgm:prSet presAssocID="{D58A6AA5-ACF8-4EC4-AAFF-59605CA8CBC1}" presName="theList" presStyleCnt="0"/>
      <dgm:spPr/>
    </dgm:pt>
    <dgm:pt modelId="{F50B436B-B6D1-4600-A0F9-B170DE8ACFA7}" type="pres">
      <dgm:prSet presAssocID="{414E4DB6-88A1-460E-8514-C1AC2A274570}" presName="aNode" presStyleLbl="fgAcc1" presStyleIdx="0" presStyleCnt="3">
        <dgm:presLayoutVars>
          <dgm:bulletEnabled val="1"/>
        </dgm:presLayoutVars>
      </dgm:prSet>
      <dgm:spPr/>
    </dgm:pt>
    <dgm:pt modelId="{C06792E4-4533-49EE-ABA3-21CE658643B3}" type="pres">
      <dgm:prSet presAssocID="{414E4DB6-88A1-460E-8514-C1AC2A274570}" presName="aSpace" presStyleCnt="0"/>
      <dgm:spPr/>
    </dgm:pt>
    <dgm:pt modelId="{518F7132-D99B-49ED-936E-096B0B4D013E}" type="pres">
      <dgm:prSet presAssocID="{29FA3993-3E40-4E86-A8E4-AAD65756B7E4}" presName="aNode" presStyleLbl="fgAcc1" presStyleIdx="1" presStyleCnt="3">
        <dgm:presLayoutVars>
          <dgm:bulletEnabled val="1"/>
        </dgm:presLayoutVars>
      </dgm:prSet>
      <dgm:spPr/>
    </dgm:pt>
    <dgm:pt modelId="{9417493C-BE18-44DF-BE24-85B47B016956}" type="pres">
      <dgm:prSet presAssocID="{29FA3993-3E40-4E86-A8E4-AAD65756B7E4}" presName="aSpace" presStyleCnt="0"/>
      <dgm:spPr/>
    </dgm:pt>
    <dgm:pt modelId="{4717E5AB-94B3-4384-A5EF-ED10D16CDCA9}" type="pres">
      <dgm:prSet presAssocID="{07FB6F34-17A9-4BEB-B8AE-E3C054C43506}" presName="aNode" presStyleLbl="fgAcc1" presStyleIdx="2" presStyleCnt="3">
        <dgm:presLayoutVars>
          <dgm:bulletEnabled val="1"/>
        </dgm:presLayoutVars>
      </dgm:prSet>
      <dgm:spPr/>
    </dgm:pt>
    <dgm:pt modelId="{87A85B13-8C95-4B75-BF01-0CAB2EFDA286}" type="pres">
      <dgm:prSet presAssocID="{07FB6F34-17A9-4BEB-B8AE-E3C054C43506}" presName="aSpace" presStyleCnt="0"/>
      <dgm:spPr/>
    </dgm:pt>
  </dgm:ptLst>
  <dgm:cxnLst>
    <dgm:cxn modelId="{95D02210-EC2B-4ACB-B553-111A319C9552}" type="presOf" srcId="{07FB6F34-17A9-4BEB-B8AE-E3C054C43506}" destId="{4717E5AB-94B3-4384-A5EF-ED10D16CDCA9}" srcOrd="0" destOrd="0" presId="urn:microsoft.com/office/officeart/2005/8/layout/pyramid2"/>
    <dgm:cxn modelId="{ADC05424-CEB1-4BF5-A697-757967A128E2}" srcId="{D58A6AA5-ACF8-4EC4-AAFF-59605CA8CBC1}" destId="{29FA3993-3E40-4E86-A8E4-AAD65756B7E4}" srcOrd="1" destOrd="0" parTransId="{B56F91DF-199C-47BC-A41B-1369E0A9D0E4}" sibTransId="{19EAB070-3E52-4276-B852-5D3096B5CCEB}"/>
    <dgm:cxn modelId="{78BCCE7C-4B7D-49B4-A7E9-B343FFA1F9E7}" srcId="{D58A6AA5-ACF8-4EC4-AAFF-59605CA8CBC1}" destId="{414E4DB6-88A1-460E-8514-C1AC2A274570}" srcOrd="0" destOrd="0" parTransId="{43756E87-D9B2-4977-8095-67A65F154717}" sibTransId="{73B181CF-4BF1-4414-99B0-3D63DBB35AE2}"/>
    <dgm:cxn modelId="{FE2DB68E-E221-4E95-B313-66FCA0887593}" srcId="{D58A6AA5-ACF8-4EC4-AAFF-59605CA8CBC1}" destId="{07FB6F34-17A9-4BEB-B8AE-E3C054C43506}" srcOrd="2" destOrd="0" parTransId="{553A2CA5-A559-48BE-AFD9-F5A78BD86610}" sibTransId="{4D7FFD0D-B3C9-4451-BE38-09BAA6951F7F}"/>
    <dgm:cxn modelId="{6810F1AB-0CA5-4CDE-95C0-E4154B7DAE88}" type="presOf" srcId="{29FA3993-3E40-4E86-A8E4-AAD65756B7E4}" destId="{518F7132-D99B-49ED-936E-096B0B4D013E}" srcOrd="0" destOrd="0" presId="urn:microsoft.com/office/officeart/2005/8/layout/pyramid2"/>
    <dgm:cxn modelId="{31253AB6-D988-4B37-84B1-8F016A2D1B10}" type="presOf" srcId="{414E4DB6-88A1-460E-8514-C1AC2A274570}" destId="{F50B436B-B6D1-4600-A0F9-B170DE8ACFA7}" srcOrd="0" destOrd="0" presId="urn:microsoft.com/office/officeart/2005/8/layout/pyramid2"/>
    <dgm:cxn modelId="{02268BD9-F38A-4987-A71E-235414542972}" type="presOf" srcId="{D58A6AA5-ACF8-4EC4-AAFF-59605CA8CBC1}" destId="{45F2A0D4-0BAF-4FFE-87FE-5D369174DE0A}" srcOrd="0" destOrd="0" presId="urn:microsoft.com/office/officeart/2005/8/layout/pyramid2"/>
    <dgm:cxn modelId="{8E5FE07A-5561-4EBB-9665-EF051335F052}" type="presParOf" srcId="{45F2A0D4-0BAF-4FFE-87FE-5D369174DE0A}" destId="{6F8D0055-DE4D-4DF5-96C3-2DA1B671BC70}" srcOrd="0" destOrd="0" presId="urn:microsoft.com/office/officeart/2005/8/layout/pyramid2"/>
    <dgm:cxn modelId="{653093F4-4075-48B3-AD70-B1E286E4E984}" type="presParOf" srcId="{45F2A0D4-0BAF-4FFE-87FE-5D369174DE0A}" destId="{466E0662-5B0C-4C26-8B87-A94480E9ACE1}" srcOrd="1" destOrd="0" presId="urn:microsoft.com/office/officeart/2005/8/layout/pyramid2"/>
    <dgm:cxn modelId="{AAA760C1-16BE-45EA-8FAB-008255064AF5}" type="presParOf" srcId="{466E0662-5B0C-4C26-8B87-A94480E9ACE1}" destId="{F50B436B-B6D1-4600-A0F9-B170DE8ACFA7}" srcOrd="0" destOrd="0" presId="urn:microsoft.com/office/officeart/2005/8/layout/pyramid2"/>
    <dgm:cxn modelId="{F365EB60-5F10-4584-B608-5E91814CDE96}" type="presParOf" srcId="{466E0662-5B0C-4C26-8B87-A94480E9ACE1}" destId="{C06792E4-4533-49EE-ABA3-21CE658643B3}" srcOrd="1" destOrd="0" presId="urn:microsoft.com/office/officeart/2005/8/layout/pyramid2"/>
    <dgm:cxn modelId="{57793F2F-6F39-4859-A551-6BB8E83E44F9}" type="presParOf" srcId="{466E0662-5B0C-4C26-8B87-A94480E9ACE1}" destId="{518F7132-D99B-49ED-936E-096B0B4D013E}" srcOrd="2" destOrd="0" presId="urn:microsoft.com/office/officeart/2005/8/layout/pyramid2"/>
    <dgm:cxn modelId="{1DBCFED9-F6C1-43A3-BFDF-944B97FD67B8}" type="presParOf" srcId="{466E0662-5B0C-4C26-8B87-A94480E9ACE1}" destId="{9417493C-BE18-44DF-BE24-85B47B016956}" srcOrd="3" destOrd="0" presId="urn:microsoft.com/office/officeart/2005/8/layout/pyramid2"/>
    <dgm:cxn modelId="{60D73225-C068-4F77-ADAA-7AB7D6AEC9B5}" type="presParOf" srcId="{466E0662-5B0C-4C26-8B87-A94480E9ACE1}" destId="{4717E5AB-94B3-4384-A5EF-ED10D16CDCA9}" srcOrd="4" destOrd="0" presId="urn:microsoft.com/office/officeart/2005/8/layout/pyramid2"/>
    <dgm:cxn modelId="{619C3509-D604-4C98-8CD7-4226E2FD60B4}" type="presParOf" srcId="{466E0662-5B0C-4C26-8B87-A94480E9ACE1}" destId="{87A85B13-8C95-4B75-BF01-0CAB2EFDA28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8FAFB-BE89-48F7-B2B7-68E6377CEC70}" type="doc">
      <dgm:prSet loTypeId="urn:diagrams.loki3.com/BracketList" loCatId="list" qsTypeId="urn:microsoft.com/office/officeart/2005/8/quickstyle/simple3" qsCatId="simple" csTypeId="urn:microsoft.com/office/officeart/2005/8/colors/colorful1" csCatId="colorful" phldr="1"/>
      <dgm:spPr/>
      <dgm:t>
        <a:bodyPr/>
        <a:lstStyle/>
        <a:p>
          <a:endParaRPr lang="en-US"/>
        </a:p>
      </dgm:t>
    </dgm:pt>
    <dgm:pt modelId="{CA21D504-F77C-4A95-977B-D37E7B9816FB}">
      <dgm:prSet phldrT="[Text]"/>
      <dgm:spPr/>
      <dgm:t>
        <a:bodyPr/>
        <a:lstStyle/>
        <a:p>
          <a:r>
            <a:rPr lang="en-US" dirty="0"/>
            <a:t>live</a:t>
          </a:r>
        </a:p>
      </dgm:t>
    </dgm:pt>
    <dgm:pt modelId="{55E0FAF9-13DB-4B1B-9D20-12531EFF2828}" type="parTrans" cxnId="{D143D8E9-D9A4-4A10-9242-FA62B5B9EC46}">
      <dgm:prSet/>
      <dgm:spPr/>
      <dgm:t>
        <a:bodyPr/>
        <a:lstStyle/>
        <a:p>
          <a:endParaRPr lang="en-US"/>
        </a:p>
      </dgm:t>
    </dgm:pt>
    <dgm:pt modelId="{8A263486-926F-4295-B1CC-CC4A7766ADC7}" type="sibTrans" cxnId="{D143D8E9-D9A4-4A10-9242-FA62B5B9EC46}">
      <dgm:prSet/>
      <dgm:spPr/>
      <dgm:t>
        <a:bodyPr/>
        <a:lstStyle/>
        <a:p>
          <a:endParaRPr lang="en-US"/>
        </a:p>
      </dgm:t>
    </dgm:pt>
    <dgm:pt modelId="{BADD7172-EF36-4116-BE93-9229403D145F}">
      <dgm:prSet phldrT="[Text]"/>
      <dgm:spPr/>
      <dgm:t>
        <a:bodyPr/>
        <a:lstStyle/>
        <a:p>
          <a:r>
            <a:rPr lang="en-US" b="0" i="0" u="none" strike="noStrike" baseline="0" dirty="0">
              <a:latin typeface="Times New Roman" panose="02020603050405020304" pitchFamily="18" charset="0"/>
            </a:rPr>
            <a:t>The earliest vaccines were live wild-type organisms. </a:t>
          </a:r>
          <a:r>
            <a:rPr lang="en-US" b="0" i="0" u="none" strike="noStrike" baseline="0" dirty="0" err="1">
              <a:latin typeface="Times New Roman" panose="02020603050405020304" pitchFamily="18" charset="0"/>
            </a:rPr>
            <a:t>eg.</a:t>
          </a:r>
          <a:r>
            <a:rPr lang="en-US" b="0" i="0" u="none" strike="noStrike" baseline="0" dirty="0">
              <a:latin typeface="Times New Roman" panose="02020603050405020304" pitchFamily="18" charset="0"/>
            </a:rPr>
            <a:t> viable </a:t>
          </a:r>
          <a:r>
            <a:rPr lang="en-US" b="0" i="0" u="none" strike="noStrike" baseline="0" dirty="0" err="1">
              <a:latin typeface="Times New Roman" panose="02020603050405020304" pitchFamily="18" charset="0"/>
            </a:rPr>
            <a:t>Leishniania</a:t>
          </a:r>
          <a:r>
            <a:rPr lang="en-US" b="0" i="0" u="none" strike="noStrike" baseline="0" dirty="0">
              <a:latin typeface="Times New Roman" panose="02020603050405020304" pitchFamily="18" charset="0"/>
            </a:rPr>
            <a:t> </a:t>
          </a:r>
          <a:endParaRPr lang="en-US" dirty="0"/>
        </a:p>
      </dgm:t>
    </dgm:pt>
    <dgm:pt modelId="{AF30AACD-FA6E-48CD-8BF0-605EFC376E7C}" type="parTrans" cxnId="{1C5E9DA3-4263-49AB-843A-84EB3B06159E}">
      <dgm:prSet/>
      <dgm:spPr/>
      <dgm:t>
        <a:bodyPr/>
        <a:lstStyle/>
        <a:p>
          <a:endParaRPr lang="en-US"/>
        </a:p>
      </dgm:t>
    </dgm:pt>
    <dgm:pt modelId="{BE442558-CCBF-4B43-9BB1-0EA495AA1D5A}" type="sibTrans" cxnId="{1C5E9DA3-4263-49AB-843A-84EB3B06159E}">
      <dgm:prSet/>
      <dgm:spPr/>
      <dgm:t>
        <a:bodyPr/>
        <a:lstStyle/>
        <a:p>
          <a:endParaRPr lang="en-US"/>
        </a:p>
      </dgm:t>
    </dgm:pt>
    <dgm:pt modelId="{19234D98-86A5-4A1B-9335-DF1C6ED31F23}">
      <dgm:prSet phldrT="[Text]"/>
      <dgm:spPr/>
      <dgm:t>
        <a:bodyPr/>
        <a:lstStyle/>
        <a:p>
          <a:r>
            <a:rPr lang="en-US" dirty="0"/>
            <a:t>Attenuated </a:t>
          </a:r>
        </a:p>
      </dgm:t>
    </dgm:pt>
    <dgm:pt modelId="{1DE21315-C4D5-474F-8902-E3B1C56C1CF8}" type="parTrans" cxnId="{CDB26684-8B72-4243-9B9C-59BB35C7C629}">
      <dgm:prSet/>
      <dgm:spPr/>
      <dgm:t>
        <a:bodyPr/>
        <a:lstStyle/>
        <a:p>
          <a:endParaRPr lang="en-US"/>
        </a:p>
      </dgm:t>
    </dgm:pt>
    <dgm:pt modelId="{4CC9D9E2-D97F-46D6-9FE5-9401EE90B07A}" type="sibTrans" cxnId="{CDB26684-8B72-4243-9B9C-59BB35C7C629}">
      <dgm:prSet/>
      <dgm:spPr/>
      <dgm:t>
        <a:bodyPr/>
        <a:lstStyle/>
        <a:p>
          <a:endParaRPr lang="en-US"/>
        </a:p>
      </dgm:t>
    </dgm:pt>
    <dgm:pt modelId="{B4E3E507-94C3-44F3-8F74-BF45F32E0182}">
      <dgm:prSet phldrT="[Text]"/>
      <dgm:spPr/>
      <dgm:t>
        <a:bodyPr/>
        <a:lstStyle/>
        <a:p>
          <a:r>
            <a:rPr lang="en-US" b="0" i="0" u="none" strike="noStrike" baseline="0" dirty="0">
              <a:solidFill>
                <a:srgbClr val="000000"/>
              </a:solidFill>
              <a:latin typeface="Calibri Light" panose="020F0302020204030204" pitchFamily="34" charset="0"/>
              <a:cs typeface="Calibri Light" panose="020F0302020204030204" pitchFamily="34" charset="0"/>
            </a:rPr>
            <a:t>Attenuation is generally achieved by growing the pathogens in an ’unnatural’ host (passage) or to grow at a temperature lower than normal (cold-adaptation) </a:t>
          </a:r>
          <a:endParaRPr lang="en-US" b="1" dirty="0"/>
        </a:p>
      </dgm:t>
    </dgm:pt>
    <dgm:pt modelId="{F7BB3666-9AF5-4B11-8085-391B3CC65E3E}" type="parTrans" cxnId="{01FAD27A-0079-4A91-A4FF-4B700878C1FE}">
      <dgm:prSet/>
      <dgm:spPr/>
      <dgm:t>
        <a:bodyPr/>
        <a:lstStyle/>
        <a:p>
          <a:endParaRPr lang="en-US"/>
        </a:p>
      </dgm:t>
    </dgm:pt>
    <dgm:pt modelId="{2AEC3EE4-864A-4EF3-BAB5-44F83B049C40}" type="sibTrans" cxnId="{01FAD27A-0079-4A91-A4FF-4B700878C1FE}">
      <dgm:prSet/>
      <dgm:spPr/>
      <dgm:t>
        <a:bodyPr/>
        <a:lstStyle/>
        <a:p>
          <a:endParaRPr lang="en-US"/>
        </a:p>
      </dgm:t>
    </dgm:pt>
    <dgm:pt modelId="{BA8FEBFA-9EDF-439D-B6B5-5699C2FAC252}">
      <dgm:prSet phldrT="[Text]"/>
      <dgm:spPr/>
      <dgm:t>
        <a:bodyPr/>
        <a:lstStyle/>
        <a:p>
          <a:r>
            <a:rPr lang="en-US" b="0" i="0" u="none" strike="noStrike" baseline="0" dirty="0">
              <a:solidFill>
                <a:srgbClr val="000000"/>
              </a:solidFill>
              <a:latin typeface="Times New Roman" panose="02020603050405020304" pitchFamily="18" charset="0"/>
            </a:rPr>
            <a:t>still used in small doses to induce a controlled lesion at a selected site </a:t>
          </a:r>
          <a:endParaRPr lang="en-US" dirty="0"/>
        </a:p>
      </dgm:t>
    </dgm:pt>
    <dgm:pt modelId="{F0769202-9956-47A3-9CBA-551D0439210B}" type="parTrans" cxnId="{9C3DDD4A-81C8-47E7-8ED4-696D1C432A70}">
      <dgm:prSet/>
      <dgm:spPr/>
      <dgm:t>
        <a:bodyPr/>
        <a:lstStyle/>
        <a:p>
          <a:endParaRPr lang="en-US"/>
        </a:p>
      </dgm:t>
    </dgm:pt>
    <dgm:pt modelId="{0B30670E-5E68-4D0D-B05F-9A189C6601A1}" type="sibTrans" cxnId="{9C3DDD4A-81C8-47E7-8ED4-696D1C432A70}">
      <dgm:prSet/>
      <dgm:spPr/>
      <dgm:t>
        <a:bodyPr/>
        <a:lstStyle/>
        <a:p>
          <a:endParaRPr lang="en-US"/>
        </a:p>
      </dgm:t>
    </dgm:pt>
    <dgm:pt modelId="{B5B46924-0FFE-47D5-9B84-4778645A5547}">
      <dgm:prSet phldrT="[Text]"/>
      <dgm:spPr/>
      <dgm:t>
        <a:bodyPr/>
        <a:lstStyle/>
        <a:p>
          <a:r>
            <a:rPr lang="en-US" b="0" i="0" u="none" strike="noStrike" baseline="0" dirty="0">
              <a:solidFill>
                <a:srgbClr val="000000"/>
              </a:solidFill>
              <a:latin typeface="Times New Roman" panose="02020603050405020304" pitchFamily="18" charset="0"/>
            </a:rPr>
            <a:t>attenuated or killed organisms by exposure to  heating or chemical treatment</a:t>
          </a:r>
          <a:endParaRPr lang="en-US" b="1" dirty="0"/>
        </a:p>
      </dgm:t>
    </dgm:pt>
    <dgm:pt modelId="{2E5C9366-CC8D-4AEB-87C9-CEBF73408C20}" type="parTrans" cxnId="{741A1255-4321-4C96-BCEB-666370AF0688}">
      <dgm:prSet/>
      <dgm:spPr/>
      <dgm:t>
        <a:bodyPr/>
        <a:lstStyle/>
        <a:p>
          <a:endParaRPr lang="en-US"/>
        </a:p>
      </dgm:t>
    </dgm:pt>
    <dgm:pt modelId="{53182D0D-FCAA-47F5-99B8-E4039EC9D3BE}" type="sibTrans" cxnId="{741A1255-4321-4C96-BCEB-666370AF0688}">
      <dgm:prSet/>
      <dgm:spPr/>
      <dgm:t>
        <a:bodyPr/>
        <a:lstStyle/>
        <a:p>
          <a:endParaRPr lang="en-US"/>
        </a:p>
      </dgm:t>
    </dgm:pt>
    <dgm:pt modelId="{59893FE9-9B2C-4035-B715-9D234C9063D6}">
      <dgm:prSet phldrT="[Text]"/>
      <dgm:spPr/>
      <dgm:t>
        <a:bodyPr/>
        <a:lstStyle/>
        <a:p>
          <a:r>
            <a:rPr lang="en-US" b="1" dirty="0"/>
            <a:t>Ex </a:t>
          </a:r>
          <a:r>
            <a:rPr lang="en-US" b="0" i="0" u="none" strike="noStrike" baseline="0" dirty="0">
              <a:solidFill>
                <a:srgbClr val="000000"/>
              </a:solidFill>
              <a:latin typeface="Calibri Light" panose="020F0302020204030204" pitchFamily="34" charset="0"/>
              <a:cs typeface="Calibri Light" panose="020F0302020204030204" pitchFamily="34" charset="0"/>
            </a:rPr>
            <a:t>poliovirus and smallpox vaccines, </a:t>
          </a:r>
          <a:r>
            <a:rPr lang="en-US" altLang="en-US" dirty="0"/>
            <a:t>Bacillus Calmette-Guerin </a:t>
          </a:r>
          <a:r>
            <a:rPr lang="en-US" b="0" i="0" u="none" strike="noStrike" baseline="0" dirty="0">
              <a:solidFill>
                <a:srgbClr val="000000"/>
              </a:solidFill>
              <a:latin typeface="Calibri Light" panose="020F0302020204030204" pitchFamily="34" charset="0"/>
              <a:cs typeface="Calibri Light" panose="020F0302020204030204" pitchFamily="34" charset="0"/>
            </a:rPr>
            <a:t>BCG</a:t>
          </a:r>
          <a:endParaRPr lang="en-US" b="1" dirty="0"/>
        </a:p>
      </dgm:t>
    </dgm:pt>
    <dgm:pt modelId="{D6431C13-C38A-4469-97B1-88EDCC7D5C20}" type="parTrans" cxnId="{89C2617A-F6D9-4654-ACB7-261ADDD6AB4E}">
      <dgm:prSet/>
      <dgm:spPr/>
      <dgm:t>
        <a:bodyPr/>
        <a:lstStyle/>
        <a:p>
          <a:endParaRPr lang="en-US"/>
        </a:p>
      </dgm:t>
    </dgm:pt>
    <dgm:pt modelId="{EF7BA090-CC11-4F59-A07F-22CDC94A16C8}" type="sibTrans" cxnId="{89C2617A-F6D9-4654-ACB7-261ADDD6AB4E}">
      <dgm:prSet/>
      <dgm:spPr/>
      <dgm:t>
        <a:bodyPr/>
        <a:lstStyle/>
        <a:p>
          <a:endParaRPr lang="en-US"/>
        </a:p>
      </dgm:t>
    </dgm:pt>
    <dgm:pt modelId="{7FEC916E-32AD-46C3-977C-B41CB6DAD0D6}">
      <dgm:prSet phldrT="[Text]"/>
      <dgm:spPr/>
      <dgm:t>
        <a:bodyPr/>
        <a:lstStyle/>
        <a:p>
          <a:r>
            <a:rPr lang="en-US" altLang="en-US" dirty="0"/>
            <a:t>Attenuation – to reduce in force, value, amount, or degree; weaken</a:t>
          </a:r>
          <a:endParaRPr lang="en-US" b="1" dirty="0"/>
        </a:p>
      </dgm:t>
    </dgm:pt>
    <dgm:pt modelId="{8B12F650-749E-4DAD-949E-99A970B62985}" type="parTrans" cxnId="{14688AF9-D88A-4ACB-9FB4-92FC823BA476}">
      <dgm:prSet/>
      <dgm:spPr/>
      <dgm:t>
        <a:bodyPr/>
        <a:lstStyle/>
        <a:p>
          <a:endParaRPr lang="en-US"/>
        </a:p>
      </dgm:t>
    </dgm:pt>
    <dgm:pt modelId="{ACD58C89-4964-4196-9A98-C8C005D13C02}" type="sibTrans" cxnId="{14688AF9-D88A-4ACB-9FB4-92FC823BA476}">
      <dgm:prSet/>
      <dgm:spPr/>
      <dgm:t>
        <a:bodyPr/>
        <a:lstStyle/>
        <a:p>
          <a:endParaRPr lang="en-US"/>
        </a:p>
      </dgm:t>
    </dgm:pt>
    <dgm:pt modelId="{139F1D0B-CEB4-4676-9B06-924D6F5D3682}" type="pres">
      <dgm:prSet presAssocID="{1CB8FAFB-BE89-48F7-B2B7-68E6377CEC70}" presName="Name0" presStyleCnt="0">
        <dgm:presLayoutVars>
          <dgm:dir/>
          <dgm:animLvl val="lvl"/>
          <dgm:resizeHandles val="exact"/>
        </dgm:presLayoutVars>
      </dgm:prSet>
      <dgm:spPr/>
    </dgm:pt>
    <dgm:pt modelId="{34A77EC3-0B45-47DA-BC2C-91ED537BA33B}" type="pres">
      <dgm:prSet presAssocID="{CA21D504-F77C-4A95-977B-D37E7B9816FB}" presName="linNode" presStyleCnt="0"/>
      <dgm:spPr/>
    </dgm:pt>
    <dgm:pt modelId="{D61A39AC-0DFA-4486-980F-C390447F763D}" type="pres">
      <dgm:prSet presAssocID="{CA21D504-F77C-4A95-977B-D37E7B9816FB}" presName="parTx" presStyleLbl="revTx" presStyleIdx="0" presStyleCnt="2">
        <dgm:presLayoutVars>
          <dgm:chMax val="1"/>
          <dgm:bulletEnabled val="1"/>
        </dgm:presLayoutVars>
      </dgm:prSet>
      <dgm:spPr/>
    </dgm:pt>
    <dgm:pt modelId="{261BBB4A-C7DD-4E74-A103-600114240FF0}" type="pres">
      <dgm:prSet presAssocID="{CA21D504-F77C-4A95-977B-D37E7B9816FB}" presName="bracket" presStyleLbl="parChTrans1D1" presStyleIdx="0" presStyleCnt="2"/>
      <dgm:spPr/>
    </dgm:pt>
    <dgm:pt modelId="{57EF08F4-44CB-40D2-8B10-8B99316778D1}" type="pres">
      <dgm:prSet presAssocID="{CA21D504-F77C-4A95-977B-D37E7B9816FB}" presName="spH" presStyleCnt="0"/>
      <dgm:spPr/>
    </dgm:pt>
    <dgm:pt modelId="{23B65486-4FD1-4770-8015-5314636DF4D3}" type="pres">
      <dgm:prSet presAssocID="{CA21D504-F77C-4A95-977B-D37E7B9816FB}" presName="desTx" presStyleLbl="node1" presStyleIdx="0" presStyleCnt="2">
        <dgm:presLayoutVars>
          <dgm:bulletEnabled val="1"/>
        </dgm:presLayoutVars>
      </dgm:prSet>
      <dgm:spPr/>
    </dgm:pt>
    <dgm:pt modelId="{A3312368-BCEF-4FC7-83A5-9EAF7A7E6007}" type="pres">
      <dgm:prSet presAssocID="{8A263486-926F-4295-B1CC-CC4A7766ADC7}" presName="spV" presStyleCnt="0"/>
      <dgm:spPr/>
    </dgm:pt>
    <dgm:pt modelId="{7EE8E95F-FA65-4D51-AC0F-D38E46897B38}" type="pres">
      <dgm:prSet presAssocID="{19234D98-86A5-4A1B-9335-DF1C6ED31F23}" presName="linNode" presStyleCnt="0"/>
      <dgm:spPr/>
    </dgm:pt>
    <dgm:pt modelId="{F5217D52-6D5B-4A5E-86DC-2E8700063C2F}" type="pres">
      <dgm:prSet presAssocID="{19234D98-86A5-4A1B-9335-DF1C6ED31F23}" presName="parTx" presStyleLbl="revTx" presStyleIdx="1" presStyleCnt="2">
        <dgm:presLayoutVars>
          <dgm:chMax val="1"/>
          <dgm:bulletEnabled val="1"/>
        </dgm:presLayoutVars>
      </dgm:prSet>
      <dgm:spPr/>
    </dgm:pt>
    <dgm:pt modelId="{852445FB-3453-401C-A0F6-E84A49B87E73}" type="pres">
      <dgm:prSet presAssocID="{19234D98-86A5-4A1B-9335-DF1C6ED31F23}" presName="bracket" presStyleLbl="parChTrans1D1" presStyleIdx="1" presStyleCnt="2"/>
      <dgm:spPr/>
    </dgm:pt>
    <dgm:pt modelId="{D16ABF74-BBCE-40BB-877D-1C53A68A85A1}" type="pres">
      <dgm:prSet presAssocID="{19234D98-86A5-4A1B-9335-DF1C6ED31F23}" presName="spH" presStyleCnt="0"/>
      <dgm:spPr/>
    </dgm:pt>
    <dgm:pt modelId="{CD7F768D-7D09-4D3B-B3CD-73705A1AB5EB}" type="pres">
      <dgm:prSet presAssocID="{19234D98-86A5-4A1B-9335-DF1C6ED31F23}" presName="desTx" presStyleLbl="node1" presStyleIdx="1" presStyleCnt="2">
        <dgm:presLayoutVars>
          <dgm:bulletEnabled val="1"/>
        </dgm:presLayoutVars>
      </dgm:prSet>
      <dgm:spPr/>
    </dgm:pt>
  </dgm:ptLst>
  <dgm:cxnLst>
    <dgm:cxn modelId="{C641481F-7AD0-42FA-8D3E-2E74A20B3F54}" type="presOf" srcId="{19234D98-86A5-4A1B-9335-DF1C6ED31F23}" destId="{F5217D52-6D5B-4A5E-86DC-2E8700063C2F}" srcOrd="0" destOrd="0" presId="urn:diagrams.loki3.com/BracketList"/>
    <dgm:cxn modelId="{FC84AD2B-F4A2-47BA-9E0F-3AF8F6978697}" type="presOf" srcId="{BA8FEBFA-9EDF-439D-B6B5-5699C2FAC252}" destId="{23B65486-4FD1-4770-8015-5314636DF4D3}" srcOrd="0" destOrd="1" presId="urn:diagrams.loki3.com/BracketList"/>
    <dgm:cxn modelId="{1A878965-E356-4AA8-8EAD-C4FC7BE4E70B}" type="presOf" srcId="{1CB8FAFB-BE89-48F7-B2B7-68E6377CEC70}" destId="{139F1D0B-CEB4-4676-9B06-924D6F5D3682}" srcOrd="0" destOrd="0" presId="urn:diagrams.loki3.com/BracketList"/>
    <dgm:cxn modelId="{9C3DDD4A-81C8-47E7-8ED4-696D1C432A70}" srcId="{CA21D504-F77C-4A95-977B-D37E7B9816FB}" destId="{BA8FEBFA-9EDF-439D-B6B5-5699C2FAC252}" srcOrd="1" destOrd="0" parTransId="{F0769202-9956-47A3-9CBA-551D0439210B}" sibTransId="{0B30670E-5E68-4D0D-B05F-9A189C6601A1}"/>
    <dgm:cxn modelId="{741A1255-4321-4C96-BCEB-666370AF0688}" srcId="{19234D98-86A5-4A1B-9335-DF1C6ED31F23}" destId="{B5B46924-0FFE-47D5-9B84-4778645A5547}" srcOrd="2" destOrd="0" parTransId="{2E5C9366-CC8D-4AEB-87C9-CEBF73408C20}" sibTransId="{53182D0D-FCAA-47F5-99B8-E4039EC9D3BE}"/>
    <dgm:cxn modelId="{89C2617A-F6D9-4654-ACB7-261ADDD6AB4E}" srcId="{19234D98-86A5-4A1B-9335-DF1C6ED31F23}" destId="{59893FE9-9B2C-4035-B715-9D234C9063D6}" srcOrd="3" destOrd="0" parTransId="{D6431C13-C38A-4469-97B1-88EDCC7D5C20}" sibTransId="{EF7BA090-CC11-4F59-A07F-22CDC94A16C8}"/>
    <dgm:cxn modelId="{01FAD27A-0079-4A91-A4FF-4B700878C1FE}" srcId="{19234D98-86A5-4A1B-9335-DF1C6ED31F23}" destId="{B4E3E507-94C3-44F3-8F74-BF45F32E0182}" srcOrd="1" destOrd="0" parTransId="{F7BB3666-9AF5-4B11-8085-391B3CC65E3E}" sibTransId="{2AEC3EE4-864A-4EF3-BAB5-44F83B049C40}"/>
    <dgm:cxn modelId="{CDB26684-8B72-4243-9B9C-59BB35C7C629}" srcId="{1CB8FAFB-BE89-48F7-B2B7-68E6377CEC70}" destId="{19234D98-86A5-4A1B-9335-DF1C6ED31F23}" srcOrd="1" destOrd="0" parTransId="{1DE21315-C4D5-474F-8902-E3B1C56C1CF8}" sibTransId="{4CC9D9E2-D97F-46D6-9FE5-9401EE90B07A}"/>
    <dgm:cxn modelId="{93318D85-6A26-41B6-B5DC-6CDF5E911A1F}" type="presOf" srcId="{B5B46924-0FFE-47D5-9B84-4778645A5547}" destId="{CD7F768D-7D09-4D3B-B3CD-73705A1AB5EB}" srcOrd="0" destOrd="2" presId="urn:diagrams.loki3.com/BracketList"/>
    <dgm:cxn modelId="{84F2788C-CB45-4275-8DA4-2E86754798B2}" type="presOf" srcId="{B4E3E507-94C3-44F3-8F74-BF45F32E0182}" destId="{CD7F768D-7D09-4D3B-B3CD-73705A1AB5EB}" srcOrd="0" destOrd="1" presId="urn:diagrams.loki3.com/BracketList"/>
    <dgm:cxn modelId="{43DD3E98-D5CA-443B-B282-F72600B160A4}" type="presOf" srcId="{CA21D504-F77C-4A95-977B-D37E7B9816FB}" destId="{D61A39AC-0DFA-4486-980F-C390447F763D}" srcOrd="0" destOrd="0" presId="urn:diagrams.loki3.com/BracketList"/>
    <dgm:cxn modelId="{1C5E9DA3-4263-49AB-843A-84EB3B06159E}" srcId="{CA21D504-F77C-4A95-977B-D37E7B9816FB}" destId="{BADD7172-EF36-4116-BE93-9229403D145F}" srcOrd="0" destOrd="0" parTransId="{AF30AACD-FA6E-48CD-8BF0-605EFC376E7C}" sibTransId="{BE442558-CCBF-4B43-9BB1-0EA495AA1D5A}"/>
    <dgm:cxn modelId="{1E9AB7AB-B05B-4D76-A3CA-D3F1CE7C5CFF}" type="presOf" srcId="{59893FE9-9B2C-4035-B715-9D234C9063D6}" destId="{CD7F768D-7D09-4D3B-B3CD-73705A1AB5EB}" srcOrd="0" destOrd="3" presId="urn:diagrams.loki3.com/BracketList"/>
    <dgm:cxn modelId="{2310A3C0-1A0C-4202-A1D3-28F4EFBED105}" type="presOf" srcId="{7FEC916E-32AD-46C3-977C-B41CB6DAD0D6}" destId="{CD7F768D-7D09-4D3B-B3CD-73705A1AB5EB}" srcOrd="0" destOrd="0" presId="urn:diagrams.loki3.com/BracketList"/>
    <dgm:cxn modelId="{D143D8E9-D9A4-4A10-9242-FA62B5B9EC46}" srcId="{1CB8FAFB-BE89-48F7-B2B7-68E6377CEC70}" destId="{CA21D504-F77C-4A95-977B-D37E7B9816FB}" srcOrd="0" destOrd="0" parTransId="{55E0FAF9-13DB-4B1B-9D20-12531EFF2828}" sibTransId="{8A263486-926F-4295-B1CC-CC4A7766ADC7}"/>
    <dgm:cxn modelId="{14688AF9-D88A-4ACB-9FB4-92FC823BA476}" srcId="{19234D98-86A5-4A1B-9335-DF1C6ED31F23}" destId="{7FEC916E-32AD-46C3-977C-B41CB6DAD0D6}" srcOrd="0" destOrd="0" parTransId="{8B12F650-749E-4DAD-949E-99A970B62985}" sibTransId="{ACD58C89-4964-4196-9A98-C8C005D13C02}"/>
    <dgm:cxn modelId="{20E454FA-502D-4C70-B332-930C6C21AFCE}" type="presOf" srcId="{BADD7172-EF36-4116-BE93-9229403D145F}" destId="{23B65486-4FD1-4770-8015-5314636DF4D3}" srcOrd="0" destOrd="0" presId="urn:diagrams.loki3.com/BracketList"/>
    <dgm:cxn modelId="{A765502C-4646-4A0B-AA41-1A265EFA567C}" type="presParOf" srcId="{139F1D0B-CEB4-4676-9B06-924D6F5D3682}" destId="{34A77EC3-0B45-47DA-BC2C-91ED537BA33B}" srcOrd="0" destOrd="0" presId="urn:diagrams.loki3.com/BracketList"/>
    <dgm:cxn modelId="{6ECF34AC-5357-4FFE-9208-D32C389F9371}" type="presParOf" srcId="{34A77EC3-0B45-47DA-BC2C-91ED537BA33B}" destId="{D61A39AC-0DFA-4486-980F-C390447F763D}" srcOrd="0" destOrd="0" presId="urn:diagrams.loki3.com/BracketList"/>
    <dgm:cxn modelId="{01EF1A10-1961-4A29-936F-4AC1CC5C4DE1}" type="presParOf" srcId="{34A77EC3-0B45-47DA-BC2C-91ED537BA33B}" destId="{261BBB4A-C7DD-4E74-A103-600114240FF0}" srcOrd="1" destOrd="0" presId="urn:diagrams.loki3.com/BracketList"/>
    <dgm:cxn modelId="{C318C52E-249C-43BE-AC93-BB867D1E686B}" type="presParOf" srcId="{34A77EC3-0B45-47DA-BC2C-91ED537BA33B}" destId="{57EF08F4-44CB-40D2-8B10-8B99316778D1}" srcOrd="2" destOrd="0" presId="urn:diagrams.loki3.com/BracketList"/>
    <dgm:cxn modelId="{AB5D868C-801F-4032-AB8D-6FE7DBA141C3}" type="presParOf" srcId="{34A77EC3-0B45-47DA-BC2C-91ED537BA33B}" destId="{23B65486-4FD1-4770-8015-5314636DF4D3}" srcOrd="3" destOrd="0" presId="urn:diagrams.loki3.com/BracketList"/>
    <dgm:cxn modelId="{9F137394-1CAD-454C-A5DB-CA25AE83629A}" type="presParOf" srcId="{139F1D0B-CEB4-4676-9B06-924D6F5D3682}" destId="{A3312368-BCEF-4FC7-83A5-9EAF7A7E6007}" srcOrd="1" destOrd="0" presId="urn:diagrams.loki3.com/BracketList"/>
    <dgm:cxn modelId="{20C41D0C-E750-4BC5-B2E8-120E5BD01793}" type="presParOf" srcId="{139F1D0B-CEB4-4676-9B06-924D6F5D3682}" destId="{7EE8E95F-FA65-4D51-AC0F-D38E46897B38}" srcOrd="2" destOrd="0" presId="urn:diagrams.loki3.com/BracketList"/>
    <dgm:cxn modelId="{C823CA0A-0FBF-4C34-A1CC-A428D4DEFCD4}" type="presParOf" srcId="{7EE8E95F-FA65-4D51-AC0F-D38E46897B38}" destId="{F5217D52-6D5B-4A5E-86DC-2E8700063C2F}" srcOrd="0" destOrd="0" presId="urn:diagrams.loki3.com/BracketList"/>
    <dgm:cxn modelId="{C5851849-4523-4FF4-BCB1-FDAB394AAF9F}" type="presParOf" srcId="{7EE8E95F-FA65-4D51-AC0F-D38E46897B38}" destId="{852445FB-3453-401C-A0F6-E84A49B87E73}" srcOrd="1" destOrd="0" presId="urn:diagrams.loki3.com/BracketList"/>
    <dgm:cxn modelId="{0352F410-4F0A-4D9F-8BC5-D5D6DAD384B6}" type="presParOf" srcId="{7EE8E95F-FA65-4D51-AC0F-D38E46897B38}" destId="{D16ABF74-BBCE-40BB-877D-1C53A68A85A1}" srcOrd="2" destOrd="0" presId="urn:diagrams.loki3.com/BracketList"/>
    <dgm:cxn modelId="{5DC46799-F0E2-4276-86FA-43D0BA0DA3F6}" type="presParOf" srcId="{7EE8E95F-FA65-4D51-AC0F-D38E46897B38}" destId="{CD7F768D-7D09-4D3B-B3CD-73705A1AB5E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D0055-DE4D-4DF5-96C3-2DA1B671BC70}">
      <dsp:nvSpPr>
        <dsp:cNvPr id="0" name=""/>
        <dsp:cNvSpPr/>
      </dsp:nvSpPr>
      <dsp:spPr>
        <a:xfrm>
          <a:off x="948266" y="0"/>
          <a:ext cx="5418667" cy="5418667"/>
        </a:xfrm>
        <a:prstGeom prst="triangl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0B436B-B6D1-4600-A0F9-B170DE8ACFA7}">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Conventional </a:t>
          </a:r>
        </a:p>
      </dsp:txBody>
      <dsp:txXfrm>
        <a:off x="3720215" y="607393"/>
        <a:ext cx="3396901" cy="1157468"/>
      </dsp:txXfrm>
    </dsp:sp>
    <dsp:sp modelId="{518F7132-D99B-49ED-936E-096B0B4D013E}">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9525" cap="flat" cmpd="sng" algn="ctr">
          <a:solidFill>
            <a:schemeClr val="accent2">
              <a:hueOff val="509834"/>
              <a:satOff val="-1329"/>
              <a:lumOff val="3137"/>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Subunit vaccines</a:t>
          </a:r>
        </a:p>
      </dsp:txBody>
      <dsp:txXfrm>
        <a:off x="3720215" y="2050430"/>
        <a:ext cx="3396901" cy="1157468"/>
      </dsp:txXfrm>
    </dsp:sp>
    <dsp:sp modelId="{4717E5AB-94B3-4384-A5EF-ED10D16CDCA9}">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9525" cap="flat" cmpd="sng" algn="ctr">
          <a:solidFill>
            <a:schemeClr val="accent2">
              <a:hueOff val="1019668"/>
              <a:satOff val="-2658"/>
              <a:lumOff val="6274"/>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Modern vaccines </a:t>
          </a:r>
        </a:p>
      </dsp:txBody>
      <dsp:txXfrm>
        <a:off x="3720215" y="3493468"/>
        <a:ext cx="3396901" cy="1157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A39AC-0DFA-4486-980F-C390447F763D}">
      <dsp:nvSpPr>
        <dsp:cNvPr id="0" name=""/>
        <dsp:cNvSpPr/>
      </dsp:nvSpPr>
      <dsp:spPr>
        <a:xfrm>
          <a:off x="5469" y="558528"/>
          <a:ext cx="2797615"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live</a:t>
          </a:r>
        </a:p>
      </dsp:txBody>
      <dsp:txXfrm>
        <a:off x="5469" y="558528"/>
        <a:ext cx="2797615" cy="455400"/>
      </dsp:txXfrm>
    </dsp:sp>
    <dsp:sp modelId="{261BBB4A-C7DD-4E74-A103-600114240FF0}">
      <dsp:nvSpPr>
        <dsp:cNvPr id="0" name=""/>
        <dsp:cNvSpPr/>
      </dsp:nvSpPr>
      <dsp:spPr>
        <a:xfrm>
          <a:off x="2803084" y="46203"/>
          <a:ext cx="559523" cy="148005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65486-4FD1-4770-8015-5314636DF4D3}">
      <dsp:nvSpPr>
        <dsp:cNvPr id="0" name=""/>
        <dsp:cNvSpPr/>
      </dsp:nvSpPr>
      <dsp:spPr>
        <a:xfrm>
          <a:off x="3586416" y="46203"/>
          <a:ext cx="7609513" cy="1480050"/>
        </a:xfrm>
        <a:prstGeom prst="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strike="noStrike" kern="1200" baseline="0" dirty="0">
              <a:latin typeface="Times New Roman" panose="02020603050405020304" pitchFamily="18" charset="0"/>
            </a:rPr>
            <a:t>The earliest vaccines were live wild-type organisms. </a:t>
          </a:r>
          <a:r>
            <a:rPr lang="en-US" sz="2300" b="0" i="0" u="none" strike="noStrike" kern="1200" baseline="0" dirty="0" err="1">
              <a:latin typeface="Times New Roman" panose="02020603050405020304" pitchFamily="18" charset="0"/>
            </a:rPr>
            <a:t>eg.</a:t>
          </a:r>
          <a:r>
            <a:rPr lang="en-US" sz="2300" b="0" i="0" u="none" strike="noStrike" kern="1200" baseline="0" dirty="0">
              <a:latin typeface="Times New Roman" panose="02020603050405020304" pitchFamily="18" charset="0"/>
            </a:rPr>
            <a:t> viable </a:t>
          </a:r>
          <a:r>
            <a:rPr lang="en-US" sz="2300" b="0" i="0" u="none" strike="noStrike" kern="1200" baseline="0" dirty="0" err="1">
              <a:latin typeface="Times New Roman" panose="02020603050405020304" pitchFamily="18" charset="0"/>
            </a:rPr>
            <a:t>Leishniania</a:t>
          </a:r>
          <a:r>
            <a:rPr lang="en-US" sz="2300" b="0" i="0" u="none" strike="noStrike" kern="1200" baseline="0" dirty="0">
              <a:latin typeface="Times New Roman" panose="02020603050405020304" pitchFamily="18" charset="0"/>
            </a:rPr>
            <a:t> </a:t>
          </a:r>
          <a:endParaRPr lang="en-US" sz="2300" kern="1200" dirty="0"/>
        </a:p>
        <a:p>
          <a:pPr marL="228600" lvl="1" indent="-228600" algn="l" defTabSz="1022350">
            <a:lnSpc>
              <a:spcPct val="90000"/>
            </a:lnSpc>
            <a:spcBef>
              <a:spcPct val="0"/>
            </a:spcBef>
            <a:spcAft>
              <a:spcPct val="15000"/>
            </a:spcAft>
            <a:buChar char="•"/>
          </a:pPr>
          <a:r>
            <a:rPr lang="en-US" sz="2300" b="0" i="0" u="none" strike="noStrike" kern="1200" baseline="0" dirty="0">
              <a:solidFill>
                <a:srgbClr val="000000"/>
              </a:solidFill>
              <a:latin typeface="Times New Roman" panose="02020603050405020304" pitchFamily="18" charset="0"/>
            </a:rPr>
            <a:t>still used in small doses to induce a controlled lesion at a selected site </a:t>
          </a:r>
          <a:endParaRPr lang="en-US" sz="2300" kern="1200" dirty="0"/>
        </a:p>
      </dsp:txBody>
      <dsp:txXfrm>
        <a:off x="3586416" y="46203"/>
        <a:ext cx="7609513" cy="1480050"/>
      </dsp:txXfrm>
    </dsp:sp>
    <dsp:sp modelId="{F5217D52-6D5B-4A5E-86DC-2E8700063C2F}">
      <dsp:nvSpPr>
        <dsp:cNvPr id="0" name=""/>
        <dsp:cNvSpPr/>
      </dsp:nvSpPr>
      <dsp:spPr>
        <a:xfrm>
          <a:off x="5469" y="3032178"/>
          <a:ext cx="2797615"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Attenuated </a:t>
          </a:r>
        </a:p>
      </dsp:txBody>
      <dsp:txXfrm>
        <a:off x="5469" y="3032178"/>
        <a:ext cx="2797615" cy="455400"/>
      </dsp:txXfrm>
    </dsp:sp>
    <dsp:sp modelId="{852445FB-3453-401C-A0F6-E84A49B87E73}">
      <dsp:nvSpPr>
        <dsp:cNvPr id="0" name=""/>
        <dsp:cNvSpPr/>
      </dsp:nvSpPr>
      <dsp:spPr>
        <a:xfrm>
          <a:off x="2803084" y="1609053"/>
          <a:ext cx="559523" cy="330165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F768D-7D09-4D3B-B3CD-73705A1AB5EB}">
      <dsp:nvSpPr>
        <dsp:cNvPr id="0" name=""/>
        <dsp:cNvSpPr/>
      </dsp:nvSpPr>
      <dsp:spPr>
        <a:xfrm>
          <a:off x="3586416" y="1609053"/>
          <a:ext cx="7609513" cy="3301650"/>
        </a:xfrm>
        <a:prstGeom prst="rect">
          <a:avLst/>
        </a:prstGeom>
        <a:gradFill rotWithShape="0">
          <a:gsLst>
            <a:gs pos="0">
              <a:schemeClr val="accent3">
                <a:hueOff val="0"/>
                <a:satOff val="0"/>
                <a:lumOff val="0"/>
                <a:alphaOff val="0"/>
                <a:tint val="69000"/>
                <a:alpha val="100000"/>
                <a:satMod val="109000"/>
                <a:lumMod val="110000"/>
              </a:schemeClr>
            </a:gs>
            <a:gs pos="52000">
              <a:schemeClr val="accent3">
                <a:hueOff val="0"/>
                <a:satOff val="0"/>
                <a:lumOff val="0"/>
                <a:alphaOff val="0"/>
                <a:tint val="74000"/>
                <a:satMod val="100000"/>
                <a:lumMod val="104000"/>
              </a:schemeClr>
            </a:gs>
            <a:gs pos="100000">
              <a:schemeClr val="accent3">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altLang="en-US" sz="2300" kern="1200" dirty="0"/>
            <a:t>Attenuation – to reduce in force, value, amount, or degree; weaken</a:t>
          </a:r>
          <a:endParaRPr lang="en-US" sz="2300" b="1" kern="1200" dirty="0"/>
        </a:p>
        <a:p>
          <a:pPr marL="228600" lvl="1" indent="-228600" algn="l" defTabSz="1022350">
            <a:lnSpc>
              <a:spcPct val="90000"/>
            </a:lnSpc>
            <a:spcBef>
              <a:spcPct val="0"/>
            </a:spcBef>
            <a:spcAft>
              <a:spcPct val="15000"/>
            </a:spcAft>
            <a:buChar char="•"/>
          </a:pPr>
          <a:r>
            <a:rPr lang="en-US" sz="2300" b="0" i="0" u="none" strike="noStrike" kern="1200" baseline="0" dirty="0">
              <a:solidFill>
                <a:srgbClr val="000000"/>
              </a:solidFill>
              <a:latin typeface="Calibri Light" panose="020F0302020204030204" pitchFamily="34" charset="0"/>
              <a:cs typeface="Calibri Light" panose="020F0302020204030204" pitchFamily="34" charset="0"/>
            </a:rPr>
            <a:t>Attenuation is generally achieved by growing the pathogens in an ’unnatural’ host (passage) or to grow at a temperature lower than normal (cold-adaptation) </a:t>
          </a:r>
          <a:endParaRPr lang="en-US" sz="2300" b="1" kern="1200" dirty="0"/>
        </a:p>
        <a:p>
          <a:pPr marL="228600" lvl="1" indent="-228600" algn="l" defTabSz="1022350">
            <a:lnSpc>
              <a:spcPct val="90000"/>
            </a:lnSpc>
            <a:spcBef>
              <a:spcPct val="0"/>
            </a:spcBef>
            <a:spcAft>
              <a:spcPct val="15000"/>
            </a:spcAft>
            <a:buChar char="•"/>
          </a:pPr>
          <a:r>
            <a:rPr lang="en-US" sz="2300" b="0" i="0" u="none" strike="noStrike" kern="1200" baseline="0" dirty="0">
              <a:solidFill>
                <a:srgbClr val="000000"/>
              </a:solidFill>
              <a:latin typeface="Times New Roman" panose="02020603050405020304" pitchFamily="18" charset="0"/>
            </a:rPr>
            <a:t>attenuated or killed organisms by exposure to  heating or chemical treatment</a:t>
          </a:r>
          <a:endParaRPr lang="en-US" sz="2300" b="1" kern="1200" dirty="0"/>
        </a:p>
        <a:p>
          <a:pPr marL="228600" lvl="1" indent="-228600" algn="l" defTabSz="1022350">
            <a:lnSpc>
              <a:spcPct val="90000"/>
            </a:lnSpc>
            <a:spcBef>
              <a:spcPct val="0"/>
            </a:spcBef>
            <a:spcAft>
              <a:spcPct val="15000"/>
            </a:spcAft>
            <a:buChar char="•"/>
          </a:pPr>
          <a:r>
            <a:rPr lang="en-US" sz="2300" b="1" kern="1200" dirty="0"/>
            <a:t>Ex </a:t>
          </a:r>
          <a:r>
            <a:rPr lang="en-US" sz="2300" b="0" i="0" u="none" strike="noStrike" kern="1200" baseline="0" dirty="0">
              <a:solidFill>
                <a:srgbClr val="000000"/>
              </a:solidFill>
              <a:latin typeface="Calibri Light" panose="020F0302020204030204" pitchFamily="34" charset="0"/>
              <a:cs typeface="Calibri Light" panose="020F0302020204030204" pitchFamily="34" charset="0"/>
            </a:rPr>
            <a:t>poliovirus and smallpox vaccines, </a:t>
          </a:r>
          <a:r>
            <a:rPr lang="en-US" altLang="en-US" sz="2300" kern="1200" dirty="0"/>
            <a:t>Bacillus Calmette-Guerin </a:t>
          </a:r>
          <a:r>
            <a:rPr lang="en-US" sz="2300" b="0" i="0" u="none" strike="noStrike" kern="1200" baseline="0" dirty="0">
              <a:solidFill>
                <a:srgbClr val="000000"/>
              </a:solidFill>
              <a:latin typeface="Calibri Light" panose="020F0302020204030204" pitchFamily="34" charset="0"/>
              <a:cs typeface="Calibri Light" panose="020F0302020204030204" pitchFamily="34" charset="0"/>
            </a:rPr>
            <a:t>BCG</a:t>
          </a:r>
          <a:endParaRPr lang="en-US" sz="2300" b="1" kern="1200" dirty="0"/>
        </a:p>
      </dsp:txBody>
      <dsp:txXfrm>
        <a:off x="3586416" y="1609053"/>
        <a:ext cx="7609513" cy="33016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2C46D-A01A-4EE2-ACFF-B464BC316C41}"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BD3CD-23AA-43C0-A480-1C9EC63EE1B9}" type="slidenum">
              <a:rPr lang="en-US" smtClean="0"/>
              <a:t>‹#›</a:t>
            </a:fld>
            <a:endParaRPr lang="en-US"/>
          </a:p>
        </p:txBody>
      </p:sp>
    </p:spTree>
    <p:extLst>
      <p:ext uri="{BB962C8B-B14F-4D97-AF65-F5344CB8AC3E}">
        <p14:creationId xmlns:p14="http://schemas.microsoft.com/office/powerpoint/2010/main" val="6714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BD3CD-23AA-43C0-A480-1C9EC63EE1B9}" type="slidenum">
              <a:rPr lang="en-US" smtClean="0"/>
              <a:t>10</a:t>
            </a:fld>
            <a:endParaRPr lang="en-US"/>
          </a:p>
        </p:txBody>
      </p:sp>
    </p:spTree>
    <p:extLst>
      <p:ext uri="{BB962C8B-B14F-4D97-AF65-F5344CB8AC3E}">
        <p14:creationId xmlns:p14="http://schemas.microsoft.com/office/powerpoint/2010/main" val="1821909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EAE9AF2-521D-4D4A-9D2C-E4CB6C56A6F3}" type="datetimeFigureOut">
              <a:rPr lang="en-US" smtClean="0"/>
              <a:t>3/25/2025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288456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AE9AF2-521D-4D4A-9D2C-E4CB6C56A6F3}"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101690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EAE9AF2-521D-4D4A-9D2C-E4CB6C56A6F3}" type="datetimeFigureOut">
              <a:rPr lang="en-US" smtClean="0"/>
              <a:t>3/25/2025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255765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EAE9AF2-521D-4D4A-9D2C-E4CB6C56A6F3}" type="datetimeFigureOut">
              <a:rPr lang="en-US" smtClean="0"/>
              <a:t>3/25/2025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32A0DC0-0962-44EE-8FD5-5F25BC51EF28}"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611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EAE9AF2-521D-4D4A-9D2C-E4CB6C56A6F3}" type="datetimeFigureOut">
              <a:rPr lang="en-US" smtClean="0"/>
              <a:t>3/25/2025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42620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EAE9AF2-521D-4D4A-9D2C-E4CB6C56A6F3}"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163376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EAE9AF2-521D-4D4A-9D2C-E4CB6C56A6F3}"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31043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E9AF2-521D-4D4A-9D2C-E4CB6C56A6F3}"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2558283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EAE9AF2-521D-4D4A-9D2C-E4CB6C56A6F3}" type="datetimeFigureOut">
              <a:rPr lang="en-US" smtClean="0"/>
              <a:t>3/25/2025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47915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E9AF2-521D-4D4A-9D2C-E4CB6C56A6F3}"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250028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EAE9AF2-521D-4D4A-9D2C-E4CB6C56A6F3}" type="datetimeFigureOut">
              <a:rPr lang="en-US" smtClean="0"/>
              <a:t>3/25/2025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74954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AE9AF2-521D-4D4A-9D2C-E4CB6C56A6F3}"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176167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E9AF2-521D-4D4A-9D2C-E4CB6C56A6F3}"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389196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E9AF2-521D-4D4A-9D2C-E4CB6C56A6F3}"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168975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E9AF2-521D-4D4A-9D2C-E4CB6C56A6F3}"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9835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AE9AF2-521D-4D4A-9D2C-E4CB6C56A6F3}"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336392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AE9AF2-521D-4D4A-9D2C-E4CB6C56A6F3}"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A0DC0-0962-44EE-8FD5-5F25BC51EF28}" type="slidenum">
              <a:rPr lang="en-US" smtClean="0"/>
              <a:t>‹#›</a:t>
            </a:fld>
            <a:endParaRPr lang="en-US"/>
          </a:p>
        </p:txBody>
      </p:sp>
    </p:spTree>
    <p:extLst>
      <p:ext uri="{BB962C8B-B14F-4D97-AF65-F5344CB8AC3E}">
        <p14:creationId xmlns:p14="http://schemas.microsoft.com/office/powerpoint/2010/main" val="50112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AE9AF2-521D-4D4A-9D2C-E4CB6C56A6F3}" type="datetimeFigureOut">
              <a:rPr lang="en-US" smtClean="0"/>
              <a:t>3/25/2025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2A0DC0-0962-44EE-8FD5-5F25BC51EF28}" type="slidenum">
              <a:rPr lang="en-US" smtClean="0"/>
              <a:t>‹#›</a:t>
            </a:fld>
            <a:endParaRPr lang="en-US"/>
          </a:p>
        </p:txBody>
      </p:sp>
    </p:spTree>
    <p:extLst>
      <p:ext uri="{BB962C8B-B14F-4D97-AF65-F5344CB8AC3E}">
        <p14:creationId xmlns:p14="http://schemas.microsoft.com/office/powerpoint/2010/main" val="31475418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iomedpharmajournal.org/vol13no1/corona-virus-a-novel-outbreak/"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bluediamondgallery.com/wooden-tile/t/thank-you.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F84C-C538-4FA7-90C5-7D23B0EC2091}"/>
              </a:ext>
            </a:extLst>
          </p:cNvPr>
          <p:cNvSpPr>
            <a:spLocks noGrp="1"/>
          </p:cNvSpPr>
          <p:nvPr>
            <p:ph type="ctrTitle"/>
          </p:nvPr>
        </p:nvSpPr>
        <p:spPr>
          <a:xfrm>
            <a:off x="501445" y="1803405"/>
            <a:ext cx="10318955" cy="1825096"/>
          </a:xfrm>
        </p:spPr>
        <p:txBody>
          <a:bodyPr>
            <a:normAutofit fontScale="90000"/>
          </a:bodyPr>
          <a:lstStyle/>
          <a:p>
            <a:r>
              <a:rPr lang="en-US" dirty="0"/>
              <a:t>Role of pharmaceutical biotechnology in production of Vaccines</a:t>
            </a:r>
          </a:p>
        </p:txBody>
      </p:sp>
      <p:sp>
        <p:nvSpPr>
          <p:cNvPr id="3" name="Subtitle 2">
            <a:extLst>
              <a:ext uri="{FF2B5EF4-FFF2-40B4-BE49-F238E27FC236}">
                <a16:creationId xmlns:a16="http://schemas.microsoft.com/office/drawing/2014/main" id="{A1C90A62-56E9-4D22-8669-E3779EDF168D}"/>
              </a:ext>
            </a:extLst>
          </p:cNvPr>
          <p:cNvSpPr>
            <a:spLocks noGrp="1"/>
          </p:cNvSpPr>
          <p:nvPr>
            <p:ph type="subTitle" idx="1"/>
          </p:nvPr>
        </p:nvSpPr>
        <p:spPr>
          <a:xfrm>
            <a:off x="2500604" y="4527938"/>
            <a:ext cx="9448800" cy="1313023"/>
          </a:xfrm>
        </p:spPr>
        <p:txBody>
          <a:bodyPr>
            <a:normAutofit fontScale="92500" lnSpcReduction="10000"/>
          </a:bodyPr>
          <a:lstStyle/>
          <a:p>
            <a:r>
              <a:rPr lang="en-US" sz="1800" b="1" dirty="0"/>
              <a:t>Lecturer </a:t>
            </a:r>
            <a:r>
              <a:rPr lang="en-US" sz="1800" b="1" dirty="0" err="1"/>
              <a:t>Zahraa</a:t>
            </a:r>
            <a:r>
              <a:rPr lang="en-US" sz="1800" b="1" dirty="0"/>
              <a:t> Amer</a:t>
            </a:r>
          </a:p>
          <a:p>
            <a:r>
              <a:rPr lang="en-US" sz="1800" b="1" dirty="0"/>
              <a:t>Master degree in pharmaceutical biotechnology </a:t>
            </a:r>
          </a:p>
          <a:p>
            <a:r>
              <a:rPr lang="en-US" sz="1800" b="1" dirty="0"/>
              <a:t>From De Montfort university </a:t>
            </a:r>
          </a:p>
          <a:p>
            <a:r>
              <a:rPr lang="en-US" sz="1800" b="1" dirty="0"/>
              <a:t>UK  </a:t>
            </a:r>
          </a:p>
          <a:p>
            <a:endParaRPr lang="en-US" sz="1800" b="1" dirty="0"/>
          </a:p>
        </p:txBody>
      </p:sp>
    </p:spTree>
    <p:extLst>
      <p:ext uri="{BB962C8B-B14F-4D97-AF65-F5344CB8AC3E}">
        <p14:creationId xmlns:p14="http://schemas.microsoft.com/office/powerpoint/2010/main" val="273964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eptide vaccine consists of those peptides from the microbial antigen that stimulates protective&#10;immunity.&#10; Synthetic p...">
            <a:extLst>
              <a:ext uri="{FF2B5EF4-FFF2-40B4-BE49-F238E27FC236}">
                <a16:creationId xmlns:a16="http://schemas.microsoft.com/office/drawing/2014/main" id="{0995BF14-DF2C-4129-ADAC-1DB7DE031A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290"/>
          <a:stretch/>
        </p:blipFill>
        <p:spPr bwMode="auto">
          <a:xfrm>
            <a:off x="326335" y="1480929"/>
            <a:ext cx="11539330" cy="522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0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The advent of recombinant DNA technology has rendered possible the large-&#10;scale production of polypeptides normally pres...">
            <a:extLst>
              <a:ext uri="{FF2B5EF4-FFF2-40B4-BE49-F238E27FC236}">
                <a16:creationId xmlns:a16="http://schemas.microsoft.com/office/drawing/2014/main" id="{518FD9B0-ADA1-47C6-BCA3-F778DCB93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418" y="89452"/>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6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DB485-A9E1-4103-8FB1-4564512D94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8235" y="675497"/>
            <a:ext cx="10903226" cy="5755120"/>
          </a:xfrm>
          <a:prstGeom prst="rect">
            <a:avLst/>
          </a:prstGeom>
        </p:spPr>
      </p:pic>
      <p:sp>
        <p:nvSpPr>
          <p:cNvPr id="6" name="TextBox 5">
            <a:extLst>
              <a:ext uri="{FF2B5EF4-FFF2-40B4-BE49-F238E27FC236}">
                <a16:creationId xmlns:a16="http://schemas.microsoft.com/office/drawing/2014/main" id="{F711AE19-B63B-4352-955F-0C40E4B209AD}"/>
              </a:ext>
            </a:extLst>
          </p:cNvPr>
          <p:cNvSpPr txBox="1"/>
          <p:nvPr/>
        </p:nvSpPr>
        <p:spPr>
          <a:xfrm>
            <a:off x="288235" y="5775046"/>
            <a:ext cx="10903226" cy="230832"/>
          </a:xfrm>
          <a:prstGeom prst="rect">
            <a:avLst/>
          </a:prstGeom>
          <a:noFill/>
        </p:spPr>
        <p:txBody>
          <a:bodyPr wrap="square" rtlCol="0">
            <a:spAutoFit/>
          </a:bodyPr>
          <a:lstStyle/>
          <a:p>
            <a:r>
              <a:rPr lang="en-US" sz="900">
                <a:hlinkClick r:id="rId3" tooltip="https://biomedpharmajournal.org/vol13no1/corona-virus-a-novel-outbreak/"/>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27688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FE2B-A2E9-4D0D-A5D5-EFEA0D581E0C}"/>
              </a:ext>
            </a:extLst>
          </p:cNvPr>
          <p:cNvSpPr>
            <a:spLocks noGrp="1"/>
          </p:cNvSpPr>
          <p:nvPr>
            <p:ph type="title"/>
          </p:nvPr>
        </p:nvSpPr>
        <p:spPr>
          <a:xfrm>
            <a:off x="1105678" y="1190781"/>
            <a:ext cx="8610600" cy="1293028"/>
          </a:xfrm>
        </p:spPr>
        <p:txBody>
          <a:bodyPr/>
          <a:lstStyle/>
          <a:p>
            <a:pPr algn="l"/>
            <a:r>
              <a:rPr lang="en-US" sz="4000" b="0" i="0" u="none" strike="noStrike" baseline="0" dirty="0">
                <a:solidFill>
                  <a:srgbClr val="000000"/>
                </a:solidFill>
                <a:latin typeface="Times New Roman" panose="02020603050405020304" pitchFamily="18" charset="0"/>
              </a:rPr>
              <a:t>SUBUNIT VACCINES BY RECOMBINANT DNA TECHNIQUE</a:t>
            </a:r>
            <a:endParaRPr lang="en-US" dirty="0"/>
          </a:p>
        </p:txBody>
      </p:sp>
      <p:sp>
        <p:nvSpPr>
          <p:cNvPr id="3" name="Content Placeholder 2">
            <a:extLst>
              <a:ext uri="{FF2B5EF4-FFF2-40B4-BE49-F238E27FC236}">
                <a16:creationId xmlns:a16="http://schemas.microsoft.com/office/drawing/2014/main" id="{54B8BB2F-035D-4CBC-BC13-B61FEBEB71D8}"/>
              </a:ext>
            </a:extLst>
          </p:cNvPr>
          <p:cNvSpPr>
            <a:spLocks noGrp="1"/>
          </p:cNvSpPr>
          <p:nvPr>
            <p:ph idx="1"/>
          </p:nvPr>
        </p:nvSpPr>
        <p:spPr>
          <a:xfrm>
            <a:off x="825759" y="2577116"/>
            <a:ext cx="10820400" cy="4024125"/>
          </a:xfrm>
        </p:spPr>
        <p:txBody>
          <a:bodyPr>
            <a:normAutofit/>
          </a:bodyPr>
          <a:lstStyle/>
          <a:p>
            <a:r>
              <a:rPr lang="en-US" sz="2800" b="0" i="0" u="none" strike="noStrike" baseline="0" dirty="0">
                <a:solidFill>
                  <a:srgbClr val="000000"/>
                </a:solidFill>
                <a:latin typeface="Times New Roman" panose="02020603050405020304" pitchFamily="18" charset="0"/>
              </a:rPr>
              <a:t>The constellation of recombinant DNA techniques for placing and maintaining new genetic materials in bacteria, yeasts or mammalian cells is generally known as gene cloning, which is now a powerful tool for synthesizing protein materials, ranging from peptide hormones and cytokines to subunit vaccines.</a:t>
            </a:r>
          </a:p>
          <a:p>
            <a:r>
              <a:rPr lang="en-US" sz="2800" b="0" i="0" u="none" strike="noStrike" baseline="0" dirty="0">
                <a:solidFill>
                  <a:srgbClr val="000000"/>
                </a:solidFill>
                <a:latin typeface="Times New Roman" panose="02020603050405020304" pitchFamily="18" charset="0"/>
              </a:rPr>
              <a:t>In principle, the procedure involves finding the gene, insertion of the gene into a plasmid or other suitable carrier, introduction of this complex into bacteria, yeast, flowering plants or mammalian host cells and, finally, the expression and purification of the material desired</a:t>
            </a:r>
            <a:endParaRPr lang="en-US" sz="3200" dirty="0"/>
          </a:p>
        </p:txBody>
      </p:sp>
    </p:spTree>
    <p:extLst>
      <p:ext uri="{BB962C8B-B14F-4D97-AF65-F5344CB8AC3E}">
        <p14:creationId xmlns:p14="http://schemas.microsoft.com/office/powerpoint/2010/main" val="307685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EBD8-F4AF-4CEC-A6C9-DB81D271FDC0}"/>
              </a:ext>
            </a:extLst>
          </p:cNvPr>
          <p:cNvSpPr>
            <a:spLocks noGrp="1"/>
          </p:cNvSpPr>
          <p:nvPr>
            <p:ph type="title"/>
          </p:nvPr>
        </p:nvSpPr>
        <p:spPr>
          <a:xfrm>
            <a:off x="1057469" y="1025630"/>
            <a:ext cx="8610600" cy="1293028"/>
          </a:xfrm>
        </p:spPr>
        <p:txBody>
          <a:bodyPr/>
          <a:lstStyle/>
          <a:p>
            <a:pPr algn="l"/>
            <a:r>
              <a:rPr lang="en-US" dirty="0">
                <a:solidFill>
                  <a:srgbClr val="000000"/>
                </a:solidFill>
                <a:latin typeface="Times New Roman" panose="02020603050405020304" pitchFamily="18" charset="0"/>
              </a:rPr>
              <a:t> recombinant </a:t>
            </a:r>
            <a:r>
              <a:rPr lang="en-US" sz="4000" b="0" i="0" u="none" strike="noStrike" baseline="0" dirty="0">
                <a:solidFill>
                  <a:srgbClr val="000000"/>
                </a:solidFill>
                <a:latin typeface="Times New Roman" panose="02020603050405020304" pitchFamily="18" charset="0"/>
              </a:rPr>
              <a:t>Viral vaccines</a:t>
            </a:r>
            <a:endParaRPr lang="en-US" dirty="0"/>
          </a:p>
        </p:txBody>
      </p:sp>
      <p:sp>
        <p:nvSpPr>
          <p:cNvPr id="3" name="Content Placeholder 2">
            <a:extLst>
              <a:ext uri="{FF2B5EF4-FFF2-40B4-BE49-F238E27FC236}">
                <a16:creationId xmlns:a16="http://schemas.microsoft.com/office/drawing/2014/main" id="{ADD7C8F7-C7B7-456A-BB45-964C5ABE19EC}"/>
              </a:ext>
            </a:extLst>
          </p:cNvPr>
          <p:cNvSpPr>
            <a:spLocks noGrp="1"/>
          </p:cNvSpPr>
          <p:nvPr>
            <p:ph idx="1"/>
          </p:nvPr>
        </p:nvSpPr>
        <p:spPr/>
        <p:txBody>
          <a:bodyPr>
            <a:normAutofit/>
          </a:bodyPr>
          <a:lstStyle/>
          <a:p>
            <a:r>
              <a:rPr lang="en-US" sz="2800" b="0" i="0" u="none" strike="noStrike" baseline="0" dirty="0">
                <a:solidFill>
                  <a:srgbClr val="000000"/>
                </a:solidFill>
                <a:latin typeface="Times New Roman" panose="02020603050405020304" pitchFamily="18" charset="0"/>
              </a:rPr>
              <a:t>The overriding impetus for using the recombinant DNA method to produce vaccines is the lack of immunogenic materials. This is certainly the case of hepatitis B virus (HBV) vaccine. </a:t>
            </a:r>
          </a:p>
          <a:p>
            <a:r>
              <a:rPr lang="en-US" sz="2800" b="0" i="0" u="none" strike="noStrike" baseline="0" dirty="0">
                <a:solidFill>
                  <a:srgbClr val="000000"/>
                </a:solidFill>
                <a:latin typeface="Times New Roman" panose="02020603050405020304" pitchFamily="18" charset="0"/>
              </a:rPr>
              <a:t>The yeast-derived recombinant hepatitis B virus vaccine is the first commercially available human vaccine produced by the genetic engineering technology. </a:t>
            </a:r>
          </a:p>
          <a:p>
            <a:r>
              <a:rPr lang="en-US" sz="2800" b="0" i="0" u="none" strike="noStrike" baseline="0" dirty="0">
                <a:solidFill>
                  <a:srgbClr val="000000"/>
                </a:solidFill>
                <a:latin typeface="Times New Roman" panose="02020603050405020304" pitchFamily="18" charset="0"/>
              </a:rPr>
              <a:t>Other subunit viral vaccines include the influenza virus haemagglutinin, rabies virus glycoproteins, herpes simplex virus-1</a:t>
            </a:r>
            <a:endParaRPr lang="en-US" sz="3200" dirty="0"/>
          </a:p>
        </p:txBody>
      </p:sp>
    </p:spTree>
    <p:extLst>
      <p:ext uri="{BB962C8B-B14F-4D97-AF65-F5344CB8AC3E}">
        <p14:creationId xmlns:p14="http://schemas.microsoft.com/office/powerpoint/2010/main" val="11916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EA04-97EA-4B36-8C28-C66887AFD091}"/>
              </a:ext>
            </a:extLst>
          </p:cNvPr>
          <p:cNvSpPr>
            <a:spLocks noGrp="1"/>
          </p:cNvSpPr>
          <p:nvPr>
            <p:ph type="title"/>
          </p:nvPr>
        </p:nvSpPr>
        <p:spPr>
          <a:xfrm>
            <a:off x="926841" y="969647"/>
            <a:ext cx="8610600" cy="1293028"/>
          </a:xfrm>
        </p:spPr>
        <p:txBody>
          <a:bodyPr/>
          <a:lstStyle/>
          <a:p>
            <a:pPr algn="l"/>
            <a:r>
              <a:rPr lang="en-US" sz="4000" b="0" i="0" u="none" strike="noStrike" baseline="0" dirty="0">
                <a:solidFill>
                  <a:srgbClr val="000000"/>
                </a:solidFill>
                <a:latin typeface="Arial" panose="020B0604020202020204" pitchFamily="34" charset="0"/>
              </a:rPr>
              <a:t>Recombinant Bacterial vaccines</a:t>
            </a:r>
            <a:endParaRPr lang="en-US" dirty="0"/>
          </a:p>
        </p:txBody>
      </p:sp>
      <p:sp>
        <p:nvSpPr>
          <p:cNvPr id="3" name="Content Placeholder 2">
            <a:extLst>
              <a:ext uri="{FF2B5EF4-FFF2-40B4-BE49-F238E27FC236}">
                <a16:creationId xmlns:a16="http://schemas.microsoft.com/office/drawing/2014/main" id="{7A09FE16-5B80-4BDE-BD9F-61A1DDA512EB}"/>
              </a:ext>
            </a:extLst>
          </p:cNvPr>
          <p:cNvSpPr>
            <a:spLocks noGrp="1"/>
          </p:cNvSpPr>
          <p:nvPr>
            <p:ph idx="1"/>
          </p:nvPr>
        </p:nvSpPr>
        <p:spPr/>
        <p:txBody>
          <a:bodyPr/>
          <a:lstStyle/>
          <a:p>
            <a:r>
              <a:rPr lang="en-US" sz="2800" b="0" i="0" u="none" strike="noStrike" baseline="0" dirty="0">
                <a:solidFill>
                  <a:srgbClr val="000000"/>
                </a:solidFill>
                <a:latin typeface="Times New Roman" panose="02020603050405020304" pitchFamily="18" charset="0"/>
              </a:rPr>
              <a:t>The first commercially available genetically engineered vaccine is a bacterial vaccine effective against </a:t>
            </a:r>
            <a:r>
              <a:rPr lang="en-US" sz="2800" b="0" i="0" u="none" strike="noStrike" baseline="0" dirty="0" err="1">
                <a:solidFill>
                  <a:srgbClr val="000000"/>
                </a:solidFill>
                <a:latin typeface="Times New Roman" panose="02020603050405020304" pitchFamily="18" charset="0"/>
              </a:rPr>
              <a:t>enterotoxigertic</a:t>
            </a:r>
            <a:r>
              <a:rPr lang="en-US" sz="2800" b="0" i="0"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Arial" panose="020B0604020202020204" pitchFamily="34" charset="0"/>
              </a:rPr>
              <a:t>E. coli </a:t>
            </a:r>
            <a:r>
              <a:rPr lang="en-US" sz="2800" b="0" i="0" u="none" strike="noStrike" baseline="0" dirty="0">
                <a:solidFill>
                  <a:srgbClr val="000000"/>
                </a:solidFill>
                <a:latin typeface="Times New Roman" panose="02020603050405020304" pitchFamily="18" charset="0"/>
              </a:rPr>
              <a:t>(ETEC) strains causing </a:t>
            </a:r>
            <a:r>
              <a:rPr lang="en-US" sz="2800" b="0" i="0" u="none" strike="noStrike" baseline="0" dirty="0" err="1">
                <a:solidFill>
                  <a:srgbClr val="000000"/>
                </a:solidFill>
                <a:latin typeface="Times New Roman" panose="02020603050405020304" pitchFamily="18" charset="0"/>
              </a:rPr>
              <a:t>diarrhoeal</a:t>
            </a:r>
            <a:r>
              <a:rPr lang="en-US" sz="2800" b="0" i="0" u="none" strike="noStrike" baseline="0" dirty="0">
                <a:solidFill>
                  <a:srgbClr val="000000"/>
                </a:solidFill>
                <a:latin typeface="Times New Roman" panose="02020603050405020304" pitchFamily="18" charset="0"/>
              </a:rPr>
              <a:t> diseases in young piglets.</a:t>
            </a:r>
          </a:p>
          <a:p>
            <a:r>
              <a:rPr lang="en-US" sz="2800" b="0" i="0" u="none" strike="noStrike" baseline="0" dirty="0">
                <a:solidFill>
                  <a:srgbClr val="000000"/>
                </a:solidFill>
                <a:latin typeface="Times New Roman" panose="02020603050405020304" pitchFamily="18" charset="0"/>
              </a:rPr>
              <a:t>Current tetanus vaccines are produced by formaldehyde treatment of tetanus toxin of the anaerobic bacterium Clostridium tetani. These are effective but induce considerable side-effects. </a:t>
            </a:r>
          </a:p>
          <a:p>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0638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72A6-D0CD-4802-AF85-2190A8363C89}"/>
              </a:ext>
            </a:extLst>
          </p:cNvPr>
          <p:cNvSpPr>
            <a:spLocks noGrp="1"/>
          </p:cNvSpPr>
          <p:nvPr>
            <p:ph type="title"/>
          </p:nvPr>
        </p:nvSpPr>
        <p:spPr/>
        <p:txBody>
          <a:bodyPr/>
          <a:lstStyle/>
          <a:p>
            <a:pPr algn="l"/>
            <a:r>
              <a:rPr lang="en-US" sz="4000" b="1" i="0" u="none" strike="noStrike" baseline="0" dirty="0">
                <a:solidFill>
                  <a:srgbClr val="000000"/>
                </a:solidFill>
                <a:latin typeface="WwvfrpHelveticaLTStd-BoldCond"/>
              </a:rPr>
              <a:t>PHARMACEUTICAL ASPECTS</a:t>
            </a:r>
            <a:br>
              <a:rPr lang="en-US" sz="4000" b="1" i="0" u="none" strike="noStrike" baseline="0" dirty="0">
                <a:solidFill>
                  <a:srgbClr val="000000"/>
                </a:solidFill>
                <a:latin typeface="WwvfrpHelveticaLTStd-BoldCond"/>
              </a:rPr>
            </a:br>
            <a:endParaRPr lang="en-US" dirty="0"/>
          </a:p>
        </p:txBody>
      </p:sp>
      <p:sp>
        <p:nvSpPr>
          <p:cNvPr id="3" name="Content Placeholder 2">
            <a:extLst>
              <a:ext uri="{FF2B5EF4-FFF2-40B4-BE49-F238E27FC236}">
                <a16:creationId xmlns:a16="http://schemas.microsoft.com/office/drawing/2014/main" id="{49301450-D530-4451-B2B9-AF9F26841468}"/>
              </a:ext>
            </a:extLst>
          </p:cNvPr>
          <p:cNvSpPr>
            <a:spLocks noGrp="1"/>
          </p:cNvSpPr>
          <p:nvPr>
            <p:ph idx="1"/>
          </p:nvPr>
        </p:nvSpPr>
        <p:spPr>
          <a:xfrm>
            <a:off x="637867" y="2857127"/>
            <a:ext cx="10916265" cy="4812672"/>
          </a:xfrm>
        </p:spPr>
        <p:txBody>
          <a:bodyPr>
            <a:normAutofit/>
          </a:bodyPr>
          <a:lstStyle/>
          <a:p>
            <a:r>
              <a:rPr lang="en-US" dirty="0"/>
              <a:t>Although vaccines resemble other biopharmaceuticals such as therapeutic proteins in some aspects, there are several important differences </a:t>
            </a:r>
          </a:p>
          <a:p>
            <a:pPr algn="l"/>
            <a:endParaRPr lang="en-US" dirty="0"/>
          </a:p>
        </p:txBody>
      </p:sp>
    </p:spTree>
    <p:extLst>
      <p:ext uri="{BB962C8B-B14F-4D97-AF65-F5344CB8AC3E}">
        <p14:creationId xmlns:p14="http://schemas.microsoft.com/office/powerpoint/2010/main" val="242450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9AAE6-7525-4E33-BA4B-69BC050C9E3D}"/>
              </a:ext>
            </a:extLst>
          </p:cNvPr>
          <p:cNvPicPr>
            <a:picLocks noChangeAspect="1"/>
          </p:cNvPicPr>
          <p:nvPr/>
        </p:nvPicPr>
        <p:blipFill rotWithShape="1">
          <a:blip r:embed="rId2"/>
          <a:srcRect l="36879" t="22178" r="21556" b="16433"/>
          <a:stretch/>
        </p:blipFill>
        <p:spPr>
          <a:xfrm>
            <a:off x="1912775" y="-67717"/>
            <a:ext cx="7954329" cy="6608478"/>
          </a:xfrm>
          <a:prstGeom prst="rect">
            <a:avLst/>
          </a:prstGeom>
        </p:spPr>
      </p:pic>
    </p:spTree>
    <p:extLst>
      <p:ext uri="{BB962C8B-B14F-4D97-AF65-F5344CB8AC3E}">
        <p14:creationId xmlns:p14="http://schemas.microsoft.com/office/powerpoint/2010/main" val="131708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A5B9-9E03-4B6E-A67F-E592DF86F51D}"/>
              </a:ext>
            </a:extLst>
          </p:cNvPr>
          <p:cNvSpPr>
            <a:spLocks noGrp="1"/>
          </p:cNvSpPr>
          <p:nvPr>
            <p:ph type="title"/>
          </p:nvPr>
        </p:nvSpPr>
        <p:spPr/>
        <p:txBody>
          <a:bodyPr/>
          <a:lstStyle/>
          <a:p>
            <a:pPr algn="l"/>
            <a:r>
              <a:rPr lang="en-US" sz="4000" b="0" i="0" u="none" strike="noStrike" baseline="0" dirty="0">
                <a:solidFill>
                  <a:srgbClr val="000000"/>
                </a:solidFill>
                <a:latin typeface="KvvmvpZapfDingbatsStd"/>
              </a:rPr>
              <a:t>■ </a:t>
            </a:r>
            <a:r>
              <a:rPr lang="en-US" sz="4000" b="1" i="0" u="none" strike="noStrike" baseline="0" dirty="0">
                <a:solidFill>
                  <a:srgbClr val="000000"/>
                </a:solidFill>
                <a:latin typeface="WwvfrpHelveticaLTStd-BoldCond"/>
              </a:rPr>
              <a:t>Production</a:t>
            </a:r>
            <a:br>
              <a:rPr lang="en-US" sz="4000" b="1" i="0" u="none" strike="noStrike" baseline="0" dirty="0">
                <a:solidFill>
                  <a:srgbClr val="000000"/>
                </a:solidFill>
                <a:latin typeface="WwvfrpHelveticaLTStd-BoldCond"/>
              </a:rPr>
            </a:br>
            <a:endParaRPr lang="en-US" dirty="0"/>
          </a:p>
        </p:txBody>
      </p:sp>
      <p:sp>
        <p:nvSpPr>
          <p:cNvPr id="3" name="Content Placeholder 2">
            <a:extLst>
              <a:ext uri="{FF2B5EF4-FFF2-40B4-BE49-F238E27FC236}">
                <a16:creationId xmlns:a16="http://schemas.microsoft.com/office/drawing/2014/main" id="{1E86A5A8-E99E-43F2-BBD3-32201EEE8C51}"/>
              </a:ext>
            </a:extLst>
          </p:cNvPr>
          <p:cNvSpPr>
            <a:spLocks noGrp="1"/>
          </p:cNvSpPr>
          <p:nvPr>
            <p:ph idx="1"/>
          </p:nvPr>
        </p:nvSpPr>
        <p:spPr/>
        <p:txBody>
          <a:bodyPr>
            <a:normAutofit fontScale="92500" lnSpcReduction="10000"/>
          </a:bodyPr>
          <a:lstStyle/>
          <a:p>
            <a:pPr algn="l"/>
            <a:r>
              <a:rPr lang="en-US" sz="2400" b="0" i="0" u="none" strike="noStrike" baseline="0" dirty="0">
                <a:solidFill>
                  <a:srgbClr val="000000"/>
                </a:solidFill>
                <a:latin typeface="TcqvdjPalatinoLTStd-Roman"/>
              </a:rPr>
              <a:t>For optimal expression of the required vaccine component(s), these microorganisms or animal cells can be genetically modified.  </a:t>
            </a:r>
          </a:p>
          <a:p>
            <a:pPr algn="l"/>
            <a:r>
              <a:rPr lang="en-US" sz="2400" b="0" i="0" u="none" strike="noStrike" baseline="0" dirty="0">
                <a:solidFill>
                  <a:srgbClr val="000000"/>
                </a:solidFill>
                <a:latin typeface="TcqvdjPalatinoLTStd-Roman"/>
              </a:rPr>
              <a:t>Animal cells are used for the cultivation of viruses and for the production of some subunit vaccine components and have the advantage that the vaccine components are released into the culture medium. However, some viruses cause cell lysis and consequently the culture medium will contain high concentrations of host cell proteins and host cell DNA, requiring extensive purification steps. </a:t>
            </a:r>
          </a:p>
          <a:p>
            <a:pPr algn="l"/>
            <a:r>
              <a:rPr lang="en-US" sz="2400" b="0" i="0" u="none" strike="noStrike" baseline="0" dirty="0">
                <a:solidFill>
                  <a:srgbClr val="000000"/>
                </a:solidFill>
                <a:latin typeface="TcqvdjPalatinoLTStd-Roman"/>
              </a:rPr>
              <a:t>Three stages can be discerned in the manufacture of cell-derived vaccines: </a:t>
            </a:r>
          </a:p>
          <a:p>
            <a:pPr algn="l"/>
            <a:r>
              <a:rPr lang="en-US" sz="2400" b="0" i="0" u="none" strike="noStrike" baseline="0" dirty="0">
                <a:solidFill>
                  <a:srgbClr val="000000"/>
                </a:solidFill>
                <a:latin typeface="TcqvdjPalatinoLTStd-Roman"/>
              </a:rPr>
              <a:t>(1) cultivation or upstream processing,</a:t>
            </a:r>
          </a:p>
          <a:p>
            <a:pPr algn="l"/>
            <a:r>
              <a:rPr lang="en-US" sz="2400" b="0" i="0" u="none" strike="noStrike" baseline="0" dirty="0">
                <a:solidFill>
                  <a:srgbClr val="000000"/>
                </a:solidFill>
                <a:latin typeface="TcqvdjPalatinoLTStd-Roman"/>
              </a:rPr>
              <a:t>(2) purification or downstream processing, and</a:t>
            </a:r>
          </a:p>
          <a:p>
            <a:pPr algn="l"/>
            <a:r>
              <a:rPr lang="en-US" sz="2400" b="0" i="0" u="none" strike="noStrike" baseline="0" dirty="0">
                <a:solidFill>
                  <a:srgbClr val="000000"/>
                </a:solidFill>
                <a:latin typeface="TcqvdjPalatinoLTStd-Roman"/>
              </a:rPr>
              <a:t>(3) formulation.</a:t>
            </a:r>
            <a:endParaRPr lang="en-US" dirty="0"/>
          </a:p>
          <a:p>
            <a:endParaRPr lang="en-US" dirty="0"/>
          </a:p>
        </p:txBody>
      </p:sp>
    </p:spTree>
    <p:extLst>
      <p:ext uri="{BB962C8B-B14F-4D97-AF65-F5344CB8AC3E}">
        <p14:creationId xmlns:p14="http://schemas.microsoft.com/office/powerpoint/2010/main" val="338692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4B0D-F2C3-4CAD-80EC-4DB64B00A2B7}"/>
              </a:ext>
            </a:extLst>
          </p:cNvPr>
          <p:cNvSpPr>
            <a:spLocks noGrp="1"/>
          </p:cNvSpPr>
          <p:nvPr>
            <p:ph type="title"/>
          </p:nvPr>
        </p:nvSpPr>
        <p:spPr/>
        <p:txBody>
          <a:bodyPr/>
          <a:lstStyle/>
          <a:p>
            <a:pPr algn="l"/>
            <a:r>
              <a:rPr lang="en-US" sz="4000" b="1" i="0" u="none" strike="noStrike" baseline="0" dirty="0">
                <a:solidFill>
                  <a:srgbClr val="000000"/>
                </a:solidFill>
                <a:latin typeface="WwvfrpHelveticaLTStd-BoldCond"/>
              </a:rPr>
              <a:t>Formulation</a:t>
            </a:r>
            <a:br>
              <a:rPr lang="en-US" sz="4000" b="1" i="0" u="none" strike="noStrike" baseline="0" dirty="0">
                <a:solidFill>
                  <a:srgbClr val="000000"/>
                </a:solidFill>
                <a:latin typeface="WwvfrpHelveticaLTStd-BoldCond"/>
              </a:rPr>
            </a:br>
            <a:endParaRPr lang="en-US" dirty="0"/>
          </a:p>
        </p:txBody>
      </p:sp>
      <p:sp>
        <p:nvSpPr>
          <p:cNvPr id="3" name="Content Placeholder 2">
            <a:extLst>
              <a:ext uri="{FF2B5EF4-FFF2-40B4-BE49-F238E27FC236}">
                <a16:creationId xmlns:a16="http://schemas.microsoft.com/office/drawing/2014/main" id="{EE7B0644-0F8F-452F-82C8-695A6D55E8C3}"/>
              </a:ext>
            </a:extLst>
          </p:cNvPr>
          <p:cNvSpPr>
            <a:spLocks noGrp="1"/>
          </p:cNvSpPr>
          <p:nvPr>
            <p:ph idx="1"/>
          </p:nvPr>
        </p:nvSpPr>
        <p:spPr>
          <a:xfrm>
            <a:off x="685800" y="1958010"/>
            <a:ext cx="10820400" cy="4260676"/>
          </a:xfrm>
        </p:spPr>
        <p:txBody>
          <a:bodyPr>
            <a:normAutofit/>
          </a:bodyPr>
          <a:lstStyle/>
          <a:p>
            <a:pPr algn="l"/>
            <a:r>
              <a:rPr lang="en-US" sz="2400" b="0" i="1" u="none" strike="noStrike" baseline="0" dirty="0">
                <a:solidFill>
                  <a:srgbClr val="000000"/>
                </a:solidFill>
                <a:highlight>
                  <a:srgbClr val="FFFF00"/>
                </a:highlight>
                <a:latin typeface="NvgymwHelveticaLTStd-CondObl"/>
              </a:rPr>
              <a:t>Adjuvants: Immune Potentiators and Delivery Systems </a:t>
            </a:r>
          </a:p>
          <a:p>
            <a:pPr algn="l"/>
            <a:endParaRPr lang="en-US" sz="1800" b="0" i="1" u="none" strike="noStrike" baseline="0" dirty="0">
              <a:solidFill>
                <a:srgbClr val="000000"/>
              </a:solidFill>
              <a:highlight>
                <a:srgbClr val="FF0000"/>
              </a:highlight>
              <a:latin typeface="NvgymwHelveticaLTStd-CondObl"/>
            </a:endParaRPr>
          </a:p>
          <a:p>
            <a:pPr algn="l"/>
            <a:r>
              <a:rPr lang="en-US" sz="2400" b="0" i="0" u="none" strike="noStrike" baseline="0" dirty="0">
                <a:solidFill>
                  <a:srgbClr val="000000"/>
                </a:solidFill>
                <a:latin typeface="TcqvdjPalatinoLTStd-Roman"/>
              </a:rPr>
              <a:t>The formulation of the vaccine is one of the major determinants that influence the type of immune response that is elicited, as it determines the type of co-stimulatory molecules and cytokines that are expressed by APCs. </a:t>
            </a:r>
          </a:p>
          <a:p>
            <a:pPr algn="l"/>
            <a:r>
              <a:rPr lang="en-US" sz="2400" b="0" i="0" u="none" strike="noStrike" baseline="0" dirty="0">
                <a:solidFill>
                  <a:srgbClr val="000000"/>
                </a:solidFill>
                <a:latin typeface="TcqvdjPalatinoLTStd-Roman"/>
              </a:rPr>
              <a:t>vaccines should be formulated in such a way that the appropriate T-cell response will be triggered. </a:t>
            </a:r>
          </a:p>
          <a:p>
            <a:pPr algn="l"/>
            <a:r>
              <a:rPr lang="en-US" sz="2400" b="0" i="0" u="none" strike="noStrike" baseline="0" dirty="0">
                <a:solidFill>
                  <a:srgbClr val="000000"/>
                </a:solidFill>
                <a:latin typeface="TcqvdjPalatinoLTStd-Roman"/>
              </a:rPr>
              <a:t>This can be done by presenting the antigen in its native format, as is the case for the live-attenuated vaccines, or by formulating the native antigen with adjuvants that stimulate the desired response.</a:t>
            </a:r>
            <a:endParaRPr lang="en-US" sz="2800" dirty="0"/>
          </a:p>
        </p:txBody>
      </p:sp>
    </p:spTree>
    <p:extLst>
      <p:ext uri="{BB962C8B-B14F-4D97-AF65-F5344CB8AC3E}">
        <p14:creationId xmlns:p14="http://schemas.microsoft.com/office/powerpoint/2010/main" val="24848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0020-57FA-4AF1-9E2B-31B82ECF1A84}"/>
              </a:ext>
            </a:extLst>
          </p:cNvPr>
          <p:cNvSpPr>
            <a:spLocks noGrp="1"/>
          </p:cNvSpPr>
          <p:nvPr>
            <p:ph type="title"/>
          </p:nvPr>
        </p:nvSpPr>
        <p:spPr>
          <a:xfrm>
            <a:off x="685800" y="901532"/>
            <a:ext cx="8610600" cy="1293028"/>
          </a:xfrm>
        </p:spPr>
        <p:txBody>
          <a:bodyPr/>
          <a:lstStyle/>
          <a:p>
            <a:pPr algn="l"/>
            <a:r>
              <a:rPr lang="en-US" dirty="0"/>
              <a:t>Introduction</a:t>
            </a:r>
          </a:p>
        </p:txBody>
      </p:sp>
      <p:sp>
        <p:nvSpPr>
          <p:cNvPr id="3" name="Content Placeholder 2">
            <a:extLst>
              <a:ext uri="{FF2B5EF4-FFF2-40B4-BE49-F238E27FC236}">
                <a16:creationId xmlns:a16="http://schemas.microsoft.com/office/drawing/2014/main" id="{1F9E04FE-19DF-45E7-A692-C93F0BD051D2}"/>
              </a:ext>
            </a:extLst>
          </p:cNvPr>
          <p:cNvSpPr>
            <a:spLocks noGrp="1"/>
          </p:cNvSpPr>
          <p:nvPr>
            <p:ph idx="1"/>
          </p:nvPr>
        </p:nvSpPr>
        <p:spPr/>
        <p:txBody>
          <a:bodyPr>
            <a:normAutofit/>
          </a:bodyPr>
          <a:lstStyle/>
          <a:p>
            <a:r>
              <a:rPr lang="en-US" sz="2400" b="0" i="0" u="none" strike="noStrike" baseline="0" dirty="0">
                <a:solidFill>
                  <a:schemeClr val="accent1"/>
                </a:solidFill>
                <a:effectLst>
                  <a:outerShdw blurRad="38100" dist="38100" dir="2700000" algn="tl">
                    <a:srgbClr val="000000">
                      <a:alpha val="43137"/>
                    </a:srgbClr>
                  </a:outerShdw>
                </a:effectLst>
                <a:latin typeface="Times New Roman" panose="02020603050405020304" pitchFamily="18" charset="0"/>
              </a:rPr>
              <a:t>Vaccination is perhaps the most effective means of controlling infectious diseases</a:t>
            </a:r>
            <a:r>
              <a:rPr lang="en-US" sz="2400" b="0" i="0" u="none" strike="noStrike" baseline="0" dirty="0">
                <a:solidFill>
                  <a:srgbClr val="000000"/>
                </a:solidFill>
                <a:latin typeface="Times New Roman" panose="02020603050405020304" pitchFamily="18" charset="0"/>
              </a:rPr>
              <a:t>. </a:t>
            </a:r>
          </a:p>
          <a:p>
            <a:r>
              <a:rPr lang="en-US" sz="2400" b="0" i="0" u="none" strike="noStrike" baseline="0" dirty="0">
                <a:solidFill>
                  <a:srgbClr val="000000"/>
                </a:solidFill>
                <a:latin typeface="Times New Roman" panose="02020603050405020304" pitchFamily="18" charset="0"/>
              </a:rPr>
              <a:t>It has been mainly responsible for the eradication of </a:t>
            </a:r>
            <a:r>
              <a:rPr lang="en-US" sz="2400" b="0" i="0" u="none" strike="noStrike" baseline="0" dirty="0">
                <a:solidFill>
                  <a:srgbClr val="0070C0"/>
                </a:solidFill>
                <a:latin typeface="Times New Roman" panose="02020603050405020304" pitchFamily="18" charset="0"/>
              </a:rPr>
              <a:t>smallpox</a:t>
            </a:r>
            <a:r>
              <a:rPr lang="en-US" sz="2400" b="0" i="0" u="none" strike="noStrike" baseline="0" dirty="0">
                <a:solidFill>
                  <a:srgbClr val="000000"/>
                </a:solidFill>
                <a:latin typeface="Times New Roman" panose="02020603050405020304" pitchFamily="18" charset="0"/>
              </a:rPr>
              <a:t> and for the control of </a:t>
            </a:r>
            <a:r>
              <a:rPr lang="en-US" sz="2400" b="0" i="0" u="none" strike="noStrike" baseline="0" dirty="0">
                <a:solidFill>
                  <a:srgbClr val="FFC000"/>
                </a:solidFill>
                <a:effectLst>
                  <a:outerShdw blurRad="38100" dist="38100" dir="2700000" algn="tl">
                    <a:srgbClr val="000000">
                      <a:alpha val="43137"/>
                    </a:srgbClr>
                  </a:outerShdw>
                </a:effectLst>
                <a:latin typeface="Times New Roman" panose="02020603050405020304" pitchFamily="18" charset="0"/>
              </a:rPr>
              <a:t>yellow fever</a:t>
            </a:r>
            <a:r>
              <a:rPr lang="en-US" sz="2400" b="0" i="0" u="none" strike="noStrike" baseline="0" dirty="0">
                <a:solidFill>
                  <a:srgbClr val="000000"/>
                </a:solidFill>
                <a:latin typeface="Times New Roman" panose="02020603050405020304" pitchFamily="18" charset="0"/>
              </a:rPr>
              <a:t>, </a:t>
            </a:r>
            <a:r>
              <a:rPr lang="en-US" sz="2400" b="0" i="0" u="none" strike="noStrike" baseline="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rPr>
              <a:t>poliomyelitis</a:t>
            </a:r>
            <a:r>
              <a:rPr lang="en-US" sz="2400" b="0" i="0" u="none" strike="noStrike" baseline="0" dirty="0">
                <a:solidFill>
                  <a:srgbClr val="000000"/>
                </a:solidFill>
                <a:latin typeface="Times New Roman" panose="02020603050405020304" pitchFamily="18" charset="0"/>
              </a:rPr>
              <a:t> and </a:t>
            </a:r>
            <a:r>
              <a:rPr lang="en-US" sz="2400" b="0" i="0" u="none" strike="noStrike" baseline="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rPr>
              <a:t>German measles </a:t>
            </a:r>
            <a:r>
              <a:rPr lang="en-US" sz="2400" b="0" i="0" u="none" strike="noStrike" baseline="0" dirty="0">
                <a:solidFill>
                  <a:srgbClr val="000000"/>
                </a:solidFill>
                <a:latin typeface="Times New Roman" panose="02020603050405020304" pitchFamily="18" charset="0"/>
              </a:rPr>
              <a:t>in </a:t>
            </a:r>
            <a:r>
              <a:rPr lang="en-US" sz="2400" b="1" i="0" u="sng" strike="noStrike" baseline="0" dirty="0">
                <a:solidFill>
                  <a:srgbClr val="000000"/>
                </a:solidFill>
                <a:latin typeface="Times New Roman" panose="02020603050405020304" pitchFamily="18" charset="0"/>
              </a:rPr>
              <a:t>the human population</a:t>
            </a:r>
            <a:endParaRPr lang="en-US" sz="2400" dirty="0">
              <a:solidFill>
                <a:srgbClr val="000000"/>
              </a:solidFill>
              <a:latin typeface="Times New Roman" panose="02020603050405020304" pitchFamily="18" charset="0"/>
            </a:endParaRPr>
          </a:p>
          <a:p>
            <a:r>
              <a:rPr lang="en-US" sz="2400" b="0" i="0" u="none" strike="noStrike" baseline="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rPr>
              <a:t>Newcastle disease</a:t>
            </a:r>
            <a:r>
              <a:rPr lang="en-US" sz="2400" b="0" i="0" u="none" strike="noStrike" baseline="0" dirty="0">
                <a:solidFill>
                  <a:srgbClr val="000000"/>
                </a:solidFill>
                <a:latin typeface="Times New Roman" panose="02020603050405020304" pitchFamily="18" charset="0"/>
              </a:rPr>
              <a:t>, and </a:t>
            </a:r>
            <a:r>
              <a:rPr lang="en-US" sz="2400" b="0" i="0" u="none" strike="noStrike" baseline="0" dirty="0">
                <a:solidFill>
                  <a:schemeClr val="accent4"/>
                </a:solidFill>
                <a:effectLst>
                  <a:outerShdw blurRad="38100" dist="38100" dir="2700000" algn="tl">
                    <a:srgbClr val="000000">
                      <a:alpha val="43137"/>
                    </a:srgbClr>
                  </a:outerShdw>
                </a:effectLst>
                <a:latin typeface="Times New Roman" panose="02020603050405020304" pitchFamily="18" charset="0"/>
              </a:rPr>
              <a:t>Marek’s disease </a:t>
            </a:r>
            <a:r>
              <a:rPr lang="en-US" sz="2400" b="0" i="0" u="none" strike="noStrike" baseline="0" dirty="0">
                <a:solidFill>
                  <a:srgbClr val="000000"/>
                </a:solidFill>
                <a:latin typeface="Times New Roman" panose="02020603050405020304" pitchFamily="18" charset="0"/>
              </a:rPr>
              <a:t>in </a:t>
            </a:r>
            <a:r>
              <a:rPr lang="en-US" sz="2400" b="1" i="0" u="sng" strike="noStrike" baseline="0" dirty="0">
                <a:solidFill>
                  <a:srgbClr val="000000"/>
                </a:solidFill>
                <a:latin typeface="Times New Roman" panose="02020603050405020304" pitchFamily="18" charset="0"/>
              </a:rPr>
              <a:t>domestic animals</a:t>
            </a:r>
            <a:r>
              <a:rPr lang="en-US" sz="2400" b="0" i="0" u="none" strike="noStrike" baseline="0" dirty="0">
                <a:solidFill>
                  <a:srgbClr val="000000"/>
                </a:solidFill>
                <a:latin typeface="Times New Roman" panose="02020603050405020304" pitchFamily="18" charset="0"/>
              </a:rPr>
              <a:t>. </a:t>
            </a:r>
          </a:p>
          <a:p>
            <a:r>
              <a:rPr lang="en-US" sz="2400" b="0" i="0" u="none" strike="noStrike" baseline="0" dirty="0">
                <a:solidFill>
                  <a:srgbClr val="000000"/>
                </a:solidFill>
                <a:latin typeface="Times New Roman" panose="02020603050405020304" pitchFamily="18" charset="0"/>
              </a:rPr>
              <a:t>The art of deliberate immunization against infections has been practiced for centuries but the mechanisms of protective immunity were not fully appreciated until the advent of modern immunology. </a:t>
            </a:r>
            <a:endParaRPr lang="en-US" sz="2800" dirty="0"/>
          </a:p>
        </p:txBody>
      </p:sp>
    </p:spTree>
    <p:extLst>
      <p:ext uri="{BB962C8B-B14F-4D97-AF65-F5344CB8AC3E}">
        <p14:creationId xmlns:p14="http://schemas.microsoft.com/office/powerpoint/2010/main" val="314449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E4282-E40B-4ECC-B998-C3D7798FF0C4}"/>
              </a:ext>
            </a:extLst>
          </p:cNvPr>
          <p:cNvSpPr>
            <a:spLocks noGrp="1"/>
          </p:cNvSpPr>
          <p:nvPr>
            <p:ph idx="1"/>
          </p:nvPr>
        </p:nvSpPr>
        <p:spPr>
          <a:xfrm>
            <a:off x="685799" y="1435510"/>
            <a:ext cx="10994923" cy="5225627"/>
          </a:xfrm>
        </p:spPr>
        <p:txBody>
          <a:bodyPr>
            <a:normAutofit/>
          </a:bodyPr>
          <a:lstStyle/>
          <a:p>
            <a:pPr algn="l"/>
            <a:r>
              <a:rPr lang="en-US" sz="3200" b="0" i="0" u="none" strike="noStrike" baseline="0" dirty="0">
                <a:solidFill>
                  <a:srgbClr val="000000"/>
                </a:solidFill>
                <a:latin typeface="TcqvdjPalatinoLTStd-Roman"/>
              </a:rPr>
              <a:t>Besides immune stimulatory molecules, a vehicle to deliver antigen to antigen presenting cells and B-cells may be crucial, especially for highly purified subunit antigens. </a:t>
            </a:r>
          </a:p>
          <a:p>
            <a:pPr algn="l"/>
            <a:endParaRPr lang="en-US" sz="3200" dirty="0">
              <a:solidFill>
                <a:srgbClr val="000000"/>
              </a:solidFill>
              <a:latin typeface="TcqvdjPalatinoLTStd-Roman"/>
            </a:endParaRPr>
          </a:p>
          <a:p>
            <a:pPr algn="l"/>
            <a:r>
              <a:rPr lang="en-US" sz="3200" b="0" i="0" u="none" strike="noStrike" baseline="0" dirty="0">
                <a:solidFill>
                  <a:srgbClr val="000000"/>
                </a:solidFill>
                <a:latin typeface="TcqvdjPalatinoLTStd-Roman"/>
              </a:rPr>
              <a:t>Immune stimulatory molecules and delivery systems are called adjuvants</a:t>
            </a:r>
          </a:p>
        </p:txBody>
      </p:sp>
    </p:spTree>
    <p:extLst>
      <p:ext uri="{BB962C8B-B14F-4D97-AF65-F5344CB8AC3E}">
        <p14:creationId xmlns:p14="http://schemas.microsoft.com/office/powerpoint/2010/main" val="306423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1458-8A90-47C0-9E4A-C226FBF103C3}"/>
              </a:ext>
            </a:extLst>
          </p:cNvPr>
          <p:cNvSpPr>
            <a:spLocks noGrp="1"/>
          </p:cNvSpPr>
          <p:nvPr>
            <p:ph type="title"/>
          </p:nvPr>
        </p:nvSpPr>
        <p:spPr/>
        <p:txBody>
          <a:bodyPr/>
          <a:lstStyle/>
          <a:p>
            <a:pPr algn="l"/>
            <a:r>
              <a:rPr lang="en-US" sz="4000" b="0" i="0" u="none" strike="noStrike" baseline="0" dirty="0">
                <a:solidFill>
                  <a:srgbClr val="000000"/>
                </a:solidFill>
                <a:latin typeface="TcqvdjPalatinoLTStd-Roman"/>
              </a:rPr>
              <a:t>Adjuvants</a:t>
            </a:r>
            <a:endParaRPr lang="en-US" dirty="0"/>
          </a:p>
        </p:txBody>
      </p:sp>
      <p:sp>
        <p:nvSpPr>
          <p:cNvPr id="3" name="Content Placeholder 2">
            <a:extLst>
              <a:ext uri="{FF2B5EF4-FFF2-40B4-BE49-F238E27FC236}">
                <a16:creationId xmlns:a16="http://schemas.microsoft.com/office/drawing/2014/main" id="{7FE01876-DAB4-47BF-96EC-39D5B5137599}"/>
              </a:ext>
            </a:extLst>
          </p:cNvPr>
          <p:cNvSpPr>
            <a:spLocks noGrp="1"/>
          </p:cNvSpPr>
          <p:nvPr>
            <p:ph idx="1"/>
          </p:nvPr>
        </p:nvSpPr>
        <p:spPr/>
        <p:txBody>
          <a:bodyPr>
            <a:normAutofit fontScale="92500" lnSpcReduction="20000"/>
          </a:bodyPr>
          <a:lstStyle/>
          <a:p>
            <a:pPr algn="l"/>
            <a:r>
              <a:rPr lang="en-US" sz="2400" b="0" i="0" u="none" strike="noStrike" baseline="0" dirty="0">
                <a:solidFill>
                  <a:srgbClr val="000000"/>
                </a:solidFill>
                <a:latin typeface="TcqvdjPalatinoLTStd-Roman"/>
              </a:rPr>
              <a:t>are defined as any material that can increase or modulate the immune response against an antigen. Adjuvants can stimulate the immune system by several, not mutually exclusive mechanisms: </a:t>
            </a:r>
          </a:p>
          <a:p>
            <a:pPr algn="l"/>
            <a:r>
              <a:rPr lang="en-US" sz="2400" b="0" i="0" u="none" strike="noStrike" baseline="0" dirty="0">
                <a:solidFill>
                  <a:srgbClr val="000000"/>
                </a:solidFill>
                <a:latin typeface="TcqvdjPalatinoLTStd-Roman"/>
              </a:rPr>
              <a:t>(1) a depot effect leading to slow antigen release and prolonged antigen presentation, </a:t>
            </a:r>
          </a:p>
          <a:p>
            <a:pPr algn="l"/>
            <a:r>
              <a:rPr lang="en-US" sz="2400" b="0" i="0" u="none" strike="noStrike" baseline="0" dirty="0">
                <a:solidFill>
                  <a:srgbClr val="000000"/>
                </a:solidFill>
                <a:latin typeface="TcqvdjPalatinoLTStd-Roman"/>
              </a:rPr>
              <a:t>(2) attraction and stimulation of APCs by some local tissue damage and binding to PRRs present on or in APCs, and </a:t>
            </a:r>
          </a:p>
          <a:p>
            <a:pPr algn="l"/>
            <a:r>
              <a:rPr lang="en-US" sz="2400" b="0" i="0" u="none" strike="noStrike" baseline="0" dirty="0">
                <a:solidFill>
                  <a:srgbClr val="000000"/>
                </a:solidFill>
                <a:latin typeface="TcqvdjPalatinoLTStd-Roman"/>
              </a:rPr>
              <a:t>(3) delivery of the antigen to regional lymph nodes by improved antigen uptake, transport, and presentation by APCs. </a:t>
            </a:r>
          </a:p>
          <a:p>
            <a:pPr algn="l"/>
            <a:r>
              <a:rPr lang="en-US" sz="2400" b="0" i="0" u="none" strike="noStrike" baseline="0" dirty="0">
                <a:solidFill>
                  <a:srgbClr val="000000"/>
                </a:solidFill>
                <a:highlight>
                  <a:srgbClr val="FFFF00"/>
                </a:highlight>
                <a:latin typeface="TcqvdjPalatinoLTStd-Roman"/>
              </a:rPr>
              <a:t>Colloidal aluminum salts (hydroxide, phosphate</a:t>
            </a:r>
            <a:r>
              <a:rPr lang="en-US" sz="2400" b="0" i="0" u="none" strike="noStrike" baseline="0" dirty="0">
                <a:solidFill>
                  <a:srgbClr val="000000"/>
                </a:solidFill>
                <a:latin typeface="TcqvdjPalatinoLTStd-Roman"/>
              </a:rPr>
              <a:t>) are widely used adjuvants in many classical vaccine formulations. A few other adjuvants, e.g., </a:t>
            </a:r>
            <a:r>
              <a:rPr lang="en-US" sz="2400" b="0" i="0" u="none" strike="noStrike" baseline="0" dirty="0" err="1">
                <a:solidFill>
                  <a:srgbClr val="000000"/>
                </a:solidFill>
                <a:highlight>
                  <a:srgbClr val="FFFF00"/>
                </a:highlight>
                <a:latin typeface="TcqvdjPalatinoLTStd-Roman"/>
              </a:rPr>
              <a:t>monophosphoryl</a:t>
            </a:r>
            <a:r>
              <a:rPr lang="en-US" sz="2400" b="0" i="0" u="none" strike="noStrike" baseline="0" dirty="0">
                <a:solidFill>
                  <a:srgbClr val="000000"/>
                </a:solidFill>
                <a:highlight>
                  <a:srgbClr val="FFFF00"/>
                </a:highlight>
                <a:latin typeface="TcqvdjPalatinoLTStd-Roman"/>
              </a:rPr>
              <a:t> lipid A in HPV vaccine and oil-in-water emulsions in influenza vaccines</a:t>
            </a:r>
            <a:r>
              <a:rPr lang="en-US" sz="2400" b="0" i="0" u="none" strike="noStrike" baseline="0" dirty="0">
                <a:solidFill>
                  <a:srgbClr val="000000"/>
                </a:solidFill>
                <a:latin typeface="TcqvdjPalatinoLTStd-Roman"/>
              </a:rPr>
              <a:t>, have been introduced in marketed vaccines. Moreover, numerous adjuvants are in several stages of (pre)clinical testing or are used in veterinary vaccines.</a:t>
            </a:r>
            <a:endParaRPr lang="en-US" dirty="0"/>
          </a:p>
          <a:p>
            <a:endParaRPr lang="en-US" dirty="0"/>
          </a:p>
        </p:txBody>
      </p:sp>
    </p:spTree>
    <p:extLst>
      <p:ext uri="{BB962C8B-B14F-4D97-AF65-F5344CB8AC3E}">
        <p14:creationId xmlns:p14="http://schemas.microsoft.com/office/powerpoint/2010/main" val="2270300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CEF-F162-4005-8F9C-9F80B44ED439}"/>
              </a:ext>
            </a:extLst>
          </p:cNvPr>
          <p:cNvSpPr>
            <a:spLocks noGrp="1"/>
          </p:cNvSpPr>
          <p:nvPr>
            <p:ph type="title"/>
          </p:nvPr>
        </p:nvSpPr>
        <p:spPr>
          <a:xfrm>
            <a:off x="1141445" y="1137597"/>
            <a:ext cx="8610600" cy="1293028"/>
          </a:xfrm>
        </p:spPr>
        <p:txBody>
          <a:bodyPr/>
          <a:lstStyle/>
          <a:p>
            <a:pPr algn="l"/>
            <a:r>
              <a:rPr lang="en-US" sz="4000" b="0" i="1" u="none" strike="noStrike" baseline="0" dirty="0">
                <a:solidFill>
                  <a:srgbClr val="000000"/>
                </a:solidFill>
                <a:latin typeface="NvgymwHelveticaLTStd-CondObl"/>
              </a:rPr>
              <a:t>Combination Vaccines</a:t>
            </a:r>
            <a:br>
              <a:rPr lang="en-US" sz="4000" b="0" i="1" u="none" strike="noStrike" baseline="0" dirty="0">
                <a:solidFill>
                  <a:srgbClr val="000000"/>
                </a:solidFill>
                <a:latin typeface="NvgymwHelveticaLTStd-CondObl"/>
              </a:rPr>
            </a:br>
            <a:endParaRPr lang="en-US" dirty="0"/>
          </a:p>
        </p:txBody>
      </p:sp>
      <p:sp>
        <p:nvSpPr>
          <p:cNvPr id="3" name="Content Placeholder 2">
            <a:extLst>
              <a:ext uri="{FF2B5EF4-FFF2-40B4-BE49-F238E27FC236}">
                <a16:creationId xmlns:a16="http://schemas.microsoft.com/office/drawing/2014/main" id="{715C8276-10DD-4899-BFAB-6949A8342774}"/>
              </a:ext>
            </a:extLst>
          </p:cNvPr>
          <p:cNvSpPr>
            <a:spLocks noGrp="1"/>
          </p:cNvSpPr>
          <p:nvPr>
            <p:ph idx="1"/>
          </p:nvPr>
        </p:nvSpPr>
        <p:spPr/>
        <p:txBody>
          <a:bodyPr>
            <a:normAutofit/>
          </a:bodyPr>
          <a:lstStyle/>
          <a:p>
            <a:pPr algn="l"/>
            <a:r>
              <a:rPr lang="en-US" sz="1800" b="0" i="0" u="none" strike="noStrike" baseline="0" dirty="0">
                <a:solidFill>
                  <a:srgbClr val="000000"/>
                </a:solidFill>
                <a:latin typeface="TcqvdjPalatinoLTStd-Roman"/>
              </a:rPr>
              <a:t>Since oral immunization is not possible for most available vaccines, the strategy to mix individual vaccines in order to limit the number of injections has been common practice since many decades. </a:t>
            </a:r>
          </a:p>
          <a:p>
            <a:pPr algn="l"/>
            <a:r>
              <a:rPr lang="en-US" sz="1800" b="0" i="0" u="none" strike="noStrike" baseline="0" dirty="0">
                <a:solidFill>
                  <a:srgbClr val="000000"/>
                </a:solidFill>
                <a:latin typeface="TcqvdjPalatinoLTStd-Roman"/>
              </a:rPr>
              <a:t>Currently, vaccines are available containing up to six nonrelated antigens: diphtheria-tetanus-pertussis-hepatitis B-polio-</a:t>
            </a:r>
            <a:r>
              <a:rPr lang="en-US" sz="1800" b="0" i="0" u="none" strike="noStrike" baseline="0" dirty="0" err="1">
                <a:solidFill>
                  <a:srgbClr val="000000"/>
                </a:solidFill>
                <a:latin typeface="TcqvdjPalatinoLTStd-Roman"/>
              </a:rPr>
              <a:t>Haemophilus</a:t>
            </a:r>
            <a:r>
              <a:rPr lang="en-US" sz="1800" b="0" i="0" u="none" strike="noStrike" baseline="0" dirty="0">
                <a:solidFill>
                  <a:srgbClr val="000000"/>
                </a:solidFill>
                <a:latin typeface="TcqvdjPalatinoLTStd-Roman"/>
              </a:rPr>
              <a:t> </a:t>
            </a:r>
            <a:r>
              <a:rPr lang="en-US" sz="1800" b="0" i="1" u="none" strike="noStrike" baseline="0" dirty="0">
                <a:solidFill>
                  <a:srgbClr val="000000"/>
                </a:solidFill>
                <a:latin typeface="MmylvbPalatinoLTStd-Italic"/>
              </a:rPr>
              <a:t>influenzae </a:t>
            </a:r>
            <a:r>
              <a:rPr lang="en-US" sz="1800" b="0" i="0" u="none" strike="noStrike" baseline="0" dirty="0">
                <a:solidFill>
                  <a:srgbClr val="000000"/>
                </a:solidFill>
                <a:latin typeface="TcqvdjPalatinoLTStd-Roman"/>
              </a:rPr>
              <a:t>type b vaccine. </a:t>
            </a:r>
          </a:p>
          <a:p>
            <a:pPr algn="l"/>
            <a:r>
              <a:rPr lang="en-US" sz="1800" b="0" i="0" u="none" strike="noStrike" baseline="0" dirty="0">
                <a:solidFill>
                  <a:srgbClr val="000000"/>
                </a:solidFill>
                <a:latin typeface="TcqvdjPalatinoLTStd-Roman"/>
              </a:rPr>
              <a:t>Another example is MMR vaccine, alone or in combination with varicella vaccine.</a:t>
            </a:r>
          </a:p>
          <a:p>
            <a:pPr algn="l"/>
            <a:r>
              <a:rPr lang="en-US" sz="1800" b="0" i="0" u="none" strike="noStrike" baseline="0" dirty="0">
                <a:solidFill>
                  <a:srgbClr val="000000"/>
                </a:solidFill>
                <a:latin typeface="TcqvdjPalatinoLTStd-Roman"/>
              </a:rPr>
              <a:t> Sometimes a vaccine contains antigens from several subtypes of a particular pathogen. E.g. Pneumococcal conjugate vaccine 13 (PCV13) . This vaccine contains polysaccharides from 13 pneumococcal strains, conjugated to a carrier protein to provide T-helper cell recognition and, as a result, induce immunological memory.</a:t>
            </a:r>
          </a:p>
          <a:p>
            <a:pPr algn="l"/>
            <a:r>
              <a:rPr lang="en-US" sz="1800" b="0" i="0" u="none" strike="noStrike" baseline="0" dirty="0">
                <a:solidFill>
                  <a:srgbClr val="000000"/>
                </a:solidFill>
                <a:highlight>
                  <a:srgbClr val="00FFFF"/>
                </a:highlight>
                <a:latin typeface="TcqvdjPalatinoLTStd-Roman"/>
              </a:rPr>
              <a:t> Combining vaccine components sometimes results in pharmaceutical as well as immunological problems. For instance, formaldehyde-containing components may chemically react with other components; an unstable antigen may need freeze drying, whereas other antigens should not be frozen.</a:t>
            </a:r>
            <a:r>
              <a:rPr lang="en-US" sz="1800" b="0" i="0" u="none" strike="noStrike" baseline="0" dirty="0">
                <a:solidFill>
                  <a:srgbClr val="000000"/>
                </a:solidFill>
                <a:latin typeface="TcqvdjPalatinoLTStd-Roman"/>
              </a:rPr>
              <a:t> </a:t>
            </a:r>
          </a:p>
        </p:txBody>
      </p:sp>
    </p:spTree>
    <p:extLst>
      <p:ext uri="{BB962C8B-B14F-4D97-AF65-F5344CB8AC3E}">
        <p14:creationId xmlns:p14="http://schemas.microsoft.com/office/powerpoint/2010/main" val="47617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4FA7-9170-44EA-B1F7-F555E022E9F2}"/>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6DBA72BE-3232-4D70-9C8D-40C5DFECF92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294" y="15995"/>
            <a:ext cx="11774083" cy="6089029"/>
          </a:xfrm>
        </p:spPr>
      </p:pic>
      <p:sp>
        <p:nvSpPr>
          <p:cNvPr id="11" name="TextBox 10">
            <a:extLst>
              <a:ext uri="{FF2B5EF4-FFF2-40B4-BE49-F238E27FC236}">
                <a16:creationId xmlns:a16="http://schemas.microsoft.com/office/drawing/2014/main" id="{2C14EAF7-DEAD-4F9E-ABD1-E8037F299CF0}"/>
              </a:ext>
            </a:extLst>
          </p:cNvPr>
          <p:cNvSpPr txBox="1"/>
          <p:nvPr/>
        </p:nvSpPr>
        <p:spPr>
          <a:xfrm>
            <a:off x="553337" y="6105024"/>
            <a:ext cx="10220680" cy="230832"/>
          </a:xfrm>
          <a:prstGeom prst="rect">
            <a:avLst/>
          </a:prstGeom>
          <a:noFill/>
        </p:spPr>
        <p:txBody>
          <a:bodyPr wrap="square" rtlCol="0">
            <a:spAutoFit/>
          </a:bodyPr>
          <a:lstStyle/>
          <a:p>
            <a:r>
              <a:rPr lang="en-US" sz="900">
                <a:hlinkClick r:id="rId3" tooltip="http://www.thebluediamondgallery.com/wooden-tile/t/thank-you.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94810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8AEBE-4061-4C71-82D9-097E7AA8FF99}"/>
              </a:ext>
            </a:extLst>
          </p:cNvPr>
          <p:cNvSpPr>
            <a:spLocks noGrp="1"/>
          </p:cNvSpPr>
          <p:nvPr>
            <p:ph idx="1"/>
          </p:nvPr>
        </p:nvSpPr>
        <p:spPr/>
        <p:txBody>
          <a:bodyPr>
            <a:normAutofit lnSpcReduction="10000"/>
          </a:bodyPr>
          <a:lstStyle/>
          <a:p>
            <a:pPr algn="l"/>
            <a:r>
              <a:rPr lang="en-US" sz="2400" b="0" i="0" u="none" strike="noStrike" baseline="0" dirty="0">
                <a:solidFill>
                  <a:srgbClr val="000000"/>
                </a:solidFill>
                <a:latin typeface="TcqvdjPalatinoLTStd-Roman"/>
              </a:rPr>
              <a:t>some of the B- and T-cells resist apoptosis and can maintain themselves for many years as  memory B- and T-cells so, unlike the primary response, the response after repeated infection is very fast and usually sufficiently strong to prevent reoccurrence of the disease.  </a:t>
            </a:r>
          </a:p>
          <a:p>
            <a:pPr algn="l"/>
            <a:r>
              <a:rPr lang="en-US" sz="2400" b="0" i="0" u="none" strike="noStrike" baseline="0" dirty="0">
                <a:solidFill>
                  <a:srgbClr val="FF0000"/>
                </a:solidFill>
                <a:effectLst>
                  <a:outerShdw blurRad="38100" dist="38100" dir="2700000" algn="tl">
                    <a:srgbClr val="000000">
                      <a:alpha val="43137"/>
                    </a:srgbClr>
                  </a:outerShdw>
                </a:effectLst>
                <a:latin typeface="TcqvdjPalatinoLTStd-Roman"/>
              </a:rPr>
              <a:t>Vaccination exploits the formation of this immunological memory by the adaptive immune system.</a:t>
            </a:r>
            <a:r>
              <a:rPr lang="en-US" sz="2400" b="0" i="0" u="none" strike="noStrike" baseline="0" dirty="0">
                <a:solidFill>
                  <a:srgbClr val="000000"/>
                </a:solidFill>
                <a:latin typeface="TcqvdjPalatinoLTStd-Roman"/>
              </a:rPr>
              <a:t> </a:t>
            </a:r>
          </a:p>
          <a:p>
            <a:pPr algn="l"/>
            <a:r>
              <a:rPr lang="en-US" sz="2400" b="1" i="0" u="none" strike="noStrike" baseline="0" dirty="0">
                <a:solidFill>
                  <a:schemeClr val="accent6">
                    <a:lumMod val="75000"/>
                  </a:schemeClr>
                </a:solidFill>
                <a:effectLst>
                  <a:outerShdw blurRad="38100" dist="38100" dir="2700000" algn="tl">
                    <a:srgbClr val="000000">
                      <a:alpha val="43137"/>
                    </a:srgbClr>
                  </a:outerShdw>
                </a:effectLst>
                <a:latin typeface="TcqvdjPalatinoLTStd-Roman"/>
              </a:rPr>
              <a:t>The principle of vaccination is mimicking an infection in such a way that the natural specific defense mechanism of the host against the pathogen will be activated and immunological memory is established</a:t>
            </a:r>
            <a:r>
              <a:rPr lang="en-US" sz="2400" b="0" i="0" u="none" strike="noStrike" baseline="0" dirty="0">
                <a:solidFill>
                  <a:srgbClr val="000000"/>
                </a:solidFill>
                <a:latin typeface="TcqvdjPalatinoLTStd-Roman"/>
              </a:rPr>
              <a:t>, but the host will remain free of the disease that normally results from a natural infection. This is effectuated by administration of antigenic components that consist of, are derived from, or are related to the pathogen. </a:t>
            </a:r>
          </a:p>
        </p:txBody>
      </p:sp>
    </p:spTree>
    <p:extLst>
      <p:ext uri="{BB962C8B-B14F-4D97-AF65-F5344CB8AC3E}">
        <p14:creationId xmlns:p14="http://schemas.microsoft.com/office/powerpoint/2010/main" val="21968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6CC3-A51E-4F4D-BA1C-158927B6E221}"/>
              </a:ext>
            </a:extLst>
          </p:cNvPr>
          <p:cNvSpPr>
            <a:spLocks noGrp="1"/>
          </p:cNvSpPr>
          <p:nvPr>
            <p:ph type="title"/>
          </p:nvPr>
        </p:nvSpPr>
        <p:spPr>
          <a:xfrm>
            <a:off x="889819" y="901532"/>
            <a:ext cx="8610600" cy="1293028"/>
          </a:xfrm>
        </p:spPr>
        <p:txBody>
          <a:bodyPr/>
          <a:lstStyle/>
          <a:p>
            <a:pPr algn="l"/>
            <a:r>
              <a:rPr lang="en-US" dirty="0"/>
              <a:t>Application of vaccines</a:t>
            </a:r>
          </a:p>
        </p:txBody>
      </p:sp>
      <p:sp>
        <p:nvSpPr>
          <p:cNvPr id="3" name="Content Placeholder 2">
            <a:extLst>
              <a:ext uri="{FF2B5EF4-FFF2-40B4-BE49-F238E27FC236}">
                <a16:creationId xmlns:a16="http://schemas.microsoft.com/office/drawing/2014/main" id="{C272D2F2-5AAE-4100-9C65-08CAF6EF1AF7}"/>
              </a:ext>
            </a:extLst>
          </p:cNvPr>
          <p:cNvSpPr>
            <a:spLocks noGrp="1"/>
          </p:cNvSpPr>
          <p:nvPr>
            <p:ph idx="1"/>
          </p:nvPr>
        </p:nvSpPr>
        <p:spPr/>
        <p:txBody>
          <a:bodyPr>
            <a:normAutofit/>
          </a:bodyPr>
          <a:lstStyle/>
          <a:p>
            <a:r>
              <a:rPr lang="en-US" dirty="0"/>
              <a:t>It is currently not limited to the prevention of infectious diseases. </a:t>
            </a:r>
          </a:p>
          <a:p>
            <a:endParaRPr lang="en-US" dirty="0"/>
          </a:p>
          <a:p>
            <a:r>
              <a:rPr lang="en-US" dirty="0"/>
              <a:t>therapeutic vaccines are available against allergies, cancer, and Alzheimer’s disease. </a:t>
            </a:r>
          </a:p>
          <a:p>
            <a:endParaRPr lang="en-US" dirty="0"/>
          </a:p>
          <a:p>
            <a:r>
              <a:rPr lang="en-US" sz="2400" b="0" i="0" u="none" strike="noStrike" baseline="0" dirty="0">
                <a:latin typeface="TcqvdjPalatinoLTStd-Roman"/>
              </a:rPr>
              <a:t>Most of these vaccines are still in an experimental phase</a:t>
            </a:r>
            <a:endParaRPr lang="en-US" dirty="0"/>
          </a:p>
          <a:p>
            <a:endParaRPr lang="en-US" dirty="0"/>
          </a:p>
        </p:txBody>
      </p:sp>
    </p:spTree>
    <p:extLst>
      <p:ext uri="{BB962C8B-B14F-4D97-AF65-F5344CB8AC3E}">
        <p14:creationId xmlns:p14="http://schemas.microsoft.com/office/powerpoint/2010/main" val="215786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B2AF-BED3-4B72-BDD4-7923A6F850A3}"/>
              </a:ext>
            </a:extLst>
          </p:cNvPr>
          <p:cNvSpPr>
            <a:spLocks noGrp="1"/>
          </p:cNvSpPr>
          <p:nvPr>
            <p:ph type="title"/>
          </p:nvPr>
        </p:nvSpPr>
        <p:spPr>
          <a:xfrm>
            <a:off x="565355" y="1673856"/>
            <a:ext cx="3549445" cy="4041144"/>
          </a:xfrm>
        </p:spPr>
        <p:txBody>
          <a:bodyPr/>
          <a:lstStyle/>
          <a:p>
            <a:pPr algn="l"/>
            <a:r>
              <a:rPr lang="en-US" dirty="0"/>
              <a:t>Type of vaccines</a:t>
            </a:r>
          </a:p>
        </p:txBody>
      </p:sp>
      <p:graphicFrame>
        <p:nvGraphicFramePr>
          <p:cNvPr id="3" name="Diagram 2">
            <a:extLst>
              <a:ext uri="{FF2B5EF4-FFF2-40B4-BE49-F238E27FC236}">
                <a16:creationId xmlns:a16="http://schemas.microsoft.com/office/drawing/2014/main" id="{F6E9F691-2CBE-453A-8012-CEA255B41E38}"/>
              </a:ext>
            </a:extLst>
          </p:cNvPr>
          <p:cNvGraphicFramePr/>
          <p:nvPr>
            <p:extLst>
              <p:ext uri="{D42A27DB-BD31-4B8C-83A1-F6EECF244321}">
                <p14:modId xmlns:p14="http://schemas.microsoft.com/office/powerpoint/2010/main" val="3303031803"/>
              </p:ext>
            </p:extLst>
          </p:nvPr>
        </p:nvGraphicFramePr>
        <p:xfrm>
          <a:off x="2509078"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15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0D71-026F-4E03-B783-A344F945DA84}"/>
              </a:ext>
            </a:extLst>
          </p:cNvPr>
          <p:cNvSpPr>
            <a:spLocks noGrp="1"/>
          </p:cNvSpPr>
          <p:nvPr>
            <p:ph type="title"/>
          </p:nvPr>
        </p:nvSpPr>
        <p:spPr>
          <a:xfrm>
            <a:off x="3889514" y="297235"/>
            <a:ext cx="8610600" cy="1293028"/>
          </a:xfrm>
        </p:spPr>
        <p:txBody>
          <a:bodyPr/>
          <a:lstStyle/>
          <a:p>
            <a:pPr algn="l"/>
            <a:r>
              <a:rPr lang="en-US" dirty="0"/>
              <a:t>Conventional </a:t>
            </a:r>
          </a:p>
        </p:txBody>
      </p:sp>
      <p:graphicFrame>
        <p:nvGraphicFramePr>
          <p:cNvPr id="6" name="Content Placeholder 5">
            <a:extLst>
              <a:ext uri="{FF2B5EF4-FFF2-40B4-BE49-F238E27FC236}">
                <a16:creationId xmlns:a16="http://schemas.microsoft.com/office/drawing/2014/main" id="{84FE2009-635F-459D-A8F7-D79B3340CA6D}"/>
              </a:ext>
            </a:extLst>
          </p:cNvPr>
          <p:cNvGraphicFramePr>
            <a:graphicFrameLocks noGrp="1"/>
          </p:cNvGraphicFramePr>
          <p:nvPr>
            <p:ph idx="1"/>
            <p:extLst>
              <p:ext uri="{D42A27DB-BD31-4B8C-83A1-F6EECF244321}">
                <p14:modId xmlns:p14="http://schemas.microsoft.com/office/powerpoint/2010/main" val="369281692"/>
              </p:ext>
            </p:extLst>
          </p:nvPr>
        </p:nvGraphicFramePr>
        <p:xfrm>
          <a:off x="584753" y="1540096"/>
          <a:ext cx="11201400" cy="495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04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FDF4-8480-4092-84D5-AFC77A6A008D}"/>
              </a:ext>
            </a:extLst>
          </p:cNvPr>
          <p:cNvSpPr>
            <a:spLocks noGrp="1"/>
          </p:cNvSpPr>
          <p:nvPr>
            <p:ph type="title"/>
          </p:nvPr>
        </p:nvSpPr>
        <p:spPr/>
        <p:txBody>
          <a:bodyPr/>
          <a:lstStyle/>
          <a:p>
            <a:pPr algn="l"/>
            <a:r>
              <a:rPr lang="en-US" sz="4000" b="0" i="0" u="none" strike="noStrike" baseline="0" dirty="0">
                <a:solidFill>
                  <a:schemeClr val="accent1"/>
                </a:solidFill>
                <a:latin typeface="Times New Roman" panose="02020603050405020304" pitchFamily="18" charset="0"/>
              </a:rPr>
              <a:t>Conventional vaccines </a:t>
            </a:r>
            <a:endParaRPr lang="en-US" dirty="0"/>
          </a:p>
        </p:txBody>
      </p:sp>
      <p:sp>
        <p:nvSpPr>
          <p:cNvPr id="3" name="Content Placeholder 2">
            <a:extLst>
              <a:ext uri="{FF2B5EF4-FFF2-40B4-BE49-F238E27FC236}">
                <a16:creationId xmlns:a16="http://schemas.microsoft.com/office/drawing/2014/main" id="{354F216B-F2C4-4494-A414-F36B8F3F7212}"/>
              </a:ext>
            </a:extLst>
          </p:cNvPr>
          <p:cNvSpPr>
            <a:spLocks noGrp="1"/>
          </p:cNvSpPr>
          <p:nvPr>
            <p:ph idx="1"/>
          </p:nvPr>
        </p:nvSpPr>
        <p:spPr/>
        <p:txBody>
          <a:bodyPr/>
          <a:lstStyle/>
          <a:p>
            <a:r>
              <a:rPr lang="en-US" dirty="0"/>
              <a:t>What is the risk ?? </a:t>
            </a:r>
          </a:p>
          <a:p>
            <a:r>
              <a:rPr lang="en-US" dirty="0"/>
              <a:t>For live vaccine ! </a:t>
            </a:r>
          </a:p>
          <a:p>
            <a:r>
              <a:rPr lang="en-US" dirty="0"/>
              <a:t>For the Attenuated ?</a:t>
            </a:r>
          </a:p>
          <a:p>
            <a:r>
              <a:rPr lang="en-US" dirty="0"/>
              <a:t>For the Killed ?</a:t>
            </a:r>
          </a:p>
          <a:p>
            <a:endParaRPr lang="en-US" dirty="0"/>
          </a:p>
        </p:txBody>
      </p:sp>
    </p:spTree>
    <p:extLst>
      <p:ext uri="{BB962C8B-B14F-4D97-AF65-F5344CB8AC3E}">
        <p14:creationId xmlns:p14="http://schemas.microsoft.com/office/powerpoint/2010/main" val="127902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D5D6E-8783-42CD-8DC7-54C4570BC582}"/>
              </a:ext>
            </a:extLst>
          </p:cNvPr>
          <p:cNvSpPr>
            <a:spLocks noGrp="1"/>
          </p:cNvSpPr>
          <p:nvPr>
            <p:ph idx="1"/>
          </p:nvPr>
        </p:nvSpPr>
        <p:spPr>
          <a:xfrm>
            <a:off x="685800" y="1452466"/>
            <a:ext cx="10820400" cy="5071020"/>
          </a:xfrm>
        </p:spPr>
        <p:txBody>
          <a:bodyPr>
            <a:normAutofit/>
          </a:bodyPr>
          <a:lstStyle/>
          <a:p>
            <a:r>
              <a:rPr lang="en-US" sz="3200" b="0" i="0" u="none" strike="noStrike" baseline="0" dirty="0">
                <a:solidFill>
                  <a:srgbClr val="000000"/>
                </a:solidFill>
                <a:latin typeface="Calibri Light" panose="020F0302020204030204" pitchFamily="34" charset="0"/>
                <a:cs typeface="Calibri Light" panose="020F0302020204030204" pitchFamily="34" charset="0"/>
              </a:rPr>
              <a:t>Even with the highly successful products, such as the attenuated poliovirus and smallpox vaccines, there is a small but significant number of postvaccination incidents.</a:t>
            </a:r>
          </a:p>
          <a:p>
            <a:r>
              <a:rPr lang="en-US" sz="3200" b="0" i="0" u="none" strike="noStrike" baseline="0" dirty="0">
                <a:solidFill>
                  <a:srgbClr val="000000"/>
                </a:solidFill>
                <a:latin typeface="Calibri Light" panose="020F0302020204030204" pitchFamily="34" charset="0"/>
                <a:cs typeface="Calibri Light" panose="020F0302020204030204" pitchFamily="34" charset="0"/>
              </a:rPr>
              <a:t> Killed vaccines may also present problems in that there is always the chance that some infectious pathogens may survive the inactivation process</a:t>
            </a:r>
          </a:p>
          <a:p>
            <a:endParaRPr lang="en-US"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8573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7AA6981-E372-46BB-8C57-0A768C5E736B}"/>
              </a:ext>
            </a:extLst>
          </p:cNvPr>
          <p:cNvSpPr>
            <a:spLocks noGrp="1" noRot="1" noChangeArrowheads="1"/>
          </p:cNvSpPr>
          <p:nvPr>
            <p:ph type="title"/>
          </p:nvPr>
        </p:nvSpPr>
        <p:spPr>
          <a:xfrm>
            <a:off x="-705678" y="1072486"/>
            <a:ext cx="10055087" cy="1293028"/>
          </a:xfrm>
        </p:spPr>
        <p:txBody>
          <a:bodyPr>
            <a:normAutofit/>
          </a:bodyPr>
          <a:lstStyle/>
          <a:p>
            <a:r>
              <a:rPr lang="en-US" altLang="en-US" sz="4000" dirty="0"/>
              <a:t>Advantages of Attenuated Bacterial or Viral Vaccines</a:t>
            </a:r>
          </a:p>
        </p:txBody>
      </p:sp>
      <p:sp>
        <p:nvSpPr>
          <p:cNvPr id="23555" name="Rectangle 3">
            <a:extLst>
              <a:ext uri="{FF2B5EF4-FFF2-40B4-BE49-F238E27FC236}">
                <a16:creationId xmlns:a16="http://schemas.microsoft.com/office/drawing/2014/main" id="{7B86BC63-46C0-4BB4-9EF5-8294032A8EE4}"/>
              </a:ext>
            </a:extLst>
          </p:cNvPr>
          <p:cNvSpPr>
            <a:spLocks noGrp="1" noRot="1" noChangeArrowheads="1"/>
          </p:cNvSpPr>
          <p:nvPr>
            <p:ph type="body" idx="1"/>
          </p:nvPr>
        </p:nvSpPr>
        <p:spPr>
          <a:xfrm>
            <a:off x="1832113" y="2726290"/>
            <a:ext cx="8229600" cy="4525962"/>
          </a:xfrm>
        </p:spPr>
        <p:txBody>
          <a:bodyPr/>
          <a:lstStyle/>
          <a:p>
            <a:r>
              <a:rPr lang="en-US" altLang="en-US" sz="2000" dirty="0"/>
              <a:t>Advantages stem from their capacity for transient growth</a:t>
            </a:r>
          </a:p>
          <a:p>
            <a:endParaRPr lang="en-US" altLang="en-US" sz="2000" dirty="0"/>
          </a:p>
          <a:p>
            <a:r>
              <a:rPr lang="en-US" altLang="en-US" sz="2000" dirty="0"/>
              <a:t>Prolonged immune-system exposure</a:t>
            </a:r>
          </a:p>
          <a:p>
            <a:endParaRPr lang="en-US" altLang="en-US" sz="2000" dirty="0"/>
          </a:p>
          <a:p>
            <a:r>
              <a:rPr lang="en-US" altLang="en-US" sz="2000" dirty="0"/>
              <a:t>Single immunizations</a:t>
            </a:r>
          </a:p>
          <a:p>
            <a:endParaRPr lang="en-US" altLang="en-US" sz="2000" dirty="0"/>
          </a:p>
          <a:p>
            <a:r>
              <a:rPr lang="en-US" altLang="en-US" sz="2000" dirty="0"/>
              <a:t>Replication within host cells</a:t>
            </a:r>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361</TotalTime>
  <Words>1326</Words>
  <Application>Microsoft Office PowerPoint</Application>
  <PresentationFormat>Widescreen</PresentationFormat>
  <Paragraphs>90</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Century Gothic</vt:lpstr>
      <vt:lpstr>KvvmvpZapfDingbatsStd</vt:lpstr>
      <vt:lpstr>MmylvbPalatinoLTStd-Italic</vt:lpstr>
      <vt:lpstr>NvgymwHelveticaLTStd-CondObl</vt:lpstr>
      <vt:lpstr>TcqvdjPalatinoLTStd-Roman</vt:lpstr>
      <vt:lpstr>Times New Roman</vt:lpstr>
      <vt:lpstr>WwvfrpHelveticaLTStd-BoldCond</vt:lpstr>
      <vt:lpstr>Vapor Trail</vt:lpstr>
      <vt:lpstr>Role of pharmaceutical biotechnology in production of Vaccines</vt:lpstr>
      <vt:lpstr>Introduction</vt:lpstr>
      <vt:lpstr>PowerPoint Presentation</vt:lpstr>
      <vt:lpstr>Application of vaccines</vt:lpstr>
      <vt:lpstr>Type of vaccines</vt:lpstr>
      <vt:lpstr>Conventional </vt:lpstr>
      <vt:lpstr>Conventional vaccines </vt:lpstr>
      <vt:lpstr>PowerPoint Presentation</vt:lpstr>
      <vt:lpstr>Advantages of Attenuated Bacterial or Viral Vaccines</vt:lpstr>
      <vt:lpstr>PowerPoint Presentation</vt:lpstr>
      <vt:lpstr>PowerPoint Presentation</vt:lpstr>
      <vt:lpstr>PowerPoint Presentation</vt:lpstr>
      <vt:lpstr>SUBUNIT VACCINES BY RECOMBINANT DNA TECHNIQUE</vt:lpstr>
      <vt:lpstr> recombinant Viral vaccines</vt:lpstr>
      <vt:lpstr>Recombinant Bacterial vaccines</vt:lpstr>
      <vt:lpstr>PHARMACEUTICAL ASPECTS </vt:lpstr>
      <vt:lpstr>PowerPoint Presentation</vt:lpstr>
      <vt:lpstr>■ Production </vt:lpstr>
      <vt:lpstr>Formulation </vt:lpstr>
      <vt:lpstr>PowerPoint Presentation</vt:lpstr>
      <vt:lpstr>Adjuvants</vt:lpstr>
      <vt:lpstr>Combination Vaccines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pharmaceutical biotechnology in Vaccine development</dc:title>
  <dc:creator>acer</dc:creator>
  <cp:lastModifiedBy>acer</cp:lastModifiedBy>
  <cp:revision>24</cp:revision>
  <dcterms:created xsi:type="dcterms:W3CDTF">2021-11-09T18:57:41Z</dcterms:created>
  <dcterms:modified xsi:type="dcterms:W3CDTF">2025-03-25T18:31:49Z</dcterms:modified>
</cp:coreProperties>
</file>