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93" r:id="rId4"/>
    <p:sldId id="294" r:id="rId5"/>
    <p:sldId id="261" r:id="rId6"/>
    <p:sldId id="274" r:id="rId7"/>
    <p:sldId id="276" r:id="rId8"/>
    <p:sldId id="277" r:id="rId9"/>
    <p:sldId id="282" r:id="rId10"/>
    <p:sldId id="344" r:id="rId11"/>
    <p:sldId id="283" r:id="rId12"/>
    <p:sldId id="284" r:id="rId13"/>
    <p:sldId id="347" r:id="rId14"/>
    <p:sldId id="348" r:id="rId15"/>
    <p:sldId id="280" r:id="rId16"/>
    <p:sldId id="285" r:id="rId17"/>
    <p:sldId id="286" r:id="rId18"/>
    <p:sldId id="345" r:id="rId19"/>
    <p:sldId id="269" r:id="rId20"/>
    <p:sldId id="270" r:id="rId21"/>
    <p:sldId id="263" r:id="rId22"/>
    <p:sldId id="287" r:id="rId23"/>
    <p:sldId id="262" r:id="rId24"/>
    <p:sldId id="311" r:id="rId25"/>
    <p:sldId id="346" r:id="rId26"/>
    <p:sldId id="297" r:id="rId27"/>
    <p:sldId id="299" r:id="rId28"/>
    <p:sldId id="300" r:id="rId29"/>
    <p:sldId id="303" r:id="rId30"/>
    <p:sldId id="306" r:id="rId31"/>
    <p:sldId id="307" r:id="rId32"/>
    <p:sldId id="309" r:id="rId33"/>
    <p:sldId id="313" r:id="rId34"/>
    <p:sldId id="314" r:id="rId35"/>
    <p:sldId id="334" r:id="rId36"/>
    <p:sldId id="335" r:id="rId37"/>
    <p:sldId id="336" r:id="rId38"/>
    <p:sldId id="338" r:id="rId39"/>
    <p:sldId id="315" r:id="rId40"/>
    <p:sldId id="320" r:id="rId41"/>
    <p:sldId id="322" r:id="rId42"/>
    <p:sldId id="324" r:id="rId43"/>
    <p:sldId id="327" r:id="rId44"/>
    <p:sldId id="328" r:id="rId45"/>
    <p:sldId id="329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82F1262-167A-42FD-B64F-BD353B6FA47F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B948BA7-918F-4D6D-8C76-AB54EF97077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836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1262-167A-42FD-B64F-BD353B6FA47F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8BA7-918F-4D6D-8C76-AB54EF97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77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1262-167A-42FD-B64F-BD353B6FA47F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8BA7-918F-4D6D-8C76-AB54EF97077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564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1262-167A-42FD-B64F-BD353B6FA47F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8BA7-918F-4D6D-8C76-AB54EF97077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063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1262-167A-42FD-B64F-BD353B6FA47F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8BA7-918F-4D6D-8C76-AB54EF97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43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1262-167A-42FD-B64F-BD353B6FA47F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8BA7-918F-4D6D-8C76-AB54EF97077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769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1262-167A-42FD-B64F-BD353B6FA47F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8BA7-918F-4D6D-8C76-AB54EF97077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56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1262-167A-42FD-B64F-BD353B6FA47F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8BA7-918F-4D6D-8C76-AB54EF97077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911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1262-167A-42FD-B64F-BD353B6FA47F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8BA7-918F-4D6D-8C76-AB54EF97077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157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1262-167A-42FD-B64F-BD353B6FA47F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8BA7-918F-4D6D-8C76-AB54EF97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31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1262-167A-42FD-B64F-BD353B6FA47F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8BA7-918F-4D6D-8C76-AB54EF97077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294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1262-167A-42FD-B64F-BD353B6FA47F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8BA7-918F-4D6D-8C76-AB54EF97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4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1262-167A-42FD-B64F-BD353B6FA47F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8BA7-918F-4D6D-8C76-AB54EF97077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732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1262-167A-42FD-B64F-BD353B6FA47F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8BA7-918F-4D6D-8C76-AB54EF97077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45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1262-167A-42FD-B64F-BD353B6FA47F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8BA7-918F-4D6D-8C76-AB54EF97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84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1262-167A-42FD-B64F-BD353B6FA47F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8BA7-918F-4D6D-8C76-AB54EF97077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405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1262-167A-42FD-B64F-BD353B6FA47F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8BA7-918F-4D6D-8C76-AB54EF97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56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2F1262-167A-42FD-B64F-BD353B6FA47F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B948BA7-918F-4D6D-8C76-AB54EF970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/>
              <a:t>Gastro-</a:t>
            </a:r>
            <a:r>
              <a:rPr lang="en-US" i="1" dirty="0" err="1"/>
              <a:t>oesophageal</a:t>
            </a:r>
            <a:r>
              <a:rPr lang="en-US" i="1" dirty="0"/>
              <a:t> reflux disease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Done by:</a:t>
            </a:r>
          </a:p>
          <a:p>
            <a:r>
              <a:rPr lang="en-US" dirty="0" err="1" smtClean="0"/>
              <a:t>Shaymaa</a:t>
            </a:r>
            <a:r>
              <a:rPr lang="en-US" dirty="0" smtClean="0"/>
              <a:t> Hasan Abbas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9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2-Dosage form:</a:t>
            </a:r>
          </a:p>
          <a:p>
            <a:pPr marL="0" indent="0">
              <a:buNone/>
            </a:pPr>
            <a:r>
              <a:rPr lang="en-US" dirty="0"/>
              <a:t>*</a:t>
            </a:r>
            <a:r>
              <a:rPr lang="en-US" b="1" dirty="0"/>
              <a:t>Antacid suspensions are more effective and work more quickly than tablets ( of the same type and quantity).</a:t>
            </a:r>
          </a:p>
          <a:p>
            <a:pPr marL="0" indent="0">
              <a:buNone/>
            </a:pPr>
            <a:r>
              <a:rPr lang="en-US" dirty="0"/>
              <a:t>*Patient should be instructed to</a:t>
            </a:r>
            <a:r>
              <a:rPr lang="en-US" b="1" dirty="0"/>
              <a:t> chew </a:t>
            </a:r>
            <a:r>
              <a:rPr lang="en-US" dirty="0"/>
              <a:t>the tablets thoroughly followed by a </a:t>
            </a:r>
            <a:r>
              <a:rPr lang="en-US" b="1" dirty="0"/>
              <a:t>full glass </a:t>
            </a:r>
            <a:r>
              <a:rPr lang="en-US" dirty="0"/>
              <a:t>of water to ensure maximum therapeutic effect.</a:t>
            </a:r>
          </a:p>
          <a:p>
            <a:pPr marL="0" indent="0">
              <a:buNone/>
            </a:pPr>
            <a:r>
              <a:rPr lang="en-US" dirty="0"/>
              <a:t>*Tablet antacid may be taken during a day at the work while suspension is taken at home.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Aluminium</a:t>
            </a:r>
            <a:r>
              <a:rPr lang="en-US" dirty="0" smtClean="0"/>
              <a:t>- </a:t>
            </a:r>
            <a:r>
              <a:rPr lang="en-US" dirty="0"/>
              <a:t>and magnesium-containing antacids (e.g. </a:t>
            </a:r>
            <a:r>
              <a:rPr lang="en-US" dirty="0" err="1"/>
              <a:t>aluminium</a:t>
            </a:r>
            <a:r>
              <a:rPr lang="en-US" dirty="0"/>
              <a:t> hydroxide  magnesium carbonate and magnesium </a:t>
            </a:r>
            <a:r>
              <a:rPr lang="en-US" dirty="0" err="1"/>
              <a:t>trisilicate</a:t>
            </a:r>
            <a:r>
              <a:rPr lang="en-US" dirty="0"/>
              <a:t> ), being </a:t>
            </a:r>
            <a:r>
              <a:rPr lang="en-US" b="1" dirty="0"/>
              <a:t>relatively insoluble in water</a:t>
            </a:r>
            <a:r>
              <a:rPr lang="en-US" dirty="0"/>
              <a:t>, are long-acting if retained in the stomach. They are suitable for most antacid purposes.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786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u="sng" dirty="0"/>
              <a:t>Interactions:</a:t>
            </a:r>
            <a:endParaRPr lang="en-US" b="1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A-Antacids can affect the absorption of a no. of drugs </a:t>
            </a:r>
            <a:r>
              <a:rPr lang="en-US" dirty="0"/>
              <a:t>( via chelation and adsorption) and the majority of these interactions are easily overcome by leaving a minimum gap of ( 1-2) hours between the doses of each drug(3).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794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Use of antacids during </a:t>
            </a:r>
            <a:r>
              <a:rPr lang="en-US" b="1" i="1" dirty="0" smtClean="0">
                <a:solidFill>
                  <a:srgbClr val="FF0000"/>
                </a:solidFill>
              </a:rPr>
              <a:t>pregnancy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u="sng" dirty="0">
                <a:solidFill>
                  <a:srgbClr val="FF0000"/>
                </a:solidFill>
              </a:rPr>
              <a:t>Use of antacids during </a:t>
            </a:r>
            <a:r>
              <a:rPr lang="en-US" b="1" i="1" u="sng" dirty="0" err="1">
                <a:solidFill>
                  <a:srgbClr val="FF0000"/>
                </a:solidFill>
              </a:rPr>
              <a:t>pregnancv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/>
              <a:t>Heartburn </a:t>
            </a:r>
            <a:r>
              <a:rPr lang="en-US" dirty="0">
                <a:solidFill>
                  <a:srgbClr val="FF0000"/>
                </a:solidFill>
              </a:rPr>
              <a:t>is common </a:t>
            </a:r>
            <a:r>
              <a:rPr lang="en-US" dirty="0"/>
              <a:t>during the pregnancy especially in the 3rd trimester . </a:t>
            </a:r>
            <a:r>
              <a:rPr lang="en-US" b="1" dirty="0"/>
              <a:t>Antacids and an alginate  </a:t>
            </a:r>
            <a:r>
              <a:rPr lang="en-US" dirty="0"/>
              <a:t>are generally </a:t>
            </a:r>
            <a:r>
              <a:rPr lang="en-US" dirty="0">
                <a:solidFill>
                  <a:schemeClr val="tx1"/>
                </a:solidFill>
              </a:rPr>
              <a:t>considered </a:t>
            </a:r>
            <a:r>
              <a:rPr lang="en-US" dirty="0">
                <a:solidFill>
                  <a:srgbClr val="FF0000"/>
                </a:solidFill>
              </a:rPr>
              <a:t>safe </a:t>
            </a:r>
            <a:r>
              <a:rPr lang="en-US" dirty="0"/>
              <a:t>during pregnancy but its </a:t>
            </a:r>
            <a:r>
              <a:rPr lang="en-US" b="1" dirty="0"/>
              <a:t>best to avoid sod. bicarbonate </a:t>
            </a:r>
            <a:r>
              <a:rPr lang="en-US" dirty="0"/>
              <a:t>because of the risk of sodium loading leading to edema and weight gain 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-If </a:t>
            </a:r>
            <a:r>
              <a:rPr lang="en-US" dirty="0"/>
              <a:t>this is ineffective, ranitidine can be tried. Omeprazole  is reserved for women with severe or complicated reflux disease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116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Gastro-</a:t>
            </a:r>
            <a:r>
              <a:rPr lang="en-US" dirty="0" err="1"/>
              <a:t>oesophageal</a:t>
            </a:r>
            <a:r>
              <a:rPr lang="en-US" dirty="0"/>
              <a:t> reflux disease in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- Gastro-</a:t>
            </a:r>
            <a:r>
              <a:rPr lang="en-US" dirty="0" err="1" smtClean="0"/>
              <a:t>oesophageal</a:t>
            </a:r>
            <a:r>
              <a:rPr lang="en-US" dirty="0" smtClean="0"/>
              <a:t> reflux disease is common in </a:t>
            </a:r>
            <a:r>
              <a:rPr lang="en-US" b="1" dirty="0" smtClean="0"/>
              <a:t>infancy</a:t>
            </a:r>
            <a:r>
              <a:rPr lang="en-US" dirty="0" smtClean="0"/>
              <a:t> but most symptoms resolve without treatment between 12 and 18 months of age. In infants, mild or moderate reflux without complications can be </a:t>
            </a:r>
            <a:r>
              <a:rPr lang="en-US" b="1" dirty="0" smtClean="0"/>
              <a:t>managed initially by changing the frequency and volume of feed;</a:t>
            </a:r>
          </a:p>
          <a:p>
            <a:pPr marL="0" indent="0">
              <a:buNone/>
            </a:pPr>
            <a:r>
              <a:rPr lang="en-US" dirty="0" smtClean="0"/>
              <a:t> - </a:t>
            </a:r>
            <a:r>
              <a:rPr lang="en-US" b="1" dirty="0" smtClean="0"/>
              <a:t>A feed thickener or thickened formula </a:t>
            </a:r>
            <a:r>
              <a:rPr lang="en-US" dirty="0" smtClean="0"/>
              <a:t>feed can be used (with advice of a dietitian). If necessary, a suitable </a:t>
            </a:r>
            <a:r>
              <a:rPr lang="en-US" dirty="0" smtClean="0">
                <a:solidFill>
                  <a:srgbClr val="FF0000"/>
                </a:solidFill>
              </a:rPr>
              <a:t>alginate-containing preparation</a:t>
            </a:r>
            <a:r>
              <a:rPr lang="en-US" dirty="0" smtClean="0"/>
              <a:t> can be used instead of thickened feeds. </a:t>
            </a:r>
          </a:p>
          <a:p>
            <a:pPr marL="0" indent="0">
              <a:buNone/>
            </a:pPr>
            <a:r>
              <a:rPr lang="en-US" b="1" dirty="0" smtClean="0"/>
              <a:t>- </a:t>
            </a:r>
            <a:r>
              <a:rPr lang="en-US" b="1" dirty="0" smtClean="0">
                <a:solidFill>
                  <a:srgbClr val="FF0000"/>
                </a:solidFill>
              </a:rPr>
              <a:t>For older children</a:t>
            </a:r>
            <a:r>
              <a:rPr lang="en-US" dirty="0" smtClean="0"/>
              <a:t>, </a:t>
            </a:r>
            <a:r>
              <a:rPr lang="en-US" b="1" dirty="0" smtClean="0"/>
              <a:t>life-style changes </a:t>
            </a:r>
            <a:r>
              <a:rPr lang="en-US" dirty="0" smtClean="0"/>
              <a:t>similar to those for adults may be helpful followed if necessary by treatment with </a:t>
            </a:r>
            <a:r>
              <a:rPr lang="en-US" b="1" dirty="0" smtClean="0"/>
              <a:t>an alginate-containing preparation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633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Gastro-</a:t>
            </a:r>
            <a:r>
              <a:rPr lang="en-US" dirty="0" err="1"/>
              <a:t>oesophageal</a:t>
            </a:r>
            <a:r>
              <a:rPr lang="en-US" dirty="0"/>
              <a:t> reflux disease in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/>
              <a:t> </a:t>
            </a:r>
            <a:r>
              <a:rPr lang="en-US" dirty="0" smtClean="0"/>
              <a:t>Children who do not respond to these measures or who have problems such as respiratory disorders or suspected </a:t>
            </a:r>
            <a:r>
              <a:rPr lang="en-US" dirty="0" err="1" smtClean="0"/>
              <a:t>oesophagitis</a:t>
            </a:r>
            <a:r>
              <a:rPr lang="en-US" dirty="0" smtClean="0"/>
              <a:t> need to be referred to hospital; </a:t>
            </a:r>
          </a:p>
          <a:p>
            <a:pPr marL="0" indent="0">
              <a:buNone/>
            </a:pPr>
            <a:r>
              <a:rPr lang="en-US" dirty="0" smtClean="0"/>
              <a:t>- an H2-receptor antagonist may be needed to reduce acid secretion.</a:t>
            </a:r>
          </a:p>
          <a:p>
            <a:pPr marL="0" indent="0">
              <a:buNone/>
            </a:pPr>
            <a:r>
              <a:rPr lang="en-US" dirty="0" smtClean="0"/>
              <a:t>-  If the </a:t>
            </a:r>
            <a:r>
              <a:rPr lang="en-US" dirty="0" err="1" smtClean="0"/>
              <a:t>oesophagitis</a:t>
            </a:r>
            <a:r>
              <a:rPr lang="en-US" dirty="0" smtClean="0"/>
              <a:t> is resistant to H2-receptor blockade, the proton pump inhibitor omeprazole can be tried.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4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Simeticone</a:t>
            </a:r>
            <a:r>
              <a:rPr lang="en-US" dirty="0"/>
              <a:t> with </a:t>
            </a:r>
            <a:r>
              <a:rPr lang="en-US" dirty="0" err="1"/>
              <a:t>aluminium</a:t>
            </a:r>
            <a:r>
              <a:rPr lang="en-US" dirty="0"/>
              <a:t> hydroxide</a:t>
            </a:r>
            <a:br>
              <a:rPr lang="en-US" dirty="0"/>
            </a:br>
            <a:r>
              <a:rPr lang="en-US" dirty="0"/>
              <a:t>and magnesium </a:t>
            </a:r>
            <a:r>
              <a:rPr lang="en-US" dirty="0" smtClean="0"/>
              <a:t>hydroxide(Maalox plus®)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84227"/>
            <a:ext cx="9601196" cy="369374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l INDICATIONS AND DOSE</a:t>
            </a:r>
          </a:p>
          <a:p>
            <a:pPr marL="0" indent="0">
              <a:buNone/>
            </a:pPr>
            <a:r>
              <a:rPr lang="en-US" dirty="0"/>
              <a:t>Dyspepsia</a:t>
            </a:r>
          </a:p>
          <a:p>
            <a:pPr marL="0" indent="0">
              <a:buNone/>
            </a:pPr>
            <a:r>
              <a:rPr lang="en-US" dirty="0"/>
              <a:t>▶ BY MOUTH</a:t>
            </a:r>
          </a:p>
          <a:p>
            <a:pPr marL="0" indent="0">
              <a:buNone/>
            </a:pPr>
            <a:r>
              <a:rPr lang="en-US" dirty="0"/>
              <a:t>▶ Child 12–17 years: 5–10 mL 4 times a day, to be </a:t>
            </a:r>
            <a:r>
              <a:rPr lang="en-US" dirty="0" smtClean="0"/>
              <a:t>taken after </a:t>
            </a:r>
            <a:r>
              <a:rPr lang="en-US" dirty="0"/>
              <a:t>meals and at bedtime, or when required</a:t>
            </a:r>
          </a:p>
          <a:p>
            <a:pPr marL="0" indent="0">
              <a:buNone/>
            </a:pPr>
            <a:r>
              <a:rPr lang="en-US" dirty="0"/>
              <a:t>▶ Adult: 5–10 mL 4 times a day, to be taken after </a:t>
            </a:r>
            <a:r>
              <a:rPr lang="en-US" dirty="0" smtClean="0"/>
              <a:t>meals and </a:t>
            </a:r>
            <a:r>
              <a:rPr lang="en-US" dirty="0"/>
              <a:t>at bedtime, or when required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INTERACTIONS → Appendix 1: </a:t>
            </a:r>
            <a:r>
              <a:rPr lang="en-US" dirty="0" smtClean="0"/>
              <a:t>antacids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b="1" dirty="0"/>
              <a:t>Oral </a:t>
            </a:r>
            <a:r>
              <a:rPr lang="en-US" b="1" dirty="0" smtClean="0"/>
              <a:t>suspension Maalox </a:t>
            </a:r>
            <a:r>
              <a:rPr lang="en-US" b="1" dirty="0"/>
              <a:t>Plus (</a:t>
            </a:r>
            <a:r>
              <a:rPr lang="en-US" b="1" dirty="0" err="1"/>
              <a:t>Sanofi</a:t>
            </a:r>
            <a:r>
              <a:rPr lang="en-US" b="1" dirty="0"/>
              <a:t>)</a:t>
            </a:r>
          </a:p>
          <a:p>
            <a:pPr marL="0" indent="0">
              <a:buNone/>
            </a:pPr>
            <a:r>
              <a:rPr lang="en-US" dirty="0" err="1"/>
              <a:t>Simeticone</a:t>
            </a:r>
            <a:r>
              <a:rPr lang="en-US" dirty="0"/>
              <a:t> 5 mg per 1 ml, Magnesium hydroxide 39 mg per 1 ml,</a:t>
            </a:r>
          </a:p>
          <a:p>
            <a:pPr marL="0" indent="0">
              <a:buNone/>
            </a:pPr>
            <a:r>
              <a:rPr lang="en-US" dirty="0"/>
              <a:t>Aluminium hydroxide gel dried 44 mg per 1 ml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265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صور الادويه\maalox plus - بحث Google _files\images(1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643050"/>
            <a:ext cx="600079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F:\صور الادويه\maalox plus - بحث Google _files\images(6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846161"/>
            <a:ext cx="4000528" cy="515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7377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صور الادويه\تنزيل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928670"/>
            <a:ext cx="2857520" cy="4643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0690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Alginate-containing antacids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Alginates</a:t>
            </a:r>
            <a:r>
              <a:rPr lang="en-US" dirty="0" smtClean="0"/>
              <a:t> </a:t>
            </a:r>
            <a:r>
              <a:rPr lang="en-US" b="1" dirty="0"/>
              <a:t>taken in combination with an antacid </a:t>
            </a:r>
            <a:r>
              <a:rPr lang="en-US" b="1" dirty="0" smtClean="0"/>
              <a:t>increases the </a:t>
            </a:r>
            <a:r>
              <a:rPr lang="en-US" b="1" dirty="0"/>
              <a:t>viscosity of stomach contents and can protect </a:t>
            </a:r>
            <a:r>
              <a:rPr lang="en-US" b="1" dirty="0" smtClean="0"/>
              <a:t>the </a:t>
            </a:r>
            <a:r>
              <a:rPr lang="en-US" b="1" dirty="0" err="1" smtClean="0"/>
              <a:t>oesophageal</a:t>
            </a:r>
            <a:r>
              <a:rPr lang="en-US" b="1" dirty="0" smtClean="0"/>
              <a:t> </a:t>
            </a:r>
            <a:r>
              <a:rPr lang="en-US" b="1" dirty="0"/>
              <a:t>mucosa from acid reflux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Some alginate-containing preparations </a:t>
            </a:r>
            <a:r>
              <a:rPr lang="en-US" dirty="0"/>
              <a:t>form a viscous gel (‘raft’) that </a:t>
            </a:r>
            <a:r>
              <a:rPr lang="en-US" dirty="0" smtClean="0"/>
              <a:t>floats on </a:t>
            </a:r>
            <a:r>
              <a:rPr lang="en-US" dirty="0"/>
              <a:t>the surface of the stomach contents, thereby </a:t>
            </a:r>
            <a:r>
              <a:rPr lang="en-US" dirty="0" smtClean="0"/>
              <a:t>reducing symptoms </a:t>
            </a:r>
            <a:r>
              <a:rPr lang="en-US" dirty="0"/>
              <a:t>of reflux.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563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Sodium alginate with calcium</a:t>
            </a:r>
            <a:br>
              <a:rPr lang="en-US" dirty="0"/>
            </a:br>
            <a:r>
              <a:rPr lang="en-US" dirty="0"/>
              <a:t>carbonate and sodium </a:t>
            </a:r>
            <a:r>
              <a:rPr lang="en-US" dirty="0" smtClean="0"/>
              <a:t>bicarbonate(</a:t>
            </a:r>
            <a:r>
              <a:rPr lang="en-US" dirty="0" smtClean="0">
                <a:solidFill>
                  <a:srgbClr val="FF0000"/>
                </a:solidFill>
              </a:rPr>
              <a:t>Gaviscon®)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smtClean="0"/>
              <a:t>INDICATIONS AND DOSE:</a:t>
            </a:r>
          </a:p>
          <a:p>
            <a:pPr marL="0" indent="0">
              <a:buNone/>
            </a:pPr>
            <a:r>
              <a:rPr lang="en-US" smtClean="0"/>
              <a:t>Mild symptoms of gastro-oesophageal reflux disease</a:t>
            </a:r>
          </a:p>
          <a:p>
            <a:pPr marL="0" indent="0">
              <a:buNone/>
            </a:pPr>
            <a:r>
              <a:rPr lang="en-US" smtClean="0"/>
              <a:t>▶ BY MOUTH</a:t>
            </a:r>
          </a:p>
          <a:p>
            <a:pPr marL="0" indent="0">
              <a:buNone/>
            </a:pPr>
            <a:r>
              <a:rPr lang="en-US" smtClean="0"/>
              <a:t>▶ Child 6–11 years: 5–10 mL, to be taken after meals andat bedtime</a:t>
            </a:r>
          </a:p>
          <a:p>
            <a:pPr marL="0" indent="0">
              <a:buNone/>
            </a:pPr>
            <a:r>
              <a:rPr lang="en-US" smtClean="0"/>
              <a:t>▶ Child 12–17 years: 10–20 mL, to be taken after meals and at bedtime</a:t>
            </a:r>
          </a:p>
          <a:p>
            <a:pPr marL="0" indent="0">
              <a:buNone/>
            </a:pPr>
            <a:r>
              <a:rPr lang="en-US" smtClean="0"/>
              <a:t>▶ Adult: 10–20 mL, to be taken after meals and at bedtime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172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Gastro-</a:t>
            </a:r>
            <a:r>
              <a:rPr lang="en-US" dirty="0" err="1"/>
              <a:t>oesophageal</a:t>
            </a:r>
            <a:r>
              <a:rPr lang="en-US" dirty="0"/>
              <a:t> </a:t>
            </a:r>
            <a:r>
              <a:rPr lang="en-US" dirty="0" smtClean="0"/>
              <a:t>reflux disease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Gastro-</a:t>
            </a:r>
            <a:r>
              <a:rPr lang="en-US" dirty="0" err="1"/>
              <a:t>oesophageal</a:t>
            </a:r>
            <a:r>
              <a:rPr lang="en-US" dirty="0"/>
              <a:t> reflux disease (including </a:t>
            </a:r>
            <a:r>
              <a:rPr lang="en-US" dirty="0" smtClean="0"/>
              <a:t>non-erosive gastro-</a:t>
            </a:r>
            <a:r>
              <a:rPr lang="en-US" dirty="0" err="1" smtClean="0"/>
              <a:t>oesophageal</a:t>
            </a:r>
            <a:r>
              <a:rPr lang="en-US" dirty="0" smtClean="0"/>
              <a:t> </a:t>
            </a:r>
            <a:r>
              <a:rPr lang="en-US" dirty="0"/>
              <a:t>reflux and erosive </a:t>
            </a:r>
            <a:r>
              <a:rPr lang="en-US" dirty="0" err="1"/>
              <a:t>oesophagitis</a:t>
            </a:r>
            <a:r>
              <a:rPr lang="en-US" dirty="0"/>
              <a:t>) </a:t>
            </a:r>
            <a:r>
              <a:rPr lang="en-US" dirty="0" smtClean="0"/>
              <a:t>is associated </a:t>
            </a:r>
            <a:r>
              <a:rPr lang="en-US" dirty="0"/>
              <a:t>with heartburn, acid regurgitation, </a:t>
            </a:r>
            <a:r>
              <a:rPr lang="en-US" dirty="0" smtClean="0"/>
              <a:t>and sometimes</a:t>
            </a:r>
            <a:r>
              <a:rPr lang="en-US" dirty="0"/>
              <a:t>, difficulty in swallowing (dysphagia</a:t>
            </a:r>
            <a:r>
              <a:rPr lang="en-US" dirty="0" smtClean="0"/>
              <a:t>)</a:t>
            </a:r>
          </a:p>
          <a:p>
            <a:r>
              <a:rPr lang="en-US" dirty="0"/>
              <a:t>The management of gastro-</a:t>
            </a:r>
            <a:r>
              <a:rPr lang="en-US" dirty="0" err="1"/>
              <a:t>oesophageal</a:t>
            </a:r>
            <a:r>
              <a:rPr lang="en-US" dirty="0"/>
              <a:t> reflux </a:t>
            </a:r>
            <a:r>
              <a:rPr lang="en-US" dirty="0" smtClean="0"/>
              <a:t>disease includes </a:t>
            </a:r>
            <a:r>
              <a:rPr lang="en-US" dirty="0"/>
              <a:t>drug treatment, lifestyle changes and, in </a:t>
            </a:r>
            <a:r>
              <a:rPr lang="en-US" dirty="0" smtClean="0"/>
              <a:t>some cases</a:t>
            </a:r>
            <a:r>
              <a:rPr lang="en-US" dirty="0"/>
              <a:t>, surgery.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Gaviscon®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INTERACTIONS → Appendix 1: calcium salts . Sodium bicarbonate</a:t>
            </a:r>
          </a:p>
          <a:p>
            <a:pPr marL="0" indent="0">
              <a:buNone/>
            </a:pPr>
            <a:r>
              <a:rPr lang="en-US" dirty="0"/>
              <a:t> PRESCRIBING AND DISPENSING INFORMATION </a:t>
            </a:r>
            <a:r>
              <a:rPr lang="en-US" dirty="0" err="1"/>
              <a:t>Flavours</a:t>
            </a:r>
            <a:r>
              <a:rPr lang="en-US" dirty="0"/>
              <a:t> of</a:t>
            </a:r>
          </a:p>
          <a:p>
            <a:pPr marL="0" indent="0">
              <a:buNone/>
            </a:pPr>
            <a:r>
              <a:rPr lang="en-US" dirty="0"/>
              <a:t>oral liquid formulations may include aniseed or </a:t>
            </a:r>
            <a:r>
              <a:rPr lang="en-US" dirty="0" smtClean="0"/>
              <a:t>peppermint</a:t>
            </a:r>
          </a:p>
          <a:p>
            <a:pPr marL="0" indent="0">
              <a:buNone/>
            </a:pPr>
            <a:r>
              <a:rPr lang="en-US" dirty="0" smtClean="0"/>
              <a:t>ELECTROLYTES</a:t>
            </a:r>
            <a:r>
              <a:rPr lang="en-US" dirty="0"/>
              <a:t>: May contain Sodium</a:t>
            </a:r>
          </a:p>
          <a:p>
            <a:pPr marL="0" indent="0">
              <a:buNone/>
            </a:pPr>
            <a:r>
              <a:rPr lang="en-US" dirty="0"/>
              <a:t>▶ </a:t>
            </a:r>
            <a:r>
              <a:rPr lang="en-US" dirty="0">
                <a:solidFill>
                  <a:srgbClr val="FF0000"/>
                </a:solidFill>
              </a:rPr>
              <a:t>Gaviscon Oral </a:t>
            </a:r>
            <a:r>
              <a:rPr lang="en-US" dirty="0" smtClean="0">
                <a:solidFill>
                  <a:srgbClr val="FF0000"/>
                </a:solidFill>
              </a:rPr>
              <a:t>suspension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Calcium carbonate 16 mg per 1 ml, Sodium bicarbonate 26.7 </a:t>
            </a:r>
            <a:r>
              <a:rPr lang="en-US" dirty="0" smtClean="0"/>
              <a:t>mg per </a:t>
            </a:r>
            <a:r>
              <a:rPr lang="en-US" dirty="0"/>
              <a:t>1 ml, Sodium alginate 50 mg per 1 ml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466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i="1" dirty="0" smtClean="0"/>
              <a:t>Practical points: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1- They are best given after each main meal and before bedtime, although they can be taken on as needed basis.</a:t>
            </a:r>
          </a:p>
          <a:p>
            <a:pPr>
              <a:buNone/>
            </a:pPr>
            <a:r>
              <a:rPr lang="en-US" dirty="0" smtClean="0"/>
              <a:t>2-Tablets must be chewed and followed by a full glass of water so that foam can float on water in the stomach.</a:t>
            </a:r>
          </a:p>
          <a:p>
            <a:pPr>
              <a:buNone/>
            </a:pPr>
            <a:r>
              <a:rPr lang="en-US" dirty="0" smtClean="0"/>
              <a:t>3-Alginate work when the patient in the upright position and , therefore, must not be taken just before lying down.</a:t>
            </a:r>
          </a:p>
          <a:p>
            <a:pPr>
              <a:buNone/>
            </a:pPr>
            <a:r>
              <a:rPr lang="en-US" dirty="0" smtClean="0"/>
              <a:t>4-they can be given in pregnancy.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5- suspension should be shacked </a:t>
            </a:r>
            <a:r>
              <a:rPr lang="en-US" dirty="0" err="1" smtClean="0"/>
              <a:t>befor</a:t>
            </a:r>
            <a:r>
              <a:rPr lang="en-US" dirty="0" smtClean="0"/>
              <a:t> use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548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صور الادويه\maalox plus - بحث Google _files\images(11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445" y="571479"/>
            <a:ext cx="10809027" cy="574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6236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9578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H2-receptor antagonists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Histamine H2-receptor antagonists heal gastric </a:t>
            </a:r>
            <a:r>
              <a:rPr lang="en-US" dirty="0" smtClean="0"/>
              <a:t>and duodenal </a:t>
            </a:r>
            <a:r>
              <a:rPr lang="en-US" dirty="0"/>
              <a:t>ulcers by reducing gastric acid output as a result </a:t>
            </a:r>
            <a:r>
              <a:rPr lang="en-US" dirty="0" smtClean="0"/>
              <a:t>of histamine </a:t>
            </a:r>
            <a:r>
              <a:rPr lang="en-US" dirty="0"/>
              <a:t>H2-receptor blockade; they are also used to </a:t>
            </a:r>
            <a:r>
              <a:rPr lang="en-US" dirty="0" smtClean="0"/>
              <a:t>relieve symptoms </a:t>
            </a:r>
            <a:r>
              <a:rPr lang="en-US" dirty="0"/>
              <a:t>of gastro-</a:t>
            </a:r>
            <a:r>
              <a:rPr lang="en-US" dirty="0" err="1"/>
              <a:t>oesophageal</a:t>
            </a:r>
            <a:r>
              <a:rPr lang="en-US" dirty="0"/>
              <a:t> reflux disease.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675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1800" dirty="0" smtClean="0"/>
              <a:t> </a:t>
            </a:r>
            <a:r>
              <a:rPr lang="en-US" sz="1800" b="1" i="1" dirty="0" smtClean="0"/>
              <a:t>The patients:</a:t>
            </a:r>
            <a:endParaRPr lang="en-US" sz="1800" b="1" dirty="0" smtClean="0"/>
          </a:p>
          <a:p>
            <a:pPr marL="0" indent="0">
              <a:buNone/>
            </a:pPr>
            <a:r>
              <a:rPr lang="en-US" sz="1800" dirty="0" smtClean="0"/>
              <a:t>OTC use of H2RA is restricted to adults and children </a:t>
            </a:r>
            <a:r>
              <a:rPr lang="en-US" sz="1800" dirty="0" smtClean="0">
                <a:solidFill>
                  <a:srgbClr val="FF0000"/>
                </a:solidFill>
              </a:rPr>
              <a:t>over the age of 16 </a:t>
            </a:r>
            <a:r>
              <a:rPr lang="en-US" sz="1800" dirty="0" smtClean="0">
                <a:solidFill>
                  <a:srgbClr val="FF0000"/>
                </a:solidFill>
              </a:rPr>
              <a:t>years</a:t>
            </a:r>
            <a:r>
              <a:rPr lang="en-US" sz="1800" dirty="0" smtClean="0"/>
              <a:t>. </a:t>
            </a:r>
            <a:r>
              <a:rPr lang="en-US" sz="1800" dirty="0" smtClean="0">
                <a:solidFill>
                  <a:srgbClr val="FF0000"/>
                </a:solidFill>
              </a:rPr>
              <a:t>They </a:t>
            </a:r>
            <a:r>
              <a:rPr lang="en-US" sz="1800" dirty="0" smtClean="0">
                <a:solidFill>
                  <a:srgbClr val="FF0000"/>
                </a:solidFill>
              </a:rPr>
              <a:t>can not be given (as an OTC) to pregnant women</a:t>
            </a:r>
            <a:r>
              <a:rPr lang="en-US" sz="1800" dirty="0" smtClean="0">
                <a:solidFill>
                  <a:srgbClr val="FF0000"/>
                </a:solidFill>
              </a:rPr>
              <a:t>.</a:t>
            </a:r>
            <a:endParaRPr lang="en-US" sz="1800" b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1800" b="1" i="1" dirty="0" smtClean="0"/>
              <a:t>When to take H2RA (regarding OTC use for GERD only):</a:t>
            </a:r>
            <a:endParaRPr lang="en-US" sz="1800" b="1" dirty="0" smtClean="0"/>
          </a:p>
          <a:p>
            <a:pPr marL="0" indent="0">
              <a:buNone/>
            </a:pPr>
            <a:r>
              <a:rPr lang="en-US" sz="1800" dirty="0" smtClean="0"/>
              <a:t>Patient can take 1 tablet when symptoms </a:t>
            </a:r>
            <a:r>
              <a:rPr lang="en-US" sz="1800" dirty="0" smtClean="0"/>
              <a:t>occur, </a:t>
            </a:r>
            <a:r>
              <a:rPr lang="en-US" sz="1800" dirty="0" smtClean="0"/>
              <a:t>but when food is known to precipitate symptoms, H2RA should be taken an hour before food</a:t>
            </a:r>
            <a:r>
              <a:rPr lang="en-US" sz="1800" dirty="0" smtClean="0"/>
              <a:t>.</a:t>
            </a:r>
            <a:endParaRPr lang="en-US" sz="1800" b="1" dirty="0"/>
          </a:p>
          <a:p>
            <a:pPr marL="0" lvl="0" indent="0">
              <a:buNone/>
            </a:pPr>
            <a:r>
              <a:rPr lang="en-US" sz="1800" b="1" i="1" dirty="0"/>
              <a:t>Duration for OTC H2RA:</a:t>
            </a:r>
            <a:endParaRPr lang="en-US" sz="1800" b="1" dirty="0"/>
          </a:p>
          <a:p>
            <a:pPr marL="0" indent="0">
              <a:buNone/>
            </a:pPr>
            <a:r>
              <a:rPr lang="en-US" sz="1800" dirty="0"/>
              <a:t>OTC use of H2RA is restricted for short -time use only ( not more than 2 weeks)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46045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i="1" dirty="0"/>
              <a:t>Drug-drug interaction for H2RA;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Of the H2RA , cimetidine (enzyme inhibitor) has the greatest potential to</a:t>
            </a:r>
          </a:p>
          <a:p>
            <a:pPr marL="0" indent="0">
              <a:buNone/>
            </a:pPr>
            <a:r>
              <a:rPr lang="en-US" dirty="0"/>
              <a:t>interact with other </a:t>
            </a:r>
            <a:r>
              <a:rPr lang="en-US" dirty="0" smtClean="0"/>
              <a:t>drugs, </a:t>
            </a:r>
            <a:r>
              <a:rPr lang="en-US" dirty="0"/>
              <a:t>including </a:t>
            </a:r>
            <a:r>
              <a:rPr lang="en-US" dirty="0">
                <a:solidFill>
                  <a:srgbClr val="FF0000"/>
                </a:solidFill>
              </a:rPr>
              <a:t>theophylline</a:t>
            </a:r>
            <a:r>
              <a:rPr lang="en-US" dirty="0"/>
              <a:t> resulting in toxic level of</a:t>
            </a:r>
          </a:p>
          <a:p>
            <a:pPr marL="0" indent="0">
              <a:buNone/>
            </a:pPr>
            <a:r>
              <a:rPr lang="en-US" dirty="0"/>
              <a:t>theophylline. Other important concurrent drugs to avoid are </a:t>
            </a:r>
            <a:r>
              <a:rPr lang="en-US" dirty="0">
                <a:solidFill>
                  <a:srgbClr val="FF0000"/>
                </a:solidFill>
              </a:rPr>
              <a:t>warfarin</a:t>
            </a:r>
            <a:r>
              <a:rPr lang="en-US" dirty="0"/>
              <a:t>, and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phenytoin</a:t>
            </a:r>
            <a:r>
              <a:rPr lang="en-US" dirty="0"/>
              <a:t>. Other H2RA do not affect hepatic enzyme significantly and do not inhibit the metabolism of other drugs.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030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H2-receptor antagonists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CAUTIONS Signs and symptoms of gastric cancer (</a:t>
            </a:r>
            <a:r>
              <a:rPr lang="en-US" dirty="0" smtClean="0"/>
              <a:t>in adults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CAUTIONS, FURTHER INFORMATION</a:t>
            </a:r>
          </a:p>
          <a:p>
            <a:pPr marL="0" indent="0">
              <a:buNone/>
            </a:pPr>
            <a:r>
              <a:rPr lang="en-US" dirty="0" smtClean="0"/>
              <a:t>▶▶ </a:t>
            </a:r>
            <a:r>
              <a:rPr lang="en-US" dirty="0"/>
              <a:t>In adults H2-receptor antagonists might </a:t>
            </a:r>
            <a:r>
              <a:rPr lang="en-US" b="1" dirty="0"/>
              <a:t>mask symptoms </a:t>
            </a:r>
            <a:r>
              <a:rPr lang="en-US" b="1" dirty="0" smtClean="0"/>
              <a:t>of gastric </a:t>
            </a:r>
            <a:r>
              <a:rPr lang="en-US" b="1" dirty="0"/>
              <a:t>cancer</a:t>
            </a:r>
            <a:r>
              <a:rPr lang="en-US" dirty="0"/>
              <a:t>; particular care is required in </a:t>
            </a:r>
            <a:r>
              <a:rPr lang="en-US" dirty="0" smtClean="0"/>
              <a:t>patients presenting </a:t>
            </a:r>
            <a:r>
              <a:rPr lang="en-US" dirty="0"/>
              <a:t>with ‘alarm features’ in such cases </a:t>
            </a:r>
            <a:r>
              <a:rPr lang="en-US" b="1" dirty="0" smtClean="0"/>
              <a:t>gastric malignancy </a:t>
            </a:r>
            <a:r>
              <a:rPr lang="en-US" b="1" dirty="0"/>
              <a:t>should be ruled out before treatment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SIDE-EFFECTS</a:t>
            </a:r>
          </a:p>
          <a:p>
            <a:pPr marL="0" indent="0">
              <a:buNone/>
            </a:pPr>
            <a:r>
              <a:rPr lang="en-US" dirty="0"/>
              <a:t>▶ Common or very common Constipation . </a:t>
            </a:r>
            <a:r>
              <a:rPr lang="en-US" dirty="0" err="1"/>
              <a:t>diarrhoea</a:t>
            </a:r>
            <a:r>
              <a:rPr lang="en-US" dirty="0"/>
              <a:t> </a:t>
            </a:r>
            <a:r>
              <a:rPr lang="en-US" dirty="0" smtClean="0"/>
              <a:t>. dizziness </a:t>
            </a:r>
            <a:r>
              <a:rPr lang="en-US" dirty="0"/>
              <a:t>. fatigue . headache . myalgia . skin reactions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343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Ranitidine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51630"/>
            <a:ext cx="9601196" cy="39242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INDICATIONS AND DOSE</a:t>
            </a:r>
          </a:p>
          <a:p>
            <a:r>
              <a:rPr lang="en-US" dirty="0" smtClean="0"/>
              <a:t>Benign gastric ulceration | Duodenal ulceration</a:t>
            </a:r>
          </a:p>
          <a:p>
            <a:r>
              <a:rPr lang="en-US" dirty="0" smtClean="0"/>
              <a:t>Chronic episodic dyspepsia</a:t>
            </a:r>
          </a:p>
          <a:p>
            <a:r>
              <a:rPr lang="en-US" dirty="0" smtClean="0"/>
              <a:t>NSAID-associated gastric and duodenal ulceration</a:t>
            </a:r>
          </a:p>
          <a:p>
            <a:r>
              <a:rPr lang="en-US" dirty="0" smtClean="0"/>
              <a:t>Prophylaxis of NSAID-associated gastric </a:t>
            </a:r>
            <a:r>
              <a:rPr lang="en-US" dirty="0" smtClean="0"/>
              <a:t>and </a:t>
            </a:r>
            <a:r>
              <a:rPr lang="en-US" dirty="0" smtClean="0"/>
              <a:t>duodenal ulcer</a:t>
            </a:r>
          </a:p>
          <a:p>
            <a:r>
              <a:rPr lang="en-US" dirty="0" smtClean="0"/>
              <a:t>Moderate to severe gastro-</a:t>
            </a:r>
            <a:r>
              <a:rPr lang="en-US" dirty="0" err="1" smtClean="0"/>
              <a:t>oesophageal</a:t>
            </a:r>
            <a:r>
              <a:rPr lang="en-US" dirty="0" smtClean="0"/>
              <a:t> reflux disease</a:t>
            </a:r>
          </a:p>
          <a:p>
            <a:r>
              <a:rPr lang="en-US" dirty="0"/>
              <a:t>Long-term treatment of healed gastro-</a:t>
            </a:r>
            <a:r>
              <a:rPr lang="en-US" dirty="0" err="1"/>
              <a:t>oesophageal</a:t>
            </a:r>
            <a:r>
              <a:rPr lang="en-US" dirty="0"/>
              <a:t> reflux disease</a:t>
            </a:r>
          </a:p>
          <a:p>
            <a:r>
              <a:rPr lang="en-US" dirty="0"/>
              <a:t>Prophylaxis of stress ulceration</a:t>
            </a:r>
          </a:p>
          <a:p>
            <a:r>
              <a:rPr lang="en-US" dirty="0"/>
              <a:t>Gastric acid reduction (prophylaxis of acid aspiration) in surgical procedures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796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Ranitidine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Gastro-</a:t>
            </a:r>
            <a:r>
              <a:rPr lang="en-US" b="1" dirty="0" err="1"/>
              <a:t>oesophageal</a:t>
            </a:r>
            <a:r>
              <a:rPr lang="en-US" b="1" dirty="0"/>
              <a:t> reflux disease</a:t>
            </a:r>
          </a:p>
          <a:p>
            <a:r>
              <a:rPr lang="en-US" dirty="0"/>
              <a:t>▶ BY MOUTH</a:t>
            </a:r>
          </a:p>
          <a:p>
            <a:r>
              <a:rPr lang="en-US" dirty="0"/>
              <a:t>▶ Adult: 150 mg twice daily for up to 8 weeks or </a:t>
            </a:r>
            <a:r>
              <a:rPr lang="en-US" dirty="0" smtClean="0"/>
              <a:t>if necessary </a:t>
            </a:r>
            <a:r>
              <a:rPr lang="en-US" dirty="0"/>
              <a:t>12 weeks, alternatively 300 mg once daily </a:t>
            </a:r>
            <a:r>
              <a:rPr lang="en-US" dirty="0" smtClean="0"/>
              <a:t>for up </a:t>
            </a:r>
            <a:r>
              <a:rPr lang="en-US" dirty="0"/>
              <a:t>to 8 weeks or if necessary 12 weeks, dose to be </a:t>
            </a:r>
            <a:r>
              <a:rPr lang="en-US" dirty="0" smtClean="0"/>
              <a:t>taken at </a:t>
            </a:r>
            <a:r>
              <a:rPr lang="en-US" dirty="0"/>
              <a:t>night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7740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Ranitidine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88107"/>
            <a:ext cx="9601196" cy="37877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INTERACTIONS → Appendix 1: H2 receptor antagonists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SIDE-EFFECTS</a:t>
            </a:r>
          </a:p>
          <a:p>
            <a:pPr marL="0" indent="0">
              <a:buNone/>
            </a:pPr>
            <a:r>
              <a:rPr lang="en-US" dirty="0"/>
              <a:t>▶ Frequency not known </a:t>
            </a:r>
            <a:r>
              <a:rPr lang="en-US" dirty="0" err="1" smtClean="0"/>
              <a:t>Dyspnoea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PREGNANCY</a:t>
            </a:r>
            <a:r>
              <a:rPr lang="en-US" dirty="0"/>
              <a:t> Manufacturer advises avoid unless </a:t>
            </a:r>
            <a:r>
              <a:rPr lang="en-US" dirty="0" smtClean="0"/>
              <a:t>essential, but </a:t>
            </a:r>
            <a:r>
              <a:rPr lang="en-US" dirty="0"/>
              <a:t>not known to be harmful.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BREAST </a:t>
            </a:r>
            <a:r>
              <a:rPr lang="en-US" dirty="0">
                <a:solidFill>
                  <a:srgbClr val="FF0000"/>
                </a:solidFill>
              </a:rPr>
              <a:t>FEEDING </a:t>
            </a:r>
            <a:r>
              <a:rPr lang="en-US" dirty="0"/>
              <a:t>Significant amount present in milk, </a:t>
            </a:r>
            <a:r>
              <a:rPr lang="en-US" dirty="0" smtClean="0"/>
              <a:t>but not </a:t>
            </a:r>
            <a:r>
              <a:rPr lang="en-US" dirty="0"/>
              <a:t>known to be harmful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RENAL IMPAIRMENT</a:t>
            </a:r>
          </a:p>
          <a:p>
            <a:pPr marL="0" indent="0">
              <a:buNone/>
            </a:pPr>
            <a:r>
              <a:rPr lang="en-US" dirty="0"/>
              <a:t>Dose adjustments ▶ In adults Use half normal dose if </a:t>
            </a:r>
            <a:r>
              <a:rPr lang="en-US" dirty="0" err="1"/>
              <a:t>eGFR</a:t>
            </a:r>
            <a:r>
              <a:rPr lang="en-US" dirty="0"/>
              <a:t> less than 50 mL/minute/1.73m2.</a:t>
            </a:r>
          </a:p>
          <a:p>
            <a:pPr marL="0" indent="0">
              <a:buNone/>
            </a:pPr>
            <a:r>
              <a:rPr lang="en-US" dirty="0"/>
              <a:t>DIRECTIONS FOR ADMINISTRATION For intravenous infusion (Zantac ®), give intermittently in Glucose 5% or Sodium Chloride 0.9%.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942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 </a:t>
            </a:r>
            <a:br>
              <a:rPr lang="en-US" dirty="0" smtClean="0"/>
            </a:br>
            <a:r>
              <a:rPr lang="en-US" i="1" dirty="0" smtClean="0"/>
              <a:t>Precipitating or aggravating factors.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Diagnosis of GERD can be helped greatly by asking about the Precipitating factors.</a:t>
            </a:r>
            <a:r>
              <a:rPr lang="ar-IQ" dirty="0" smtClean="0"/>
              <a:t> </a:t>
            </a:r>
            <a:r>
              <a:rPr lang="en-US" dirty="0" smtClean="0"/>
              <a:t>These are:</a:t>
            </a:r>
          </a:p>
          <a:p>
            <a:pPr>
              <a:buNone/>
            </a:pPr>
            <a:r>
              <a:rPr lang="en-US" dirty="0" smtClean="0"/>
              <a:t>A-Bending or lying down(e.g. at night).</a:t>
            </a:r>
          </a:p>
          <a:p>
            <a:pPr>
              <a:buNone/>
            </a:pPr>
            <a:r>
              <a:rPr lang="en-US" dirty="0" smtClean="0"/>
              <a:t>B- Overweight.</a:t>
            </a:r>
          </a:p>
          <a:p>
            <a:pPr>
              <a:buNone/>
            </a:pPr>
            <a:r>
              <a:rPr lang="en-US" dirty="0" smtClean="0"/>
              <a:t>C- After large meal.</a:t>
            </a:r>
          </a:p>
          <a:p>
            <a:pPr>
              <a:buNone/>
            </a:pPr>
            <a:r>
              <a:rPr lang="en-US" dirty="0" smtClean="0"/>
              <a:t>D- Pregnancy(mechanical and hormonal influence).</a:t>
            </a:r>
          </a:p>
          <a:p>
            <a:pPr>
              <a:buNone/>
            </a:pPr>
            <a:r>
              <a:rPr lang="en-US" dirty="0" smtClean="0"/>
              <a:t>E -It can be aggravated or even caused by belching.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664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Ranitidine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EXCEPTIONS TO LEGAL CATEGORY </a:t>
            </a:r>
            <a:r>
              <a:rPr lang="en-US" dirty="0"/>
              <a:t>Ranitidine can be sold </a:t>
            </a:r>
            <a:r>
              <a:rPr lang="en-US" dirty="0" smtClean="0"/>
              <a:t>to the </a:t>
            </a:r>
            <a:r>
              <a:rPr lang="en-US" dirty="0"/>
              <a:t>public for adults and children over </a:t>
            </a:r>
            <a:r>
              <a:rPr lang="en-US" b="1" dirty="0"/>
              <a:t>16 years </a:t>
            </a:r>
            <a:r>
              <a:rPr lang="en-US" dirty="0"/>
              <a:t>(</a:t>
            </a:r>
            <a:r>
              <a:rPr lang="en-US" dirty="0" smtClean="0"/>
              <a:t>provided packs </a:t>
            </a:r>
            <a:r>
              <a:rPr lang="en-US" dirty="0"/>
              <a:t>do not contain more than </a:t>
            </a:r>
            <a:r>
              <a:rPr lang="en-US" b="1" dirty="0"/>
              <a:t>2 weeks’ </a:t>
            </a:r>
            <a:r>
              <a:rPr lang="en-US" dirty="0"/>
              <a:t>supply) for </a:t>
            </a:r>
            <a:r>
              <a:rPr lang="en-US" dirty="0" smtClean="0"/>
              <a:t>the short-term </a:t>
            </a:r>
            <a:r>
              <a:rPr lang="en-US" dirty="0"/>
              <a:t>symptomatic relief of heartburn, </a:t>
            </a:r>
            <a:r>
              <a:rPr lang="en-US" dirty="0" smtClean="0"/>
              <a:t>dyspepsia, and </a:t>
            </a:r>
            <a:r>
              <a:rPr lang="en-US" dirty="0"/>
              <a:t>hyperacidity, and for the prevention of </a:t>
            </a:r>
            <a:r>
              <a:rPr lang="en-US" dirty="0" smtClean="0"/>
              <a:t>these symptoms </a:t>
            </a:r>
            <a:r>
              <a:rPr lang="en-US" dirty="0"/>
              <a:t>when associated with consumption of food </a:t>
            </a:r>
            <a:r>
              <a:rPr lang="en-US" dirty="0" smtClean="0"/>
              <a:t>or drink </a:t>
            </a:r>
            <a:r>
              <a:rPr lang="en-US" dirty="0"/>
              <a:t>(max. single dose 75 mg, max. daily dose 300 mg).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MEDICINAL FORMS There can be variation in the licensing </a:t>
            </a:r>
            <a:r>
              <a:rPr lang="en-US" dirty="0" smtClean="0"/>
              <a:t>of different </a:t>
            </a:r>
            <a:r>
              <a:rPr lang="en-US" dirty="0"/>
              <a:t>medicines containing the same drug. Forms </a:t>
            </a:r>
            <a:r>
              <a:rPr lang="en-US" dirty="0" smtClean="0"/>
              <a:t>available from </a:t>
            </a:r>
            <a:r>
              <a:rPr lang="en-US" dirty="0"/>
              <a:t>special-order manufacturers include: oral suspension, </a:t>
            </a:r>
            <a:r>
              <a:rPr lang="en-US" dirty="0" smtClean="0"/>
              <a:t>oral solution</a:t>
            </a:r>
            <a:r>
              <a:rPr lang="en-US" dirty="0"/>
              <a:t>, infusion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268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Ranitidine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Tablet</a:t>
            </a:r>
          </a:p>
          <a:p>
            <a:pPr marL="0" indent="0">
              <a:buNone/>
            </a:pPr>
            <a:r>
              <a:rPr lang="en-US" dirty="0"/>
              <a:t>▶ Ranitidine (</a:t>
            </a:r>
            <a:r>
              <a:rPr lang="en-US" dirty="0" smtClean="0"/>
              <a:t>Zantac </a:t>
            </a:r>
            <a:r>
              <a:rPr lang="en-US" dirty="0"/>
              <a:t>(Omega </a:t>
            </a:r>
            <a:r>
              <a:rPr lang="en-US" dirty="0" err="1"/>
              <a:t>Pharma</a:t>
            </a:r>
            <a:r>
              <a:rPr lang="en-US" dirty="0"/>
              <a:t> Ltd, GlaxoSmithKline UK Ltd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Ranitidine (as Ranitidine hydrochloride) </a:t>
            </a:r>
            <a:r>
              <a:rPr lang="en-US" dirty="0" smtClean="0"/>
              <a:t>75 mg,150 mg,300 mg tablet</a:t>
            </a:r>
          </a:p>
          <a:p>
            <a:pPr marL="0" indent="0">
              <a:buNone/>
            </a:pPr>
            <a:r>
              <a:rPr lang="en-US" dirty="0"/>
              <a:t>Solution for injection</a:t>
            </a:r>
          </a:p>
          <a:p>
            <a:pPr marL="0" indent="0">
              <a:buNone/>
            </a:pPr>
            <a:r>
              <a:rPr lang="en-US" dirty="0"/>
              <a:t>▶ Ranitidine (Non-proprietary)</a:t>
            </a:r>
          </a:p>
          <a:p>
            <a:pPr marL="0" indent="0">
              <a:buNone/>
            </a:pPr>
            <a:r>
              <a:rPr lang="en-US" dirty="0"/>
              <a:t>Ranitidine  25 mg per1 ml Ranitidine 50mg/2ml solution for injection ampoules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003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Ranitidine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115403"/>
            <a:ext cx="9601196" cy="376046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Effervescent </a:t>
            </a:r>
            <a:r>
              <a:rPr lang="en-US" dirty="0" smtClean="0"/>
              <a:t>tablet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CAUTIONARY </a:t>
            </a:r>
            <a:r>
              <a:rPr lang="en-US" dirty="0">
                <a:solidFill>
                  <a:srgbClr val="FF0000"/>
                </a:solidFill>
              </a:rPr>
              <a:t>AND ADVISORY LABELS 13</a:t>
            </a:r>
          </a:p>
          <a:p>
            <a:pPr marL="0" indent="0">
              <a:buNone/>
            </a:pPr>
            <a:r>
              <a:rPr lang="en-US" dirty="0"/>
              <a:t>ELECTROLYTES: May contain Sodium</a:t>
            </a:r>
          </a:p>
          <a:p>
            <a:pPr marL="0" indent="0">
              <a:buNone/>
            </a:pPr>
            <a:r>
              <a:rPr lang="en-US" dirty="0"/>
              <a:t>▶ </a:t>
            </a:r>
            <a:r>
              <a:rPr lang="en-US" dirty="0" smtClean="0"/>
              <a:t>Ranitidine </a:t>
            </a:r>
            <a:r>
              <a:rPr lang="en-US" dirty="0"/>
              <a:t>(as Ranitidine hydrochloride) 150 </a:t>
            </a:r>
            <a:r>
              <a:rPr lang="en-US" dirty="0" smtClean="0"/>
              <a:t>mg, 300 mg </a:t>
            </a:r>
            <a:r>
              <a:rPr lang="en-US" dirty="0"/>
              <a:t>Ranitidine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effervescent tablets | 60 </a:t>
            </a:r>
            <a:r>
              <a:rPr lang="en-US" dirty="0" smtClean="0"/>
              <a:t>tablet</a:t>
            </a:r>
          </a:p>
          <a:p>
            <a:r>
              <a:rPr lang="en-US" dirty="0"/>
              <a:t>Oral solution</a:t>
            </a:r>
          </a:p>
          <a:p>
            <a:r>
              <a:rPr lang="en-US" dirty="0"/>
              <a:t>EXCIPIENTS: May contain Alcohol</a:t>
            </a:r>
          </a:p>
          <a:p>
            <a:r>
              <a:rPr lang="en-US" dirty="0"/>
              <a:t>▶ Ranitidine (Non-proprietary)</a:t>
            </a:r>
          </a:p>
          <a:p>
            <a:r>
              <a:rPr lang="en-US" dirty="0"/>
              <a:t>Ranitidine (as Ranitidine hydrochloride) 15 mg </a:t>
            </a:r>
            <a:r>
              <a:rPr lang="en-US" dirty="0" smtClean="0"/>
              <a:t>per 1 </a:t>
            </a:r>
            <a:r>
              <a:rPr lang="en-US" dirty="0"/>
              <a:t>ml Ranitidine 75mg/5ml, 150 mg\5 ml oral solution sugar free sugar-free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5738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صور الادويه\تنزيل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731" y="662113"/>
            <a:ext cx="3418428" cy="3051436"/>
          </a:xfrm>
          <a:prstGeom prst="rect">
            <a:avLst/>
          </a:prstGeom>
          <a:noFill/>
        </p:spPr>
      </p:pic>
      <p:pic>
        <p:nvPicPr>
          <p:cNvPr id="3" name="Picture 2" descr="C:\Users\HP\Pictures\download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8499" y="642906"/>
            <a:ext cx="3899798" cy="2777123"/>
          </a:xfrm>
          <a:prstGeom prst="rect">
            <a:avLst/>
          </a:prstGeom>
          <a:noFill/>
        </p:spPr>
      </p:pic>
      <p:sp>
        <p:nvSpPr>
          <p:cNvPr id="2" name="AutoShape 2" descr="Thuốc cimetidin có tác dụng gì? giá bao nhiêu? có tốt hay không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669" y="662113"/>
            <a:ext cx="4279760" cy="5148137"/>
          </a:xfrm>
          <a:prstGeom prst="rect">
            <a:avLst/>
          </a:prstGeom>
        </p:spPr>
      </p:pic>
      <p:sp>
        <p:nvSpPr>
          <p:cNvPr id="5" name="AutoShape 4" descr="Recall: NDMA Identified in Mylan's Nizatidine Capsules - MPR"/>
          <p:cNvSpPr>
            <a:spLocks noChangeAspect="1" noChangeArrowheads="1"/>
          </p:cNvSpPr>
          <p:nvPr/>
        </p:nvSpPr>
        <p:spPr bwMode="auto">
          <a:xfrm>
            <a:off x="155575" y="-769938"/>
            <a:ext cx="2847975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Recall: NDMA Identified in Mylan's Nizatidine Capsules - MPR"/>
          <p:cNvSpPr>
            <a:spLocks noChangeAspect="1" noChangeArrowheads="1"/>
          </p:cNvSpPr>
          <p:nvPr/>
        </p:nvSpPr>
        <p:spPr bwMode="auto">
          <a:xfrm>
            <a:off x="307975" y="-617538"/>
            <a:ext cx="2847975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8" y="3179929"/>
            <a:ext cx="6127942" cy="324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420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Management</a:t>
            </a:r>
            <a:br>
              <a:rPr lang="en-US" dirty="0" smtClean="0"/>
            </a:br>
            <a:r>
              <a:rPr lang="en-US" dirty="0" smtClean="0"/>
              <a:t>                                          </a:t>
            </a:r>
            <a:r>
              <a:rPr lang="en-US" sz="3200" dirty="0"/>
              <a:t>continue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593075"/>
            <a:ext cx="8229600" cy="21218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 lvl="0">
              <a:buNone/>
            </a:pPr>
            <a:r>
              <a:rPr lang="en-US" sz="4400" i="1" dirty="0"/>
              <a:t>       Proton pump inhibitors</a:t>
            </a:r>
          </a:p>
          <a:p>
            <a:pPr lvl="0">
              <a:buNone/>
            </a:pPr>
            <a:r>
              <a:rPr lang="en-US" sz="4400" i="1" dirty="0"/>
              <a:t>          </a:t>
            </a: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293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Proton pump 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060812"/>
            <a:ext cx="9923059" cy="4244454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Proton pump inhibitors(omeprazole):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Following reclassification from prescription-only to pharmacy medicine status, </a:t>
            </a:r>
            <a:r>
              <a:rPr lang="en-US" b="1" dirty="0"/>
              <a:t>omeprazole 10 mg is now available for sale over the counter for heartburn sufferers (18 years or over</a:t>
            </a:r>
            <a:r>
              <a:rPr lang="en-US" dirty="0"/>
              <a:t>) who experience intermittent and relapsing symptoms</a:t>
            </a:r>
            <a:r>
              <a:rPr lang="en-US" dirty="0" smtClean="0"/>
              <a:t>.</a:t>
            </a:r>
            <a:endParaRPr lang="en-US" b="1" dirty="0"/>
          </a:p>
          <a:p>
            <a:pPr marL="0" indent="0">
              <a:buNone/>
            </a:pPr>
            <a:r>
              <a:rPr lang="en-US" b="1" i="1" u="sng" dirty="0"/>
              <a:t>How to take OTC omeprazole :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1-Omeprazole is available over the counter as </a:t>
            </a:r>
            <a:r>
              <a:rPr lang="en-US" dirty="0">
                <a:solidFill>
                  <a:srgbClr val="FF0000"/>
                </a:solidFill>
              </a:rPr>
              <a:t>a l0mg gastro-resistant tablet</a:t>
            </a:r>
            <a:r>
              <a:rPr lang="en-US" dirty="0"/>
              <a:t>. The tablets should be swallowed whole with plenty of liquid (e.g. water or fruit juice)before a meal. It is important that the tablets should not be crushed or chewed..</a:t>
            </a:r>
          </a:p>
          <a:p>
            <a:pPr marL="0" indent="0">
              <a:buNone/>
            </a:pPr>
            <a:r>
              <a:rPr lang="en-US" dirty="0"/>
              <a:t> 3- </a:t>
            </a:r>
            <a:r>
              <a:rPr lang="en-US" b="1" dirty="0"/>
              <a:t>If continuous treatment for more than 4 weeks </a:t>
            </a:r>
            <a:r>
              <a:rPr lang="en-US" dirty="0"/>
              <a:t>is required to prevent symptoms or no relief is obtained within two weeks then the patients should be referred to their doctor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4-Patients requiring immediate symptomatic relief can be advised to take a simple antacid or antacid/alginate at the same time for the first few days of treatment if necessary.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993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Proton pump 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60812"/>
            <a:ext cx="9601196" cy="432634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5600" dirty="0">
                <a:solidFill>
                  <a:srgbClr val="FF0000"/>
                </a:solidFill>
              </a:rPr>
              <a:t>IMPORTANT SAFETY INFORMATION</a:t>
            </a:r>
          </a:p>
          <a:p>
            <a:pPr marL="0" indent="0">
              <a:buNone/>
            </a:pPr>
            <a:r>
              <a:rPr lang="en-US" sz="5600" dirty="0"/>
              <a:t>MHRA ADVICE: PROTON PUMP INHIBITORS (PPIS): VERY LOW </a:t>
            </a:r>
            <a:r>
              <a:rPr lang="en-US" sz="5600" dirty="0" smtClean="0"/>
              <a:t>RISK OF </a:t>
            </a:r>
            <a:r>
              <a:rPr lang="en-US" sz="5600" dirty="0"/>
              <a:t>SUBACUTE CUTANEOUS LUPUS ERYTHEMATOSUS (</a:t>
            </a:r>
            <a:r>
              <a:rPr lang="en-US" sz="5600" dirty="0" smtClean="0"/>
              <a:t>SEPTEMBER 2015</a:t>
            </a:r>
            <a:r>
              <a:rPr lang="en-US" sz="5600" dirty="0"/>
              <a:t>)</a:t>
            </a:r>
          </a:p>
          <a:p>
            <a:pPr marL="0" indent="0">
              <a:buNone/>
            </a:pPr>
            <a:r>
              <a:rPr lang="en-US" sz="5600" dirty="0"/>
              <a:t>V</a:t>
            </a:r>
            <a:r>
              <a:rPr lang="en-US" sz="6400" dirty="0"/>
              <a:t>ery infrequent cases of </a:t>
            </a:r>
            <a:r>
              <a:rPr lang="en-US" sz="6400" dirty="0" err="1">
                <a:solidFill>
                  <a:srgbClr val="FF0000"/>
                </a:solidFill>
              </a:rPr>
              <a:t>subacute</a:t>
            </a:r>
            <a:r>
              <a:rPr lang="en-US" sz="6400" dirty="0">
                <a:solidFill>
                  <a:srgbClr val="FF0000"/>
                </a:solidFill>
              </a:rPr>
              <a:t> cutaneous </a:t>
            </a:r>
            <a:r>
              <a:rPr lang="en-US" sz="6400" dirty="0" smtClean="0">
                <a:solidFill>
                  <a:srgbClr val="FF0000"/>
                </a:solidFill>
              </a:rPr>
              <a:t>lupus erythematosus </a:t>
            </a:r>
            <a:r>
              <a:rPr lang="en-US" sz="6400" dirty="0"/>
              <a:t>(SCLE) have been reported in </a:t>
            </a:r>
            <a:r>
              <a:rPr lang="en-US" sz="6400" dirty="0" smtClean="0"/>
              <a:t>patients taking </a:t>
            </a:r>
            <a:r>
              <a:rPr lang="en-US" sz="6400" dirty="0"/>
              <a:t>PPIs. </a:t>
            </a:r>
            <a:r>
              <a:rPr lang="en-US" sz="6400" b="1" dirty="0"/>
              <a:t>Drug-induced SCLE can occur </a:t>
            </a:r>
            <a:r>
              <a:rPr lang="en-US" sz="6400" b="1" dirty="0" smtClean="0"/>
              <a:t>weeks, months </a:t>
            </a:r>
            <a:r>
              <a:rPr lang="en-US" sz="6400" b="1" dirty="0"/>
              <a:t>or even years after exposure to the </a:t>
            </a:r>
            <a:r>
              <a:rPr lang="en-US" sz="6400" b="1" dirty="0" smtClean="0"/>
              <a:t>drug. </a:t>
            </a:r>
            <a:r>
              <a:rPr lang="en-US" sz="6400" dirty="0" smtClean="0"/>
              <a:t>If </a:t>
            </a:r>
            <a:r>
              <a:rPr lang="en-US" sz="6400" dirty="0"/>
              <a:t>a patient treated with a PPI </a:t>
            </a:r>
            <a:r>
              <a:rPr lang="en-US" sz="6400" u="sng" dirty="0"/>
              <a:t>develops </a:t>
            </a:r>
            <a:r>
              <a:rPr lang="en-US" sz="6400" u="sng" dirty="0" smtClean="0"/>
              <a:t>lesions— especially </a:t>
            </a:r>
            <a:r>
              <a:rPr lang="en-US" sz="6400" u="sng" dirty="0"/>
              <a:t>in sun-exposed areas of the skin—and it </a:t>
            </a:r>
            <a:r>
              <a:rPr lang="en-US" sz="6400" u="sng" dirty="0" smtClean="0"/>
              <a:t>is accompanied </a:t>
            </a:r>
            <a:r>
              <a:rPr lang="en-US" sz="6400" u="sng" dirty="0"/>
              <a:t>by arthralgia</a:t>
            </a:r>
            <a:r>
              <a:rPr lang="en-US" sz="6400" dirty="0" smtClean="0"/>
              <a:t>:. </a:t>
            </a:r>
            <a:r>
              <a:rPr lang="en-US" sz="6400" dirty="0"/>
              <a:t>advise them to avoid exposing the skin to sunlight;</a:t>
            </a:r>
          </a:p>
          <a:p>
            <a:pPr marL="0" indent="0">
              <a:buNone/>
            </a:pPr>
            <a:r>
              <a:rPr lang="en-US" sz="6400" dirty="0"/>
              <a:t>. consider SCLE as a possible diagnosis</a:t>
            </a:r>
            <a:r>
              <a:rPr lang="en-US" sz="6400" dirty="0" smtClean="0"/>
              <a:t>;. </a:t>
            </a:r>
            <a:r>
              <a:rPr lang="en-US" sz="6400" dirty="0"/>
              <a:t>consider discontinuing PPI treatment unless it </a:t>
            </a:r>
            <a:r>
              <a:rPr lang="en-US" sz="6400" dirty="0" smtClean="0"/>
              <a:t>is imperative </a:t>
            </a:r>
            <a:r>
              <a:rPr lang="en-US" sz="6400" dirty="0"/>
              <a:t>for a serious acid-related condition; </a:t>
            </a:r>
            <a:r>
              <a:rPr lang="en-US" sz="6400" b="1" dirty="0" smtClean="0"/>
              <a:t>a patient </a:t>
            </a:r>
            <a:r>
              <a:rPr lang="en-US" sz="6400" b="1" dirty="0"/>
              <a:t>who develops SCLE with a particular PPI </a:t>
            </a:r>
            <a:r>
              <a:rPr lang="en-US" sz="6400" b="1" dirty="0" smtClean="0"/>
              <a:t>may be </a:t>
            </a:r>
            <a:r>
              <a:rPr lang="en-US" sz="6400" b="1" dirty="0"/>
              <a:t>at risk of the same reaction with another</a:t>
            </a:r>
            <a:r>
              <a:rPr lang="en-US" sz="6400" dirty="0" smtClean="0"/>
              <a:t>; . </a:t>
            </a:r>
            <a:r>
              <a:rPr lang="en-US" sz="6400" dirty="0"/>
              <a:t>in most cases, </a:t>
            </a:r>
            <a:r>
              <a:rPr lang="en-US" sz="6400" b="1" dirty="0"/>
              <a:t>symptoms resolve on PPI </a:t>
            </a:r>
            <a:r>
              <a:rPr lang="en-US" sz="6400" b="1" dirty="0" smtClean="0"/>
              <a:t>withdrawal; topical </a:t>
            </a:r>
            <a:r>
              <a:rPr lang="en-US" sz="6400" b="1" dirty="0"/>
              <a:t>or systemic steroids might be necessary </a:t>
            </a:r>
            <a:r>
              <a:rPr lang="en-US" sz="6400" b="1" dirty="0" smtClean="0"/>
              <a:t>for treatment </a:t>
            </a:r>
            <a:r>
              <a:rPr lang="en-US" sz="6400" b="1" dirty="0"/>
              <a:t>of SCLE only if there are no signs </a:t>
            </a:r>
            <a:r>
              <a:rPr lang="en-US" sz="6400" b="1" dirty="0" smtClean="0"/>
              <a:t>of remission </a:t>
            </a:r>
            <a:r>
              <a:rPr lang="en-US" sz="6400" b="1" dirty="0"/>
              <a:t>after a few weeks or months</a:t>
            </a:r>
          </a:p>
        </p:txBody>
      </p:sp>
    </p:spTree>
    <p:extLst>
      <p:ext uri="{BB962C8B-B14F-4D97-AF65-F5344CB8AC3E}">
        <p14:creationId xmlns:p14="http://schemas.microsoft.com/office/powerpoint/2010/main" val="24137731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Proton pump 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8927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CAUTIONS</a:t>
            </a:r>
            <a:r>
              <a:rPr lang="en-US" dirty="0"/>
              <a:t> Can increase the risk of </a:t>
            </a:r>
            <a:r>
              <a:rPr lang="en-US" b="1" dirty="0"/>
              <a:t>fractures</a:t>
            </a:r>
            <a:r>
              <a:rPr lang="en-US" dirty="0"/>
              <a:t> (</a:t>
            </a:r>
            <a:r>
              <a:rPr lang="en-US" dirty="0" smtClean="0"/>
              <a:t>particularly when </a:t>
            </a:r>
            <a:r>
              <a:rPr lang="en-US" dirty="0"/>
              <a:t>used at high doses for over a year in the elderly) 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may </a:t>
            </a:r>
            <a:r>
              <a:rPr lang="en-US" dirty="0"/>
              <a:t>increase the risk of </a:t>
            </a:r>
            <a:r>
              <a:rPr lang="en-US" b="1" dirty="0"/>
              <a:t>gastro-intestinal </a:t>
            </a:r>
            <a:r>
              <a:rPr lang="en-US" b="1" dirty="0" smtClean="0"/>
              <a:t>infections </a:t>
            </a:r>
            <a:r>
              <a:rPr lang="en-US" dirty="0" smtClean="0"/>
              <a:t>(including </a:t>
            </a:r>
            <a:r>
              <a:rPr lang="en-US" dirty="0"/>
              <a:t>Clostridium </a:t>
            </a:r>
            <a:r>
              <a:rPr lang="en-US" dirty="0" err="1"/>
              <a:t>difficile</a:t>
            </a:r>
            <a:r>
              <a:rPr lang="en-US" dirty="0"/>
              <a:t> infection) . </a:t>
            </a:r>
            <a:r>
              <a:rPr lang="en-US" b="1" dirty="0" smtClean="0"/>
              <a:t>may </a:t>
            </a:r>
            <a:r>
              <a:rPr lang="en-US" b="1" dirty="0"/>
              <a:t>mask </a:t>
            </a:r>
            <a:r>
              <a:rPr lang="en-US" b="1" dirty="0" smtClean="0"/>
              <a:t>the symptoms </a:t>
            </a:r>
            <a:r>
              <a:rPr lang="en-US" b="1" dirty="0"/>
              <a:t>of gastric cancer (</a:t>
            </a:r>
            <a:r>
              <a:rPr lang="en-US" dirty="0"/>
              <a:t>in adults) . </a:t>
            </a:r>
            <a:r>
              <a:rPr lang="en-US" b="1" dirty="0" smtClean="0"/>
              <a:t>patients </a:t>
            </a:r>
            <a:r>
              <a:rPr lang="en-US" b="1" dirty="0"/>
              <a:t>at risk </a:t>
            </a:r>
            <a:r>
              <a:rPr lang="en-US" b="1" dirty="0" smtClean="0"/>
              <a:t>of </a:t>
            </a:r>
            <a:r>
              <a:rPr lang="en-US" b="1" dirty="0" smtClean="0"/>
              <a:t>osteoporosis</a:t>
            </a:r>
          </a:p>
          <a:p>
            <a:pPr marL="0" indent="0">
              <a:buNone/>
            </a:pPr>
            <a:r>
              <a:rPr lang="en-US" dirty="0"/>
              <a:t>CAUTIONS, FURTHER INFORMATION</a:t>
            </a:r>
          </a:p>
          <a:p>
            <a:pPr marL="0" indent="0">
              <a:buNone/>
            </a:pPr>
            <a:r>
              <a:rPr lang="en-US" dirty="0"/>
              <a:t>▶ </a:t>
            </a:r>
            <a:r>
              <a:rPr lang="en-US" b="1" dirty="0"/>
              <a:t>Risk of osteoporosis: </a:t>
            </a:r>
            <a:r>
              <a:rPr lang="en-US" dirty="0"/>
              <a:t>Patients at risk of osteoporosis should maintain an adequate intake of calcium and vitamin D, and if necessary, receive other preventative therapy.</a:t>
            </a:r>
          </a:p>
          <a:p>
            <a:pPr marL="0" indent="0">
              <a:buNone/>
            </a:pPr>
            <a:r>
              <a:rPr lang="en-US" dirty="0"/>
              <a:t>▶ </a:t>
            </a:r>
            <a:r>
              <a:rPr lang="en-US" b="1" dirty="0"/>
              <a:t>Gastric cancer</a:t>
            </a:r>
          </a:p>
          <a:p>
            <a:pPr marL="0" indent="0">
              <a:buNone/>
            </a:pPr>
            <a:r>
              <a:rPr lang="en-US" dirty="0"/>
              <a:t>▶ In adults Particular care is required in those presenting with ‘alarm features’, in such cases gastric malignancy should be ruled out before treatment.</a:t>
            </a:r>
          </a:p>
          <a:p>
            <a:pPr>
              <a:buFontTx/>
              <a:buChar char="-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016403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Proton pump 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627" y="2060812"/>
            <a:ext cx="10822674" cy="431269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SIDE-EFFECTS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▶ Common or very common </a:t>
            </a:r>
            <a:r>
              <a:rPr lang="en-US" dirty="0"/>
              <a:t>Abdominal pain . constipation </a:t>
            </a:r>
            <a:r>
              <a:rPr lang="en-US" dirty="0" smtClean="0"/>
              <a:t>. </a:t>
            </a:r>
            <a:r>
              <a:rPr lang="en-US" dirty="0" err="1" smtClean="0"/>
              <a:t>diarrhoea</a:t>
            </a:r>
            <a:r>
              <a:rPr lang="en-US" dirty="0" smtClean="0"/>
              <a:t> </a:t>
            </a:r>
            <a:r>
              <a:rPr lang="en-US" dirty="0"/>
              <a:t>. dizziness . dry mouth . </a:t>
            </a:r>
            <a:r>
              <a:rPr lang="en-US" dirty="0" smtClean="0"/>
              <a:t>Gastrointestinal disorders </a:t>
            </a:r>
            <a:r>
              <a:rPr lang="en-US" dirty="0"/>
              <a:t>. headache . insomnia . nausea . skin reactions </a:t>
            </a:r>
            <a:r>
              <a:rPr lang="en-US" dirty="0" smtClean="0"/>
              <a:t>. Vomiting</a:t>
            </a:r>
          </a:p>
          <a:p>
            <a:pPr marL="0" indent="0">
              <a:buNone/>
            </a:pPr>
            <a:r>
              <a:rPr lang="en-US" dirty="0"/>
              <a:t>Frequency not known </a:t>
            </a:r>
            <a:r>
              <a:rPr lang="en-US" dirty="0">
                <a:solidFill>
                  <a:srgbClr val="FF0000"/>
                </a:solidFill>
              </a:rPr>
              <a:t>Hypomagnesaemia </a:t>
            </a:r>
            <a:r>
              <a:rPr lang="en-US" dirty="0"/>
              <a:t>(more </a:t>
            </a:r>
            <a:r>
              <a:rPr lang="en-US" dirty="0" smtClean="0"/>
              <a:t>common after </a:t>
            </a:r>
            <a:r>
              <a:rPr lang="en-US" dirty="0"/>
              <a:t>1 year of treatment, but sometimes after 3 months </a:t>
            </a:r>
            <a:r>
              <a:rPr lang="en-US" dirty="0" smtClean="0"/>
              <a:t>of treatment</a:t>
            </a:r>
            <a:r>
              <a:rPr lang="en-US" dirty="0"/>
              <a:t>) 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err="1">
                <a:solidFill>
                  <a:srgbClr val="FF0000"/>
                </a:solidFill>
              </a:rPr>
              <a:t>subacute</a:t>
            </a:r>
            <a:r>
              <a:rPr lang="en-US" dirty="0">
                <a:solidFill>
                  <a:srgbClr val="FF0000"/>
                </a:solidFill>
              </a:rPr>
              <a:t> cutaneous lupus </a:t>
            </a:r>
            <a:r>
              <a:rPr lang="en-US" dirty="0" smtClean="0">
                <a:solidFill>
                  <a:srgbClr val="FF0000"/>
                </a:solidFill>
              </a:rPr>
              <a:t>erythematosus</a:t>
            </a:r>
          </a:p>
          <a:p>
            <a:pPr marL="0" indent="0">
              <a:buNone/>
            </a:pPr>
            <a:r>
              <a:rPr lang="en-US" dirty="0"/>
              <a:t>MONITORING REQUIREMENTS </a:t>
            </a:r>
          </a:p>
          <a:p>
            <a:pPr marL="0" indent="0">
              <a:buNone/>
            </a:pPr>
            <a:r>
              <a:rPr lang="en-US" dirty="0"/>
              <a:t>Measurement of </a:t>
            </a:r>
            <a:r>
              <a:rPr lang="en-US" b="1" dirty="0"/>
              <a:t>serum magnesium concentrations </a:t>
            </a:r>
            <a:r>
              <a:rPr lang="en-US" dirty="0"/>
              <a:t>should be considered before and during prolonged treatment with a proton pump inhibitor, especially when used </a:t>
            </a:r>
            <a:r>
              <a:rPr lang="en-US" b="1" dirty="0"/>
              <a:t>with other drugs that cause hypomagnesaemia or with digoxin.</a:t>
            </a:r>
          </a:p>
          <a:p>
            <a:pPr marL="0" indent="0">
              <a:buNone/>
            </a:pPr>
            <a:r>
              <a:rPr lang="en-US" dirty="0"/>
              <a:t>l PRESCRIBING AND DISPENSING </a:t>
            </a:r>
            <a:r>
              <a:rPr lang="en-US" b="1" dirty="0"/>
              <a:t>INFORMATION A proton</a:t>
            </a:r>
          </a:p>
          <a:p>
            <a:pPr marL="0" indent="0">
              <a:buNone/>
            </a:pPr>
            <a:r>
              <a:rPr lang="en-US" b="1" dirty="0"/>
              <a:t>pump inhibitor should be prescribed for appropriate indications at the </a:t>
            </a:r>
            <a:r>
              <a:rPr lang="en-US" b="1" dirty="0">
                <a:solidFill>
                  <a:srgbClr val="FF0000"/>
                </a:solidFill>
              </a:rPr>
              <a:t>lowest effective dose for the shortest period</a:t>
            </a:r>
            <a:r>
              <a:rPr lang="en-US" b="1" dirty="0"/>
              <a:t>; the need for long-term treatment should be reviewed periodically.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5410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Omeprazole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142699"/>
            <a:ext cx="9601196" cy="373316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INDICATIONS AND DOSE</a:t>
            </a:r>
          </a:p>
          <a:p>
            <a:r>
              <a:rPr lang="en-US" dirty="0"/>
              <a:t>Helicobacter pylori eradication </a:t>
            </a:r>
            <a:endParaRPr lang="en-US" dirty="0" smtClean="0"/>
          </a:p>
          <a:p>
            <a:r>
              <a:rPr lang="en-US" dirty="0"/>
              <a:t>Benign gastric </a:t>
            </a:r>
            <a:r>
              <a:rPr lang="en-US" dirty="0" smtClean="0"/>
              <a:t>ulceration and Duodenal </a:t>
            </a:r>
            <a:r>
              <a:rPr lang="en-US" dirty="0"/>
              <a:t>ulceration</a:t>
            </a:r>
          </a:p>
          <a:p>
            <a:r>
              <a:rPr lang="en-US" dirty="0" smtClean="0"/>
              <a:t>Prevention </a:t>
            </a:r>
            <a:r>
              <a:rPr lang="en-US" dirty="0"/>
              <a:t>of relapse in gastric </a:t>
            </a:r>
            <a:r>
              <a:rPr lang="en-US" dirty="0" smtClean="0"/>
              <a:t>ulcer and duodenal </a:t>
            </a:r>
            <a:r>
              <a:rPr lang="en-US" dirty="0"/>
              <a:t>ulcer</a:t>
            </a:r>
          </a:p>
          <a:p>
            <a:r>
              <a:rPr lang="en-US" dirty="0" smtClean="0"/>
              <a:t>NSAID-associated </a:t>
            </a:r>
            <a:r>
              <a:rPr lang="en-US" dirty="0"/>
              <a:t>duodenal </a:t>
            </a:r>
            <a:r>
              <a:rPr lang="en-US" dirty="0" smtClean="0"/>
              <a:t>ulcer, gastric ulcer, and  gastro-duodenal erosions</a:t>
            </a:r>
          </a:p>
          <a:p>
            <a:r>
              <a:rPr lang="en-US" dirty="0"/>
              <a:t>Prophylaxis in patients with a history of NSAID-associated duodenal ulcer ,gastric ulcer, and  </a:t>
            </a:r>
            <a:r>
              <a:rPr lang="en-US" dirty="0" err="1"/>
              <a:t>gastroduodenal</a:t>
            </a:r>
            <a:r>
              <a:rPr lang="en-US" dirty="0"/>
              <a:t> lesions who require continued NSAID Treatment</a:t>
            </a:r>
          </a:p>
          <a:p>
            <a:r>
              <a:rPr lang="en-US" dirty="0" err="1"/>
              <a:t>Zollinger</a:t>
            </a:r>
            <a:r>
              <a:rPr lang="en-US" dirty="0"/>
              <a:t>–Ellison syndrome</a:t>
            </a:r>
          </a:p>
          <a:p>
            <a:r>
              <a:rPr lang="en-US" dirty="0" smtClean="0"/>
              <a:t>Acid-related </a:t>
            </a:r>
            <a:r>
              <a:rPr lang="en-US" dirty="0"/>
              <a:t>dyspepsia</a:t>
            </a:r>
          </a:p>
          <a:p>
            <a:r>
              <a:rPr lang="en-US" dirty="0"/>
              <a:t>Major peptic ulcer bleeding (following endoscopic treatment)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844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i="1" dirty="0" smtClean="0"/>
              <a:t>A-Non-</a:t>
            </a:r>
            <a:r>
              <a:rPr lang="en-US" b="1" i="1" dirty="0" err="1" smtClean="0"/>
              <a:t>pharmacoIogical</a:t>
            </a:r>
            <a:r>
              <a:rPr lang="en-US" b="1" i="1" dirty="0" smtClean="0"/>
              <a:t> advices: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1-Eat small and frequent meals( to avoid distending the stomach).</a:t>
            </a:r>
          </a:p>
          <a:p>
            <a:pPr>
              <a:buNone/>
            </a:pPr>
            <a:r>
              <a:rPr lang="en-US" dirty="0" smtClean="0"/>
              <a:t>2-Do not eat within 3 hours of going to bed and do not lie down for about 3 hours after eating.</a:t>
            </a:r>
          </a:p>
          <a:p>
            <a:pPr>
              <a:buNone/>
            </a:pPr>
            <a:r>
              <a:rPr lang="en-US" dirty="0" smtClean="0"/>
              <a:t>3-Use extra pillow to elevate the head of the bed.</a:t>
            </a:r>
          </a:p>
          <a:p>
            <a:pPr>
              <a:buNone/>
            </a:pPr>
            <a:r>
              <a:rPr lang="en-US" dirty="0" smtClean="0"/>
              <a:t>4-Do not wear tight fitting clothing.</a:t>
            </a:r>
          </a:p>
          <a:p>
            <a:pPr>
              <a:buNone/>
            </a:pPr>
            <a:r>
              <a:rPr lang="en-US" dirty="0" smtClean="0"/>
              <a:t>5-Avoid smoking , alcohol, caffeine and foods that exacerbate symptoms of GERD.</a:t>
            </a:r>
          </a:p>
          <a:p>
            <a:pPr>
              <a:buNone/>
            </a:pPr>
            <a:r>
              <a:rPr lang="en-US" dirty="0" smtClean="0"/>
              <a:t>6-Weight reduction should be advised.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5264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Omeprazole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70" y="1910687"/>
            <a:ext cx="10590663" cy="442187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Gastro-</a:t>
            </a:r>
            <a:r>
              <a:rPr lang="en-US" dirty="0" err="1">
                <a:solidFill>
                  <a:srgbClr val="FF0000"/>
                </a:solidFill>
              </a:rPr>
              <a:t>oesophageal</a:t>
            </a:r>
            <a:r>
              <a:rPr lang="en-US" dirty="0">
                <a:solidFill>
                  <a:srgbClr val="FF0000"/>
                </a:solidFill>
              </a:rPr>
              <a:t> reflux disease</a:t>
            </a:r>
          </a:p>
          <a:p>
            <a:r>
              <a:rPr lang="en-US" dirty="0"/>
              <a:t>▶ BY MOUTH</a:t>
            </a:r>
          </a:p>
          <a:p>
            <a:r>
              <a:rPr lang="en-US" dirty="0"/>
              <a:t>▶ Adult: 20 mg once daily for 4 weeks, continued for </a:t>
            </a:r>
            <a:r>
              <a:rPr lang="en-US" dirty="0" smtClean="0"/>
              <a:t>a further </a:t>
            </a:r>
            <a:r>
              <a:rPr lang="en-US" dirty="0"/>
              <a:t>4–8 weeks if not fully healed; </a:t>
            </a:r>
            <a:r>
              <a:rPr lang="en-US" dirty="0" smtClean="0"/>
              <a:t>maintenance 20 </a:t>
            </a:r>
            <a:r>
              <a:rPr lang="en-US" dirty="0"/>
              <a:t>mg once </a:t>
            </a:r>
            <a:r>
              <a:rPr lang="en-US" dirty="0" smtClean="0"/>
              <a:t>daily</a:t>
            </a:r>
          </a:p>
          <a:p>
            <a:r>
              <a:rPr lang="en-US" dirty="0"/>
              <a:t>l</a:t>
            </a:r>
            <a:r>
              <a:rPr lang="en-US" dirty="0">
                <a:solidFill>
                  <a:srgbClr val="FF0000"/>
                </a:solidFill>
              </a:rPr>
              <a:t> INTERACTIONS </a:t>
            </a:r>
            <a:r>
              <a:rPr lang="en-US" dirty="0"/>
              <a:t>→ Appendix 1: proton pump </a:t>
            </a:r>
            <a:r>
              <a:rPr lang="en-US" dirty="0" smtClean="0"/>
              <a:t>inhibitors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PREGNANCY </a:t>
            </a:r>
            <a:r>
              <a:rPr lang="en-US" dirty="0"/>
              <a:t>Not known to be harmful.</a:t>
            </a:r>
          </a:p>
          <a:p>
            <a:pPr marL="0" indent="0">
              <a:buNone/>
            </a:pPr>
            <a:r>
              <a:rPr lang="en-US" dirty="0"/>
              <a:t>l </a:t>
            </a:r>
            <a:r>
              <a:rPr lang="en-US" dirty="0">
                <a:solidFill>
                  <a:srgbClr val="FF0000"/>
                </a:solidFill>
              </a:rPr>
              <a:t>BREAST FEEDING </a:t>
            </a:r>
            <a:r>
              <a:rPr lang="en-US" dirty="0"/>
              <a:t>Present in milk but not known to be harmful.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HEPATIC </a:t>
            </a:r>
            <a:r>
              <a:rPr lang="en-US" dirty="0" smtClean="0">
                <a:solidFill>
                  <a:srgbClr val="FF0000"/>
                </a:solidFill>
              </a:rPr>
              <a:t>IMPAIRMENT </a:t>
            </a:r>
            <a:r>
              <a:rPr lang="en-US" dirty="0" smtClean="0"/>
              <a:t>Dose </a:t>
            </a:r>
            <a:r>
              <a:rPr lang="en-US" dirty="0"/>
              <a:t>adjustments Not more than 20 mg daily should </a:t>
            </a:r>
            <a:r>
              <a:rPr lang="en-US" dirty="0" smtClean="0"/>
              <a:t>be needed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DIRECTIONS FOR ADMINISTRATION For administration by mouth, swallow whole, or disperse </a:t>
            </a:r>
            <a:r>
              <a:rPr lang="en-US" dirty="0" err="1"/>
              <a:t>Losec</a:t>
            </a:r>
            <a:r>
              <a:rPr lang="en-US" dirty="0"/>
              <a:t> MUPS® tablets in water, or mix capsule contents or </a:t>
            </a:r>
            <a:r>
              <a:rPr lang="en-US" dirty="0" err="1"/>
              <a:t>Losec</a:t>
            </a:r>
            <a:r>
              <a:rPr lang="en-US" dirty="0"/>
              <a:t> MUPS® tablets with fruit juice or yoghurt. Preparations consisting of an e/c tablet within a capsule should not be opened.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1808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Omeprazole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▶ </a:t>
            </a:r>
            <a:r>
              <a:rPr lang="en-US" dirty="0"/>
              <a:t>With intravenous use For intravenous infusion (</a:t>
            </a:r>
            <a:r>
              <a:rPr lang="en-US" dirty="0" err="1"/>
              <a:t>Losec</a:t>
            </a:r>
            <a:r>
              <a:rPr lang="en-US" dirty="0"/>
              <a:t> ®), </a:t>
            </a:r>
            <a:r>
              <a:rPr lang="en-US" dirty="0" smtClean="0"/>
              <a:t>give intermittently </a:t>
            </a:r>
            <a:r>
              <a:rPr lang="en-US" dirty="0"/>
              <a:t>or continuously in Glucose 5% or </a:t>
            </a:r>
            <a:r>
              <a:rPr lang="en-US" dirty="0" smtClean="0"/>
              <a:t>Sodium chloride </a:t>
            </a:r>
            <a:r>
              <a:rPr lang="en-US" dirty="0"/>
              <a:t>0.9%; reconstitute each 40 mg vial with </a:t>
            </a:r>
            <a:r>
              <a:rPr lang="en-US" dirty="0" smtClean="0"/>
              <a:t>infusion fluid </a:t>
            </a:r>
            <a:r>
              <a:rPr lang="en-US" dirty="0"/>
              <a:t>and dilute to 100 mL; for intermittent infusion </a:t>
            </a:r>
            <a:r>
              <a:rPr lang="en-US" dirty="0" smtClean="0"/>
              <a:t>give 40 </a:t>
            </a:r>
            <a:r>
              <a:rPr lang="en-US" dirty="0"/>
              <a:t>mg over 20–30 minutes; </a:t>
            </a:r>
            <a:r>
              <a:rPr lang="en-US" b="1" dirty="0"/>
              <a:t>stable for 3 hours in </a:t>
            </a:r>
            <a:r>
              <a:rPr lang="en-US" b="1" dirty="0" smtClean="0"/>
              <a:t>glucose 5</a:t>
            </a:r>
            <a:r>
              <a:rPr lang="en-US" b="1" dirty="0" smtClean="0"/>
              <a:t>% or </a:t>
            </a:r>
            <a:r>
              <a:rPr lang="en-US" b="1" dirty="0"/>
              <a:t>12 hours in sodium chloride 0.9</a:t>
            </a:r>
            <a:r>
              <a:rPr lang="en-US" b="1" dirty="0" smtClean="0"/>
              <a:t>%.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EXCEPTIONS TO LEGAL CATEGORY</a:t>
            </a:r>
          </a:p>
          <a:p>
            <a:pPr marL="0" indent="0">
              <a:buNone/>
            </a:pPr>
            <a:r>
              <a:rPr lang="en-US" dirty="0"/>
              <a:t>▶ With oral use </a:t>
            </a:r>
            <a:r>
              <a:rPr lang="en-US" dirty="0">
                <a:solidFill>
                  <a:srgbClr val="FF0000"/>
                </a:solidFill>
              </a:rPr>
              <a:t>Omeprazole 10mg tablets </a:t>
            </a:r>
            <a:r>
              <a:rPr lang="en-US" dirty="0"/>
              <a:t>can be sold to </a:t>
            </a:r>
            <a:r>
              <a:rPr lang="en-US" dirty="0" smtClean="0"/>
              <a:t>the public </a:t>
            </a:r>
            <a:r>
              <a:rPr lang="en-US" dirty="0"/>
              <a:t>for the short-term relief of reflux-like </a:t>
            </a:r>
            <a:r>
              <a:rPr lang="en-US" dirty="0" smtClean="0"/>
              <a:t>symptoms (e.g</a:t>
            </a:r>
            <a:r>
              <a:rPr lang="en-US" dirty="0"/>
              <a:t>. heartburn) </a:t>
            </a:r>
            <a:r>
              <a:rPr lang="en-US" dirty="0">
                <a:solidFill>
                  <a:srgbClr val="FF0000"/>
                </a:solidFill>
              </a:rPr>
              <a:t>in adults over 18 years, max. daily </a:t>
            </a:r>
            <a:r>
              <a:rPr lang="en-US" dirty="0" smtClean="0">
                <a:solidFill>
                  <a:srgbClr val="FF0000"/>
                </a:solidFill>
              </a:rPr>
              <a:t>dose 20 </a:t>
            </a:r>
            <a:r>
              <a:rPr lang="en-US" dirty="0">
                <a:solidFill>
                  <a:srgbClr val="FF0000"/>
                </a:solidFill>
              </a:rPr>
              <a:t>mg for max. 4 weeks</a:t>
            </a:r>
            <a:r>
              <a:rPr lang="en-US" dirty="0"/>
              <a:t>, and a pack size of 28 tablets.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0960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Omeprazole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▶ </a:t>
            </a:r>
            <a:r>
              <a:rPr lang="en-US" b="1" dirty="0"/>
              <a:t>Omeprazole (</a:t>
            </a:r>
            <a:r>
              <a:rPr lang="en-US" b="1" dirty="0" smtClean="0"/>
              <a:t>Non-proprietary</a:t>
            </a:r>
            <a:r>
              <a:rPr lang="en-US" b="1" dirty="0"/>
              <a:t>) Gastro-resistant </a:t>
            </a:r>
            <a:r>
              <a:rPr lang="en-US" b="1" dirty="0" smtClean="0"/>
              <a:t>capsule</a:t>
            </a:r>
          </a:p>
          <a:p>
            <a:pPr marL="0" indent="0">
              <a:buNone/>
            </a:pPr>
            <a:r>
              <a:rPr lang="en-US" dirty="0" smtClean="0"/>
              <a:t> Omeprazole 10mg, 20 mg,40 mg gastro-resistant capsules </a:t>
            </a:r>
          </a:p>
          <a:p>
            <a:pPr marL="0" indent="0">
              <a:buNone/>
            </a:pPr>
            <a:r>
              <a:rPr lang="en-US" dirty="0" smtClean="0"/>
              <a:t>CAUTIONARY </a:t>
            </a:r>
            <a:r>
              <a:rPr lang="en-US" dirty="0"/>
              <a:t>AND ADVISORY LABELS 25</a:t>
            </a:r>
          </a:p>
          <a:p>
            <a:pPr marL="0" indent="0">
              <a:buNone/>
            </a:pPr>
            <a:r>
              <a:rPr lang="en-US" dirty="0"/>
              <a:t>▶ </a:t>
            </a:r>
            <a:r>
              <a:rPr lang="en-US" b="1" dirty="0"/>
              <a:t>Omeprazole (Non-proprietary) gastro-resistant tablets </a:t>
            </a:r>
          </a:p>
          <a:p>
            <a:pPr marL="0" indent="0">
              <a:buNone/>
            </a:pPr>
            <a:r>
              <a:rPr lang="en-US" dirty="0"/>
              <a:t>Omeprazole 10 </a:t>
            </a:r>
            <a:r>
              <a:rPr lang="en-US" dirty="0" smtClean="0"/>
              <a:t>mg,20 mg, 40 mg </a:t>
            </a:r>
            <a:r>
              <a:rPr lang="en-US" dirty="0"/>
              <a:t>Omeprazole 10mg gastro-resistant tablets </a:t>
            </a:r>
            <a:r>
              <a:rPr lang="en-US" dirty="0" smtClean="0"/>
              <a:t>|</a:t>
            </a:r>
          </a:p>
          <a:p>
            <a:pPr marL="0" indent="0">
              <a:buNone/>
            </a:pPr>
            <a:r>
              <a:rPr lang="en-US" dirty="0" smtClean="0"/>
              <a:t>Powder </a:t>
            </a:r>
            <a:r>
              <a:rPr lang="en-US" dirty="0"/>
              <a:t>for solution for infusion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▶ </a:t>
            </a:r>
            <a:r>
              <a:rPr lang="en-US" b="1" dirty="0"/>
              <a:t>Omeprazole </a:t>
            </a:r>
            <a:r>
              <a:rPr lang="en-US" b="1" dirty="0" smtClean="0"/>
              <a:t> </a:t>
            </a:r>
            <a:r>
              <a:rPr lang="en-US" b="1" dirty="0"/>
              <a:t>40mg powder for solution for infusion </a:t>
            </a:r>
            <a:r>
              <a:rPr lang="en-US" b="1" dirty="0" smtClean="0"/>
              <a:t>vials</a:t>
            </a:r>
          </a:p>
          <a:p>
            <a:r>
              <a:rPr lang="en-US" dirty="0" smtClean="0"/>
              <a:t>Omeprazole </a:t>
            </a:r>
            <a:r>
              <a:rPr lang="en-US" dirty="0"/>
              <a:t>40mg powder for solution for infusion vials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0674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صور الادويه\تنزي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7044" y="928671"/>
            <a:ext cx="3571899" cy="4643469"/>
          </a:xfrm>
          <a:prstGeom prst="rect">
            <a:avLst/>
          </a:prstGeom>
          <a:noFill/>
        </p:spPr>
      </p:pic>
      <p:pic>
        <p:nvPicPr>
          <p:cNvPr id="1027" name="Picture 3" descr="F:\صور الادويه\تنزيل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3257" y="1214422"/>
            <a:ext cx="2143125" cy="4000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72566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Pictures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787" y="1214423"/>
            <a:ext cx="4000521" cy="3643331"/>
          </a:xfrm>
          <a:prstGeom prst="rect">
            <a:avLst/>
          </a:prstGeom>
          <a:noFill/>
        </p:spPr>
      </p:pic>
      <p:pic>
        <p:nvPicPr>
          <p:cNvPr id="1027" name="Picture 3" descr="C:\Users\HP\Pictures\download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0446" y="285728"/>
            <a:ext cx="2714644" cy="5929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20452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Pictures\download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207" y="545910"/>
            <a:ext cx="4612942" cy="5643602"/>
          </a:xfrm>
          <a:prstGeom prst="rect">
            <a:avLst/>
          </a:prstGeom>
          <a:noFill/>
        </p:spPr>
      </p:pic>
      <p:sp>
        <p:nvSpPr>
          <p:cNvPr id="2" name="AutoShape 2" descr="Buy Rabeprazole Online | Acid Reflux &amp; Heartburn Treatment"/>
          <p:cNvSpPr>
            <a:spLocks noChangeAspect="1" noChangeArrowheads="1"/>
          </p:cNvSpPr>
          <p:nvPr/>
        </p:nvSpPr>
        <p:spPr bwMode="auto">
          <a:xfrm>
            <a:off x="2003071" y="-61007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Buy Rabeprazole Online | Acid Reflux &amp; Heartburn Treatment"/>
          <p:cNvSpPr>
            <a:spLocks noChangeAspect="1" noChangeArrowheads="1"/>
          </p:cNvSpPr>
          <p:nvPr/>
        </p:nvSpPr>
        <p:spPr bwMode="auto">
          <a:xfrm>
            <a:off x="307975" y="-6699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Buy Rabeprazole Online | Acid Reflux &amp; Heartburn Treatment"/>
          <p:cNvSpPr>
            <a:spLocks noChangeAspect="1" noChangeArrowheads="1"/>
          </p:cNvSpPr>
          <p:nvPr/>
        </p:nvSpPr>
        <p:spPr bwMode="auto">
          <a:xfrm>
            <a:off x="460375" y="-5175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Buy Rabeprazole Online | Acid Reflux &amp; Heartburn Treatment"/>
          <p:cNvSpPr>
            <a:spLocks noChangeAspect="1" noChangeArrowheads="1"/>
          </p:cNvSpPr>
          <p:nvPr/>
        </p:nvSpPr>
        <p:spPr bwMode="auto">
          <a:xfrm>
            <a:off x="612775" y="-3651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Buy Rabeprazole Online | Acid Reflux &amp; Heartburn Treatment"/>
          <p:cNvSpPr>
            <a:spLocks noChangeAspect="1" noChangeArrowheads="1"/>
          </p:cNvSpPr>
          <p:nvPr/>
        </p:nvSpPr>
        <p:spPr bwMode="auto">
          <a:xfrm>
            <a:off x="765175" y="-2127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73" y="545910"/>
            <a:ext cx="5268036" cy="554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15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Management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                                    </a:t>
            </a:r>
            <a:r>
              <a:rPr lang="en-US" sz="3100" dirty="0"/>
              <a:t>continue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142699"/>
            <a:ext cx="9601196" cy="37331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dirty="0"/>
              <a:t>B-pharmacological therapy</a:t>
            </a:r>
            <a:endParaRPr lang="en-US" b="1" dirty="0"/>
          </a:p>
          <a:p>
            <a:pPr marL="0" indent="0">
              <a:buNone/>
            </a:pPr>
            <a:r>
              <a:rPr lang="en-US" i="1" dirty="0"/>
              <a:t> </a:t>
            </a:r>
            <a:r>
              <a:rPr lang="en-US" i="1" dirty="0" smtClean="0"/>
              <a:t>Antacids: (</a:t>
            </a:r>
            <a:r>
              <a:rPr lang="en-US" i="1" dirty="0"/>
              <a:t>AL salts, Mg salts, Ca-carbonate, Na-bicarbonate,...):</a:t>
            </a:r>
          </a:p>
          <a:p>
            <a:r>
              <a:rPr lang="en-US" dirty="0"/>
              <a:t>For mild symptoms of gastro-</a:t>
            </a:r>
            <a:r>
              <a:rPr lang="en-US" dirty="0" err="1"/>
              <a:t>oesophageal</a:t>
            </a:r>
            <a:r>
              <a:rPr lang="en-US" dirty="0"/>
              <a:t> reflux </a:t>
            </a:r>
            <a:r>
              <a:rPr lang="en-US" dirty="0" smtClean="0"/>
              <a:t>disease, initial </a:t>
            </a:r>
            <a:r>
              <a:rPr lang="en-US" dirty="0"/>
              <a:t>management may include the use of </a:t>
            </a:r>
            <a:r>
              <a:rPr lang="en-US" b="1" dirty="0"/>
              <a:t>antacids </a:t>
            </a:r>
            <a:r>
              <a:rPr lang="en-US" b="1" dirty="0" smtClean="0"/>
              <a:t>and alginates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Histamine H2- receptor antagonists may relieve symptoms and </a:t>
            </a:r>
            <a:r>
              <a:rPr lang="en-US" dirty="0" smtClean="0"/>
              <a:t>permit reduction </a:t>
            </a:r>
            <a:r>
              <a:rPr lang="en-US" dirty="0"/>
              <a:t>in antacid consumption. </a:t>
            </a:r>
          </a:p>
          <a:p>
            <a:r>
              <a:rPr lang="en-US" dirty="0"/>
              <a:t> proton pump inhibitors provide more effective relief of symptoms </a:t>
            </a:r>
            <a:r>
              <a:rPr lang="en-US" dirty="0" smtClean="0"/>
              <a:t>than H2-receptor </a:t>
            </a:r>
            <a:r>
              <a:rPr lang="en-US" dirty="0"/>
              <a:t>antagonists. When symptoms abate, </a:t>
            </a:r>
            <a:r>
              <a:rPr lang="en-US" dirty="0" smtClean="0"/>
              <a:t>treatment is </a:t>
            </a:r>
            <a:r>
              <a:rPr lang="en-US" dirty="0"/>
              <a:t>titrated down to a level which maintains remission (e.g. </a:t>
            </a:r>
            <a:r>
              <a:rPr lang="en-US" dirty="0" smtClean="0"/>
              <a:t>by giving </a:t>
            </a:r>
            <a:r>
              <a:rPr lang="en-US" dirty="0"/>
              <a:t>treatment intermittently).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726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285999"/>
            <a:ext cx="9601196" cy="3589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Antacids </a:t>
            </a:r>
            <a:r>
              <a:rPr lang="en-US" dirty="0"/>
              <a:t>(usually containing </a:t>
            </a:r>
            <a:r>
              <a:rPr lang="en-US" dirty="0" err="1"/>
              <a:t>aluminium</a:t>
            </a:r>
            <a:r>
              <a:rPr lang="en-US" dirty="0"/>
              <a:t> or </a:t>
            </a:r>
            <a:r>
              <a:rPr lang="en-US" dirty="0" smtClean="0"/>
              <a:t>magnesium compounds</a:t>
            </a:r>
            <a:r>
              <a:rPr lang="en-US" dirty="0"/>
              <a:t>) can often </a:t>
            </a:r>
            <a:r>
              <a:rPr lang="en-US" b="1" dirty="0"/>
              <a:t>relieve symptoms in ulcer </a:t>
            </a:r>
            <a:r>
              <a:rPr lang="en-US" b="1" dirty="0" smtClean="0"/>
              <a:t>dyspepsia and </a:t>
            </a:r>
            <a:r>
              <a:rPr lang="en-US" b="1" dirty="0"/>
              <a:t>in non-erosive gastro-</a:t>
            </a:r>
            <a:r>
              <a:rPr lang="en-US" b="1" dirty="0" err="1"/>
              <a:t>oesophageal</a:t>
            </a:r>
            <a:r>
              <a:rPr lang="en-US" b="1" dirty="0"/>
              <a:t> reflux </a:t>
            </a:r>
            <a:r>
              <a:rPr lang="en-US" dirty="0"/>
              <a:t>; they are </a:t>
            </a:r>
            <a:r>
              <a:rPr lang="en-US" dirty="0" smtClean="0"/>
              <a:t>also sometimes </a:t>
            </a:r>
            <a:r>
              <a:rPr lang="en-US" dirty="0"/>
              <a:t>used in functional (non-ulcer) dyspepsia but </a:t>
            </a:r>
            <a:r>
              <a:rPr lang="en-US" dirty="0" smtClean="0"/>
              <a:t>the evidence </a:t>
            </a:r>
            <a:r>
              <a:rPr lang="en-US" dirty="0"/>
              <a:t>of benefit is </a:t>
            </a:r>
            <a:r>
              <a:rPr lang="en-US" dirty="0" smtClean="0"/>
              <a:t>uncertain</a:t>
            </a:r>
          </a:p>
          <a:p>
            <a:r>
              <a:rPr lang="en-US" dirty="0" smtClean="0"/>
              <a:t>Conventional </a:t>
            </a:r>
            <a:r>
              <a:rPr lang="en-US" dirty="0"/>
              <a:t>doses of liquid magnesium– </a:t>
            </a:r>
            <a:r>
              <a:rPr lang="en-US" dirty="0" err="1"/>
              <a:t>aluminium</a:t>
            </a:r>
            <a:r>
              <a:rPr lang="en-US" dirty="0"/>
              <a:t> antacids promote ulcer healing, but less well than </a:t>
            </a:r>
            <a:r>
              <a:rPr lang="en-US" dirty="0" err="1"/>
              <a:t>antisecretory</a:t>
            </a:r>
            <a:r>
              <a:rPr lang="en-US" dirty="0"/>
              <a:t> drugs; proof of a relationship between healing and </a:t>
            </a:r>
            <a:r>
              <a:rPr lang="en-US" dirty="0" err="1"/>
              <a:t>neutralising</a:t>
            </a:r>
            <a:r>
              <a:rPr lang="en-US" dirty="0"/>
              <a:t> capacity is lacking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407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15654"/>
            <a:ext cx="9601196" cy="3985146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Magnesium-containing antacids </a:t>
            </a:r>
            <a:r>
              <a:rPr lang="en-US" dirty="0"/>
              <a:t>tend to be laxative </a:t>
            </a:r>
            <a:r>
              <a:rPr lang="en-US" dirty="0" smtClean="0"/>
              <a:t>whereas </a:t>
            </a:r>
            <a:r>
              <a:rPr lang="en-US" dirty="0" err="1" smtClean="0">
                <a:solidFill>
                  <a:srgbClr val="FF0000"/>
                </a:solidFill>
              </a:rPr>
              <a:t>aluminium</a:t>
            </a:r>
            <a:r>
              <a:rPr lang="en-US" dirty="0" smtClean="0">
                <a:solidFill>
                  <a:srgbClr val="FF0000"/>
                </a:solidFill>
              </a:rPr>
              <a:t>-containing </a:t>
            </a:r>
            <a:r>
              <a:rPr lang="en-US" dirty="0">
                <a:solidFill>
                  <a:srgbClr val="FF0000"/>
                </a:solidFill>
              </a:rPr>
              <a:t>antacids</a:t>
            </a:r>
            <a:r>
              <a:rPr lang="en-US" dirty="0"/>
              <a:t> may be </a:t>
            </a:r>
            <a:r>
              <a:rPr lang="en-US" dirty="0" smtClean="0"/>
              <a:t>constipating; </a:t>
            </a:r>
          </a:p>
          <a:p>
            <a:r>
              <a:rPr lang="en-US" b="1" dirty="0" smtClean="0"/>
              <a:t>antacids </a:t>
            </a:r>
            <a:r>
              <a:rPr lang="en-US" b="1" dirty="0"/>
              <a:t>containing both magnesium and </a:t>
            </a:r>
            <a:r>
              <a:rPr lang="en-US" b="1" dirty="0" err="1"/>
              <a:t>aluminium</a:t>
            </a:r>
            <a:r>
              <a:rPr lang="en-US" b="1" dirty="0"/>
              <a:t> </a:t>
            </a:r>
            <a:r>
              <a:rPr lang="en-US" b="1" dirty="0" smtClean="0"/>
              <a:t>may reduce </a:t>
            </a:r>
            <a:r>
              <a:rPr lang="en-US" b="1" dirty="0"/>
              <a:t>these colonic side-effects</a:t>
            </a:r>
            <a:r>
              <a:rPr lang="en-US" dirty="0"/>
              <a:t>. Aluminium </a:t>
            </a:r>
            <a:r>
              <a:rPr lang="en-US" dirty="0" smtClean="0"/>
              <a:t>accumulation does </a:t>
            </a:r>
            <a:r>
              <a:rPr lang="en-US" dirty="0"/>
              <a:t>not appear to be a risk if renal function is </a:t>
            </a:r>
            <a:r>
              <a:rPr lang="en-US" dirty="0" smtClean="0"/>
              <a:t>normal. </a:t>
            </a:r>
            <a:r>
              <a:rPr lang="en-US" b="1" dirty="0" smtClean="0"/>
              <a:t>The </a:t>
            </a:r>
            <a:r>
              <a:rPr lang="en-US" b="1" dirty="0"/>
              <a:t>acid-</a:t>
            </a:r>
            <a:r>
              <a:rPr lang="en-US" b="1" dirty="0" err="1"/>
              <a:t>neutralising</a:t>
            </a:r>
            <a:r>
              <a:rPr lang="en-US" b="1" dirty="0"/>
              <a:t> capacity of preparations </a:t>
            </a:r>
            <a:r>
              <a:rPr lang="en-US" b="1" dirty="0" smtClean="0"/>
              <a:t>that contain </a:t>
            </a:r>
            <a:r>
              <a:rPr lang="en-US" b="1" dirty="0"/>
              <a:t>more than one antacid may be the same as </a:t>
            </a:r>
            <a:r>
              <a:rPr lang="en-US" b="1" dirty="0" smtClean="0"/>
              <a:t>simpler preparations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</a:rPr>
              <a:t>Sodium bicarbonate </a:t>
            </a:r>
            <a:r>
              <a:rPr lang="en-US" dirty="0"/>
              <a:t>should no longer be prescribed alone for the relief of dyspepsia but it is present </a:t>
            </a:r>
            <a:r>
              <a:rPr lang="en-US" b="1" dirty="0"/>
              <a:t>as an ingredient in many indigestion remedies</a:t>
            </a:r>
            <a:r>
              <a:rPr lang="en-US" dirty="0"/>
              <a:t>. However, it retains a place in the management of urinary-tract </a:t>
            </a:r>
            <a:r>
              <a:rPr lang="en-US" dirty="0" smtClean="0"/>
              <a:t>disorders and </a:t>
            </a:r>
            <a:r>
              <a:rPr lang="en-US" dirty="0"/>
              <a:t>acidosis</a:t>
            </a:r>
            <a:r>
              <a:rPr lang="en-US" dirty="0" smtClean="0"/>
              <a:t>.</a:t>
            </a:r>
          </a:p>
          <a:p>
            <a:r>
              <a:rPr lang="en-US" b="1" dirty="0"/>
              <a:t>Antacids containing sod. Bicarbonate should be avoided in patients if sodium intake should be restricted (e.g. in patient with CHF, hypertension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260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Bismuth-containing </a:t>
            </a:r>
            <a:r>
              <a:rPr lang="en-US" dirty="0">
                <a:solidFill>
                  <a:srgbClr val="FF0000"/>
                </a:solidFill>
              </a:rPr>
              <a:t>antacids </a:t>
            </a:r>
            <a:r>
              <a:rPr lang="en-US" dirty="0"/>
              <a:t>(unless chelates) are </a:t>
            </a:r>
            <a:r>
              <a:rPr lang="en-US" dirty="0" smtClean="0"/>
              <a:t>not recommended </a:t>
            </a:r>
            <a:r>
              <a:rPr lang="en-US" dirty="0"/>
              <a:t>because absorbed bismuth can be </a:t>
            </a:r>
            <a:r>
              <a:rPr lang="en-US" b="1" dirty="0" smtClean="0"/>
              <a:t>neurotoxic</a:t>
            </a:r>
            <a:r>
              <a:rPr lang="en-US" dirty="0" smtClean="0"/>
              <a:t>, causing </a:t>
            </a:r>
            <a:r>
              <a:rPr lang="en-US" dirty="0"/>
              <a:t>encephalopathy; they tend to be </a:t>
            </a:r>
            <a:r>
              <a:rPr lang="en-US" b="1" dirty="0"/>
              <a:t>constipating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Calcium-containing antacids </a:t>
            </a:r>
            <a:r>
              <a:rPr lang="en-US" b="1" dirty="0"/>
              <a:t>can induce rebound acid secretion</a:t>
            </a:r>
            <a:r>
              <a:rPr lang="en-US" dirty="0"/>
              <a:t>: with modest doses the clinical significance is doubtful, but prolonged high doses also cause </a:t>
            </a:r>
            <a:r>
              <a:rPr lang="en-US" b="1" dirty="0" err="1"/>
              <a:t>hypercalcaemia</a:t>
            </a:r>
            <a:r>
              <a:rPr lang="en-US" dirty="0"/>
              <a:t> and </a:t>
            </a:r>
            <a:r>
              <a:rPr lang="en-US" b="1" dirty="0"/>
              <a:t>alkalosis,</a:t>
            </a:r>
            <a:r>
              <a:rPr lang="en-US" dirty="0"/>
              <a:t> and can precipitate the </a:t>
            </a:r>
            <a:r>
              <a:rPr lang="en-US" b="1" dirty="0"/>
              <a:t>milk-alkali syndrome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Simeticone</a:t>
            </a:r>
            <a:r>
              <a:rPr lang="en-US" b="1" dirty="0"/>
              <a:t> </a:t>
            </a:r>
            <a:r>
              <a:rPr lang="en-US" dirty="0"/>
              <a:t>(activated </a:t>
            </a:r>
            <a:r>
              <a:rPr lang="en-US" dirty="0" err="1"/>
              <a:t>dimeticone</a:t>
            </a:r>
            <a:r>
              <a:rPr lang="en-US" dirty="0"/>
              <a:t>)  is added to an antacid as </a:t>
            </a:r>
            <a:r>
              <a:rPr lang="en-US" b="1" dirty="0"/>
              <a:t>an antifoaming agent </a:t>
            </a:r>
            <a:r>
              <a:rPr lang="en-US" dirty="0"/>
              <a:t>to relieve flatulence. These preparations may be useful for the relief of hiccup in palliative care.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571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02006"/>
            <a:ext cx="9601196" cy="40124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1-Best </a:t>
            </a:r>
            <a:r>
              <a:rPr lang="en-US" b="1" dirty="0">
                <a:solidFill>
                  <a:srgbClr val="FF0000"/>
                </a:solidFill>
              </a:rPr>
              <a:t>time for taking </a:t>
            </a:r>
            <a:r>
              <a:rPr lang="en-US" b="1" dirty="0" smtClean="0">
                <a:solidFill>
                  <a:srgbClr val="FF0000"/>
                </a:solidFill>
              </a:rPr>
              <a:t>Antacids:</a:t>
            </a:r>
          </a:p>
          <a:p>
            <a:pPr marL="0" indent="0">
              <a:buNone/>
            </a:pPr>
            <a:r>
              <a:rPr lang="en-US" b="1" dirty="0"/>
              <a:t>Antacids are best given when symptoms occur or are expected</a:t>
            </a:r>
            <a:r>
              <a:rPr lang="en-US" dirty="0"/>
              <a:t>, usually between meals and at bedtime, although additional doses may be required. </a:t>
            </a:r>
          </a:p>
          <a:p>
            <a:pPr marL="0" indent="0">
              <a:buNone/>
            </a:pPr>
            <a:r>
              <a:rPr lang="en-US" dirty="0"/>
              <a:t>Antacids preferably taken after food by about 1 hour(because gastric emptying is slowed by food thus antacids remain in the </a:t>
            </a:r>
            <a:r>
              <a:rPr lang="en-US" dirty="0" smtClean="0"/>
              <a:t>stomach for prolonged time—acts for about 3 hours), (</a:t>
            </a:r>
            <a:r>
              <a:rPr lang="en-US" dirty="0"/>
              <a:t>taking antacids on an empty stomach ——rapidly emptied from the stomach </a:t>
            </a:r>
            <a:r>
              <a:rPr lang="en-US" dirty="0" smtClean="0"/>
              <a:t>—-*-</a:t>
            </a:r>
            <a:r>
              <a:rPr lang="en-US" dirty="0"/>
              <a:t>short duration of action(&lt; 1 hour)).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7424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645</TotalTime>
  <Words>2892</Words>
  <Application>Microsoft Office PowerPoint</Application>
  <PresentationFormat>Widescreen</PresentationFormat>
  <Paragraphs>235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Garamond</vt:lpstr>
      <vt:lpstr>Times New Roman</vt:lpstr>
      <vt:lpstr>Organic</vt:lpstr>
      <vt:lpstr>Gastro-oesophageal reflux disease</vt:lpstr>
      <vt:lpstr>Gastro-oesophageal reflux disease </vt:lpstr>
      <vt:lpstr>  Precipitating or aggravating factors.</vt:lpstr>
      <vt:lpstr>Management</vt:lpstr>
      <vt:lpstr>Management                                                 continue</vt:lpstr>
      <vt:lpstr>Overview </vt:lpstr>
      <vt:lpstr>Overview</vt:lpstr>
      <vt:lpstr>Overview</vt:lpstr>
      <vt:lpstr>Practical points</vt:lpstr>
      <vt:lpstr>Practical points</vt:lpstr>
      <vt:lpstr>Practical points</vt:lpstr>
      <vt:lpstr>Use of antacids during pregnancy: </vt:lpstr>
      <vt:lpstr>Gastro-oesophageal reflux disease in children</vt:lpstr>
      <vt:lpstr>Gastro-oesophageal reflux disease in children</vt:lpstr>
      <vt:lpstr>Simeticone with aluminium hydroxide and magnesium hydroxide(Maalox plus®) </vt:lpstr>
      <vt:lpstr>PowerPoint Presentation</vt:lpstr>
      <vt:lpstr>PowerPoint Presentation</vt:lpstr>
      <vt:lpstr>Alginate-containing antacids</vt:lpstr>
      <vt:lpstr>Sodium alginate with calcium carbonate and sodium bicarbonate(Gaviscon®)</vt:lpstr>
      <vt:lpstr>Gaviscon®</vt:lpstr>
      <vt:lpstr>Practical points: </vt:lpstr>
      <vt:lpstr>PowerPoint Presentation</vt:lpstr>
      <vt:lpstr>H2-receptor antagonists </vt:lpstr>
      <vt:lpstr>Practical points</vt:lpstr>
      <vt:lpstr>PowerPoint Presentation</vt:lpstr>
      <vt:lpstr>H2-receptor antagonists </vt:lpstr>
      <vt:lpstr>Ranitidine</vt:lpstr>
      <vt:lpstr>Ranitidine</vt:lpstr>
      <vt:lpstr>Ranitidine</vt:lpstr>
      <vt:lpstr>Ranitidine</vt:lpstr>
      <vt:lpstr>Ranitidine</vt:lpstr>
      <vt:lpstr>Ranitidine</vt:lpstr>
      <vt:lpstr>PowerPoint Presentation</vt:lpstr>
      <vt:lpstr>Management                                           continue</vt:lpstr>
      <vt:lpstr>Proton pump inhibitors</vt:lpstr>
      <vt:lpstr>Proton pump inhibitors</vt:lpstr>
      <vt:lpstr>Proton pump inhibitors</vt:lpstr>
      <vt:lpstr>Proton pump inhibitors</vt:lpstr>
      <vt:lpstr>Omeprazole </vt:lpstr>
      <vt:lpstr>Omeprazole</vt:lpstr>
      <vt:lpstr>Omeprazole</vt:lpstr>
      <vt:lpstr>Omeprazole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92</cp:revision>
  <dcterms:created xsi:type="dcterms:W3CDTF">2020-12-15T08:34:24Z</dcterms:created>
  <dcterms:modified xsi:type="dcterms:W3CDTF">2020-12-23T17:28:32Z</dcterms:modified>
</cp:coreProperties>
</file>