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40"/>
  </p:notesMasterIdLst>
  <p:sldIdLst>
    <p:sldId id="256" r:id="rId2"/>
    <p:sldId id="259" r:id="rId3"/>
    <p:sldId id="260" r:id="rId4"/>
    <p:sldId id="262" r:id="rId5"/>
    <p:sldId id="263" r:id="rId6"/>
    <p:sldId id="265" r:id="rId7"/>
    <p:sldId id="266" r:id="rId8"/>
    <p:sldId id="267" r:id="rId9"/>
    <p:sldId id="268" r:id="rId10"/>
    <p:sldId id="271" r:id="rId11"/>
    <p:sldId id="275" r:id="rId12"/>
    <p:sldId id="321" r:id="rId13"/>
    <p:sldId id="320" r:id="rId14"/>
    <p:sldId id="277" r:id="rId15"/>
    <p:sldId id="278" r:id="rId16"/>
    <p:sldId id="279" r:id="rId17"/>
    <p:sldId id="280" r:id="rId18"/>
    <p:sldId id="316" r:id="rId19"/>
    <p:sldId id="286" r:id="rId20"/>
    <p:sldId id="287" r:id="rId21"/>
    <p:sldId id="317" r:id="rId22"/>
    <p:sldId id="289" r:id="rId23"/>
    <p:sldId id="290" r:id="rId24"/>
    <p:sldId id="318" r:id="rId25"/>
    <p:sldId id="295" r:id="rId26"/>
    <p:sldId id="302" r:id="rId27"/>
    <p:sldId id="297" r:id="rId28"/>
    <p:sldId id="303" r:id="rId29"/>
    <p:sldId id="304" r:id="rId30"/>
    <p:sldId id="305" r:id="rId31"/>
    <p:sldId id="307" r:id="rId32"/>
    <p:sldId id="319" r:id="rId33"/>
    <p:sldId id="312" r:id="rId34"/>
    <p:sldId id="314" r:id="rId35"/>
    <p:sldId id="309" r:id="rId36"/>
    <p:sldId id="298" r:id="rId37"/>
    <p:sldId id="300" r:id="rId38"/>
    <p:sldId id="30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3CE7E9-0F13-40EA-84E0-E0ED32526DFB}" type="datetimeFigureOut">
              <a:rPr lang="en-US" smtClean="0"/>
              <a:t>12/10/2021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5A6ABC-A42D-436C-9AFB-B1CD5D46BBD8}" type="slidenum">
              <a:rPr lang="en-US" smtClean="0"/>
              <a:t>‹#›</a:t>
            </a:fld>
            <a:endParaRPr lang="en-US"/>
          </a:p>
        </p:txBody>
      </p:sp>
    </p:spTree>
    <p:extLst>
      <p:ext uri="{BB962C8B-B14F-4D97-AF65-F5344CB8AC3E}">
        <p14:creationId xmlns:p14="http://schemas.microsoft.com/office/powerpoint/2010/main" val="2072355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92AFF2-B38B-4C87-9D2C-384D91E793BD}" type="slidenum">
              <a:rPr lang="en-US" smtClean="0"/>
              <a:t>37</a:t>
            </a:fld>
            <a:endParaRPr lang="en-US"/>
          </a:p>
        </p:txBody>
      </p:sp>
    </p:spTree>
    <p:extLst>
      <p:ext uri="{BB962C8B-B14F-4D97-AF65-F5344CB8AC3E}">
        <p14:creationId xmlns:p14="http://schemas.microsoft.com/office/powerpoint/2010/main" val="308801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1E26E0-EF71-46C8-A17E-2FA1055A66AE}" type="datetimeFigureOut">
              <a:rPr lang="en-US" smtClean="0"/>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BB5F6-23E6-46EE-9614-E501B8F30C2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0869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1E26E0-EF71-46C8-A17E-2FA1055A66AE}" type="datetimeFigureOut">
              <a:rPr lang="en-US" smtClean="0"/>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BB5F6-23E6-46EE-9614-E501B8F30C28}" type="slidenum">
              <a:rPr lang="en-US" smtClean="0"/>
              <a:t>‹#›</a:t>
            </a:fld>
            <a:endParaRPr lang="en-US"/>
          </a:p>
        </p:txBody>
      </p:sp>
    </p:spTree>
    <p:extLst>
      <p:ext uri="{BB962C8B-B14F-4D97-AF65-F5344CB8AC3E}">
        <p14:creationId xmlns:p14="http://schemas.microsoft.com/office/powerpoint/2010/main" val="3147864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1E26E0-EF71-46C8-A17E-2FA1055A66AE}" type="datetimeFigureOut">
              <a:rPr lang="en-US" smtClean="0"/>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BB5F6-23E6-46EE-9614-E501B8F30C28}" type="slidenum">
              <a:rPr lang="en-US" smtClean="0"/>
              <a:t>‹#›</a:t>
            </a:fld>
            <a:endParaRPr lang="en-US"/>
          </a:p>
        </p:txBody>
      </p:sp>
    </p:spTree>
    <p:extLst>
      <p:ext uri="{BB962C8B-B14F-4D97-AF65-F5344CB8AC3E}">
        <p14:creationId xmlns:p14="http://schemas.microsoft.com/office/powerpoint/2010/main" val="970085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1E26E0-EF71-46C8-A17E-2FA1055A66AE}" type="datetimeFigureOut">
              <a:rPr lang="en-US" smtClean="0"/>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BB5F6-23E6-46EE-9614-E501B8F30C28}" type="slidenum">
              <a:rPr lang="en-US" smtClean="0"/>
              <a:t>‹#›</a:t>
            </a:fld>
            <a:endParaRPr lang="en-US"/>
          </a:p>
        </p:txBody>
      </p:sp>
    </p:spTree>
    <p:extLst>
      <p:ext uri="{BB962C8B-B14F-4D97-AF65-F5344CB8AC3E}">
        <p14:creationId xmlns:p14="http://schemas.microsoft.com/office/powerpoint/2010/main" val="644017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1E26E0-EF71-46C8-A17E-2FA1055A66AE}" type="datetimeFigureOut">
              <a:rPr lang="en-US" smtClean="0"/>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BB5F6-23E6-46EE-9614-E501B8F30C2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5070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1E26E0-EF71-46C8-A17E-2FA1055A66AE}" type="datetimeFigureOut">
              <a:rPr lang="en-US" smtClean="0"/>
              <a:t>12/10/2021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BB5F6-23E6-46EE-9614-E501B8F30C28}" type="slidenum">
              <a:rPr lang="en-US" smtClean="0"/>
              <a:t>‹#›</a:t>
            </a:fld>
            <a:endParaRPr lang="en-US"/>
          </a:p>
        </p:txBody>
      </p:sp>
    </p:spTree>
    <p:extLst>
      <p:ext uri="{BB962C8B-B14F-4D97-AF65-F5344CB8AC3E}">
        <p14:creationId xmlns:p14="http://schemas.microsoft.com/office/powerpoint/2010/main" val="1369265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1E26E0-EF71-46C8-A17E-2FA1055A66AE}" type="datetimeFigureOut">
              <a:rPr lang="en-US" smtClean="0"/>
              <a:t>12/10/2021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2BB5F6-23E6-46EE-9614-E501B8F30C28}" type="slidenum">
              <a:rPr lang="en-US" smtClean="0"/>
              <a:t>‹#›</a:t>
            </a:fld>
            <a:endParaRPr lang="en-US"/>
          </a:p>
        </p:txBody>
      </p:sp>
    </p:spTree>
    <p:extLst>
      <p:ext uri="{BB962C8B-B14F-4D97-AF65-F5344CB8AC3E}">
        <p14:creationId xmlns:p14="http://schemas.microsoft.com/office/powerpoint/2010/main" val="1065815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81E26E0-EF71-46C8-A17E-2FA1055A66AE}" type="datetimeFigureOut">
              <a:rPr lang="en-US" smtClean="0"/>
              <a:t>12/10/2021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2BB5F6-23E6-46EE-9614-E501B8F30C28}" type="slidenum">
              <a:rPr lang="en-US" smtClean="0"/>
              <a:t>‹#›</a:t>
            </a:fld>
            <a:endParaRPr lang="en-US"/>
          </a:p>
        </p:txBody>
      </p:sp>
    </p:spTree>
    <p:extLst>
      <p:ext uri="{BB962C8B-B14F-4D97-AF65-F5344CB8AC3E}">
        <p14:creationId xmlns:p14="http://schemas.microsoft.com/office/powerpoint/2010/main" val="2569200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81E26E0-EF71-46C8-A17E-2FA1055A66AE}" type="datetimeFigureOut">
              <a:rPr lang="en-US" smtClean="0"/>
              <a:t>12/10/2021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32BB5F6-23E6-46EE-9614-E501B8F30C28}" type="slidenum">
              <a:rPr lang="en-US" smtClean="0"/>
              <a:t>‹#›</a:t>
            </a:fld>
            <a:endParaRPr lang="en-US"/>
          </a:p>
        </p:txBody>
      </p:sp>
    </p:spTree>
    <p:extLst>
      <p:ext uri="{BB962C8B-B14F-4D97-AF65-F5344CB8AC3E}">
        <p14:creationId xmlns:p14="http://schemas.microsoft.com/office/powerpoint/2010/main" val="3510556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81E26E0-EF71-46C8-A17E-2FA1055A66AE}" type="datetimeFigureOut">
              <a:rPr lang="en-US" smtClean="0"/>
              <a:t>12/10/2021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32BB5F6-23E6-46EE-9614-E501B8F30C28}" type="slidenum">
              <a:rPr lang="en-US" smtClean="0"/>
              <a:t>‹#›</a:t>
            </a:fld>
            <a:endParaRPr lang="en-US"/>
          </a:p>
        </p:txBody>
      </p:sp>
    </p:spTree>
    <p:extLst>
      <p:ext uri="{BB962C8B-B14F-4D97-AF65-F5344CB8AC3E}">
        <p14:creationId xmlns:p14="http://schemas.microsoft.com/office/powerpoint/2010/main" val="2870529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1E26E0-EF71-46C8-A17E-2FA1055A66AE}" type="datetimeFigureOut">
              <a:rPr lang="en-US" smtClean="0"/>
              <a:t>12/10/2021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BB5F6-23E6-46EE-9614-E501B8F30C28}" type="slidenum">
              <a:rPr lang="en-US" smtClean="0"/>
              <a:t>‹#›</a:t>
            </a:fld>
            <a:endParaRPr lang="en-US"/>
          </a:p>
        </p:txBody>
      </p:sp>
    </p:spTree>
    <p:extLst>
      <p:ext uri="{BB962C8B-B14F-4D97-AF65-F5344CB8AC3E}">
        <p14:creationId xmlns:p14="http://schemas.microsoft.com/office/powerpoint/2010/main" val="289780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81E26E0-EF71-46C8-A17E-2FA1055A66AE}" type="datetimeFigureOut">
              <a:rPr lang="en-US" smtClean="0"/>
              <a:t>12/10/2021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32BB5F6-23E6-46EE-9614-E501B8F30C2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71822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Skin part II</a:t>
            </a:r>
            <a:endParaRPr lang="en-US" dirty="0"/>
          </a:p>
        </p:txBody>
      </p:sp>
      <p:sp>
        <p:nvSpPr>
          <p:cNvPr id="3" name="Subtitle 2"/>
          <p:cNvSpPr>
            <a:spLocks noGrp="1"/>
          </p:cNvSpPr>
          <p:nvPr>
            <p:ph type="subTitle" idx="1"/>
          </p:nvPr>
        </p:nvSpPr>
        <p:spPr/>
        <p:txBody>
          <a:bodyPr/>
          <a:lstStyle/>
          <a:p>
            <a:r>
              <a:rPr lang="en-US" dirty="0" smtClean="0"/>
              <a:t>Done by </a:t>
            </a:r>
            <a:r>
              <a:rPr lang="en-US" dirty="0" err="1" smtClean="0"/>
              <a:t>assist.lect</a:t>
            </a:r>
            <a:r>
              <a:rPr lang="en-US" dirty="0" smtClean="0"/>
              <a:t>. </a:t>
            </a:r>
            <a:r>
              <a:rPr lang="en-US" dirty="0" err="1" smtClean="0"/>
              <a:t>Shaymaa</a:t>
            </a:r>
            <a:r>
              <a:rPr lang="en-US" dirty="0" smtClean="0"/>
              <a:t> Hasan Abbas</a:t>
            </a:r>
            <a:endParaRPr lang="en-US" dirty="0"/>
          </a:p>
        </p:txBody>
      </p:sp>
    </p:spTree>
    <p:extLst>
      <p:ext uri="{BB962C8B-B14F-4D97-AF65-F5344CB8AC3E}">
        <p14:creationId xmlns:p14="http://schemas.microsoft.com/office/powerpoint/2010/main" val="3834385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Benzyl benzoate</a:t>
            </a:r>
            <a:br>
              <a:rPr lang="en-US" dirty="0"/>
            </a:br>
            <a:endParaRPr lang="en-US" dirty="0"/>
          </a:p>
        </p:txBody>
      </p:sp>
      <p:sp>
        <p:nvSpPr>
          <p:cNvPr id="3" name="Content Placeholder 2"/>
          <p:cNvSpPr>
            <a:spLocks noGrp="1"/>
          </p:cNvSpPr>
          <p:nvPr>
            <p:ph idx="1"/>
          </p:nvPr>
        </p:nvSpPr>
        <p:spPr>
          <a:xfrm>
            <a:off x="1097280" y="1405719"/>
            <a:ext cx="10058400" cy="4954138"/>
          </a:xfrm>
        </p:spPr>
        <p:txBody>
          <a:bodyPr>
            <a:normAutofit fontScale="92500" lnSpcReduction="10000"/>
          </a:bodyPr>
          <a:lstStyle/>
          <a:p>
            <a:pPr marL="0" indent="0">
              <a:buNone/>
            </a:pPr>
            <a:r>
              <a:rPr lang="en-US" dirty="0" smtClean="0"/>
              <a:t>l </a:t>
            </a:r>
            <a:r>
              <a:rPr lang="en-US" dirty="0"/>
              <a:t>INDICATIONS AND </a:t>
            </a:r>
            <a:r>
              <a:rPr lang="en-US" dirty="0" smtClean="0"/>
              <a:t>DOSE  </a:t>
            </a:r>
            <a:r>
              <a:rPr lang="en-US" sz="2600" dirty="0" smtClean="0">
                <a:solidFill>
                  <a:srgbClr val="FF0000"/>
                </a:solidFill>
              </a:rPr>
              <a:t>(scabies)</a:t>
            </a:r>
            <a:endParaRPr lang="en-US" sz="2600" dirty="0">
              <a:solidFill>
                <a:srgbClr val="FF0000"/>
              </a:solidFill>
            </a:endParaRPr>
          </a:p>
          <a:p>
            <a:pPr marL="0" indent="0">
              <a:buNone/>
            </a:pPr>
            <a:r>
              <a:rPr lang="en-US" dirty="0"/>
              <a:t>▶ </a:t>
            </a:r>
            <a:r>
              <a:rPr lang="en-US" dirty="0">
                <a:solidFill>
                  <a:srgbClr val="FF0000"/>
                </a:solidFill>
              </a:rPr>
              <a:t>TO THE SKIN</a:t>
            </a:r>
          </a:p>
          <a:p>
            <a:pPr marL="0" indent="0">
              <a:buNone/>
            </a:pPr>
            <a:r>
              <a:rPr lang="en-US" dirty="0"/>
              <a:t>▶ Adult: Apply over the whole body; repeat </a:t>
            </a:r>
            <a:r>
              <a:rPr lang="en-US" dirty="0" smtClean="0"/>
              <a:t>without bathing </a:t>
            </a:r>
            <a:r>
              <a:rPr lang="en-US" dirty="0"/>
              <a:t>on the following day and wash off 24 </a:t>
            </a:r>
            <a:r>
              <a:rPr lang="en-US" dirty="0" smtClean="0"/>
              <a:t>hours later</a:t>
            </a:r>
            <a:r>
              <a:rPr lang="en-US" dirty="0"/>
              <a:t>; a third application may be required in some </a:t>
            </a:r>
            <a:r>
              <a:rPr lang="en-US" dirty="0" smtClean="0"/>
              <a:t>cases</a:t>
            </a:r>
          </a:p>
          <a:p>
            <a:pPr marL="0" indent="0">
              <a:buNone/>
            </a:pPr>
            <a:r>
              <a:rPr lang="en-US" dirty="0">
                <a:solidFill>
                  <a:srgbClr val="FF0000"/>
                </a:solidFill>
              </a:rPr>
              <a:t>CAUTIONS</a:t>
            </a:r>
            <a:r>
              <a:rPr lang="en-US" dirty="0"/>
              <a:t> Avoid contact with </a:t>
            </a:r>
            <a:r>
              <a:rPr lang="en-US" b="1" dirty="0"/>
              <a:t>eyes and mucous membranes </a:t>
            </a:r>
            <a:r>
              <a:rPr lang="en-US" dirty="0"/>
              <a:t>. children (not recommended) . </a:t>
            </a:r>
            <a:r>
              <a:rPr lang="en-US" b="1" dirty="0"/>
              <a:t>do not use on broken or secondarily infected skin</a:t>
            </a:r>
          </a:p>
          <a:p>
            <a:pPr marL="0" indent="0">
              <a:buNone/>
            </a:pPr>
            <a:r>
              <a:rPr lang="en-US" dirty="0" smtClean="0">
                <a:solidFill>
                  <a:srgbClr val="FF0000"/>
                </a:solidFill>
              </a:rPr>
              <a:t>SIDE-EFFECTS</a:t>
            </a:r>
            <a:r>
              <a:rPr lang="en-US" dirty="0" smtClean="0"/>
              <a:t> </a:t>
            </a:r>
            <a:r>
              <a:rPr lang="en-US" dirty="0"/>
              <a:t>Skin burning sensation (especially on genitalia and excoriations) . skin reactions</a:t>
            </a:r>
          </a:p>
          <a:p>
            <a:pPr marL="0" indent="0">
              <a:buNone/>
            </a:pPr>
            <a:r>
              <a:rPr lang="en-US" dirty="0" smtClean="0">
                <a:solidFill>
                  <a:srgbClr val="FF0000"/>
                </a:solidFill>
              </a:rPr>
              <a:t>BREAST FEEDIN </a:t>
            </a:r>
            <a:r>
              <a:rPr lang="en-US" dirty="0"/>
              <a:t>Suspend feeding until product has </a:t>
            </a:r>
            <a:r>
              <a:rPr lang="en-US" dirty="0" smtClean="0"/>
              <a:t>been washed </a:t>
            </a:r>
            <a:r>
              <a:rPr lang="en-US" dirty="0"/>
              <a:t>off</a:t>
            </a:r>
            <a:r>
              <a:rPr lang="en-US" dirty="0" smtClean="0"/>
              <a:t>.</a:t>
            </a:r>
          </a:p>
          <a:p>
            <a:pPr marL="0" indent="0">
              <a:buNone/>
            </a:pPr>
            <a:r>
              <a:rPr lang="en-US" dirty="0"/>
              <a:t>Some manufacturers recommend application to the body but to exclude the head and neck. However, application should be extended to the scalp, neck, face, and ears. </a:t>
            </a:r>
            <a:endParaRPr lang="en-US" dirty="0" smtClean="0"/>
          </a:p>
          <a:p>
            <a:pPr marL="0" indent="0">
              <a:buNone/>
            </a:pPr>
            <a:r>
              <a:rPr lang="en-US" dirty="0">
                <a:solidFill>
                  <a:srgbClr val="FF0000"/>
                </a:solidFill>
              </a:rPr>
              <a:t>UNLICENSED </a:t>
            </a:r>
            <a:r>
              <a:rPr lang="en-US" dirty="0" smtClean="0">
                <a:solidFill>
                  <a:srgbClr val="FF0000"/>
                </a:solidFill>
              </a:rPr>
              <a:t>USE </a:t>
            </a:r>
            <a:r>
              <a:rPr lang="en-US" dirty="0" smtClean="0"/>
              <a:t>▶ </a:t>
            </a:r>
            <a:r>
              <a:rPr lang="en-US" dirty="0"/>
              <a:t>In children Not licensed for use in children under 6 months except under medical supervision</a:t>
            </a:r>
          </a:p>
          <a:p>
            <a:pPr marL="0" indent="0">
              <a:buNone/>
            </a:pPr>
            <a:r>
              <a:rPr lang="en-US" b="1" dirty="0"/>
              <a:t>Note—dilution to reduce irritant effect also reduces efficacy.</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50643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Malathion</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solidFill>
                  <a:srgbClr val="FF0000"/>
                </a:solidFill>
              </a:rPr>
              <a:t>Scabies</a:t>
            </a:r>
          </a:p>
          <a:p>
            <a:pPr marL="0" indent="0">
              <a:buNone/>
            </a:pPr>
            <a:r>
              <a:rPr lang="en-US" dirty="0"/>
              <a:t>▶ TO THE SKIN</a:t>
            </a:r>
          </a:p>
          <a:p>
            <a:pPr marL="0" indent="0">
              <a:buNone/>
            </a:pPr>
            <a:r>
              <a:rPr lang="en-US" dirty="0"/>
              <a:t>▶ Child: Apply once weekly for 2 doses, apply </a:t>
            </a:r>
            <a:r>
              <a:rPr lang="en-US" dirty="0" smtClean="0"/>
              <a:t>preparation over </a:t>
            </a:r>
            <a:r>
              <a:rPr lang="en-US" dirty="0"/>
              <a:t>whole body, and wash off after 24 hours, if </a:t>
            </a:r>
            <a:r>
              <a:rPr lang="en-US" dirty="0" smtClean="0"/>
              <a:t>hands are </a:t>
            </a:r>
            <a:r>
              <a:rPr lang="en-US" dirty="0"/>
              <a:t>washed with soap within 24 hours, they should </a:t>
            </a:r>
            <a:r>
              <a:rPr lang="en-US" dirty="0" smtClean="0"/>
              <a:t>be retreated</a:t>
            </a:r>
            <a:endParaRPr lang="en-US" dirty="0"/>
          </a:p>
          <a:p>
            <a:pPr marL="0" indent="0">
              <a:buNone/>
            </a:pPr>
            <a:r>
              <a:rPr lang="en-US" dirty="0"/>
              <a:t>▶ Adult: Apply once weekly for 2 doses, </a:t>
            </a:r>
            <a:r>
              <a:rPr lang="en-US" dirty="0" smtClean="0"/>
              <a:t>apply preparation </a:t>
            </a:r>
            <a:r>
              <a:rPr lang="en-US" dirty="0"/>
              <a:t>over whole body, and wash off </a:t>
            </a:r>
            <a:r>
              <a:rPr lang="en-US" dirty="0" smtClean="0"/>
              <a:t>after 24 </a:t>
            </a:r>
            <a:r>
              <a:rPr lang="en-US" dirty="0"/>
              <a:t>hours, if hands are washed with soap </a:t>
            </a:r>
            <a:r>
              <a:rPr lang="en-US" dirty="0" smtClean="0"/>
              <a:t>within 24 </a:t>
            </a:r>
            <a:r>
              <a:rPr lang="en-US" dirty="0"/>
              <a:t>hours, they should be </a:t>
            </a:r>
            <a:r>
              <a:rPr lang="en-US" dirty="0" smtClean="0"/>
              <a:t>retreated</a:t>
            </a:r>
          </a:p>
          <a:p>
            <a:pPr marL="0" indent="0">
              <a:buNone/>
            </a:pPr>
            <a:r>
              <a:rPr lang="en-US" dirty="0">
                <a:solidFill>
                  <a:srgbClr val="FF0000"/>
                </a:solidFill>
              </a:rPr>
              <a:t>SIDE-EFFECTS</a:t>
            </a:r>
            <a:r>
              <a:rPr lang="en-US" dirty="0"/>
              <a:t> Angioedema . eye swelling . Hypersensitivity . skin reactions</a:t>
            </a:r>
          </a:p>
          <a:p>
            <a:pPr marL="0" indent="0">
              <a:buNone/>
            </a:pPr>
            <a:r>
              <a:rPr lang="en-US" dirty="0"/>
              <a:t>l PRESCRIBING AND DISPENSING INFORMATION For scabies, manufacturer recommends application to the body but not necessarily to the head and neck. However, application should be extended to the scalp, neck, face, and ears.</a:t>
            </a:r>
          </a:p>
          <a:p>
            <a:pPr marL="0" indent="0">
              <a:buNone/>
            </a:pPr>
            <a:r>
              <a:rPr lang="en-US" dirty="0">
                <a:solidFill>
                  <a:srgbClr val="FF0000"/>
                </a:solidFill>
              </a:rPr>
              <a:t>Liquid</a:t>
            </a:r>
          </a:p>
          <a:p>
            <a:pPr marL="0" indent="0">
              <a:buNone/>
            </a:pPr>
            <a:r>
              <a:rPr lang="en-US" dirty="0"/>
              <a:t>- Malathion 5 mg per 1 gram </a:t>
            </a:r>
            <a:r>
              <a:rPr lang="en-US" dirty="0" err="1"/>
              <a:t>Derbac</a:t>
            </a:r>
            <a:r>
              <a:rPr lang="en-US" dirty="0"/>
              <a:t>-M 0.5% liquid</a:t>
            </a:r>
          </a:p>
          <a:p>
            <a:pPr marL="0" indent="0">
              <a:buNone/>
            </a:pPr>
            <a:endParaRPr lang="en-US" dirty="0"/>
          </a:p>
        </p:txBody>
      </p:sp>
    </p:spTree>
    <p:extLst>
      <p:ext uri="{BB962C8B-B14F-4D97-AF65-F5344CB8AC3E}">
        <p14:creationId xmlns:p14="http://schemas.microsoft.com/office/powerpoint/2010/main" val="998345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dirty="0" smtClean="0"/>
              <a:t>IMPORTANT </a:t>
            </a:r>
            <a:r>
              <a:rPr lang="en-US" dirty="0"/>
              <a:t>SAFETY </a:t>
            </a:r>
            <a:r>
              <a:rPr lang="en-US" dirty="0" smtClean="0"/>
              <a:t>INFORMATION MHRA/CHM </a:t>
            </a:r>
            <a:r>
              <a:rPr lang="en-US" dirty="0"/>
              <a:t>ADVICE: HEAD LICE ERADICATION PRODUCTS: RISK </a:t>
            </a:r>
            <a:r>
              <a:rPr lang="en-US" dirty="0" smtClean="0"/>
              <a:t>OF SERIOUS </a:t>
            </a:r>
            <a:r>
              <a:rPr lang="en-US" dirty="0"/>
              <a:t>BURNS IF TREATED HAIR IS EXPOSED TO </a:t>
            </a:r>
            <a:r>
              <a:rPr lang="en-US" b="1" dirty="0"/>
              <a:t>OPEN </a:t>
            </a:r>
            <a:r>
              <a:rPr lang="en-US" b="1" dirty="0" smtClean="0"/>
              <a:t>FLAMES OR </a:t>
            </a:r>
            <a:r>
              <a:rPr lang="en-US" b="1" dirty="0"/>
              <a:t>OTHER SOURCES OF IGNITION (MARCH 2018</a:t>
            </a:r>
            <a:r>
              <a:rPr lang="en-US" b="1" dirty="0" smtClean="0"/>
              <a:t>) l </a:t>
            </a:r>
          </a:p>
          <a:p>
            <a:pPr marL="0" indent="0">
              <a:buNone/>
            </a:pPr>
            <a:r>
              <a:rPr lang="en-US" dirty="0" smtClean="0">
                <a:solidFill>
                  <a:srgbClr val="FF0000"/>
                </a:solidFill>
              </a:rPr>
              <a:t>CAUTIONS</a:t>
            </a:r>
            <a:r>
              <a:rPr lang="en-US" dirty="0" smtClean="0"/>
              <a:t> </a:t>
            </a:r>
            <a:r>
              <a:rPr lang="en-US" u="sng" dirty="0"/>
              <a:t>Alcoholic lotions not recommended for </a:t>
            </a:r>
            <a:r>
              <a:rPr lang="en-US" u="sng" dirty="0" smtClean="0"/>
              <a:t>head lice </a:t>
            </a:r>
            <a:r>
              <a:rPr lang="en-US" u="sng" dirty="0"/>
              <a:t>in children with severe eczema or asthma, or </a:t>
            </a:r>
            <a:r>
              <a:rPr lang="en-US" u="sng" dirty="0" smtClean="0"/>
              <a:t>for scabies </a:t>
            </a:r>
            <a:r>
              <a:rPr lang="en-US" u="sng" dirty="0"/>
              <a:t>or crab lice </a:t>
            </a:r>
            <a:r>
              <a:rPr lang="en-US" dirty="0"/>
              <a:t>. </a:t>
            </a:r>
            <a:endParaRPr lang="en-US" dirty="0" smtClean="0"/>
          </a:p>
          <a:p>
            <a:pPr marL="0" indent="0">
              <a:buNone/>
            </a:pPr>
            <a:r>
              <a:rPr lang="en-US" dirty="0" smtClean="0"/>
              <a:t>-avoid </a:t>
            </a:r>
            <a:r>
              <a:rPr lang="en-US" dirty="0"/>
              <a:t>contact with eyes . Do not use on broken or secondarily infected </a:t>
            </a:r>
            <a:r>
              <a:rPr lang="en-US" dirty="0" smtClean="0"/>
              <a:t>skin</a:t>
            </a:r>
          </a:p>
          <a:p>
            <a:pPr marL="0" indent="0">
              <a:buNone/>
            </a:pPr>
            <a:r>
              <a:rPr lang="en-US" dirty="0" smtClean="0"/>
              <a:t>- Children under </a:t>
            </a:r>
            <a:r>
              <a:rPr lang="en-US" dirty="0"/>
              <a:t>6 months, medical supervision required . do not </a:t>
            </a:r>
            <a:r>
              <a:rPr lang="en-US" dirty="0" smtClean="0"/>
              <a:t>use lotion </a:t>
            </a:r>
            <a:r>
              <a:rPr lang="en-US" dirty="0"/>
              <a:t>more than once a week for 3 consecutive weeks . </a:t>
            </a:r>
            <a:endParaRPr lang="en-US" b="1" dirty="0"/>
          </a:p>
        </p:txBody>
      </p:sp>
    </p:spTree>
    <p:extLst>
      <p:ext uri="{BB962C8B-B14F-4D97-AF65-F5344CB8AC3E}">
        <p14:creationId xmlns:p14="http://schemas.microsoft.com/office/powerpoint/2010/main" val="1028931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Crotamiton</a:t>
            </a:r>
          </a:p>
        </p:txBody>
      </p:sp>
      <p:sp>
        <p:nvSpPr>
          <p:cNvPr id="3" name="Content Placeholder 2"/>
          <p:cNvSpPr>
            <a:spLocks noGrp="1"/>
          </p:cNvSpPr>
          <p:nvPr>
            <p:ph idx="1"/>
          </p:nvPr>
        </p:nvSpPr>
        <p:spPr/>
        <p:txBody>
          <a:bodyPr>
            <a:normAutofit fontScale="92500" lnSpcReduction="20000"/>
          </a:bodyPr>
          <a:lstStyle/>
          <a:p>
            <a:r>
              <a:rPr lang="en-US" dirty="0" smtClean="0"/>
              <a:t>l </a:t>
            </a:r>
            <a:r>
              <a:rPr lang="en-US" dirty="0"/>
              <a:t>INDICATIONS AND DOSE Pruritus (including pruritus after scabies</a:t>
            </a:r>
            <a:r>
              <a:rPr lang="en-US" dirty="0" smtClean="0"/>
              <a:t>)</a:t>
            </a:r>
          </a:p>
          <a:p>
            <a:r>
              <a:rPr lang="en-US" dirty="0" smtClean="0"/>
              <a:t> </a:t>
            </a:r>
            <a:r>
              <a:rPr lang="en-US" dirty="0"/>
              <a:t>▶ TO THE SKIN ▶ Child 1 month–2 years (on doctor’s advice only): Apply once daily </a:t>
            </a:r>
            <a:endParaRPr lang="en-US" dirty="0" smtClean="0"/>
          </a:p>
          <a:p>
            <a:r>
              <a:rPr lang="en-US" dirty="0" smtClean="0"/>
              <a:t>▶ </a:t>
            </a:r>
            <a:r>
              <a:rPr lang="en-US" dirty="0"/>
              <a:t>Child 3–17 years: Apply 2–3 times a day </a:t>
            </a:r>
            <a:endParaRPr lang="en-US" dirty="0" smtClean="0"/>
          </a:p>
          <a:p>
            <a:r>
              <a:rPr lang="en-US" dirty="0" smtClean="0"/>
              <a:t>▶ </a:t>
            </a:r>
            <a:r>
              <a:rPr lang="en-US" dirty="0"/>
              <a:t>Adult: Apply 2–3 times a day l </a:t>
            </a:r>
            <a:endParaRPr lang="en-US" dirty="0" smtClean="0"/>
          </a:p>
          <a:p>
            <a:r>
              <a:rPr lang="en-US" dirty="0" smtClean="0"/>
              <a:t>CONTRA-INDICATIONS </a:t>
            </a:r>
            <a:r>
              <a:rPr lang="en-US" dirty="0"/>
              <a:t>Acute exudative </a:t>
            </a:r>
            <a:r>
              <a:rPr lang="en-US" dirty="0" err="1"/>
              <a:t>dermatoses</a:t>
            </a:r>
            <a:r>
              <a:rPr lang="en-US" dirty="0"/>
              <a:t> l </a:t>
            </a:r>
            <a:endParaRPr lang="en-US" dirty="0" smtClean="0"/>
          </a:p>
          <a:p>
            <a:r>
              <a:rPr lang="en-US" dirty="0" smtClean="0">
                <a:solidFill>
                  <a:srgbClr val="FF0000"/>
                </a:solidFill>
              </a:rPr>
              <a:t>CAUTIONS</a:t>
            </a:r>
            <a:r>
              <a:rPr lang="en-US" dirty="0" smtClean="0"/>
              <a:t> </a:t>
            </a:r>
            <a:r>
              <a:rPr lang="en-US" dirty="0"/>
              <a:t>Avoid use in buccal mucosa . avoid use near eyes . avoid use on broken skin . avoid use on very inflamed skin . use on doctor’s advice for children under 3 years l </a:t>
            </a:r>
            <a:endParaRPr lang="en-US" dirty="0" smtClean="0"/>
          </a:p>
          <a:p>
            <a:r>
              <a:rPr lang="en-US" dirty="0" smtClean="0">
                <a:solidFill>
                  <a:srgbClr val="FF0000"/>
                </a:solidFill>
              </a:rPr>
              <a:t>PREGNANCY</a:t>
            </a:r>
            <a:r>
              <a:rPr lang="en-US" dirty="0" smtClean="0"/>
              <a:t>; </a:t>
            </a:r>
            <a:r>
              <a:rPr lang="en-US" dirty="0"/>
              <a:t>Manufacturer advises avoid, especially </a:t>
            </a:r>
            <a:r>
              <a:rPr lang="en-US" dirty="0" smtClean="0"/>
              <a:t>during </a:t>
            </a:r>
            <a:r>
              <a:rPr lang="en-US" dirty="0"/>
              <a:t>the first trimester—no information available. l </a:t>
            </a:r>
            <a:endParaRPr lang="en-US" dirty="0" smtClean="0"/>
          </a:p>
          <a:p>
            <a:r>
              <a:rPr lang="en-US" dirty="0" smtClean="0">
                <a:solidFill>
                  <a:srgbClr val="FF0000"/>
                </a:solidFill>
              </a:rPr>
              <a:t>BREAST FEEDING</a:t>
            </a:r>
            <a:r>
              <a:rPr lang="en-US" dirty="0" smtClean="0"/>
              <a:t>; No </a:t>
            </a:r>
            <a:r>
              <a:rPr lang="en-US" dirty="0"/>
              <a:t>information available; avoid application to nipple </a:t>
            </a:r>
            <a:r>
              <a:rPr lang="en-US" dirty="0" smtClean="0"/>
              <a:t>area</a:t>
            </a:r>
          </a:p>
          <a:p>
            <a:r>
              <a:rPr lang="en-US" dirty="0"/>
              <a:t>▶ </a:t>
            </a:r>
            <a:r>
              <a:rPr lang="en-US" dirty="0" err="1"/>
              <a:t>Eurax</a:t>
            </a:r>
            <a:r>
              <a:rPr lang="en-US" dirty="0"/>
              <a:t> (GlaxoSmithKline Consumer Healthcare) Crotamiton 100 mg per 1 gram </a:t>
            </a:r>
            <a:r>
              <a:rPr lang="en-US" dirty="0" err="1"/>
              <a:t>Eurax</a:t>
            </a:r>
            <a:r>
              <a:rPr lang="en-US" dirty="0"/>
              <a:t> 10% cream | 30 gram</a:t>
            </a:r>
          </a:p>
          <a:p>
            <a:endParaRPr lang="en-US" dirty="0"/>
          </a:p>
        </p:txBody>
      </p:sp>
    </p:spTree>
    <p:extLst>
      <p:ext uri="{BB962C8B-B14F-4D97-AF65-F5344CB8AC3E}">
        <p14:creationId xmlns:p14="http://schemas.microsoft.com/office/powerpoint/2010/main" val="1669895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a:stretch>
            <a:fillRect/>
          </a:stretch>
        </p:blipFill>
        <p:spPr bwMode="auto">
          <a:xfrm>
            <a:off x="1919536" y="0"/>
            <a:ext cx="7467600" cy="3200400"/>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srcRect/>
          <a:stretch>
            <a:fillRect/>
          </a:stretch>
        </p:blipFill>
        <p:spPr bwMode="auto">
          <a:xfrm>
            <a:off x="7320136" y="2708920"/>
            <a:ext cx="3347864" cy="4149080"/>
          </a:xfrm>
          <a:prstGeom prst="rect">
            <a:avLst/>
          </a:prstGeom>
          <a:noFill/>
          <a:ln w="9525">
            <a:noFill/>
            <a:miter lim="800000"/>
            <a:headEnd/>
            <a:tailEnd/>
          </a:ln>
          <a:effectLst/>
        </p:spPr>
      </p:pic>
    </p:spTree>
    <p:extLst>
      <p:ext uri="{BB962C8B-B14F-4D97-AF65-F5344CB8AC3E}">
        <p14:creationId xmlns:p14="http://schemas.microsoft.com/office/powerpoint/2010/main" val="2138655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286000" y="0"/>
            <a:ext cx="4242048" cy="6858000"/>
          </a:xfrm>
          <a:prstGeom prst="rect">
            <a:avLst/>
          </a:prstGeom>
          <a:noFill/>
          <a:ln w="9525">
            <a:noFill/>
            <a:miter lim="800000"/>
            <a:headEnd/>
            <a:tailEnd/>
          </a:ln>
          <a:effectLst/>
        </p:spPr>
      </p:pic>
      <p:pic>
        <p:nvPicPr>
          <p:cNvPr id="3" name="Picture 2" descr="derbac-m.jpg"/>
          <p:cNvPicPr>
            <a:picLocks noChangeAspect="1"/>
          </p:cNvPicPr>
          <p:nvPr/>
        </p:nvPicPr>
        <p:blipFill>
          <a:blip r:embed="rId3" cstate="print"/>
          <a:stretch>
            <a:fillRect/>
          </a:stretch>
        </p:blipFill>
        <p:spPr>
          <a:xfrm>
            <a:off x="6168008" y="880110"/>
            <a:ext cx="3744416" cy="5977890"/>
          </a:xfrm>
          <a:prstGeom prst="rect">
            <a:avLst/>
          </a:prstGeom>
        </p:spPr>
      </p:pic>
    </p:spTree>
    <p:extLst>
      <p:ext uri="{BB962C8B-B14F-4D97-AF65-F5344CB8AC3E}">
        <p14:creationId xmlns:p14="http://schemas.microsoft.com/office/powerpoint/2010/main" val="14171960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1775520" y="2132856"/>
            <a:ext cx="3960440" cy="4725144"/>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srcRect/>
          <a:stretch>
            <a:fillRect/>
          </a:stretch>
        </p:blipFill>
        <p:spPr bwMode="auto">
          <a:xfrm>
            <a:off x="6528048" y="620688"/>
            <a:ext cx="3203848" cy="4464496"/>
          </a:xfrm>
          <a:prstGeom prst="rect">
            <a:avLst/>
          </a:prstGeom>
          <a:noFill/>
          <a:ln w="9525">
            <a:noFill/>
            <a:miter lim="800000"/>
            <a:headEnd/>
            <a:tailEnd/>
          </a:ln>
          <a:effectLst/>
        </p:spPr>
      </p:pic>
    </p:spTree>
    <p:extLst>
      <p:ext uri="{BB962C8B-B14F-4D97-AF65-F5344CB8AC3E}">
        <p14:creationId xmlns:p14="http://schemas.microsoft.com/office/powerpoint/2010/main" val="2652311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Practical points</a:t>
            </a:r>
            <a:r>
              <a:rPr lang="en-US" dirty="0"/>
              <a:t/>
            </a:r>
            <a:br>
              <a:rPr lang="en-US" dirty="0"/>
            </a:br>
            <a:endParaRPr lang="en-US" dirty="0"/>
          </a:p>
        </p:txBody>
      </p:sp>
      <p:sp>
        <p:nvSpPr>
          <p:cNvPr id="3" name="Content Placeholder 2"/>
          <p:cNvSpPr>
            <a:spLocks noGrp="1"/>
          </p:cNvSpPr>
          <p:nvPr>
            <p:ph idx="1"/>
          </p:nvPr>
        </p:nvSpPr>
        <p:spPr>
          <a:xfrm>
            <a:off x="1097280" y="1845733"/>
            <a:ext cx="10058400" cy="4596009"/>
          </a:xfrm>
        </p:spPr>
        <p:txBody>
          <a:bodyPr>
            <a:normAutofit fontScale="92500" lnSpcReduction="10000"/>
          </a:bodyPr>
          <a:lstStyle/>
          <a:p>
            <a:pPr marL="0" lvl="0" indent="0">
              <a:buNone/>
            </a:pPr>
            <a:r>
              <a:rPr lang="en-US" dirty="0" smtClean="0"/>
              <a:t>1- The</a:t>
            </a:r>
            <a:r>
              <a:rPr lang="en-US" dirty="0" smtClean="0">
                <a:solidFill>
                  <a:srgbClr val="FF0000"/>
                </a:solidFill>
              </a:rPr>
              <a:t> </a:t>
            </a:r>
            <a:r>
              <a:rPr lang="en-US" dirty="0">
                <a:solidFill>
                  <a:srgbClr val="FF0000"/>
                </a:solidFill>
              </a:rPr>
              <a:t>itch </a:t>
            </a:r>
            <a:r>
              <a:rPr lang="en-US" dirty="0"/>
              <a:t>will </a:t>
            </a:r>
            <a:r>
              <a:rPr lang="en-US" b="1" dirty="0"/>
              <a:t>continue and may become worse </a:t>
            </a:r>
            <a:r>
              <a:rPr lang="en-US" dirty="0"/>
              <a:t>in the first few days after treatment. The reason for this is thought to be the release of allergen from dead mites. Patients need to be told that the itch will not stop straightaway after treatment. </a:t>
            </a:r>
            <a:r>
              <a:rPr lang="en-US" b="1" dirty="0">
                <a:solidFill>
                  <a:srgbClr val="FF0000"/>
                </a:solidFill>
              </a:rPr>
              <a:t>Crotamiton cream or lotion </a:t>
            </a:r>
            <a:r>
              <a:rPr lang="en-US" dirty="0"/>
              <a:t>could be used to relieve the symptoms, provided the skin is not badly excoriated. </a:t>
            </a:r>
            <a:r>
              <a:rPr lang="en-US" dirty="0">
                <a:solidFill>
                  <a:srgbClr val="FF0000"/>
                </a:solidFill>
              </a:rPr>
              <a:t>An oral antihistamine </a:t>
            </a:r>
            <a:r>
              <a:rPr lang="en-US" dirty="0"/>
              <a:t>such as promethazine may be considered if the itch is severe</a:t>
            </a:r>
            <a:r>
              <a:rPr lang="en-US" dirty="0" smtClean="0"/>
              <a:t>.</a:t>
            </a:r>
            <a:endParaRPr lang="en-US" dirty="0"/>
          </a:p>
          <a:p>
            <a:pPr marL="0" lvl="0" indent="0">
              <a:buNone/>
            </a:pPr>
            <a:r>
              <a:rPr lang="en-US" dirty="0" smtClean="0"/>
              <a:t>2- The </a:t>
            </a:r>
            <a:r>
              <a:rPr lang="en-US" dirty="0"/>
              <a:t>treatment </a:t>
            </a:r>
            <a:r>
              <a:rPr lang="en-US" dirty="0" smtClean="0"/>
              <a:t>should </a:t>
            </a:r>
            <a:r>
              <a:rPr lang="en-US" dirty="0"/>
              <a:t>be applied to cool, dry skin. Good advice would be to apply the treatment immediately </a:t>
            </a:r>
            <a:r>
              <a:rPr lang="en-US" b="1" dirty="0"/>
              <a:t>before bedtime </a:t>
            </a:r>
            <a:r>
              <a:rPr lang="en-US" dirty="0"/>
              <a:t>(leaving time for the cream to be absorbed or the lotion to dry). </a:t>
            </a:r>
            <a:endParaRPr lang="en-US" dirty="0" smtClean="0"/>
          </a:p>
          <a:p>
            <a:pPr lvl="0"/>
            <a:r>
              <a:rPr lang="en-US" dirty="0" smtClean="0"/>
              <a:t>3- All </a:t>
            </a:r>
            <a:r>
              <a:rPr lang="en-US" dirty="0"/>
              <a:t>members of the family or household should be treated, preferably, on the same day. </a:t>
            </a:r>
            <a:r>
              <a:rPr lang="en-US" b="1" dirty="0"/>
              <a:t>Because the itch of scabies may take several weeks to develop, people may be infested but symptomless. </a:t>
            </a:r>
            <a:r>
              <a:rPr lang="en-US" dirty="0"/>
              <a:t>It is thought that patients may not develop symptoms for up to 8 weeks after infestation. The incubation period of the scabies mite is 3 weeks, so </a:t>
            </a:r>
            <a:r>
              <a:rPr lang="en-US" dirty="0" err="1"/>
              <a:t>reinfestation</a:t>
            </a:r>
            <a:r>
              <a:rPr lang="en-US" dirty="0"/>
              <a:t> may occur from other family or household members. </a:t>
            </a:r>
          </a:p>
          <a:p>
            <a:pPr lvl="0"/>
            <a:r>
              <a:rPr lang="en-US" dirty="0" smtClean="0"/>
              <a:t>4- </a:t>
            </a:r>
            <a:r>
              <a:rPr lang="en-US" b="1" dirty="0" smtClean="0"/>
              <a:t>The scabies mite can live only for around 1 day after leaving its host and </a:t>
            </a:r>
            <a:r>
              <a:rPr lang="en-US" dirty="0" smtClean="0"/>
              <a:t>transmission is almost always caused by close personal contact</a:t>
            </a:r>
            <a:r>
              <a:rPr lang="en-US" dirty="0"/>
              <a:t>. It is possible that </a:t>
            </a:r>
            <a:r>
              <a:rPr lang="en-US" dirty="0" err="1"/>
              <a:t>reinfestation</a:t>
            </a:r>
            <a:r>
              <a:rPr lang="en-US" dirty="0"/>
              <a:t> could occur from bedclothes or clothing and this can be prevented by washing them at a minimum temperature of 50◦C after treatment.</a:t>
            </a:r>
          </a:p>
          <a:p>
            <a:pPr marL="0" lvl="0" indent="0">
              <a:buNone/>
            </a:pPr>
            <a:endParaRPr lang="en-US" dirty="0"/>
          </a:p>
        </p:txBody>
      </p:sp>
    </p:spTree>
    <p:extLst>
      <p:ext uri="{BB962C8B-B14F-4D97-AF65-F5344CB8AC3E}">
        <p14:creationId xmlns:p14="http://schemas.microsoft.com/office/powerpoint/2010/main" val="28199518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Cold Sore</a:t>
            </a:r>
            <a:br>
              <a:rPr lang="en-US"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br>
            <a:endParaRPr lang="en-US" dirty="0"/>
          </a:p>
        </p:txBody>
      </p:sp>
      <p:sp>
        <p:nvSpPr>
          <p:cNvPr id="3" name="Content Placeholder 2"/>
          <p:cNvSpPr>
            <a:spLocks noGrp="1"/>
          </p:cNvSpPr>
          <p:nvPr>
            <p:ph idx="1"/>
          </p:nvPr>
        </p:nvSpPr>
        <p:spPr/>
        <p:txBody>
          <a:bodyPr/>
          <a:lstStyle/>
          <a:p>
            <a:r>
              <a:rPr lang="en-US" dirty="0"/>
              <a:t>Cold sores (herpes </a:t>
            </a:r>
            <a:r>
              <a:rPr lang="en-US" dirty="0" err="1"/>
              <a:t>labialis</a:t>
            </a:r>
            <a:r>
              <a:rPr lang="en-US" dirty="0"/>
              <a:t>) are caused by herpes simplex virus (HSV) HSV1 typically </a:t>
            </a:r>
          </a:p>
          <a:p>
            <a:r>
              <a:rPr lang="en-US" dirty="0"/>
              <a:t>causes infection around or in the mouth, whereas HSV2 is responsible for genital herpes infection. Occasionally, however, this situation is reversed with HSV2 affecting the face and HSV1 the genital area.</a:t>
            </a:r>
          </a:p>
          <a:p>
            <a:endParaRPr lang="en-US" dirty="0"/>
          </a:p>
        </p:txBody>
      </p:sp>
    </p:spTree>
    <p:extLst>
      <p:ext uri="{BB962C8B-B14F-4D97-AF65-F5344CB8AC3E}">
        <p14:creationId xmlns:p14="http://schemas.microsoft.com/office/powerpoint/2010/main" val="3448518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i="1" dirty="0"/>
              <a:t>Patient </a:t>
            </a:r>
            <a:r>
              <a:rPr lang="en-US" b="1" i="1" dirty="0" smtClean="0"/>
              <a:t>assessment</a:t>
            </a:r>
            <a:r>
              <a:rPr lang="en-US" b="1" i="1" dirty="0"/>
              <a:t> </a:t>
            </a:r>
            <a:endParaRPr lang="en-US" dirty="0"/>
          </a:p>
          <a:p>
            <a:pPr lvl="0"/>
            <a:r>
              <a:rPr lang="en-US" i="1" dirty="0">
                <a:solidFill>
                  <a:srgbClr val="FF0000"/>
                </a:solidFill>
              </a:rPr>
              <a:t>Age</a:t>
            </a:r>
            <a:endParaRPr lang="en-US" dirty="0">
              <a:solidFill>
                <a:srgbClr val="FF0000"/>
              </a:solidFill>
            </a:endParaRPr>
          </a:p>
          <a:p>
            <a:r>
              <a:rPr lang="en-US" dirty="0"/>
              <a:t>cold sores are most commonly seen </a:t>
            </a:r>
            <a:r>
              <a:rPr lang="en-US" b="1" dirty="0"/>
              <a:t>in adolescents and young adults slightly higher in women than in men </a:t>
            </a:r>
            <a:r>
              <a:rPr lang="en-US" dirty="0"/>
              <a:t>and the frequency declines with age. Following the primary attack, </a:t>
            </a:r>
            <a:r>
              <a:rPr lang="en-US" b="1" dirty="0"/>
              <a:t>the virus is not </a:t>
            </a:r>
            <a:r>
              <a:rPr lang="en-US" b="1" dirty="0">
                <a:solidFill>
                  <a:srgbClr val="FF0000"/>
                </a:solidFill>
              </a:rPr>
              <a:t>completely eradicated </a:t>
            </a:r>
            <a:r>
              <a:rPr lang="en-US" b="1" dirty="0"/>
              <a:t>and virus particles </a:t>
            </a:r>
            <a:r>
              <a:rPr lang="en-US" b="1" dirty="0">
                <a:solidFill>
                  <a:srgbClr val="FF0000"/>
                </a:solidFill>
              </a:rPr>
              <a:t>lie dormant in nerve roots </a:t>
            </a:r>
            <a:r>
              <a:rPr lang="en-US" b="1" dirty="0"/>
              <a:t>until they are reactivated at a later stage.</a:t>
            </a:r>
          </a:p>
          <a:p>
            <a:r>
              <a:rPr lang="en-US" dirty="0" smtClean="0"/>
              <a:t>- In </a:t>
            </a:r>
            <a:r>
              <a:rPr lang="en-US" dirty="0"/>
              <a:t>active primary herpes infection of </a:t>
            </a:r>
            <a:r>
              <a:rPr lang="en-US" b="1" dirty="0"/>
              <a:t>childhood</a:t>
            </a:r>
            <a:r>
              <a:rPr lang="en-US" dirty="0"/>
              <a:t>, the typical picture is </a:t>
            </a:r>
            <a:r>
              <a:rPr lang="en-US" u="sng" dirty="0"/>
              <a:t>of a febrile child with a painful ulcerated mouth and enlarged lymph nodes.</a:t>
            </a:r>
            <a:r>
              <a:rPr lang="en-US" dirty="0"/>
              <a:t> The herpetic lesions last for 3–6 days and can involve the outer skin surface as well as the inside of the mouth. Such patients should be </a:t>
            </a:r>
            <a:r>
              <a:rPr lang="en-US" u="sng" dirty="0"/>
              <a:t>referred to the doctor</a:t>
            </a:r>
            <a:r>
              <a:rPr lang="en-US" u="sng" dirty="0" smtClean="0"/>
              <a:t>.</a:t>
            </a:r>
          </a:p>
          <a:p>
            <a:pPr marL="0" indent="0">
              <a:buNone/>
            </a:pPr>
            <a:r>
              <a:rPr lang="en-US" i="1" dirty="0"/>
              <a:t>Location</a:t>
            </a:r>
            <a:endParaRPr lang="en-US" dirty="0"/>
          </a:p>
          <a:p>
            <a:pPr marL="0" indent="0">
              <a:buNone/>
            </a:pPr>
            <a:r>
              <a:rPr lang="en-US" dirty="0"/>
              <a:t>Cold sores occur most often on the lips or face. Lesions inside the mouth or affecting the eye need medical referral. </a:t>
            </a:r>
          </a:p>
          <a:p>
            <a:pPr marL="0" indent="0">
              <a:buNone/>
            </a:pPr>
            <a:endParaRPr lang="en-US" dirty="0"/>
          </a:p>
          <a:p>
            <a:pPr marL="0" indent="0">
              <a:buNone/>
            </a:pPr>
            <a:endParaRPr lang="en-US" dirty="0"/>
          </a:p>
          <a:p>
            <a:endParaRPr lang="en-US" u="sng" dirty="0"/>
          </a:p>
          <a:p>
            <a:endParaRPr lang="en-US" dirty="0"/>
          </a:p>
        </p:txBody>
      </p:sp>
    </p:spTree>
    <p:extLst>
      <p:ext uri="{BB962C8B-B14F-4D97-AF65-F5344CB8AC3E}">
        <p14:creationId xmlns:p14="http://schemas.microsoft.com/office/powerpoint/2010/main" val="284908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pPr algn="ctr"/>
            <a:r>
              <a:rPr lang="en-US" sz="5400" dirty="0"/>
              <a:t>Scabies </a:t>
            </a:r>
            <a:endParaRPr lang="ar-EG" sz="5400" dirty="0"/>
          </a:p>
        </p:txBody>
      </p:sp>
      <p:pic>
        <p:nvPicPr>
          <p:cNvPr id="4" name="Content Placeholder 3" descr="C:\Users\hadeel_delman-53\Desktop\images (1).jpg"/>
          <p:cNvPicPr>
            <a:picLocks noGrp="1" noChangeAspect="1" noChangeArrowheads="1"/>
          </p:cNvPicPr>
          <p:nvPr>
            <p:ph idx="1"/>
          </p:nvPr>
        </p:nvPicPr>
        <p:blipFill>
          <a:blip r:embed="rId2" cstate="print"/>
          <a:srcRect/>
          <a:stretch>
            <a:fillRect/>
          </a:stretch>
        </p:blipFill>
        <p:spPr bwMode="auto">
          <a:xfrm>
            <a:off x="2279576" y="2276872"/>
            <a:ext cx="3312368" cy="3744416"/>
          </a:xfrm>
          <a:prstGeom prst="rect">
            <a:avLst/>
          </a:prstGeom>
          <a:noFill/>
        </p:spPr>
      </p:pic>
      <p:pic>
        <p:nvPicPr>
          <p:cNvPr id="5" name="Picture 2" descr="C:\Users\hadeel_delman-53\Desktop\images.jpg"/>
          <p:cNvPicPr>
            <a:picLocks noChangeAspect="1" noChangeArrowheads="1"/>
          </p:cNvPicPr>
          <p:nvPr/>
        </p:nvPicPr>
        <p:blipFill>
          <a:blip r:embed="rId3" cstate="print"/>
          <a:srcRect/>
          <a:stretch>
            <a:fillRect/>
          </a:stretch>
        </p:blipFill>
        <p:spPr bwMode="auto">
          <a:xfrm>
            <a:off x="6312024" y="2132856"/>
            <a:ext cx="3962400" cy="3744416"/>
          </a:xfrm>
          <a:prstGeom prst="rect">
            <a:avLst/>
          </a:prstGeom>
          <a:noFill/>
        </p:spPr>
      </p:pic>
    </p:spTree>
    <p:extLst>
      <p:ext uri="{BB962C8B-B14F-4D97-AF65-F5344CB8AC3E}">
        <p14:creationId xmlns:p14="http://schemas.microsoft.com/office/powerpoint/2010/main" val="2285908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lvl="0"/>
            <a:r>
              <a:rPr lang="en-US" b="1" i="1" dirty="0">
                <a:solidFill>
                  <a:srgbClr val="FF0000"/>
                </a:solidFill>
              </a:rPr>
              <a:t>Duration</a:t>
            </a:r>
            <a:endParaRPr lang="en-US" b="1" dirty="0">
              <a:solidFill>
                <a:srgbClr val="FF0000"/>
              </a:solidFill>
            </a:endParaRPr>
          </a:p>
          <a:p>
            <a:r>
              <a:rPr lang="en-US" dirty="0"/>
              <a:t>The duration of the symptoms is important as treatment with acyclovir is of most value if started early in the course of the infection (</a:t>
            </a:r>
            <a:r>
              <a:rPr lang="en-US" b="1" dirty="0"/>
              <a:t>during the prodromal phase</a:t>
            </a:r>
            <a:r>
              <a:rPr lang="en-US" dirty="0"/>
              <a:t>). </a:t>
            </a:r>
            <a:r>
              <a:rPr lang="en-US" u="sng" dirty="0"/>
              <a:t>Usually the infection is resolved within 1–2 weeks. Any lesions that have persisted longer need medical referral.</a:t>
            </a:r>
          </a:p>
          <a:p>
            <a:pPr marL="0" indent="0">
              <a:buNone/>
            </a:pPr>
            <a:endParaRPr lang="en-US" u="sng" dirty="0"/>
          </a:p>
          <a:p>
            <a:pPr lvl="0"/>
            <a:r>
              <a:rPr lang="en-US" i="1" dirty="0">
                <a:solidFill>
                  <a:srgbClr val="FF0000"/>
                </a:solidFill>
              </a:rPr>
              <a:t>Symptoms and appearance</a:t>
            </a:r>
            <a:endParaRPr lang="en-US" dirty="0">
              <a:solidFill>
                <a:srgbClr val="FF0000"/>
              </a:solidFill>
            </a:endParaRPr>
          </a:p>
          <a:p>
            <a:r>
              <a:rPr lang="en-US" dirty="0"/>
              <a:t>The symptoms of discomfort, </a:t>
            </a:r>
            <a:r>
              <a:rPr lang="en-US" u="sng" dirty="0"/>
              <a:t>tingling or irritation (prodromal phase), </a:t>
            </a:r>
            <a:r>
              <a:rPr lang="en-US" dirty="0"/>
              <a:t>may occur in the skin for 6–24 h before the appearance of the cold sore. </a:t>
            </a:r>
            <a:r>
              <a:rPr lang="en-US" u="sng" dirty="0"/>
              <a:t>The cold sore starts with the development of minute blisters on top of inflamed, red, raised skin</a:t>
            </a:r>
            <a:r>
              <a:rPr lang="en-US" dirty="0"/>
              <a:t>. The blisters may be filled with white matter. They quickly break down to produce a raw area with exudation and crusting by about the fourth day after their appearance. By around 1 week later, most lesions will have healed. </a:t>
            </a:r>
            <a:r>
              <a:rPr lang="en-US" dirty="0">
                <a:solidFill>
                  <a:srgbClr val="FF0000"/>
                </a:solidFill>
              </a:rPr>
              <a:t>Cold sores are extremely painful</a:t>
            </a:r>
            <a:r>
              <a:rPr lang="en-US" dirty="0"/>
              <a:t>.</a:t>
            </a:r>
          </a:p>
          <a:p>
            <a:r>
              <a:rPr lang="en-US" dirty="0"/>
              <a:t>When a cold sore occurs for the first time, it can be confused with a small patch of impetigo.</a:t>
            </a:r>
          </a:p>
          <a:p>
            <a:endParaRPr lang="en-US" dirty="0"/>
          </a:p>
        </p:txBody>
      </p:sp>
    </p:spTree>
    <p:extLst>
      <p:ext uri="{BB962C8B-B14F-4D97-AF65-F5344CB8AC3E}">
        <p14:creationId xmlns:p14="http://schemas.microsoft.com/office/powerpoint/2010/main" val="1433393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 (1).jpg"/>
          <p:cNvPicPr>
            <a:picLocks noChangeAspect="1"/>
          </p:cNvPicPr>
          <p:nvPr/>
        </p:nvPicPr>
        <p:blipFill>
          <a:blip r:embed="rId2" cstate="print"/>
          <a:stretch>
            <a:fillRect/>
          </a:stretch>
        </p:blipFill>
        <p:spPr>
          <a:xfrm>
            <a:off x="1703512" y="980728"/>
            <a:ext cx="3312368" cy="3073494"/>
          </a:xfrm>
          <a:prstGeom prst="rect">
            <a:avLst/>
          </a:prstGeom>
        </p:spPr>
      </p:pic>
      <p:sp>
        <p:nvSpPr>
          <p:cNvPr id="3" name="Rectangle 2"/>
          <p:cNvSpPr/>
          <p:nvPr/>
        </p:nvSpPr>
        <p:spPr>
          <a:xfrm>
            <a:off x="4871864" y="0"/>
            <a:ext cx="3960440" cy="923330"/>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sz="54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Cold Sore</a:t>
            </a:r>
          </a:p>
        </p:txBody>
      </p:sp>
      <p:pic>
        <p:nvPicPr>
          <p:cNvPr id="5" name="Picture 4" descr="cold-sore-diagram.png"/>
          <p:cNvPicPr>
            <a:picLocks noChangeAspect="1"/>
          </p:cNvPicPr>
          <p:nvPr/>
        </p:nvPicPr>
        <p:blipFill>
          <a:blip r:embed="rId3" cstate="print"/>
          <a:stretch>
            <a:fillRect/>
          </a:stretch>
        </p:blipFill>
        <p:spPr>
          <a:xfrm>
            <a:off x="5087888" y="1052736"/>
            <a:ext cx="5309220" cy="5573236"/>
          </a:xfrm>
          <a:prstGeom prst="rect">
            <a:avLst/>
          </a:prstGeom>
        </p:spPr>
      </p:pic>
    </p:spTree>
    <p:extLst>
      <p:ext uri="{BB962C8B-B14F-4D97-AF65-F5344CB8AC3E}">
        <p14:creationId xmlns:p14="http://schemas.microsoft.com/office/powerpoint/2010/main" val="37400761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lvl="0" indent="0">
              <a:buNone/>
            </a:pPr>
            <a:r>
              <a:rPr lang="en-US" i="1" dirty="0">
                <a:solidFill>
                  <a:srgbClr val="FF0000"/>
                </a:solidFill>
              </a:rPr>
              <a:t>Previous history</a:t>
            </a:r>
            <a:endParaRPr lang="en-US" dirty="0">
              <a:solidFill>
                <a:srgbClr val="FF0000"/>
              </a:solidFill>
            </a:endParaRPr>
          </a:p>
          <a:p>
            <a:pPr marL="0" indent="0">
              <a:buNone/>
            </a:pPr>
            <a:r>
              <a:rPr lang="en-US" u="sng" dirty="0">
                <a:solidFill>
                  <a:srgbClr val="FF0000"/>
                </a:solidFill>
              </a:rPr>
              <a:t>The fact that the cold sore is recurrent is helpful diagnostically</a:t>
            </a:r>
            <a:r>
              <a:rPr lang="en-US" dirty="0"/>
              <a:t>. If a sore keeps on returning in the same place in a similar way, then it is likely to be a cold sore. </a:t>
            </a:r>
            <a:r>
              <a:rPr lang="en-US" b="1" dirty="0"/>
              <a:t>Most sufferers experience one to three attacks each year</a:t>
            </a:r>
            <a:r>
              <a:rPr lang="en-US" dirty="0"/>
              <a:t>. Cold sores occur throughout the year, with a slightly increased incidence during the winter months.</a:t>
            </a:r>
          </a:p>
          <a:p>
            <a:pPr marL="0" indent="0">
              <a:buNone/>
            </a:pPr>
            <a:r>
              <a:rPr lang="en-US" dirty="0"/>
              <a:t> </a:t>
            </a:r>
          </a:p>
          <a:p>
            <a:pPr marL="0" lvl="0" indent="0">
              <a:buNone/>
            </a:pPr>
            <a:r>
              <a:rPr lang="en-US" i="1" dirty="0">
                <a:solidFill>
                  <a:srgbClr val="FF0000"/>
                </a:solidFill>
              </a:rPr>
              <a:t>Medication</a:t>
            </a:r>
            <a:endParaRPr lang="en-US" dirty="0">
              <a:solidFill>
                <a:srgbClr val="FF0000"/>
              </a:solidFill>
            </a:endParaRPr>
          </a:p>
          <a:p>
            <a:pPr marL="0" indent="0">
              <a:buNone/>
            </a:pPr>
            <a:r>
              <a:rPr lang="en-US" dirty="0"/>
              <a:t>Immunocompromised patients, e.g. those undergoing cytotoxic chemotherapy, are at risk of serious infection and should always be referred to their doctor.</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3398900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Management</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endParaRPr lang="en-US" dirty="0"/>
          </a:p>
          <a:p>
            <a:pPr lvl="0"/>
            <a:r>
              <a:rPr lang="en-US" i="1" dirty="0">
                <a:solidFill>
                  <a:srgbClr val="FF0000"/>
                </a:solidFill>
              </a:rPr>
              <a:t>Aciclovir and </a:t>
            </a:r>
            <a:r>
              <a:rPr lang="en-US" i="1" dirty="0" err="1">
                <a:solidFill>
                  <a:srgbClr val="FF0000"/>
                </a:solidFill>
              </a:rPr>
              <a:t>penciclovir</a:t>
            </a:r>
            <a:endParaRPr lang="en-US" dirty="0">
              <a:solidFill>
                <a:srgbClr val="FF0000"/>
              </a:solidFill>
            </a:endParaRPr>
          </a:p>
          <a:p>
            <a:r>
              <a:rPr lang="en-US" dirty="0"/>
              <a:t>Aciclovir cream and </a:t>
            </a:r>
            <a:r>
              <a:rPr lang="en-US" dirty="0" err="1"/>
              <a:t>penciclovir</a:t>
            </a:r>
            <a:r>
              <a:rPr lang="en-US" dirty="0"/>
              <a:t> creams are antivirals </a:t>
            </a:r>
            <a:r>
              <a:rPr lang="en-US" dirty="0">
                <a:solidFill>
                  <a:srgbClr val="FF0000"/>
                </a:solidFill>
              </a:rPr>
              <a:t>that reduce time to healing by one half to 1 day and reduce pain experienced from the lesion. </a:t>
            </a:r>
            <a:r>
              <a:rPr lang="en-US" dirty="0"/>
              <a:t>Treatment should be started as soon as symptoms are felt and before the lesion appears. Once the lesion has appeared, evidence of effectiveness is less convincing. The treatments are therefore a helpful recommendation for patients who suffer repeated attacks and know when a cold sore is going to appear.</a:t>
            </a:r>
          </a:p>
          <a:p>
            <a:r>
              <a:rPr lang="en-US" dirty="0"/>
              <a:t> </a:t>
            </a:r>
          </a:p>
          <a:p>
            <a:r>
              <a:rPr lang="en-US" dirty="0"/>
              <a:t>Aciclovir cream can be used by adults and children and should be applied 4-hourly during waking hours (approximately five times a day) to the affected area for 5 days. If healing is not complete, treatment can be continued for up to 5 more days, after which medical advice should be sought if the cold sore has not resolved. </a:t>
            </a:r>
            <a:r>
              <a:rPr lang="en-US" dirty="0" err="1">
                <a:solidFill>
                  <a:srgbClr val="FF0000"/>
                </a:solidFill>
              </a:rPr>
              <a:t>Penciclovir</a:t>
            </a:r>
            <a:r>
              <a:rPr lang="en-US" dirty="0">
                <a:solidFill>
                  <a:srgbClr val="FF0000"/>
                </a:solidFill>
              </a:rPr>
              <a:t> </a:t>
            </a:r>
            <a:r>
              <a:rPr lang="en-US" dirty="0"/>
              <a:t>can be used by those </a:t>
            </a:r>
            <a:r>
              <a:rPr lang="en-US" dirty="0">
                <a:solidFill>
                  <a:srgbClr val="FF0000"/>
                </a:solidFill>
              </a:rPr>
              <a:t>aged 12 years </a:t>
            </a:r>
            <a:r>
              <a:rPr lang="en-US" dirty="0"/>
              <a:t>and over and is applied 2-hourly during waking hours (approximately eight times a day) for 4 days.</a:t>
            </a:r>
          </a:p>
          <a:p>
            <a:endParaRPr lang="en-US" dirty="0"/>
          </a:p>
        </p:txBody>
      </p:sp>
    </p:spTree>
    <p:extLst>
      <p:ext uri="{BB962C8B-B14F-4D97-AF65-F5344CB8AC3E}">
        <p14:creationId xmlns:p14="http://schemas.microsoft.com/office/powerpoint/2010/main" val="2657765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23331"/>
          </a:xfrm>
        </p:spPr>
        <p:txBody>
          <a:bodyPr/>
          <a:lstStyle/>
          <a:p>
            <a:r>
              <a:rPr lang="en-US" i="1" dirty="0">
                <a:solidFill>
                  <a:srgbClr val="FF0000"/>
                </a:solidFill>
              </a:rPr>
              <a:t>Aciclovir</a:t>
            </a:r>
            <a:endParaRPr lang="en-US" dirty="0"/>
          </a:p>
        </p:txBody>
      </p:sp>
      <p:sp>
        <p:nvSpPr>
          <p:cNvPr id="3" name="Content Placeholder 2"/>
          <p:cNvSpPr>
            <a:spLocks noGrp="1"/>
          </p:cNvSpPr>
          <p:nvPr>
            <p:ph idx="1"/>
          </p:nvPr>
        </p:nvSpPr>
        <p:spPr>
          <a:xfrm>
            <a:off x="1097280" y="1009934"/>
            <a:ext cx="10058400" cy="5281683"/>
          </a:xfrm>
        </p:spPr>
        <p:txBody>
          <a:bodyPr>
            <a:normAutofit fontScale="92500" lnSpcReduction="10000"/>
          </a:bodyPr>
          <a:lstStyle/>
          <a:p>
            <a:pPr marL="0" indent="0">
              <a:buNone/>
            </a:pPr>
            <a:r>
              <a:rPr lang="en-US" dirty="0" smtClean="0"/>
              <a:t>l </a:t>
            </a:r>
            <a:r>
              <a:rPr lang="en-US" dirty="0"/>
              <a:t>INDICATIONS AND DOSE</a:t>
            </a:r>
          </a:p>
          <a:p>
            <a:pPr marL="0" indent="0">
              <a:buNone/>
            </a:pPr>
            <a:r>
              <a:rPr lang="en-US" dirty="0"/>
              <a:t>Herpes simplex infection (local treatment)</a:t>
            </a:r>
          </a:p>
          <a:p>
            <a:pPr marL="0" indent="0">
              <a:buNone/>
            </a:pPr>
            <a:r>
              <a:rPr lang="en-US" dirty="0"/>
              <a:t>▶ TO THE SKIN</a:t>
            </a:r>
          </a:p>
          <a:p>
            <a:pPr marL="0" indent="0">
              <a:buNone/>
            </a:pPr>
            <a:r>
              <a:rPr lang="en-US" dirty="0"/>
              <a:t>▶ Child: Apply 5 times a day for 5–10 days, to be </a:t>
            </a:r>
            <a:r>
              <a:rPr lang="en-US" dirty="0" smtClean="0"/>
              <a:t>applied to </a:t>
            </a:r>
            <a:r>
              <a:rPr lang="en-US" dirty="0"/>
              <a:t>lesions approximately every 4 hours, starting at </a:t>
            </a:r>
            <a:r>
              <a:rPr lang="en-US" dirty="0" smtClean="0"/>
              <a:t>first sign </a:t>
            </a:r>
            <a:r>
              <a:rPr lang="en-US" dirty="0"/>
              <a:t>of attack</a:t>
            </a:r>
          </a:p>
          <a:p>
            <a:pPr marL="0" indent="0">
              <a:buNone/>
            </a:pPr>
            <a:r>
              <a:rPr lang="en-US" dirty="0"/>
              <a:t>▶ Adult: Apply 5 times a day for 5–10 days, to be </a:t>
            </a:r>
            <a:r>
              <a:rPr lang="en-US" dirty="0" smtClean="0"/>
              <a:t>applied to </a:t>
            </a:r>
            <a:r>
              <a:rPr lang="en-US" dirty="0"/>
              <a:t>lesions approximately every 4 hours, starting at </a:t>
            </a:r>
            <a:r>
              <a:rPr lang="en-US" dirty="0" smtClean="0"/>
              <a:t>first sign </a:t>
            </a:r>
            <a:r>
              <a:rPr lang="en-US" dirty="0"/>
              <a:t>of </a:t>
            </a:r>
            <a:r>
              <a:rPr lang="en-US" dirty="0" smtClean="0"/>
              <a:t>attack</a:t>
            </a:r>
          </a:p>
          <a:p>
            <a:pPr marL="0" indent="0">
              <a:buNone/>
            </a:pPr>
            <a:r>
              <a:rPr lang="en-US" dirty="0"/>
              <a:t>UNLICENSED </a:t>
            </a:r>
            <a:r>
              <a:rPr lang="en-US" dirty="0" smtClean="0"/>
              <a:t>USE ▶ </a:t>
            </a:r>
            <a:r>
              <a:rPr lang="en-US" dirty="0"/>
              <a:t>In children; Cream licensed for use in children (age range not specified by manufacturer).</a:t>
            </a:r>
          </a:p>
          <a:p>
            <a:pPr marL="0" indent="0">
              <a:buNone/>
            </a:pPr>
            <a:r>
              <a:rPr lang="en-US" dirty="0"/>
              <a:t>l </a:t>
            </a:r>
            <a:r>
              <a:rPr lang="en-US" dirty="0">
                <a:solidFill>
                  <a:srgbClr val="FF0000"/>
                </a:solidFill>
              </a:rPr>
              <a:t>CAUTIONS </a:t>
            </a:r>
            <a:r>
              <a:rPr lang="en-US" dirty="0"/>
              <a:t>Avoid cream coming in to contact with eyes and mucous membranes</a:t>
            </a:r>
          </a:p>
          <a:p>
            <a:pPr marL="0" indent="0">
              <a:buNone/>
            </a:pPr>
            <a:r>
              <a:rPr lang="fr-FR" dirty="0"/>
              <a:t>l INTERACTIONS → </a:t>
            </a:r>
            <a:r>
              <a:rPr lang="fr-FR" dirty="0" err="1"/>
              <a:t>Appendix</a:t>
            </a:r>
            <a:r>
              <a:rPr lang="fr-FR" dirty="0"/>
              <a:t> 1: </a:t>
            </a:r>
            <a:r>
              <a:rPr lang="fr-FR" dirty="0" err="1"/>
              <a:t>aciclovir</a:t>
            </a:r>
            <a:endParaRPr lang="fr-FR" dirty="0"/>
          </a:p>
          <a:p>
            <a:pPr marL="0" indent="0">
              <a:buNone/>
            </a:pPr>
            <a:r>
              <a:rPr lang="en-US" dirty="0"/>
              <a:t>l </a:t>
            </a:r>
            <a:r>
              <a:rPr lang="en-US" dirty="0" smtClean="0">
                <a:solidFill>
                  <a:srgbClr val="FF0000"/>
                </a:solidFill>
              </a:rPr>
              <a:t>SIDE-EFFECTS </a:t>
            </a:r>
            <a:r>
              <a:rPr lang="en-US" dirty="0" smtClean="0"/>
              <a:t>▶ </a:t>
            </a:r>
            <a:r>
              <a:rPr lang="en-US" dirty="0"/>
              <a:t>Uncommon Skin reactions</a:t>
            </a:r>
          </a:p>
          <a:p>
            <a:pPr marL="0" indent="0">
              <a:buNone/>
            </a:pPr>
            <a:r>
              <a:rPr lang="en-US" dirty="0"/>
              <a:t>l</a:t>
            </a:r>
            <a:r>
              <a:rPr lang="en-US" dirty="0">
                <a:solidFill>
                  <a:srgbClr val="FF0000"/>
                </a:solidFill>
              </a:rPr>
              <a:t> PREGNANCY</a:t>
            </a:r>
            <a:r>
              <a:rPr lang="en-US" dirty="0"/>
              <a:t> Limited absorption from topical acyclovir preparations.</a:t>
            </a:r>
          </a:p>
          <a:p>
            <a:pPr marL="0" indent="0">
              <a:buNone/>
            </a:pPr>
            <a:r>
              <a:rPr lang="pt-BR" dirty="0">
                <a:solidFill>
                  <a:srgbClr val="FF0000"/>
                </a:solidFill>
              </a:rPr>
              <a:t>Aciclovir Cream;</a:t>
            </a:r>
            <a:r>
              <a:rPr lang="pt-BR" dirty="0"/>
              <a:t> 50 mg per 1 gram Aciclovir 5% cream</a:t>
            </a:r>
            <a:endParaRPr lang="en-US" dirty="0"/>
          </a:p>
          <a:p>
            <a:pPr marL="0" indent="0">
              <a:buNone/>
            </a:pPr>
            <a:endParaRPr lang="en-US" dirty="0"/>
          </a:p>
        </p:txBody>
      </p:sp>
    </p:spTree>
    <p:extLst>
      <p:ext uri="{BB962C8B-B14F-4D97-AF65-F5344CB8AC3E}">
        <p14:creationId xmlns:p14="http://schemas.microsoft.com/office/powerpoint/2010/main" val="2820836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Practical points</a:t>
            </a:r>
            <a:r>
              <a:rPr lang="en-US" dirty="0"/>
              <a:t/>
            </a:r>
            <a:br>
              <a:rPr lang="en-US" dirty="0"/>
            </a:br>
            <a:endParaRPr lang="en-US" dirty="0"/>
          </a:p>
        </p:txBody>
      </p:sp>
      <p:sp>
        <p:nvSpPr>
          <p:cNvPr id="3" name="Content Placeholder 2"/>
          <p:cNvSpPr>
            <a:spLocks noGrp="1"/>
          </p:cNvSpPr>
          <p:nvPr>
            <p:ph idx="1"/>
          </p:nvPr>
        </p:nvSpPr>
        <p:spPr>
          <a:xfrm>
            <a:off x="1097280" y="1405719"/>
            <a:ext cx="10058400" cy="4463375"/>
          </a:xfrm>
        </p:spPr>
        <p:txBody>
          <a:bodyPr>
            <a:normAutofit/>
          </a:bodyPr>
          <a:lstStyle/>
          <a:p>
            <a:pPr marL="0" lvl="0" indent="0">
              <a:buNone/>
            </a:pPr>
            <a:r>
              <a:rPr lang="en-US" b="1" i="1" dirty="0"/>
              <a:t>Preventing cross infection</a:t>
            </a:r>
            <a:endParaRPr lang="en-US" b="1" dirty="0"/>
          </a:p>
          <a:p>
            <a:pPr marL="0" indent="0">
              <a:buNone/>
            </a:pPr>
            <a:r>
              <a:rPr lang="en-US" dirty="0"/>
              <a:t>Patients should be aware that HSV1 is contagious and transmitted by direct contact. Tell patients to wash their hands after applying treatment to the cold sore</a:t>
            </a:r>
            <a:r>
              <a:rPr lang="en-US" dirty="0" smtClean="0"/>
              <a:t>. Women </a:t>
            </a:r>
            <a:r>
              <a:rPr lang="en-US" dirty="0"/>
              <a:t>should be careful in applying eye makeup when they have a cold sore to prevent infection affecting the eye. It is sensible not to share cutlery, towels, toothbrushes or face flannels until the cold sore has cleared </a:t>
            </a:r>
            <a:r>
              <a:rPr lang="en-US" dirty="0" smtClean="0"/>
              <a:t>up</a:t>
            </a:r>
          </a:p>
          <a:p>
            <a:pPr marL="0" indent="0">
              <a:buNone/>
            </a:pPr>
            <a:r>
              <a:rPr lang="en-US" b="1" i="1" dirty="0" smtClean="0"/>
              <a:t>Use </a:t>
            </a:r>
            <a:r>
              <a:rPr lang="en-US" b="1" i="1" dirty="0"/>
              <a:t>of sunscreens</a:t>
            </a:r>
            <a:endParaRPr lang="en-US" b="1" dirty="0"/>
          </a:p>
          <a:p>
            <a:pPr marL="0" indent="0">
              <a:buNone/>
            </a:pPr>
            <a:r>
              <a:rPr lang="en-US" dirty="0"/>
              <a:t>Sunscreen creams (SPF 15 or above) applied to and around the lips when patients are subject to increased sun exposure (e.g. during skiing and beach holidays) can be a useful preventive measure</a:t>
            </a:r>
            <a:r>
              <a:rPr lang="en-US" dirty="0" smtClean="0"/>
              <a:t>.</a:t>
            </a:r>
            <a:endParaRPr lang="en-US" dirty="0"/>
          </a:p>
          <a:p>
            <a:pPr marL="0" lvl="0" indent="0">
              <a:buNone/>
            </a:pPr>
            <a:r>
              <a:rPr lang="en-US" b="1" i="1" dirty="0"/>
              <a:t>Stress</a:t>
            </a:r>
            <a:endParaRPr lang="en-US" b="1" dirty="0"/>
          </a:p>
          <a:p>
            <a:pPr marL="0" indent="0">
              <a:buNone/>
            </a:pPr>
            <a:r>
              <a:rPr lang="en-US" dirty="0"/>
              <a:t>Sources of stress in life could be looked at to see if changes are possible. </a:t>
            </a:r>
          </a:p>
          <a:p>
            <a:pPr marL="0" indent="0">
              <a:buNone/>
            </a:pPr>
            <a:endParaRPr lang="en-US" dirty="0"/>
          </a:p>
        </p:txBody>
      </p:sp>
    </p:spTree>
    <p:extLst>
      <p:ext uri="{BB962C8B-B14F-4D97-AF65-F5344CB8AC3E}">
        <p14:creationId xmlns:p14="http://schemas.microsoft.com/office/powerpoint/2010/main" val="2062511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Aciclovir (Acyclovir)</a:t>
            </a:r>
            <a:endParaRPr lang="ar-EG"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Content Placeholder 3" descr="9346-zovirax.8.png"/>
          <p:cNvPicPr>
            <a:picLocks noGrp="1" noChangeAspect="1"/>
          </p:cNvPicPr>
          <p:nvPr>
            <p:ph idx="1"/>
          </p:nvPr>
        </p:nvPicPr>
        <p:blipFill>
          <a:blip r:embed="rId2" cstate="print"/>
          <a:stretch>
            <a:fillRect/>
          </a:stretch>
        </p:blipFill>
        <p:spPr>
          <a:xfrm>
            <a:off x="3071664" y="1958181"/>
            <a:ext cx="5904656" cy="3810000"/>
          </a:xfrm>
        </p:spPr>
      </p:pic>
    </p:spTree>
    <p:extLst>
      <p:ext uri="{BB962C8B-B14F-4D97-AF65-F5344CB8AC3E}">
        <p14:creationId xmlns:p14="http://schemas.microsoft.com/office/powerpoint/2010/main" val="8296030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Threadworms (pinworms) </a:t>
            </a:r>
            <a:endParaRPr lang="en-US" dirty="0"/>
          </a:p>
        </p:txBody>
      </p:sp>
      <p:pic>
        <p:nvPicPr>
          <p:cNvPr id="3" name="صورة 19" descr="C:\Documents and Settings\السراج\My Documents\My Pictures\pinwormk.jpg"/>
          <p:cNvPicPr/>
          <p:nvPr/>
        </p:nvPicPr>
        <p:blipFill>
          <a:blip r:embed="rId2"/>
          <a:srcRect/>
          <a:stretch>
            <a:fillRect/>
          </a:stretch>
        </p:blipFill>
        <p:spPr bwMode="auto">
          <a:xfrm>
            <a:off x="297400" y="1790233"/>
            <a:ext cx="4820510" cy="3888432"/>
          </a:xfrm>
          <a:prstGeom prst="rect">
            <a:avLst/>
          </a:prstGeom>
          <a:noFill/>
          <a:ln w="9525">
            <a:noFill/>
            <a:miter lim="800000"/>
            <a:headEnd/>
            <a:tailEnd/>
          </a:ln>
        </p:spPr>
      </p:pic>
      <p:pic>
        <p:nvPicPr>
          <p:cNvPr id="4" name="صورة 18" descr="C:\Documents and Settings\السراج\My Documents\My Pictures\pinworm.jpg"/>
          <p:cNvPicPr/>
          <p:nvPr/>
        </p:nvPicPr>
        <p:blipFill>
          <a:blip r:embed="rId3"/>
          <a:srcRect/>
          <a:stretch>
            <a:fillRect/>
          </a:stretch>
        </p:blipFill>
        <p:spPr bwMode="auto">
          <a:xfrm>
            <a:off x="5813946" y="1790233"/>
            <a:ext cx="5732060" cy="4228430"/>
          </a:xfrm>
          <a:prstGeom prst="rect">
            <a:avLst/>
          </a:prstGeom>
          <a:noFill/>
          <a:ln w="9525">
            <a:noFill/>
            <a:miter lim="800000"/>
            <a:headEnd/>
            <a:tailEnd/>
          </a:ln>
        </p:spPr>
      </p:pic>
    </p:spTree>
    <p:extLst>
      <p:ext uri="{BB962C8B-B14F-4D97-AF65-F5344CB8AC3E}">
        <p14:creationId xmlns:p14="http://schemas.microsoft.com/office/powerpoint/2010/main" val="675321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dirty="0"/>
              <a:t>Infection with threadworms (</a:t>
            </a:r>
            <a:r>
              <a:rPr lang="en-US" i="1" dirty="0" err="1"/>
              <a:t>Enterobius</a:t>
            </a:r>
            <a:r>
              <a:rPr lang="en-US" i="1" dirty="0"/>
              <a:t> </a:t>
            </a:r>
            <a:r>
              <a:rPr lang="en-US" i="1" dirty="0" err="1"/>
              <a:t>vermicularis</a:t>
            </a:r>
            <a:r>
              <a:rPr lang="en-US" dirty="0"/>
              <a:t>) is common in young children</a:t>
            </a:r>
            <a:r>
              <a:rPr lang="en-US" dirty="0" smtClean="0"/>
              <a:t>.</a:t>
            </a:r>
            <a:endParaRPr lang="en-US" dirty="0"/>
          </a:p>
          <a:p>
            <a:pPr marL="0" indent="0">
              <a:buNone/>
            </a:pPr>
            <a:r>
              <a:rPr lang="en-US" b="1" i="1" dirty="0"/>
              <a:t>Patient assessment</a:t>
            </a:r>
            <a:endParaRPr lang="en-US" dirty="0"/>
          </a:p>
          <a:p>
            <a:pPr marL="0" lvl="0" indent="0">
              <a:buNone/>
            </a:pPr>
            <a:r>
              <a:rPr lang="en-US" i="1" dirty="0">
                <a:solidFill>
                  <a:srgbClr val="FF0000"/>
                </a:solidFill>
              </a:rPr>
              <a:t>Age</a:t>
            </a:r>
            <a:endParaRPr lang="en-US" dirty="0">
              <a:solidFill>
                <a:srgbClr val="FF0000"/>
              </a:solidFill>
            </a:endParaRPr>
          </a:p>
          <a:p>
            <a:pPr marL="0" indent="0">
              <a:buNone/>
            </a:pPr>
            <a:r>
              <a:rPr lang="en-US" dirty="0"/>
              <a:t>Threadworm infection is very common in schoolchildren</a:t>
            </a:r>
            <a:r>
              <a:rPr lang="en-US" dirty="0" smtClean="0"/>
              <a:t>.</a:t>
            </a:r>
            <a:endParaRPr lang="en-US" dirty="0"/>
          </a:p>
          <a:p>
            <a:pPr marL="0" lvl="0" indent="0">
              <a:buNone/>
            </a:pPr>
            <a:r>
              <a:rPr lang="en-US" i="1" dirty="0">
                <a:solidFill>
                  <a:srgbClr val="FF0000"/>
                </a:solidFill>
              </a:rPr>
              <a:t>Signs of infection</a:t>
            </a:r>
            <a:endParaRPr lang="en-US" dirty="0">
              <a:solidFill>
                <a:srgbClr val="FF0000"/>
              </a:solidFill>
            </a:endParaRPr>
          </a:p>
          <a:p>
            <a:pPr marL="0" indent="0">
              <a:buNone/>
            </a:pPr>
            <a:r>
              <a:rPr lang="en-US" dirty="0"/>
              <a:t>Usually the first sign that parents notice is the child scratching his or her bottom. Perianal itching is a classic symptom of threadworm infection and is caused by an allergic reaction to the substances </a:t>
            </a:r>
            <a:r>
              <a:rPr lang="en-US" dirty="0" smtClean="0"/>
              <a:t>in and </a:t>
            </a:r>
            <a:r>
              <a:rPr lang="en-US" dirty="0"/>
              <a:t>surrounding the worms’ eggs, which are laid around the anus</a:t>
            </a:r>
            <a:r>
              <a:rPr lang="en-US" dirty="0" smtClean="0"/>
              <a:t>.</a:t>
            </a:r>
          </a:p>
          <a:p>
            <a:pPr marL="0" lvl="0" indent="0">
              <a:buNone/>
            </a:pPr>
            <a:r>
              <a:rPr lang="en-US" i="1" dirty="0">
                <a:solidFill>
                  <a:srgbClr val="FF0000"/>
                </a:solidFill>
              </a:rPr>
              <a:t>Other symptoms</a:t>
            </a:r>
            <a:endParaRPr lang="en-US" dirty="0">
              <a:solidFill>
                <a:srgbClr val="FF0000"/>
              </a:solidFill>
            </a:endParaRPr>
          </a:p>
          <a:p>
            <a:pPr marL="0" indent="0">
              <a:buNone/>
            </a:pPr>
            <a:r>
              <a:rPr lang="en-US" dirty="0"/>
              <a:t>In severe cases of infection, </a:t>
            </a:r>
            <a:r>
              <a:rPr lang="en-US" dirty="0" err="1"/>
              <a:t>diarrhoea</a:t>
            </a:r>
            <a:r>
              <a:rPr lang="en-US" dirty="0"/>
              <a:t> may be present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43007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 Itching </a:t>
            </a:r>
            <a:r>
              <a:rPr lang="en-US" dirty="0"/>
              <a:t>is worse at night, because at that time the female worms emerge from the anus to lay their eggs on the surrounding skin. The eggs are secreted together with a sticky irritant fluid onto the perianal skin. Persistent scratching may lead to secondary bacterial infection. If the perianal skin is broken and there are signs of weeping, referral to the doctor for antibiotic treatment would be advisable.</a:t>
            </a:r>
          </a:p>
          <a:p>
            <a:r>
              <a:rPr lang="en-US" dirty="0" smtClean="0"/>
              <a:t>- Loss </a:t>
            </a:r>
            <a:r>
              <a:rPr lang="en-US" dirty="0"/>
              <a:t>of sleep due to itching may lead to tiredness and irritability during the day. Itching without the confirmatory sighting of threadworms may be due to other causes, such as an allergic or irritant dermatitis caused by soaps or topical treatments used to treat the itching. In some patients, scabies or fungal infection may produce perianal itching.</a:t>
            </a:r>
          </a:p>
          <a:p>
            <a:endParaRPr lang="en-US" dirty="0"/>
          </a:p>
        </p:txBody>
      </p:sp>
    </p:spTree>
    <p:extLst>
      <p:ext uri="{BB962C8B-B14F-4D97-AF65-F5344CB8AC3E}">
        <p14:creationId xmlns:p14="http://schemas.microsoft.com/office/powerpoint/2010/main" val="3294505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Patient assessment</a:t>
            </a:r>
            <a:r>
              <a:rPr lang="en-US" dirty="0"/>
              <a:t>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Infestation by the scabies mite, </a:t>
            </a:r>
            <a:r>
              <a:rPr lang="en-US" dirty="0" err="1"/>
              <a:t>Sarcoptes</a:t>
            </a:r>
            <a:r>
              <a:rPr lang="en-US" dirty="0"/>
              <a:t> </a:t>
            </a:r>
            <a:r>
              <a:rPr lang="en-US" dirty="0" err="1"/>
              <a:t>scabiei</a:t>
            </a:r>
            <a:r>
              <a:rPr lang="en-US" dirty="0"/>
              <a:t>, causes a </a:t>
            </a:r>
            <a:r>
              <a:rPr lang="en-US" u="sng" dirty="0"/>
              <a:t>characteristically intense itching, which is worse during the night. </a:t>
            </a:r>
            <a:endParaRPr lang="en-US" u="sng" dirty="0" smtClean="0"/>
          </a:p>
          <a:p>
            <a:pPr marL="0" lvl="0" indent="0">
              <a:buNone/>
            </a:pPr>
            <a:r>
              <a:rPr lang="en-US" i="1" dirty="0">
                <a:solidFill>
                  <a:srgbClr val="FF0000"/>
                </a:solidFill>
              </a:rPr>
              <a:t>Age</a:t>
            </a:r>
            <a:endParaRPr lang="en-US" dirty="0">
              <a:solidFill>
                <a:srgbClr val="FF0000"/>
              </a:solidFill>
            </a:endParaRPr>
          </a:p>
          <a:p>
            <a:r>
              <a:rPr lang="en-US" dirty="0"/>
              <a:t>Scabies infestation can occur at any age from infancy onwards. Refer infants and young children to the doctor</a:t>
            </a:r>
            <a:r>
              <a:rPr lang="en-US" dirty="0" smtClean="0"/>
              <a:t>.</a:t>
            </a:r>
            <a:endParaRPr lang="en-US" dirty="0"/>
          </a:p>
          <a:p>
            <a:pPr lvl="0"/>
            <a:r>
              <a:rPr lang="en-US" i="1" dirty="0">
                <a:solidFill>
                  <a:srgbClr val="FF0000"/>
                </a:solidFill>
              </a:rPr>
              <a:t>Symptoms</a:t>
            </a:r>
            <a:endParaRPr lang="en-US" dirty="0">
              <a:solidFill>
                <a:srgbClr val="FF0000"/>
              </a:solidFill>
            </a:endParaRPr>
          </a:p>
          <a:p>
            <a:pPr lvl="0"/>
            <a:r>
              <a:rPr lang="en-US" dirty="0"/>
              <a:t>The scabies mite burrows down into the skin and lives under the surface. The presence of the mites sets up an allergic reaction, thought to </a:t>
            </a:r>
            <a:r>
              <a:rPr lang="en-US" u="sng" dirty="0"/>
              <a:t>be due to the insect’s coat and exudates</a:t>
            </a:r>
            <a:r>
              <a:rPr lang="en-US" dirty="0"/>
              <a:t>, resulting in intense itching.</a:t>
            </a:r>
          </a:p>
          <a:p>
            <a:pPr lvl="0"/>
            <a:r>
              <a:rPr lang="en-US" b="1" dirty="0"/>
              <a:t>A characteristic feature of scabies is that itching is worse at night and can lead to loss of sleep</a:t>
            </a:r>
            <a:r>
              <a:rPr lang="en-US" dirty="0"/>
              <a:t>.</a:t>
            </a:r>
          </a:p>
          <a:p>
            <a:pPr lvl="0"/>
            <a:r>
              <a:rPr lang="en-US" dirty="0"/>
              <a:t>Burrows can sometimes be seen as small thread-like grey lines. The lines are raised, wavy and about 5–10 mm long. </a:t>
            </a:r>
          </a:p>
          <a:p>
            <a:endParaRPr lang="en-US" dirty="0" smtClean="0"/>
          </a:p>
        </p:txBody>
      </p:sp>
    </p:spTree>
    <p:extLst>
      <p:ext uri="{BB962C8B-B14F-4D97-AF65-F5344CB8AC3E}">
        <p14:creationId xmlns:p14="http://schemas.microsoft.com/office/powerpoint/2010/main" val="28583231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2421"/>
            <a:ext cx="10515600" cy="1325563"/>
          </a:xfrm>
        </p:spPr>
        <p:txBody>
          <a:bodyPr/>
          <a:lstStyle/>
          <a:p>
            <a:endParaRPr lang="en-US"/>
          </a:p>
        </p:txBody>
      </p:sp>
      <p:sp>
        <p:nvSpPr>
          <p:cNvPr id="3" name="Content Placeholder 2"/>
          <p:cNvSpPr>
            <a:spLocks noGrp="1"/>
          </p:cNvSpPr>
          <p:nvPr>
            <p:ph idx="1"/>
          </p:nvPr>
        </p:nvSpPr>
        <p:spPr>
          <a:xfrm>
            <a:off x="838200" y="1852921"/>
            <a:ext cx="10515600" cy="4351338"/>
          </a:xfrm>
        </p:spPr>
        <p:txBody>
          <a:bodyPr>
            <a:normAutofit/>
          </a:bodyPr>
          <a:lstStyle/>
          <a:p>
            <a:pPr marL="0" lvl="0" indent="0">
              <a:buNone/>
            </a:pPr>
            <a:r>
              <a:rPr lang="en-US" i="1" dirty="0">
                <a:solidFill>
                  <a:srgbClr val="FF0000"/>
                </a:solidFill>
              </a:rPr>
              <a:t>Appearance of worms</a:t>
            </a:r>
            <a:endParaRPr lang="en-US" dirty="0">
              <a:solidFill>
                <a:srgbClr val="FF0000"/>
              </a:solidFill>
            </a:endParaRPr>
          </a:p>
          <a:p>
            <a:pPr marL="0" indent="0">
              <a:buNone/>
            </a:pPr>
            <a:r>
              <a:rPr lang="en-US" dirty="0"/>
              <a:t>The worms themselves can be easily seen in the </a:t>
            </a:r>
            <a:r>
              <a:rPr lang="en-US" dirty="0" err="1"/>
              <a:t>faeces</a:t>
            </a:r>
            <a:r>
              <a:rPr lang="en-US" dirty="0"/>
              <a:t> as white- or cream-</a:t>
            </a:r>
            <a:r>
              <a:rPr lang="en-US" dirty="0" err="1"/>
              <a:t>coloured</a:t>
            </a:r>
            <a:r>
              <a:rPr lang="en-US" dirty="0"/>
              <a:t> thread-like objects, about 10 mm in length and less than 0.5 mm in width. Males are smaller than females. The worms can survive outside the body for a short time and hence may be seen to be moving. Sometimes the worms may be seen protruding from the anus itself</a:t>
            </a:r>
            <a:r>
              <a:rPr lang="en-US" dirty="0" smtClean="0"/>
              <a:t>.</a:t>
            </a:r>
            <a:endParaRPr lang="en-US" dirty="0"/>
          </a:p>
          <a:p>
            <a:pPr marL="0" indent="0">
              <a:buNone/>
            </a:pPr>
            <a:r>
              <a:rPr lang="en-US" i="1" dirty="0" smtClean="0">
                <a:solidFill>
                  <a:srgbClr val="FF0000"/>
                </a:solidFill>
              </a:rPr>
              <a:t>Other </a:t>
            </a:r>
            <a:r>
              <a:rPr lang="en-US" i="1" dirty="0">
                <a:solidFill>
                  <a:srgbClr val="FF0000"/>
                </a:solidFill>
              </a:rPr>
              <a:t>family members</a:t>
            </a:r>
            <a:endParaRPr lang="en-US" dirty="0">
              <a:solidFill>
                <a:srgbClr val="FF0000"/>
              </a:solidFill>
            </a:endParaRPr>
          </a:p>
          <a:p>
            <a:r>
              <a:rPr lang="en-US" dirty="0"/>
              <a:t>The pharmacist should enquire whether any other member of the family is experiencing the same symptoms. </a:t>
            </a:r>
            <a:r>
              <a:rPr lang="en-US" b="1" dirty="0"/>
              <a:t>However, the absence of perianal itching and threadworms in the </a:t>
            </a:r>
            <a:r>
              <a:rPr lang="en-US" b="1" dirty="0" err="1"/>
              <a:t>faeces</a:t>
            </a:r>
            <a:r>
              <a:rPr lang="en-US" b="1" dirty="0"/>
              <a:t> does not mean that the person is not infected</a:t>
            </a:r>
            <a:r>
              <a:rPr lang="en-US" dirty="0"/>
              <a:t>; it is important to remember that during the early stages, these symptoms may not occur.</a:t>
            </a:r>
          </a:p>
          <a:p>
            <a:pPr marL="0" indent="0">
              <a:buNone/>
            </a:pPr>
            <a:endParaRPr lang="en-US" dirty="0"/>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121954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i="1" dirty="0"/>
              <a:t>Management</a:t>
            </a:r>
            <a:endParaRPr lang="en-US" dirty="0"/>
          </a:p>
          <a:p>
            <a:r>
              <a:rPr lang="en-US" dirty="0"/>
              <a:t> </a:t>
            </a:r>
          </a:p>
          <a:p>
            <a:pPr lvl="0"/>
            <a:r>
              <a:rPr lang="en-US" i="1" dirty="0"/>
              <a:t>Mebendazole</a:t>
            </a:r>
            <a:endParaRPr lang="en-US" dirty="0"/>
          </a:p>
          <a:p>
            <a:r>
              <a:rPr lang="en-US" dirty="0"/>
              <a:t>Mebendazole is the preferred treatment for threadworms and is an effective, single-dose treatment. It is also active against whipworm, roundworm and hookworm. Compliance with therapy is high because of the single dose. </a:t>
            </a:r>
            <a:r>
              <a:rPr lang="en-US" u="sng" dirty="0" smtClean="0"/>
              <a:t>The </a:t>
            </a:r>
            <a:r>
              <a:rPr lang="en-US" u="sng" dirty="0"/>
              <a:t>drug is formulated as a suspension or a tablet, which can be given to children aged 2 years and over and to adults</a:t>
            </a:r>
            <a:r>
              <a:rPr lang="en-US" dirty="0"/>
              <a:t>.</a:t>
            </a:r>
            <a:r>
              <a:rPr lang="en-US" dirty="0">
                <a:solidFill>
                  <a:srgbClr val="FF0000"/>
                </a:solidFill>
              </a:rPr>
              <a:t> Reinfection </a:t>
            </a:r>
            <a:r>
              <a:rPr lang="en-US" dirty="0"/>
              <a:t>is common and a second dose can be given after </a:t>
            </a:r>
            <a:r>
              <a:rPr lang="en-US" dirty="0" smtClean="0"/>
              <a:t>2 </a:t>
            </a:r>
            <a:r>
              <a:rPr lang="en-US" dirty="0"/>
              <a:t>weeks. Occasionally, abdominal pain and </a:t>
            </a:r>
            <a:r>
              <a:rPr lang="en-US" dirty="0" err="1"/>
              <a:t>diarrhoea</a:t>
            </a:r>
            <a:r>
              <a:rPr lang="en-US" dirty="0"/>
              <a:t> may occur as side-effects. </a:t>
            </a:r>
            <a:r>
              <a:rPr lang="en-US" dirty="0" smtClean="0"/>
              <a:t>Mebendazole is not recommended for pregnant women.</a:t>
            </a:r>
          </a:p>
          <a:p>
            <a:r>
              <a:rPr lang="en-US" dirty="0" smtClean="0"/>
              <a:t> </a:t>
            </a:r>
          </a:p>
          <a:p>
            <a:endParaRPr lang="en-US" dirty="0"/>
          </a:p>
        </p:txBody>
      </p:sp>
    </p:spTree>
    <p:extLst>
      <p:ext uri="{BB962C8B-B14F-4D97-AF65-F5344CB8AC3E}">
        <p14:creationId xmlns:p14="http://schemas.microsoft.com/office/powerpoint/2010/main" val="3661860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Mebendazole</a:t>
            </a:r>
          </a:p>
        </p:txBody>
      </p:sp>
      <p:sp>
        <p:nvSpPr>
          <p:cNvPr id="3" name="Content Placeholder 2"/>
          <p:cNvSpPr>
            <a:spLocks noGrp="1"/>
          </p:cNvSpPr>
          <p:nvPr>
            <p:ph idx="1"/>
          </p:nvPr>
        </p:nvSpPr>
        <p:spPr/>
        <p:txBody>
          <a:bodyPr>
            <a:normAutofit/>
          </a:bodyPr>
          <a:lstStyle/>
          <a:p>
            <a:r>
              <a:rPr lang="en-US" dirty="0"/>
              <a:t>INDICATIONS AND DOSE</a:t>
            </a:r>
          </a:p>
          <a:p>
            <a:r>
              <a:rPr lang="en-US" dirty="0"/>
              <a:t>Threadworm infections</a:t>
            </a:r>
          </a:p>
          <a:p>
            <a:r>
              <a:rPr lang="en-US" dirty="0"/>
              <a:t>▶ BY MOUTH</a:t>
            </a:r>
          </a:p>
          <a:p>
            <a:r>
              <a:rPr lang="en-US" dirty="0"/>
              <a:t>▶ Child 6 months–17 years: 100 mg for 1 dose, </a:t>
            </a:r>
            <a:r>
              <a:rPr lang="en-US" dirty="0" smtClean="0"/>
              <a:t>if reinfection </a:t>
            </a:r>
            <a:r>
              <a:rPr lang="en-US" dirty="0"/>
              <a:t>occurs, second dose may be needed </a:t>
            </a:r>
            <a:r>
              <a:rPr lang="en-US" dirty="0" smtClean="0"/>
              <a:t>after 2 </a:t>
            </a:r>
            <a:r>
              <a:rPr lang="en-US" dirty="0"/>
              <a:t>weeks</a:t>
            </a:r>
          </a:p>
          <a:p>
            <a:r>
              <a:rPr lang="en-US" dirty="0"/>
              <a:t>▶ Adult: 100 mg for 1 dose, if reinfection occurs, </a:t>
            </a:r>
            <a:r>
              <a:rPr lang="en-US" dirty="0" smtClean="0"/>
              <a:t>second dose </a:t>
            </a:r>
            <a:r>
              <a:rPr lang="en-US" dirty="0"/>
              <a:t>may be needed after 2 </a:t>
            </a:r>
            <a:r>
              <a:rPr lang="en-US" dirty="0" smtClean="0"/>
              <a:t>weeks</a:t>
            </a:r>
            <a:endParaRPr lang="en-US" dirty="0"/>
          </a:p>
          <a:p>
            <a:r>
              <a:rPr lang="en-US" dirty="0"/>
              <a:t>UNLICENSED USE Not licensed for use as a single dose of 500mg in roundworm infections.</a:t>
            </a:r>
          </a:p>
          <a:p>
            <a:r>
              <a:rPr lang="en-US" dirty="0"/>
              <a:t>▶ In children Not licensed for use in children under 2 years.</a:t>
            </a:r>
          </a:p>
          <a:p>
            <a:endParaRPr lang="en-US" dirty="0"/>
          </a:p>
        </p:txBody>
      </p:sp>
    </p:spTree>
    <p:extLst>
      <p:ext uri="{BB962C8B-B14F-4D97-AF65-F5344CB8AC3E}">
        <p14:creationId xmlns:p14="http://schemas.microsoft.com/office/powerpoint/2010/main" val="2964583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19116"/>
          </a:xfrm>
        </p:spPr>
        <p:txBody>
          <a:bodyPr>
            <a:normAutofit fontScale="90000"/>
          </a:bodyPr>
          <a:lstStyle/>
          <a:p>
            <a:pPr lvl="0"/>
            <a:r>
              <a:rPr lang="en-US" i="1" dirty="0"/>
              <a:t>Mebendazole</a:t>
            </a:r>
            <a:r>
              <a:rPr lang="en-US" dirty="0"/>
              <a:t/>
            </a:r>
            <a:br>
              <a:rPr lang="en-US" dirty="0"/>
            </a:br>
            <a:endParaRPr lang="en-US" dirty="0"/>
          </a:p>
        </p:txBody>
      </p:sp>
      <p:sp>
        <p:nvSpPr>
          <p:cNvPr id="3" name="Content Placeholder 2"/>
          <p:cNvSpPr>
            <a:spLocks noGrp="1"/>
          </p:cNvSpPr>
          <p:nvPr>
            <p:ph idx="1"/>
          </p:nvPr>
        </p:nvSpPr>
        <p:spPr>
          <a:xfrm>
            <a:off x="1097280" y="1405719"/>
            <a:ext cx="10058400" cy="4831307"/>
          </a:xfrm>
        </p:spPr>
        <p:txBody>
          <a:bodyPr>
            <a:normAutofit/>
          </a:bodyPr>
          <a:lstStyle/>
          <a:p>
            <a:r>
              <a:rPr lang="fr-FR" dirty="0" smtClean="0">
                <a:solidFill>
                  <a:srgbClr val="FF0000"/>
                </a:solidFill>
              </a:rPr>
              <a:t>INTERACTIONS</a:t>
            </a:r>
            <a:r>
              <a:rPr lang="fr-FR" dirty="0" smtClean="0"/>
              <a:t> → </a:t>
            </a:r>
            <a:r>
              <a:rPr lang="fr-FR" dirty="0" err="1"/>
              <a:t>Appendix</a:t>
            </a:r>
            <a:r>
              <a:rPr lang="fr-FR" dirty="0"/>
              <a:t> 1: </a:t>
            </a:r>
            <a:r>
              <a:rPr lang="fr-FR" dirty="0" err="1"/>
              <a:t>mebendazole</a:t>
            </a:r>
            <a:endParaRPr lang="fr-FR" dirty="0"/>
          </a:p>
          <a:p>
            <a:r>
              <a:rPr lang="en-US" dirty="0" smtClean="0">
                <a:solidFill>
                  <a:srgbClr val="FF0000"/>
                </a:solidFill>
              </a:rPr>
              <a:t>SIDE-EFFECTS</a:t>
            </a:r>
            <a:endParaRPr lang="en-US" dirty="0">
              <a:solidFill>
                <a:srgbClr val="FF0000"/>
              </a:solidFill>
            </a:endParaRPr>
          </a:p>
          <a:p>
            <a:r>
              <a:rPr lang="en-US" dirty="0"/>
              <a:t>▶ Common or very common Gastrointestinal discomfort</a:t>
            </a:r>
          </a:p>
          <a:p>
            <a:r>
              <a:rPr lang="en-US" dirty="0"/>
              <a:t>▶ Uncommon </a:t>
            </a:r>
            <a:r>
              <a:rPr lang="en-US" dirty="0" err="1"/>
              <a:t>Diarrhoea</a:t>
            </a:r>
            <a:r>
              <a:rPr lang="en-US" dirty="0"/>
              <a:t> . flatulence</a:t>
            </a:r>
          </a:p>
          <a:p>
            <a:r>
              <a:rPr lang="en-US" dirty="0" err="1">
                <a:solidFill>
                  <a:srgbClr val="FF0000"/>
                </a:solidFill>
              </a:rPr>
              <a:t>PREGNANCY</a:t>
            </a:r>
            <a:r>
              <a:rPr lang="en-US" dirty="0" err="1" smtClean="0"/>
              <a:t>l</a:t>
            </a:r>
            <a:r>
              <a:rPr lang="en-US" dirty="0" smtClean="0"/>
              <a:t> </a:t>
            </a:r>
            <a:r>
              <a:rPr lang="en-US" dirty="0"/>
              <a:t>Manufacturer advises avoid—toxicity </a:t>
            </a:r>
            <a:r>
              <a:rPr lang="en-US" dirty="0" smtClean="0"/>
              <a:t>in animal </a:t>
            </a:r>
            <a:r>
              <a:rPr lang="en-US" dirty="0"/>
              <a:t>studies</a:t>
            </a:r>
            <a:r>
              <a:rPr lang="en-US" dirty="0" smtClean="0"/>
              <a:t>.</a:t>
            </a:r>
          </a:p>
          <a:p>
            <a:r>
              <a:rPr lang="en-US" dirty="0">
                <a:solidFill>
                  <a:srgbClr val="FF0000"/>
                </a:solidFill>
              </a:rPr>
              <a:t>BREAST FEEDING </a:t>
            </a:r>
            <a:r>
              <a:rPr lang="en-US" dirty="0"/>
              <a:t>Amount present in milk too small to </a:t>
            </a:r>
            <a:r>
              <a:rPr lang="en-US" dirty="0" smtClean="0"/>
              <a:t>be harmful </a:t>
            </a:r>
            <a:r>
              <a:rPr lang="en-US" dirty="0"/>
              <a:t>but manufacturer advises </a:t>
            </a:r>
            <a:r>
              <a:rPr lang="en-US" dirty="0" smtClean="0"/>
              <a:t> avoid </a:t>
            </a:r>
          </a:p>
          <a:p>
            <a:r>
              <a:rPr lang="en-US" dirty="0" err="1" smtClean="0"/>
              <a:t>aEXCEPTIONS</a:t>
            </a:r>
            <a:r>
              <a:rPr lang="en-US" dirty="0" smtClean="0"/>
              <a:t> </a:t>
            </a:r>
            <a:r>
              <a:rPr lang="en-US" dirty="0"/>
              <a:t>TO LEGAL CATEGORY Mebendazole tablets can be sold to the public if supplied for oral use in the treatment of </a:t>
            </a:r>
            <a:r>
              <a:rPr lang="en-US" dirty="0" err="1"/>
              <a:t>enterobiasis</a:t>
            </a:r>
            <a:r>
              <a:rPr lang="en-US" dirty="0"/>
              <a:t> in adults and children over 2 years provided its container or package is labelled to show a max. single dose of 100mg and it is supplied in container or package containing not more than 800 mg.</a:t>
            </a:r>
          </a:p>
          <a:p>
            <a:endParaRPr lang="en-US" dirty="0" smtClean="0"/>
          </a:p>
          <a:p>
            <a:endParaRPr lang="en-US" dirty="0"/>
          </a:p>
          <a:p>
            <a:endParaRPr lang="en-US" dirty="0"/>
          </a:p>
        </p:txBody>
      </p:sp>
    </p:spTree>
    <p:extLst>
      <p:ext uri="{BB962C8B-B14F-4D97-AF65-F5344CB8AC3E}">
        <p14:creationId xmlns:p14="http://schemas.microsoft.com/office/powerpoint/2010/main" val="3067922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Oral suspension</a:t>
            </a:r>
          </a:p>
          <a:p>
            <a:r>
              <a:rPr lang="en-US" dirty="0" smtClean="0"/>
              <a:t>▶ </a:t>
            </a:r>
            <a:r>
              <a:rPr lang="en-US" dirty="0" err="1" smtClean="0"/>
              <a:t>Vermox</a:t>
            </a:r>
            <a:r>
              <a:rPr lang="en-US" dirty="0" smtClean="0"/>
              <a:t> (Janssen-</a:t>
            </a:r>
            <a:r>
              <a:rPr lang="en-US" dirty="0" err="1" smtClean="0"/>
              <a:t>Cilag</a:t>
            </a:r>
            <a:r>
              <a:rPr lang="en-US" dirty="0" smtClean="0"/>
              <a:t> Ltd)</a:t>
            </a:r>
          </a:p>
          <a:p>
            <a:r>
              <a:rPr lang="en-US" dirty="0" smtClean="0"/>
              <a:t>Mebendazole 20 mg per 1 ml </a:t>
            </a:r>
            <a:r>
              <a:rPr lang="en-US" dirty="0" err="1" smtClean="0"/>
              <a:t>Vermox</a:t>
            </a:r>
            <a:r>
              <a:rPr lang="en-US" dirty="0" smtClean="0"/>
              <a:t> 100mg/5ml oral suspension | 30 ml</a:t>
            </a:r>
          </a:p>
          <a:p>
            <a:r>
              <a:rPr lang="en-US" dirty="0" smtClean="0"/>
              <a:t>Chewable tablet</a:t>
            </a:r>
          </a:p>
          <a:p>
            <a:r>
              <a:rPr lang="en-US" dirty="0" smtClean="0"/>
              <a:t>▶ </a:t>
            </a:r>
            <a:r>
              <a:rPr lang="en-US" dirty="0" err="1" smtClean="0"/>
              <a:t>Vermox</a:t>
            </a:r>
            <a:r>
              <a:rPr lang="en-US" dirty="0" smtClean="0"/>
              <a:t> (Janssen-</a:t>
            </a:r>
            <a:r>
              <a:rPr lang="en-US" dirty="0" err="1" smtClean="0"/>
              <a:t>Cilag</a:t>
            </a:r>
            <a:r>
              <a:rPr lang="en-US" dirty="0" smtClean="0"/>
              <a:t> Ltd)</a:t>
            </a:r>
          </a:p>
          <a:p>
            <a:r>
              <a:rPr lang="en-US" dirty="0" smtClean="0"/>
              <a:t>Mebendazole 100 mg </a:t>
            </a:r>
            <a:r>
              <a:rPr lang="en-US" dirty="0" err="1" smtClean="0"/>
              <a:t>Vermox</a:t>
            </a:r>
            <a:r>
              <a:rPr lang="en-US" dirty="0" smtClean="0"/>
              <a:t> 100mg chewable tablets sugar-free | </a:t>
            </a:r>
            <a:r>
              <a:rPr lang="nb-NO" dirty="0" smtClean="0"/>
              <a:t>6 tablet</a:t>
            </a:r>
          </a:p>
          <a:p>
            <a:pPr lvl="0"/>
            <a:r>
              <a:rPr lang="en-US" i="1" dirty="0">
                <a:solidFill>
                  <a:srgbClr val="FF0000"/>
                </a:solidFill>
              </a:rPr>
              <a:t>Piperazine</a:t>
            </a:r>
            <a:endParaRPr lang="en-US" dirty="0">
              <a:solidFill>
                <a:srgbClr val="FF0000"/>
              </a:solidFill>
            </a:endParaRPr>
          </a:p>
          <a:p>
            <a:r>
              <a:rPr lang="en-US" dirty="0"/>
              <a:t>Piperazine is effective against threadworm and roundworm. It is available in granular form in sachets. It acts by paralysis of the threadworms in the gut. The incorporation of a laxative (</a:t>
            </a:r>
            <a:r>
              <a:rPr lang="en-US" dirty="0" err="1"/>
              <a:t>senna</a:t>
            </a:r>
            <a:r>
              <a:rPr lang="en-US" dirty="0"/>
              <a:t>) in the sachet preparation helps to ensure that the </a:t>
            </a:r>
            <a:r>
              <a:rPr lang="en-US" dirty="0" err="1"/>
              <a:t>paralysed</a:t>
            </a:r>
            <a:r>
              <a:rPr lang="en-US" dirty="0"/>
              <a:t> worms are then expelled with the </a:t>
            </a:r>
            <a:r>
              <a:rPr lang="en-US" dirty="0" err="1"/>
              <a:t>faeces</a:t>
            </a:r>
            <a:r>
              <a:rPr lang="en-US" dirty="0"/>
              <a:t>. One dose is followed by another 2 weeks later to destroy any worms that might have hatched and developed after the first dose. Only two doses are required.</a:t>
            </a:r>
          </a:p>
          <a:p>
            <a:endParaRPr lang="en-US" dirty="0"/>
          </a:p>
        </p:txBody>
      </p:sp>
    </p:spTree>
    <p:extLst>
      <p:ext uri="{BB962C8B-B14F-4D97-AF65-F5344CB8AC3E}">
        <p14:creationId xmlns:p14="http://schemas.microsoft.com/office/powerpoint/2010/main" val="3528388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b="1" i="1" dirty="0"/>
              <a:t>Practical points</a:t>
            </a:r>
            <a:endParaRPr lang="en-US" dirty="0"/>
          </a:p>
          <a:p>
            <a:pPr lvl="0"/>
            <a:r>
              <a:rPr lang="en-US" dirty="0"/>
              <a:t> All family members should be treated at the same time, even if only one has been shown to have threadworms. This is because other members may be in the early stages of infection and thus asymptomatic. If this policy is not followed, reinfection may occur.</a:t>
            </a:r>
          </a:p>
          <a:p>
            <a:pPr lvl="0"/>
            <a:r>
              <a:rPr lang="en-US" dirty="0"/>
              <a:t> Transmission and reinfection by threadworms can be prevented by the following practical measures: </a:t>
            </a:r>
          </a:p>
          <a:p>
            <a:r>
              <a:rPr lang="en-US" dirty="0"/>
              <a:t>(a) Cutting fingernails short to prevent large numbers of eggs being transmitted. Hands should be washed and nails brushed after going to the toilet and before preparing or eating food, since hand-to-mouth transfer of eggs is common. Eggs may be transmitted from the fingers while eating food or onto the surface of food during preparation. </a:t>
            </a:r>
            <a:r>
              <a:rPr lang="en-US" dirty="0" err="1"/>
              <a:t>Eggsremain</a:t>
            </a:r>
            <a:r>
              <a:rPr lang="en-US" dirty="0"/>
              <a:t> viable for up to 1 week.</a:t>
            </a:r>
          </a:p>
          <a:p>
            <a:r>
              <a:rPr lang="en-US" dirty="0"/>
              <a:t>(b) Children wearing </a:t>
            </a:r>
            <a:r>
              <a:rPr lang="en-US" dirty="0" err="1"/>
              <a:t>pyjamas</a:t>
            </a:r>
            <a:r>
              <a:rPr lang="en-US" dirty="0"/>
              <a:t> to reduce the scratching of bare skin during the night. Underpants can be worn under </a:t>
            </a:r>
            <a:r>
              <a:rPr lang="en-US" dirty="0" err="1"/>
              <a:t>pyjama</a:t>
            </a:r>
            <a:r>
              <a:rPr lang="en-US" dirty="0"/>
              <a:t> bottoms. </a:t>
            </a:r>
          </a:p>
          <a:p>
            <a:r>
              <a:rPr lang="en-US" dirty="0"/>
              <a:t>(c) Affected family members having a bath or shower each morning to wash away the eggs that were laid during the previous night.</a:t>
            </a:r>
          </a:p>
          <a:p>
            <a:r>
              <a:rPr lang="en-US" dirty="0"/>
              <a:t> </a:t>
            </a:r>
          </a:p>
          <a:p>
            <a:endParaRPr lang="en-US" dirty="0"/>
          </a:p>
        </p:txBody>
      </p:sp>
    </p:spTree>
    <p:extLst>
      <p:ext uri="{BB962C8B-B14F-4D97-AF65-F5344CB8AC3E}">
        <p14:creationId xmlns:p14="http://schemas.microsoft.com/office/powerpoint/2010/main" val="32063438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2.bp.blogspot.com/_5FhEryr7d-M/TS2jhePS1sI/AAAAAAAAADY/fIDL93rsSe4/s1600/vermox4.jpg"/>
          <p:cNvPicPr>
            <a:picLocks noChangeAspect="1" noChangeArrowheads="1"/>
          </p:cNvPicPr>
          <p:nvPr/>
        </p:nvPicPr>
        <p:blipFill>
          <a:blip r:embed="rId2" cstate="print"/>
          <a:srcRect/>
          <a:stretch>
            <a:fillRect/>
          </a:stretch>
        </p:blipFill>
        <p:spPr bwMode="auto">
          <a:xfrm>
            <a:off x="1752600" y="391820"/>
            <a:ext cx="3581400" cy="5780381"/>
          </a:xfrm>
          <a:prstGeom prst="rect">
            <a:avLst/>
          </a:prstGeom>
          <a:noFill/>
        </p:spPr>
      </p:pic>
      <p:pic>
        <p:nvPicPr>
          <p:cNvPr id="3" name="Picture 4" descr="http://www.choicechemist.com/wp-content/uploads/Vermox-100mg-300x300.jpg"/>
          <p:cNvPicPr>
            <a:picLocks noChangeAspect="1" noChangeArrowheads="1"/>
          </p:cNvPicPr>
          <p:nvPr/>
        </p:nvPicPr>
        <p:blipFill>
          <a:blip r:embed="rId3" cstate="print"/>
          <a:srcRect/>
          <a:stretch>
            <a:fillRect/>
          </a:stretch>
        </p:blipFill>
        <p:spPr bwMode="auto">
          <a:xfrm>
            <a:off x="5486400" y="1066800"/>
            <a:ext cx="5029200" cy="5029200"/>
          </a:xfrm>
          <a:prstGeom prst="rect">
            <a:avLst/>
          </a:prstGeom>
          <a:noFill/>
        </p:spPr>
      </p:pic>
    </p:spTree>
    <p:extLst>
      <p:ext uri="{BB962C8B-B14F-4D97-AF65-F5344CB8AC3E}">
        <p14:creationId xmlns:p14="http://schemas.microsoft.com/office/powerpoint/2010/main" val="20258145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yahyaa\Pictures\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504" y="476672"/>
            <a:ext cx="3816424" cy="597666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yahyaa\Pictures\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7350" y="-243408"/>
            <a:ext cx="46577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9359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Chelsea\AppData\Local\Microsoft\Windows\Temporary Internet Files\Content.IE5\OONFQ1BV\thank_you[1].jpg"/>
          <p:cNvPicPr>
            <a:picLocks noChangeAspect="1" noChangeArrowheads="1"/>
          </p:cNvPicPr>
          <p:nvPr/>
        </p:nvPicPr>
        <p:blipFill>
          <a:blip r:embed="rId2" cstate="print"/>
          <a:srcRect/>
          <a:stretch>
            <a:fillRect/>
          </a:stretch>
        </p:blipFill>
        <p:spPr bwMode="auto">
          <a:xfrm>
            <a:off x="152400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32147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r>
              <a:rPr lang="en-US" dirty="0" smtClean="0"/>
              <a:t>-Commonly </a:t>
            </a:r>
            <a:r>
              <a:rPr lang="en-US" dirty="0"/>
              <a:t>infested sites include the web space of the fingers and toes, wrists, armpits, buttocks and genital area. </a:t>
            </a:r>
          </a:p>
          <a:p>
            <a:pPr lvl="0"/>
            <a:r>
              <a:rPr lang="en-US" dirty="0" smtClean="0"/>
              <a:t>-Patients </a:t>
            </a:r>
            <a:r>
              <a:rPr lang="en-US" dirty="0"/>
              <a:t>may have a rash that does not always correspond to the areas of infestation. The rash may be patchy and diffuse or dense and erythematous. It is more commonly found around the midriff, underarms, buttocks, inside the thighs and around the ankles.</a:t>
            </a:r>
          </a:p>
          <a:p>
            <a:pPr lvl="0"/>
            <a:r>
              <a:rPr lang="en-US" dirty="0"/>
              <a:t> </a:t>
            </a:r>
            <a:r>
              <a:rPr lang="en-US" dirty="0" smtClean="0"/>
              <a:t>-In </a:t>
            </a:r>
            <a:r>
              <a:rPr lang="en-US" dirty="0"/>
              <a:t>adults, scabies rarely affects the scalp and face, but in children aged 2 years or under and in the elderly, involvement of the head is more common, especially the </a:t>
            </a:r>
            <a:r>
              <a:rPr lang="en-US" dirty="0" err="1"/>
              <a:t>postauricular</a:t>
            </a:r>
            <a:r>
              <a:rPr lang="en-US" dirty="0"/>
              <a:t> fold. </a:t>
            </a:r>
          </a:p>
          <a:p>
            <a:pPr lvl="0"/>
            <a:r>
              <a:rPr lang="en-US" b="1" dirty="0" smtClean="0"/>
              <a:t>Scabies </a:t>
            </a:r>
            <a:r>
              <a:rPr lang="en-US" b="1" dirty="0"/>
              <a:t>can mimic other skin conditions and may not present with the classic features. The itch tends to be </a:t>
            </a:r>
            <a:r>
              <a:rPr lang="en-US" b="1" dirty="0" err="1"/>
              <a:t>generalised</a:t>
            </a:r>
            <a:r>
              <a:rPr lang="en-US" b="1" dirty="0"/>
              <a:t> rather than in specific areas</a:t>
            </a:r>
            <a:r>
              <a:rPr lang="en-US" dirty="0"/>
              <a:t>. </a:t>
            </a:r>
          </a:p>
          <a:p>
            <a:endParaRPr lang="en-US" dirty="0"/>
          </a:p>
        </p:txBody>
      </p:sp>
    </p:spTree>
    <p:extLst>
      <p:ext uri="{BB962C8B-B14F-4D97-AF65-F5344CB8AC3E}">
        <p14:creationId xmlns:p14="http://schemas.microsoft.com/office/powerpoint/2010/main" val="833079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lvl="0"/>
            <a:r>
              <a:rPr lang="en-US" dirty="0"/>
              <a:t>In immunocompromised or debilitated patients (e.g. the elderly), scabies presents differently. The affected skin can become thickened and crusted. Mites survive under the crust and any sections that become dislodged are infectious to others because of the living mites they contain</a:t>
            </a:r>
            <a:r>
              <a:rPr lang="en-US" dirty="0" smtClean="0"/>
              <a:t>.</a:t>
            </a:r>
            <a:endParaRPr lang="en-US" dirty="0"/>
          </a:p>
          <a:p>
            <a:pPr lvl="0"/>
            <a:r>
              <a:rPr lang="en-US" i="1" dirty="0">
                <a:solidFill>
                  <a:srgbClr val="FF0000"/>
                </a:solidFill>
              </a:rPr>
              <a:t>History</a:t>
            </a:r>
            <a:endParaRPr lang="en-US" dirty="0">
              <a:solidFill>
                <a:srgbClr val="FF0000"/>
              </a:solidFill>
            </a:endParaRPr>
          </a:p>
          <a:p>
            <a:r>
              <a:rPr lang="en-US" dirty="0"/>
              <a:t>The itch of scabies can take several (6–8) weeks to develop in someone who has not been infested previously. The scabies mite is transmitted by close personal contact, so patients can be asked whether anyone else they know is affected by the same symptoms, e.g. other family members, boyfriends and girlfriends. </a:t>
            </a:r>
            <a:endParaRPr lang="en-US" dirty="0" smtClean="0"/>
          </a:p>
          <a:p>
            <a:pPr lvl="0"/>
            <a:r>
              <a:rPr lang="en-US" i="1" dirty="0">
                <a:solidFill>
                  <a:srgbClr val="FF0000"/>
                </a:solidFill>
              </a:rPr>
              <a:t>Signs of infection</a:t>
            </a:r>
            <a:endParaRPr lang="en-US" dirty="0">
              <a:solidFill>
                <a:srgbClr val="FF0000"/>
              </a:solidFill>
            </a:endParaRPr>
          </a:p>
          <a:p>
            <a:r>
              <a:rPr lang="en-US" dirty="0"/>
              <a:t>Scratching can lead to excoriation, so secondary infections such as impetigo can occur. The presence of a weeping yellow discharge or yellow crusts would be indications for referral to the doctor for treatment</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587057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i="1" dirty="0"/>
              <a:t>Management</a:t>
            </a:r>
            <a:endParaRPr lang="en-US" dirty="0"/>
          </a:p>
          <a:p>
            <a:r>
              <a:rPr lang="en-US" dirty="0"/>
              <a:t>Two treatments are recommended, 7 days apart. Aqueous lotions are used in preference to alcoholic versions because the latter sting and irritate excoriated skin. Medical supervision is required for the treatment of scabies in children under 2 years. The treatment is applied to the entire body including the neck, face, scalp and ears in adults. Particular attention should be paid to the webs of fingers, toes and soles of the feet, and under the ends of the fingernails and toenails.</a:t>
            </a:r>
          </a:p>
          <a:p>
            <a:endParaRPr lang="en-US" dirty="0"/>
          </a:p>
        </p:txBody>
      </p:sp>
    </p:spTree>
    <p:extLst>
      <p:ext uri="{BB962C8B-B14F-4D97-AF65-F5344CB8AC3E}">
        <p14:creationId xmlns:p14="http://schemas.microsoft.com/office/powerpoint/2010/main" val="1094383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Permethrin</a:t>
            </a:r>
          </a:p>
        </p:txBody>
      </p:sp>
      <p:sp>
        <p:nvSpPr>
          <p:cNvPr id="3" name="Content Placeholder 2"/>
          <p:cNvSpPr>
            <a:spLocks noGrp="1"/>
          </p:cNvSpPr>
          <p:nvPr>
            <p:ph idx="1"/>
          </p:nvPr>
        </p:nvSpPr>
        <p:spPr/>
        <p:txBody>
          <a:bodyPr>
            <a:normAutofit/>
          </a:bodyPr>
          <a:lstStyle/>
          <a:p>
            <a:pPr marL="0" indent="0">
              <a:buNone/>
            </a:pPr>
            <a:r>
              <a:rPr lang="en-US" dirty="0"/>
              <a:t>l INDICATIONS AND DOSE</a:t>
            </a:r>
          </a:p>
          <a:p>
            <a:pPr marL="0" indent="0">
              <a:buNone/>
            </a:pPr>
            <a:r>
              <a:rPr lang="en-US" dirty="0"/>
              <a:t>Scabies</a:t>
            </a:r>
          </a:p>
          <a:p>
            <a:pPr marL="0" indent="0">
              <a:buNone/>
            </a:pPr>
            <a:r>
              <a:rPr lang="en-US" dirty="0"/>
              <a:t>▶ TO THE SKIN</a:t>
            </a:r>
          </a:p>
          <a:p>
            <a:pPr marL="0" indent="0">
              <a:buNone/>
            </a:pPr>
            <a:r>
              <a:rPr lang="en-US" dirty="0"/>
              <a:t>▶ Child: Apply once weekly for 2 doses, apply </a:t>
            </a:r>
            <a:r>
              <a:rPr lang="en-US" dirty="0" smtClean="0"/>
              <a:t>5% preparation </a:t>
            </a:r>
            <a:r>
              <a:rPr lang="en-US" dirty="0"/>
              <a:t>over whole body including face, neck, </a:t>
            </a:r>
            <a:r>
              <a:rPr lang="en-US" dirty="0" smtClean="0"/>
              <a:t>scalp and </a:t>
            </a:r>
            <a:r>
              <a:rPr lang="en-US" dirty="0"/>
              <a:t>ears then wash off after 8–12 hours. If hands </a:t>
            </a:r>
            <a:r>
              <a:rPr lang="en-US" dirty="0" smtClean="0"/>
              <a:t>are washed </a:t>
            </a:r>
            <a:r>
              <a:rPr lang="en-US" dirty="0"/>
              <a:t>with soap within 8 hours of application, </a:t>
            </a:r>
            <a:r>
              <a:rPr lang="en-US" dirty="0" smtClean="0"/>
              <a:t>they should </a:t>
            </a:r>
            <a:r>
              <a:rPr lang="en-US" dirty="0"/>
              <a:t>be treated again with cream</a:t>
            </a:r>
          </a:p>
          <a:p>
            <a:pPr marL="0" indent="0">
              <a:buNone/>
            </a:pPr>
            <a:r>
              <a:rPr lang="en-US" dirty="0"/>
              <a:t>▶ Adult: Apply once weekly for 2 doses, apply </a:t>
            </a:r>
            <a:r>
              <a:rPr lang="en-US" dirty="0" smtClean="0"/>
              <a:t>5% preparation </a:t>
            </a:r>
            <a:r>
              <a:rPr lang="en-US" dirty="0"/>
              <a:t>over whole body including face, neck, </a:t>
            </a:r>
            <a:r>
              <a:rPr lang="en-US" dirty="0" smtClean="0"/>
              <a:t>scalp and </a:t>
            </a:r>
            <a:r>
              <a:rPr lang="en-US" dirty="0"/>
              <a:t>ears then wash off after 8–12 hours. If hands </a:t>
            </a:r>
            <a:r>
              <a:rPr lang="en-US" dirty="0" smtClean="0"/>
              <a:t>are washed </a:t>
            </a:r>
            <a:r>
              <a:rPr lang="en-US" dirty="0"/>
              <a:t>with soap within 8 hours of application, </a:t>
            </a:r>
            <a:r>
              <a:rPr lang="en-US" dirty="0" smtClean="0"/>
              <a:t>they should </a:t>
            </a:r>
            <a:r>
              <a:rPr lang="en-US" dirty="0"/>
              <a:t>be treated again with cream</a:t>
            </a:r>
          </a:p>
        </p:txBody>
      </p:sp>
    </p:spTree>
    <p:extLst>
      <p:ext uri="{BB962C8B-B14F-4D97-AF65-F5344CB8AC3E}">
        <p14:creationId xmlns:p14="http://schemas.microsoft.com/office/powerpoint/2010/main" val="318884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dirty="0"/>
              <a:t>UNLICENSED USE</a:t>
            </a:r>
          </a:p>
          <a:p>
            <a:pPr marL="0" indent="0">
              <a:buNone/>
            </a:pPr>
            <a:r>
              <a:rPr lang="en-US" dirty="0"/>
              <a:t>▶ In children Dermal Cream (scabies), not licensed for use </a:t>
            </a:r>
            <a:r>
              <a:rPr lang="en-US" dirty="0" smtClean="0"/>
              <a:t>in children </a:t>
            </a:r>
            <a:r>
              <a:rPr lang="en-US" dirty="0"/>
              <a:t>under 2 months; not licensed for treatment </a:t>
            </a:r>
            <a:r>
              <a:rPr lang="en-US" dirty="0" smtClean="0"/>
              <a:t>of crab </a:t>
            </a:r>
            <a:r>
              <a:rPr lang="en-US" dirty="0"/>
              <a:t>lice in children under 18 years. </a:t>
            </a:r>
            <a:r>
              <a:rPr lang="en-US" dirty="0" err="1"/>
              <a:t>Creme</a:t>
            </a:r>
            <a:r>
              <a:rPr lang="en-US" dirty="0"/>
              <a:t> Rinse (head </a:t>
            </a:r>
            <a:r>
              <a:rPr lang="en-US" dirty="0" smtClean="0"/>
              <a:t>lice) not </a:t>
            </a:r>
            <a:r>
              <a:rPr lang="en-US" dirty="0"/>
              <a:t>licensed for use in children under 6 months </a:t>
            </a:r>
            <a:r>
              <a:rPr lang="en-US" dirty="0" smtClean="0"/>
              <a:t>except under </a:t>
            </a:r>
            <a:r>
              <a:rPr lang="en-US" dirty="0"/>
              <a:t>medical supervision.</a:t>
            </a:r>
          </a:p>
          <a:p>
            <a:pPr marL="0" indent="0">
              <a:buNone/>
            </a:pPr>
            <a:r>
              <a:rPr lang="en-US" dirty="0"/>
              <a:t>IMPORTANT SAFETY INFORMATION</a:t>
            </a:r>
          </a:p>
          <a:p>
            <a:pPr marL="0" indent="0">
              <a:buNone/>
            </a:pPr>
            <a:r>
              <a:rPr lang="en-US" dirty="0"/>
              <a:t>MHRA/CHM ADVICE: HEAD LICE ERADICATION PRODUCTS: RISK </a:t>
            </a:r>
            <a:r>
              <a:rPr lang="en-US" dirty="0" smtClean="0"/>
              <a:t>OF SERIOUS </a:t>
            </a:r>
            <a:r>
              <a:rPr lang="en-US" dirty="0"/>
              <a:t>BURNS IF TREATED HAIR IS EXPOSED TO OPEN </a:t>
            </a:r>
            <a:r>
              <a:rPr lang="en-US" dirty="0" smtClean="0"/>
              <a:t>FLAMES OR </a:t>
            </a:r>
            <a:r>
              <a:rPr lang="en-US" dirty="0"/>
              <a:t>OTHER SOURCES OF IGNITION (MARCH 2018</a:t>
            </a:r>
            <a:r>
              <a:rPr lang="en-US" dirty="0" smtClean="0"/>
              <a:t>)</a:t>
            </a:r>
          </a:p>
          <a:p>
            <a:pPr marL="0" indent="0">
              <a:buNone/>
            </a:pPr>
            <a:r>
              <a:rPr lang="en-US" b="1" dirty="0">
                <a:solidFill>
                  <a:srgbClr val="FF0000"/>
                </a:solidFill>
              </a:rPr>
              <a:t>CAUTIONS </a:t>
            </a:r>
            <a:r>
              <a:rPr lang="en-US" dirty="0"/>
              <a:t>Avoid contact with eyes </a:t>
            </a:r>
            <a:r>
              <a:rPr lang="en-US" dirty="0" smtClean="0"/>
              <a:t>.</a:t>
            </a:r>
            <a:r>
              <a:rPr lang="en-US" dirty="0"/>
              <a:t> do not use on broken or secondarily infected </a:t>
            </a:r>
            <a:r>
              <a:rPr lang="en-US" dirty="0" smtClean="0"/>
              <a:t>skin</a:t>
            </a:r>
          </a:p>
          <a:p>
            <a:pPr marL="0" indent="0">
              <a:buNone/>
            </a:pPr>
            <a:r>
              <a:rPr lang="en-US" dirty="0"/>
              <a:t>-</a:t>
            </a:r>
            <a:r>
              <a:rPr lang="en-US" dirty="0" smtClean="0"/>
              <a:t> </a:t>
            </a:r>
            <a:r>
              <a:rPr lang="en-US" dirty="0"/>
              <a:t>children aged 2 months–2 years, medical supervision required for dermal cream (scabies) . children under 6 months, medical supervision required for cream rinse (head lice) . </a:t>
            </a:r>
          </a:p>
          <a:p>
            <a:pPr marL="0" indent="0">
              <a:buNone/>
            </a:pPr>
            <a:endParaRPr lang="en-US" dirty="0"/>
          </a:p>
        </p:txBody>
      </p:sp>
    </p:spTree>
    <p:extLst>
      <p:ext uri="{BB962C8B-B14F-4D97-AF65-F5344CB8AC3E}">
        <p14:creationId xmlns:p14="http://schemas.microsoft.com/office/powerpoint/2010/main" val="430672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l </a:t>
            </a:r>
            <a:r>
              <a:rPr lang="en-US" b="1" dirty="0"/>
              <a:t>SIDE-EFFECTS </a:t>
            </a:r>
            <a:r>
              <a:rPr lang="en-US" dirty="0"/>
              <a:t>Scalp irritation . skin reactions</a:t>
            </a:r>
          </a:p>
          <a:p>
            <a:pPr marL="0" indent="0">
              <a:buNone/>
            </a:pPr>
            <a:r>
              <a:rPr lang="en-US" dirty="0"/>
              <a:t>l </a:t>
            </a:r>
            <a:r>
              <a:rPr lang="en-US" b="1" dirty="0"/>
              <a:t>PRESCRIBING AND DISPENSING INFORMATION</a:t>
            </a:r>
          </a:p>
          <a:p>
            <a:pPr marL="0" indent="0">
              <a:buNone/>
            </a:pPr>
            <a:r>
              <a:rPr lang="en-US" dirty="0"/>
              <a:t>Manufacturer recommends application to the body but </a:t>
            </a:r>
            <a:r>
              <a:rPr lang="en-US" dirty="0" smtClean="0"/>
              <a:t>to exclude </a:t>
            </a:r>
            <a:r>
              <a:rPr lang="en-US" dirty="0"/>
              <a:t>head and neck. However, application should </a:t>
            </a:r>
            <a:r>
              <a:rPr lang="en-US" dirty="0" smtClean="0"/>
              <a:t>be extended </a:t>
            </a:r>
            <a:r>
              <a:rPr lang="en-US" dirty="0"/>
              <a:t>to the scalp, neck, face, and </a:t>
            </a:r>
            <a:r>
              <a:rPr lang="en-US" dirty="0" smtClean="0"/>
              <a:t>ears. Larger </a:t>
            </a:r>
            <a:r>
              <a:rPr lang="en-US" dirty="0"/>
              <a:t>patients may require up to two 30-g packs </a:t>
            </a:r>
            <a:r>
              <a:rPr lang="en-US" dirty="0" smtClean="0"/>
              <a:t>for adequate </a:t>
            </a:r>
            <a:r>
              <a:rPr lang="en-US" dirty="0"/>
              <a:t>treatment</a:t>
            </a:r>
            <a:r>
              <a:rPr lang="en-US" dirty="0" smtClean="0"/>
              <a:t>.</a:t>
            </a:r>
          </a:p>
          <a:p>
            <a:pPr marL="0" indent="0">
              <a:buNone/>
            </a:pPr>
            <a:r>
              <a:rPr lang="en-US" b="1" dirty="0"/>
              <a:t>Cream</a:t>
            </a:r>
          </a:p>
          <a:p>
            <a:pPr marL="0" indent="0">
              <a:buNone/>
            </a:pPr>
            <a:r>
              <a:rPr lang="en-US" b="1" dirty="0"/>
              <a:t>CAUTIONARY AND ADVISORY LABELS 10 (Dermal cream only)</a:t>
            </a:r>
          </a:p>
          <a:p>
            <a:pPr marL="0" indent="0">
              <a:buNone/>
            </a:pPr>
            <a:r>
              <a:rPr lang="en-US" dirty="0"/>
              <a:t>▶ </a:t>
            </a:r>
            <a:r>
              <a:rPr lang="en-US" b="1" dirty="0"/>
              <a:t>Permethrin (Non-proprietary)</a:t>
            </a:r>
          </a:p>
          <a:p>
            <a:pPr marL="0" indent="0">
              <a:buNone/>
            </a:pPr>
            <a:r>
              <a:rPr lang="en-US" dirty="0"/>
              <a:t>Permethrin 50 mg per 1 gram Permethrin 5% cream | 30 gram </a:t>
            </a:r>
          </a:p>
          <a:p>
            <a:pPr marL="0" indent="0">
              <a:buNone/>
            </a:pPr>
            <a:r>
              <a:rPr lang="en-US" dirty="0"/>
              <a:t>▶</a:t>
            </a:r>
            <a:r>
              <a:rPr lang="en-US" b="1" dirty="0"/>
              <a:t>Liquid</a:t>
            </a:r>
          </a:p>
          <a:p>
            <a:pPr marL="0" indent="0">
              <a:buNone/>
            </a:pPr>
            <a:r>
              <a:rPr lang="en-US" dirty="0"/>
              <a:t>▶ </a:t>
            </a:r>
            <a:r>
              <a:rPr lang="en-US" dirty="0" err="1"/>
              <a:t>Lyclear</a:t>
            </a:r>
            <a:r>
              <a:rPr lang="en-US" dirty="0"/>
              <a:t> (Omega </a:t>
            </a:r>
            <a:r>
              <a:rPr lang="en-US" dirty="0" err="1"/>
              <a:t>Pharma</a:t>
            </a:r>
            <a:r>
              <a:rPr lang="en-US" dirty="0"/>
              <a:t> Ltd) Permethrin 10 mg per 1 gram </a:t>
            </a:r>
            <a:r>
              <a:rPr lang="en-US" dirty="0" err="1"/>
              <a:t>Lyclear</a:t>
            </a:r>
            <a:r>
              <a:rPr lang="en-US" dirty="0"/>
              <a:t> 1% </a:t>
            </a:r>
            <a:r>
              <a:rPr lang="en-US" dirty="0" err="1"/>
              <a:t>creme</a:t>
            </a:r>
            <a:r>
              <a:rPr lang="en-US" dirty="0"/>
              <a:t> rinse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4451897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448</TotalTime>
  <Words>3166</Words>
  <Application>Microsoft Office PowerPoint</Application>
  <PresentationFormat>Widescreen</PresentationFormat>
  <Paragraphs>187</Paragraphs>
  <Slides>38</Slides>
  <Notes>1</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Retrospect</vt:lpstr>
      <vt:lpstr>Skin part II</vt:lpstr>
      <vt:lpstr>Scabies </vt:lpstr>
      <vt:lpstr>Patient assessment  </vt:lpstr>
      <vt:lpstr>PowerPoint Presentation</vt:lpstr>
      <vt:lpstr>PowerPoint Presentation</vt:lpstr>
      <vt:lpstr>PowerPoint Presentation</vt:lpstr>
      <vt:lpstr>Permethrin</vt:lpstr>
      <vt:lpstr>PowerPoint Presentation</vt:lpstr>
      <vt:lpstr>PowerPoint Presentation</vt:lpstr>
      <vt:lpstr>Benzyl benzoate </vt:lpstr>
      <vt:lpstr>Malathion</vt:lpstr>
      <vt:lpstr>PowerPoint Presentation</vt:lpstr>
      <vt:lpstr>Crotamiton</vt:lpstr>
      <vt:lpstr>PowerPoint Presentation</vt:lpstr>
      <vt:lpstr>PowerPoint Presentation</vt:lpstr>
      <vt:lpstr>PowerPoint Presentation</vt:lpstr>
      <vt:lpstr>Practical points </vt:lpstr>
      <vt:lpstr>Cold Sore </vt:lpstr>
      <vt:lpstr>PowerPoint Presentation</vt:lpstr>
      <vt:lpstr>PowerPoint Presentation</vt:lpstr>
      <vt:lpstr>PowerPoint Presentation</vt:lpstr>
      <vt:lpstr>PowerPoint Presentation</vt:lpstr>
      <vt:lpstr>Management </vt:lpstr>
      <vt:lpstr>Aciclovir</vt:lpstr>
      <vt:lpstr>Practical points </vt:lpstr>
      <vt:lpstr>Aciclovir (Acyclovir)</vt:lpstr>
      <vt:lpstr>Threadworms (pinworms) </vt:lpstr>
      <vt:lpstr>PowerPoint Presentation</vt:lpstr>
      <vt:lpstr>PowerPoint Presentation</vt:lpstr>
      <vt:lpstr>PowerPoint Presentation</vt:lpstr>
      <vt:lpstr>PowerPoint Presentation</vt:lpstr>
      <vt:lpstr>Mebendazole</vt:lpstr>
      <vt:lpstr>Mebendazole </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54</cp:revision>
  <dcterms:created xsi:type="dcterms:W3CDTF">2020-12-31T07:06:31Z</dcterms:created>
  <dcterms:modified xsi:type="dcterms:W3CDTF">2021-12-11T05:26:46Z</dcterms:modified>
</cp:coreProperties>
</file>