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81" r:id="rId5"/>
    <p:sldId id="280" r:id="rId6"/>
    <p:sldId id="286" r:id="rId7"/>
    <p:sldId id="287" r:id="rId8"/>
    <p:sldId id="282" r:id="rId9"/>
    <p:sldId id="283" r:id="rId10"/>
    <p:sldId id="284" r:id="rId11"/>
    <p:sldId id="285" r:id="rId12"/>
    <p:sldId id="277" r:id="rId13"/>
    <p:sldId id="260" r:id="rId14"/>
    <p:sldId id="266" r:id="rId15"/>
    <p:sldId id="267" r:id="rId16"/>
    <p:sldId id="268" r:id="rId17"/>
    <p:sldId id="269" r:id="rId18"/>
    <p:sldId id="273" r:id="rId19"/>
    <p:sldId id="272" r:id="rId20"/>
    <p:sldId id="270" r:id="rId21"/>
    <p:sldId id="276" r:id="rId22"/>
    <p:sldId id="274" r:id="rId23"/>
    <p:sldId id="275" r:id="rId24"/>
    <p:sldId id="278" r:id="rId25"/>
    <p:sldId id="279" r:id="rId26"/>
    <p:sldId id="26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12/20/2018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12/20/2018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12/20/2018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sz="4900" b="1" i="1" dirty="0">
                <a:solidFill>
                  <a:schemeClr val="tx1"/>
                </a:solidFill>
                <a:latin typeface="Times New Roman" pitchFamily="18" charset="0"/>
                <a:cs typeface="Times New Roman" pitchFamily="18" charset="0"/>
              </a:rPr>
              <a:t>Insomnia</a:t>
            </a:r>
            <a:r>
              <a:rPr lang="en-US" b="1" i="1" dirty="0"/>
              <a:t> </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2400" dirty="0" smtClean="0">
                <a:solidFill>
                  <a:schemeClr val="tx1"/>
                </a:solidFill>
                <a:latin typeface="Times New Roman" pitchFamily="18" charset="0"/>
                <a:cs typeface="Times New Roman" pitchFamily="18" charset="0"/>
              </a:rPr>
              <a:t>Done by assist. </a:t>
            </a:r>
            <a:r>
              <a:rPr lang="en-US" sz="2400" dirty="0" err="1" smtClean="0">
                <a:solidFill>
                  <a:schemeClr val="tx1"/>
                </a:solidFill>
                <a:latin typeface="Times New Roman" pitchFamily="18" charset="0"/>
                <a:cs typeface="Times New Roman" pitchFamily="18" charset="0"/>
              </a:rPr>
              <a:t>Lec</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Shaymaa</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Hasan</a:t>
            </a:r>
            <a:r>
              <a:rPr lang="en-US" sz="2400" dirty="0" smtClean="0">
                <a:solidFill>
                  <a:schemeClr val="tx1"/>
                </a:solidFill>
                <a:latin typeface="Times New Roman" pitchFamily="18" charset="0"/>
                <a:cs typeface="Times New Roman" pitchFamily="18" charset="0"/>
              </a:rPr>
              <a:t> Abbas </a:t>
            </a:r>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424122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hyaa\Pictures\promethazine-hydrochloride-tablets-10-mg-500x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8200"/>
            <a:ext cx="5943600" cy="2947989"/>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yahyaa\Pictures\images (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86200"/>
            <a:ext cx="54864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908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yahyaa\Pictures\Prom-25-300x3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219200"/>
            <a:ext cx="5334000"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6640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lstStyle/>
          <a:p>
            <a:r>
              <a:rPr lang="en-US" i="1" dirty="0" smtClean="0"/>
              <a:t>            </a:t>
            </a:r>
            <a:r>
              <a:rPr lang="en-US" sz="6600" i="1" dirty="0" smtClean="0">
                <a:solidFill>
                  <a:schemeClr val="tx1"/>
                </a:solidFill>
                <a:latin typeface="Times New Roman" pitchFamily="18" charset="0"/>
                <a:cs typeface="Times New Roman" pitchFamily="18" charset="0"/>
              </a:rPr>
              <a:t>Benzodiazepines</a:t>
            </a:r>
            <a:endParaRPr lang="en-US" sz="66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2866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r>
            <a:br>
              <a:rPr lang="en-US" dirty="0"/>
            </a:br>
            <a:r>
              <a:rPr lang="en-US" i="1" dirty="0" smtClean="0"/>
              <a:t>Diazepam ( Valium ®)  </a:t>
            </a:r>
            <a:r>
              <a:rPr lang="en-US" dirty="0"/>
              <a:t/>
            </a:r>
            <a:br>
              <a:rPr lang="en-US" dirty="0"/>
            </a:br>
            <a:endParaRPr lang="en-US" dirty="0"/>
          </a:p>
        </p:txBody>
      </p:sp>
      <p:pic>
        <p:nvPicPr>
          <p:cNvPr id="1026" name="Picture 2" descr="C:\Users\yahyaa\Pictures\diazepame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57400"/>
            <a:ext cx="6172200"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541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a\Pictures\Diazepa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533400"/>
            <a:ext cx="7010399"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9455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yahyaa\Pictures\diazepame 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143000"/>
            <a:ext cx="6248399" cy="4495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478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yahyaa\Pictures\diazepam a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685800"/>
            <a:ext cx="6629399" cy="5181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144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Lorazepam (Ativan®)</a:t>
            </a:r>
            <a:endParaRPr lang="en-US" dirty="0"/>
          </a:p>
        </p:txBody>
      </p:sp>
      <p:pic>
        <p:nvPicPr>
          <p:cNvPr id="5122" name="Picture 2" descr="C:\Users\yahyaa\Pictures\lorazep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2366963"/>
            <a:ext cx="5562600" cy="3424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368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yahyaa\Pictures\lorazepam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295400"/>
            <a:ext cx="6248399" cy="3581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235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yahyaa\Pictures\lorazepame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914400"/>
            <a:ext cx="55626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7832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914400"/>
            <a:ext cx="69342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7365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hyaa\Pictures\lorazepam- am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447800"/>
            <a:ext cx="6553200" cy="464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625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457200"/>
            <a:ext cx="7024744" cy="685800"/>
          </a:xfrm>
        </p:spPr>
        <p:txBody>
          <a:bodyPr>
            <a:normAutofit fontScale="90000"/>
          </a:bodyPr>
          <a:lstStyle/>
          <a:p>
            <a:r>
              <a:rPr lang="en-US" b="1" dirty="0" smtClean="0">
                <a:latin typeface="Times New Roman" pitchFamily="18" charset="0"/>
                <a:cs typeface="Times New Roman" pitchFamily="18" charset="0"/>
              </a:rPr>
              <a:t>Melatonin</a:t>
            </a:r>
            <a:r>
              <a:rPr lang="en-US" dirty="0" smtClean="0"/>
              <a:t> </a:t>
            </a:r>
            <a:endParaRPr lang="en-US" dirty="0"/>
          </a:p>
        </p:txBody>
      </p:sp>
      <p:pic>
        <p:nvPicPr>
          <p:cNvPr id="3" name="Picture 2" descr="C:\Users\yahyaa\Pictures\melaton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219200"/>
            <a:ext cx="40386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2186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yahyaa\Pictures\melatonin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838200"/>
            <a:ext cx="6934200"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5711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yahyaa\Pictures\melatonin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609600"/>
            <a:ext cx="44958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0455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533400"/>
            <a:ext cx="7024744" cy="1066800"/>
          </a:xfrm>
        </p:spPr>
        <p:txBody>
          <a:bodyPr/>
          <a:lstStyle/>
          <a:p>
            <a:r>
              <a:rPr lang="en-US" i="1" dirty="0"/>
              <a:t>St John’s </a:t>
            </a:r>
            <a:r>
              <a:rPr lang="en-US" i="1" dirty="0" err="1"/>
              <a:t>wort</a:t>
            </a:r>
            <a:r>
              <a:rPr lang="en-US" i="1" dirty="0"/>
              <a:t> (</a:t>
            </a:r>
            <a:r>
              <a:rPr lang="en-US" i="1" dirty="0" err="1"/>
              <a:t>hypericum</a:t>
            </a:r>
            <a:r>
              <a:rPr lang="en-US" i="1" dirty="0"/>
              <a:t>)</a:t>
            </a:r>
            <a:endParaRPr lang="en-US" dirty="0"/>
          </a:p>
        </p:txBody>
      </p:sp>
      <p:sp>
        <p:nvSpPr>
          <p:cNvPr id="3" name="Content Placeholder 2"/>
          <p:cNvSpPr>
            <a:spLocks noGrp="1"/>
          </p:cNvSpPr>
          <p:nvPr>
            <p:ph idx="1"/>
          </p:nvPr>
        </p:nvSpPr>
        <p:spPr>
          <a:xfrm>
            <a:off x="1043492" y="1676400"/>
            <a:ext cx="7186108" cy="4156229"/>
          </a:xfrm>
        </p:spPr>
        <p:txBody>
          <a:bodyPr>
            <a:noAutofit/>
          </a:bodyPr>
          <a:lstStyle/>
          <a:p>
            <a:r>
              <a:rPr lang="en-US" sz="1800" dirty="0">
                <a:solidFill>
                  <a:schemeClr val="tx1"/>
                </a:solidFill>
                <a:latin typeface="Times New Roman" pitchFamily="18" charset="0"/>
                <a:cs typeface="Times New Roman" pitchFamily="18" charset="0"/>
              </a:rPr>
              <a:t>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is a plant with yellow, star-shaped flowers and five petals that grows in Europe, North and South America, Australia, New Zealand, and Eastern Asia. The plant grows in sunny, well-drained areas. It grows to be 50-100 cm tall.</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might cause serious interactions with some medications. Because of this, France has banned the use of 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in products. In other countries 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is only available with a prescription.</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is most commonly used for "the blues" or depression and symptoms that sometimes go along with mood such as nervousness, tiredness, poor appetite, and trouble sleeping. There is some strong scientific evidence that it is effective for mild to moderate depression.</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
            </a:r>
            <a:br>
              <a:rPr lang="en-US" sz="1800" dirty="0">
                <a:solidFill>
                  <a:schemeClr val="tx1"/>
                </a:solidFill>
                <a:latin typeface="Times New Roman" pitchFamily="18" charset="0"/>
                <a:cs typeface="Times New Roman" pitchFamily="18" charset="0"/>
              </a:rPr>
            </a:br>
            <a:r>
              <a:rPr lang="en-US" sz="1800" dirty="0">
                <a:solidFill>
                  <a:schemeClr val="tx1"/>
                </a:solidFill>
                <a:latin typeface="Times New Roman" pitchFamily="18" charset="0"/>
                <a:cs typeface="Times New Roman" pitchFamily="18" charset="0"/>
              </a:rPr>
              <a:t>St. John's </a:t>
            </a:r>
            <a:r>
              <a:rPr lang="en-US" sz="1800" dirty="0" err="1">
                <a:solidFill>
                  <a:schemeClr val="tx1"/>
                </a:solidFill>
                <a:latin typeface="Times New Roman" pitchFamily="18" charset="0"/>
                <a:cs typeface="Times New Roman" pitchFamily="18" charset="0"/>
              </a:rPr>
              <a:t>wort</a:t>
            </a:r>
            <a:r>
              <a:rPr lang="en-US" sz="1800" dirty="0">
                <a:solidFill>
                  <a:schemeClr val="tx1"/>
                </a:solidFill>
                <a:latin typeface="Times New Roman" pitchFamily="18" charset="0"/>
                <a:cs typeface="Times New Roman" pitchFamily="18" charset="0"/>
              </a:rPr>
              <a:t> is also used for symptoms of menopause such as hot flashes and mood changes</a:t>
            </a:r>
          </a:p>
        </p:txBody>
      </p:sp>
    </p:spTree>
    <p:extLst>
      <p:ext uri="{BB962C8B-B14F-4D97-AF65-F5344CB8AC3E}">
        <p14:creationId xmlns:p14="http://schemas.microsoft.com/office/powerpoint/2010/main" val="3740891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Aromatherapy</a:t>
            </a:r>
            <a:endParaRPr lang="en-US" dirty="0"/>
          </a:p>
        </p:txBody>
      </p:sp>
      <p:sp>
        <p:nvSpPr>
          <p:cNvPr id="3" name="Content Placeholder 2"/>
          <p:cNvSpPr>
            <a:spLocks noGrp="1"/>
          </p:cNvSpPr>
          <p:nvPr>
            <p:ph idx="1"/>
          </p:nvPr>
        </p:nvSpPr>
        <p:spPr/>
        <p:txBody>
          <a:bodyPr/>
          <a:lstStyle/>
          <a:p>
            <a:r>
              <a:rPr lang="en-US" b="1" dirty="0"/>
              <a:t>Aromatherapy</a:t>
            </a:r>
            <a:r>
              <a:rPr lang="en-US" dirty="0"/>
              <a:t> uses aromatic essential oils medicinally to improve the health of the body, mind, and spirit. It enhances both physical and emotional health.</a:t>
            </a:r>
          </a:p>
        </p:txBody>
      </p:sp>
    </p:spTree>
    <p:extLst>
      <p:ext uri="{BB962C8B-B14F-4D97-AF65-F5344CB8AC3E}">
        <p14:creationId xmlns:p14="http://schemas.microsoft.com/office/powerpoint/2010/main" val="4055040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3010936"/>
          </a:xfrm>
        </p:spPr>
        <p:txBody>
          <a:bodyPr>
            <a:normAutofit/>
          </a:bodyPr>
          <a:lstStyle/>
          <a:p>
            <a:r>
              <a:rPr lang="en-US" sz="7300" b="1" smtClean="0">
                <a:solidFill>
                  <a:srgbClr val="FF0000"/>
                </a:solidFill>
                <a:latin typeface="Adobe Devanagari" pitchFamily="18" charset="0"/>
                <a:cs typeface="Adobe Devanagari" pitchFamily="18" charset="0"/>
              </a:rPr>
              <a:t>    THANK </a:t>
            </a:r>
            <a:r>
              <a:rPr lang="en-US" sz="7300" b="1" dirty="0" smtClean="0">
                <a:solidFill>
                  <a:srgbClr val="FF0000"/>
                </a:solidFill>
                <a:latin typeface="Adobe Devanagari" pitchFamily="18" charset="0"/>
                <a:cs typeface="Adobe Devanagari" pitchFamily="18" charset="0"/>
              </a:rPr>
              <a:t>YOU</a:t>
            </a:r>
            <a:r>
              <a:rPr lang="en-US" sz="7300" b="1" i="1" dirty="0" smtClean="0">
                <a:solidFill>
                  <a:srgbClr val="FF0000"/>
                </a:solidFill>
                <a:latin typeface="Adobe Devanagari" pitchFamily="18" charset="0"/>
                <a:cs typeface="Adobe Devanagari" pitchFamily="18" charset="0"/>
              </a:rPr>
              <a:t> </a:t>
            </a:r>
            <a:r>
              <a:rPr lang="en-US" dirty="0"/>
              <a:t/>
            </a:r>
            <a:br>
              <a:rPr lang="en-US" dirty="0"/>
            </a:br>
            <a:endParaRPr lang="en-US" dirty="0"/>
          </a:p>
        </p:txBody>
      </p:sp>
    </p:spTree>
    <p:extLst>
      <p:ext uri="{BB962C8B-B14F-4D97-AF65-F5344CB8AC3E}">
        <p14:creationId xmlns:p14="http://schemas.microsoft.com/office/powerpoint/2010/main" val="2979640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230562"/>
          </a:xfrm>
        </p:spPr>
        <p:txBody>
          <a:bodyPr>
            <a:normAutofit/>
          </a:bodyPr>
          <a:lstStyle/>
          <a:p>
            <a:pPr algn="ctr"/>
            <a:r>
              <a:rPr lang="en-US" sz="6000" b="1" i="1" dirty="0">
                <a:solidFill>
                  <a:schemeClr val="tx1"/>
                </a:solidFill>
                <a:latin typeface="Times New Roman" pitchFamily="18" charset="0"/>
                <a:cs typeface="Times New Roman" pitchFamily="18" charset="0"/>
              </a:rPr>
              <a:t>Management</a:t>
            </a:r>
            <a:endParaRPr lang="en-US" sz="6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963358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2706136"/>
          </a:xfrm>
        </p:spPr>
        <p:txBody>
          <a:bodyPr>
            <a:normAutofit/>
          </a:bodyPr>
          <a:lstStyle/>
          <a:p>
            <a:pPr algn="ctr"/>
            <a:r>
              <a:rPr lang="en-US" sz="6000" b="1" i="1" dirty="0">
                <a:solidFill>
                  <a:schemeClr val="tx1"/>
                </a:solidFill>
                <a:latin typeface="Times New Roman" pitchFamily="18" charset="0"/>
                <a:cs typeface="Times New Roman" pitchFamily="18" charset="0"/>
              </a:rPr>
              <a:t>Antihistamines</a:t>
            </a:r>
            <a:endParaRPr lang="en-US" sz="60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283734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i="1" dirty="0">
                <a:solidFill>
                  <a:schemeClr val="tx1"/>
                </a:solidFill>
                <a:latin typeface="Times New Roman" pitchFamily="18" charset="0"/>
                <a:cs typeface="Times New Roman" pitchFamily="18" charset="0"/>
              </a:rPr>
              <a:t>diphenhydramine</a:t>
            </a:r>
            <a:endParaRPr lang="en-US" sz="4400" dirty="0">
              <a:solidFill>
                <a:schemeClr val="tx1"/>
              </a:solidFill>
              <a:latin typeface="Times New Roman" pitchFamily="18" charset="0"/>
              <a:cs typeface="Times New Roman" pitchFamily="18" charset="0"/>
            </a:endParaRPr>
          </a:p>
        </p:txBody>
      </p:sp>
      <p:pic>
        <p:nvPicPr>
          <p:cNvPr id="1026" name="Picture 2" descr="C:\Users\yahyaa\Pictures\allerm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2057400"/>
            <a:ext cx="48768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0802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yahyaa\Pictures\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990600"/>
            <a:ext cx="4267200" cy="50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84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yahyaa\Pictures\childrens-allergy-liquid.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90575"/>
            <a:ext cx="9296399" cy="843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440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381000"/>
            <a:ext cx="7024744" cy="990600"/>
          </a:xfrm>
        </p:spPr>
        <p:txBody>
          <a:bodyPr>
            <a:normAutofit/>
          </a:bodyPr>
          <a:lstStyle/>
          <a:p>
            <a:pPr algn="ctr"/>
            <a:r>
              <a:rPr lang="en-US" sz="4400" b="1" i="1" dirty="0">
                <a:solidFill>
                  <a:schemeClr val="tx1"/>
                </a:solidFill>
                <a:latin typeface="Times New Roman" pitchFamily="18" charset="0"/>
                <a:cs typeface="Times New Roman" pitchFamily="18" charset="0"/>
              </a:rPr>
              <a:t>P</a:t>
            </a:r>
            <a:r>
              <a:rPr lang="en-US" sz="4400" b="1" i="1" dirty="0" smtClean="0">
                <a:solidFill>
                  <a:schemeClr val="tx1"/>
                </a:solidFill>
                <a:latin typeface="Times New Roman" pitchFamily="18" charset="0"/>
                <a:cs typeface="Times New Roman" pitchFamily="18" charset="0"/>
              </a:rPr>
              <a:t>romethazine</a:t>
            </a:r>
            <a:endParaRPr lang="en-US" sz="4400" b="1" dirty="0">
              <a:solidFill>
                <a:schemeClr val="tx1"/>
              </a:solidFill>
              <a:latin typeface="Times New Roman" pitchFamily="18" charset="0"/>
              <a:cs typeface="Times New Roman" pitchFamily="18" charset="0"/>
            </a:endParaRPr>
          </a:p>
        </p:txBody>
      </p:sp>
      <p:pic>
        <p:nvPicPr>
          <p:cNvPr id="2050" name="Picture 2" descr="C:\Users\yahyaa\Pictures\promethaz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295400"/>
            <a:ext cx="5715000" cy="4991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339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yahyaa\Pictures\PHENERGAN-TAB-600_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571500"/>
            <a:ext cx="5715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436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445</TotalTime>
  <Words>82</Words>
  <Application>Microsoft Office PowerPoint</Application>
  <PresentationFormat>On-screen Show (4:3)</PresentationFormat>
  <Paragraphs>15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Austin</vt:lpstr>
      <vt:lpstr> Insomnia  </vt:lpstr>
      <vt:lpstr>PowerPoint Presentation</vt:lpstr>
      <vt:lpstr>Management</vt:lpstr>
      <vt:lpstr>Antihistamines</vt:lpstr>
      <vt:lpstr>diphenhydramine</vt:lpstr>
      <vt:lpstr>PowerPoint Presentation</vt:lpstr>
      <vt:lpstr>PowerPoint Presentation</vt:lpstr>
      <vt:lpstr>Promethazine</vt:lpstr>
      <vt:lpstr>PowerPoint Presentation</vt:lpstr>
      <vt:lpstr>PowerPoint Presentation</vt:lpstr>
      <vt:lpstr>PowerPoint Presentation</vt:lpstr>
      <vt:lpstr>            Benzodiazepines</vt:lpstr>
      <vt:lpstr> Diazepam ( Valium ®)   </vt:lpstr>
      <vt:lpstr>PowerPoint Presentation</vt:lpstr>
      <vt:lpstr>PowerPoint Presentation</vt:lpstr>
      <vt:lpstr>PowerPoint Presentation</vt:lpstr>
      <vt:lpstr>Lorazepam (Ativan®)</vt:lpstr>
      <vt:lpstr>PowerPoint Presentation</vt:lpstr>
      <vt:lpstr>PowerPoint Presentation</vt:lpstr>
      <vt:lpstr>PowerPoint Presentation</vt:lpstr>
      <vt:lpstr>Melatonin </vt:lpstr>
      <vt:lpstr>PowerPoint Presentation</vt:lpstr>
      <vt:lpstr>PowerPoint Presentation</vt:lpstr>
      <vt:lpstr>St John’s wort (hypericum)</vt:lpstr>
      <vt:lpstr>Aromatherapy</vt:lpstr>
      <vt:lpstr>    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Insomnia  </dc:title>
  <dc:creator>yahyaa</dc:creator>
  <cp:lastModifiedBy>DR.Ahmed Saker 2o1O</cp:lastModifiedBy>
  <cp:revision>12</cp:revision>
  <dcterms:created xsi:type="dcterms:W3CDTF">2006-08-16T00:00:00Z</dcterms:created>
  <dcterms:modified xsi:type="dcterms:W3CDTF">2018-12-20T11:20:18Z</dcterms:modified>
</cp:coreProperties>
</file>