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74" r:id="rId1"/>
  </p:sldMasterIdLst>
  <p:notesMasterIdLst>
    <p:notesMasterId r:id="rId50"/>
  </p:notesMasterIdLst>
  <p:sldIdLst>
    <p:sldId id="351" r:id="rId2"/>
    <p:sldId id="352" r:id="rId3"/>
    <p:sldId id="388" r:id="rId4"/>
    <p:sldId id="389" r:id="rId5"/>
    <p:sldId id="390" r:id="rId6"/>
    <p:sldId id="391" r:id="rId7"/>
    <p:sldId id="392" r:id="rId8"/>
    <p:sldId id="393" r:id="rId9"/>
    <p:sldId id="394" r:id="rId10"/>
    <p:sldId id="401" r:id="rId11"/>
    <p:sldId id="395" r:id="rId12"/>
    <p:sldId id="396" r:id="rId13"/>
    <p:sldId id="402" r:id="rId14"/>
    <p:sldId id="404" r:id="rId15"/>
    <p:sldId id="403" r:id="rId16"/>
    <p:sldId id="415" r:id="rId17"/>
    <p:sldId id="407" r:id="rId18"/>
    <p:sldId id="408" r:id="rId19"/>
    <p:sldId id="409" r:id="rId20"/>
    <p:sldId id="420" r:id="rId21"/>
    <p:sldId id="421" r:id="rId22"/>
    <p:sldId id="416" r:id="rId23"/>
    <p:sldId id="417" r:id="rId24"/>
    <p:sldId id="418" r:id="rId25"/>
    <p:sldId id="419" r:id="rId26"/>
    <p:sldId id="422" r:id="rId27"/>
    <p:sldId id="411" r:id="rId28"/>
    <p:sldId id="412" r:id="rId29"/>
    <p:sldId id="413" r:id="rId30"/>
    <p:sldId id="414" r:id="rId31"/>
    <p:sldId id="397" r:id="rId32"/>
    <p:sldId id="398" r:id="rId33"/>
    <p:sldId id="399" r:id="rId34"/>
    <p:sldId id="423" r:id="rId35"/>
    <p:sldId id="424" r:id="rId36"/>
    <p:sldId id="425" r:id="rId37"/>
    <p:sldId id="426" r:id="rId38"/>
    <p:sldId id="400" r:id="rId39"/>
    <p:sldId id="360" r:id="rId40"/>
    <p:sldId id="361" r:id="rId41"/>
    <p:sldId id="362" r:id="rId42"/>
    <p:sldId id="363" r:id="rId43"/>
    <p:sldId id="364" r:id="rId44"/>
    <p:sldId id="365" r:id="rId45"/>
    <p:sldId id="427" r:id="rId46"/>
    <p:sldId id="428" r:id="rId47"/>
    <p:sldId id="429" r:id="rId48"/>
    <p:sldId id="366" r:id="rId49"/>
  </p:sldIdLst>
  <p:sldSz cx="9144000" cy="5143500" type="screen16x9"/>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677480"/>
        </a:solidFill>
        <a:effectLst/>
        <a:uFillTx/>
        <a:latin typeface="+mn-lt"/>
        <a:ea typeface="+mn-ea"/>
        <a:cs typeface="+mn-cs"/>
        <a:sym typeface="Arial"/>
      </a:defRPr>
    </a:lvl1pPr>
    <a:lvl2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677480"/>
        </a:solidFill>
        <a:effectLst/>
        <a:uFillTx/>
        <a:latin typeface="+mn-lt"/>
        <a:ea typeface="+mn-ea"/>
        <a:cs typeface="+mn-cs"/>
        <a:sym typeface="Arial"/>
      </a:defRPr>
    </a:lvl2pPr>
    <a:lvl3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677480"/>
        </a:solidFill>
        <a:effectLst/>
        <a:uFillTx/>
        <a:latin typeface="+mn-lt"/>
        <a:ea typeface="+mn-ea"/>
        <a:cs typeface="+mn-cs"/>
        <a:sym typeface="Arial"/>
      </a:defRPr>
    </a:lvl3pPr>
    <a:lvl4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677480"/>
        </a:solidFill>
        <a:effectLst/>
        <a:uFillTx/>
        <a:latin typeface="+mn-lt"/>
        <a:ea typeface="+mn-ea"/>
        <a:cs typeface="+mn-cs"/>
        <a:sym typeface="Arial"/>
      </a:defRPr>
    </a:lvl4pPr>
    <a:lvl5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677480"/>
        </a:solidFill>
        <a:effectLst/>
        <a:uFillTx/>
        <a:latin typeface="+mn-lt"/>
        <a:ea typeface="+mn-ea"/>
        <a:cs typeface="+mn-cs"/>
        <a:sym typeface="Arial"/>
      </a:defRPr>
    </a:lvl5pPr>
    <a:lvl6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677480"/>
        </a:solidFill>
        <a:effectLst/>
        <a:uFillTx/>
        <a:latin typeface="+mn-lt"/>
        <a:ea typeface="+mn-ea"/>
        <a:cs typeface="+mn-cs"/>
        <a:sym typeface="Arial"/>
      </a:defRPr>
    </a:lvl6pPr>
    <a:lvl7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677480"/>
        </a:solidFill>
        <a:effectLst/>
        <a:uFillTx/>
        <a:latin typeface="+mn-lt"/>
        <a:ea typeface="+mn-ea"/>
        <a:cs typeface="+mn-cs"/>
        <a:sym typeface="Arial"/>
      </a:defRPr>
    </a:lvl7pPr>
    <a:lvl8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677480"/>
        </a:solidFill>
        <a:effectLst/>
        <a:uFillTx/>
        <a:latin typeface="+mn-lt"/>
        <a:ea typeface="+mn-ea"/>
        <a:cs typeface="+mn-cs"/>
        <a:sym typeface="Arial"/>
      </a:defRPr>
    </a:lvl8pPr>
    <a:lvl9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677480"/>
        </a:solidFill>
        <a:effectLst/>
        <a:uFillTx/>
        <a:latin typeface="+mn-lt"/>
        <a:ea typeface="+mn-ea"/>
        <a:cs typeface="+mn-cs"/>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9525" cap="flat">
              <a:solidFill>
                <a:srgbClr val="000000"/>
              </a:solidFill>
              <a:prstDash val="solid"/>
              <a:round/>
            </a:ln>
          </a:left>
          <a:right>
            <a:ln w="9525" cap="flat">
              <a:solidFill>
                <a:srgbClr val="000000"/>
              </a:solidFill>
              <a:prstDash val="solid"/>
              <a:round/>
            </a:ln>
          </a:right>
          <a:top>
            <a:ln w="9525" cap="flat">
              <a:solidFill>
                <a:srgbClr val="000000"/>
              </a:solidFill>
              <a:prstDash val="solid"/>
              <a:round/>
            </a:ln>
          </a:top>
          <a:bottom>
            <a:ln w="9525" cap="flat">
              <a:solidFill>
                <a:srgbClr val="000000"/>
              </a:solidFill>
              <a:prstDash val="solid"/>
              <a:round/>
            </a:ln>
          </a:bottom>
          <a:insideH>
            <a:ln w="9525" cap="flat">
              <a:solidFill>
                <a:srgbClr val="000000"/>
              </a:solidFill>
              <a:prstDash val="solid"/>
              <a:round/>
            </a:ln>
          </a:insideH>
          <a:insideV>
            <a:ln w="9525" cap="flat">
              <a:solidFill>
                <a:srgbClr val="000000"/>
              </a:solidFill>
              <a:prstDash val="solid"/>
              <a:round/>
            </a:ln>
          </a:insideV>
        </a:tcBdr>
        <a:fill>
          <a:noFill/>
        </a:fill>
      </a:tcStyle>
    </a:wholeTbl>
    <a:band2H>
      <a:tcTxStyle/>
      <a:tcStyle>
        <a:tcBdr/>
        <a:fill>
          <a:solidFill>
            <a:srgbClr val="FFFFFF"/>
          </a:solidFill>
        </a:fill>
      </a:tcStyle>
    </a:band2H>
    <a:firstCol>
      <a:tcTxStyle b="off" i="off">
        <a:fontRef idx="minor">
          <a:srgbClr val="000000"/>
        </a:fontRef>
        <a:srgbClr val="000000"/>
      </a:tcTxStyle>
      <a:tcStyle>
        <a:tcBdr>
          <a:left>
            <a:ln w="9525" cap="flat">
              <a:solidFill>
                <a:srgbClr val="000000"/>
              </a:solidFill>
              <a:prstDash val="solid"/>
              <a:round/>
            </a:ln>
          </a:left>
          <a:right>
            <a:ln w="9525" cap="flat">
              <a:solidFill>
                <a:srgbClr val="000000"/>
              </a:solidFill>
              <a:prstDash val="solid"/>
              <a:round/>
            </a:ln>
          </a:right>
          <a:top>
            <a:ln w="9525" cap="flat">
              <a:solidFill>
                <a:srgbClr val="000000"/>
              </a:solidFill>
              <a:prstDash val="solid"/>
              <a:round/>
            </a:ln>
          </a:top>
          <a:bottom>
            <a:ln w="9525" cap="flat">
              <a:solidFill>
                <a:srgbClr val="000000"/>
              </a:solidFill>
              <a:prstDash val="solid"/>
              <a:round/>
            </a:ln>
          </a:bottom>
          <a:insideH>
            <a:ln w="9525" cap="flat">
              <a:solidFill>
                <a:srgbClr val="000000"/>
              </a:solidFill>
              <a:prstDash val="solid"/>
              <a:round/>
            </a:ln>
          </a:insideH>
          <a:insideV>
            <a:ln w="9525" cap="flat">
              <a:solidFill>
                <a:srgbClr val="000000"/>
              </a:solidFill>
              <a:prstDash val="solid"/>
              <a:round/>
            </a:ln>
          </a:insideV>
        </a:tcBdr>
        <a:fill>
          <a:noFill/>
        </a:fill>
      </a:tcStyle>
    </a:firstCol>
    <a:lastRow>
      <a:tcTxStyle b="off" i="off">
        <a:fontRef idx="minor">
          <a:srgbClr val="000000"/>
        </a:fontRef>
        <a:srgbClr val="000000"/>
      </a:tcTxStyle>
      <a:tcStyle>
        <a:tcBdr>
          <a:left>
            <a:ln w="9525" cap="flat">
              <a:solidFill>
                <a:srgbClr val="000000"/>
              </a:solidFill>
              <a:prstDash val="solid"/>
              <a:round/>
            </a:ln>
          </a:left>
          <a:right>
            <a:ln w="9525" cap="flat">
              <a:solidFill>
                <a:srgbClr val="000000"/>
              </a:solidFill>
              <a:prstDash val="solid"/>
              <a:round/>
            </a:ln>
          </a:right>
          <a:top>
            <a:ln w="9525" cap="flat">
              <a:solidFill>
                <a:srgbClr val="000000"/>
              </a:solidFill>
              <a:prstDash val="solid"/>
              <a:round/>
            </a:ln>
          </a:top>
          <a:bottom>
            <a:ln w="9525" cap="flat">
              <a:solidFill>
                <a:srgbClr val="000000"/>
              </a:solidFill>
              <a:prstDash val="solid"/>
              <a:round/>
            </a:ln>
          </a:bottom>
          <a:insideH>
            <a:ln w="9525" cap="flat">
              <a:solidFill>
                <a:srgbClr val="000000"/>
              </a:solidFill>
              <a:prstDash val="solid"/>
              <a:round/>
            </a:ln>
          </a:insideH>
          <a:insideV>
            <a:ln w="9525" cap="flat">
              <a:solidFill>
                <a:srgbClr val="000000"/>
              </a:solidFill>
              <a:prstDash val="solid"/>
              <a:round/>
            </a:ln>
          </a:insideV>
        </a:tcBdr>
        <a:fill>
          <a:noFill/>
        </a:fill>
      </a:tcStyle>
    </a:lastRow>
    <a:firstRow>
      <a:tcTxStyle b="off" i="off">
        <a:fontRef idx="minor">
          <a:srgbClr val="000000"/>
        </a:fontRef>
        <a:srgbClr val="000000"/>
      </a:tcTxStyle>
      <a:tcStyle>
        <a:tcBdr>
          <a:left>
            <a:ln w="9525" cap="flat">
              <a:solidFill>
                <a:srgbClr val="000000"/>
              </a:solidFill>
              <a:prstDash val="solid"/>
              <a:round/>
            </a:ln>
          </a:left>
          <a:right>
            <a:ln w="9525" cap="flat">
              <a:solidFill>
                <a:srgbClr val="000000"/>
              </a:solidFill>
              <a:prstDash val="solid"/>
              <a:round/>
            </a:ln>
          </a:right>
          <a:top>
            <a:ln w="9525" cap="flat">
              <a:solidFill>
                <a:srgbClr val="000000"/>
              </a:solidFill>
              <a:prstDash val="solid"/>
              <a:round/>
            </a:ln>
          </a:top>
          <a:bottom>
            <a:ln w="9525" cap="flat">
              <a:solidFill>
                <a:srgbClr val="000000"/>
              </a:solidFill>
              <a:prstDash val="solid"/>
              <a:round/>
            </a:ln>
          </a:bottom>
          <a:insideH>
            <a:ln w="9525" cap="flat">
              <a:solidFill>
                <a:srgbClr val="000000"/>
              </a:solidFill>
              <a:prstDash val="solid"/>
              <a:round/>
            </a:ln>
          </a:insideH>
          <a:insideV>
            <a:ln w="9525" cap="flat">
              <a:solidFill>
                <a:srgbClr val="000000"/>
              </a:solidFill>
              <a:prstDash val="solid"/>
              <a:round/>
            </a:ln>
          </a:insideV>
        </a:tcBdr>
        <a:fill>
          <a:noFill/>
        </a:fill>
      </a:tcStyle>
    </a:firstRow>
  </a:tblStyle>
  <a:tblStyle styleId="{C7B018BB-80A7-4F77-B60F-C8B233D01FF8}" styleName="">
    <a:tblBg/>
    <a:wholeTbl>
      <a:tcTxStyle b="off" i="off">
        <a:fontRef idx="minor">
          <a:srgbClr val="677480"/>
        </a:fontRef>
        <a:srgbClr val="67748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BD8EA"/>
          </a:solidFill>
        </a:fill>
      </a:tcStyle>
    </a:wholeTbl>
    <a:band2H>
      <a:tcTxStyle/>
      <a:tcStyle>
        <a:tcBdr/>
        <a:fill>
          <a:solidFill>
            <a:srgbClr val="E7ED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677480"/>
        </a:fontRef>
        <a:srgbClr val="67748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ACACF"/>
          </a:solidFill>
        </a:fill>
      </a:tcStyle>
    </a:wholeTbl>
    <a:band2H>
      <a:tcTxStyle/>
      <a:tcStyle>
        <a:tcBdr/>
        <a:fill>
          <a:solidFill>
            <a:srgbClr val="FCE6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677480"/>
        </a:fontRef>
        <a:srgbClr val="67748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DE2E7"/>
          </a:solidFill>
        </a:fill>
      </a:tcStyle>
    </a:wholeTbl>
    <a:band2H>
      <a:tcTxStyle/>
      <a:tcStyle>
        <a:tcBdr/>
        <a:fill>
          <a:solidFill>
            <a:srgbClr val="EFF1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677480"/>
        </a:fontRef>
        <a:srgbClr val="67748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AEBEC"/>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677480"/>
        </a:fontRef>
        <a:srgbClr val="677480"/>
      </a:tcTxStyle>
      <a:tcStyle>
        <a:tcBdr>
          <a:left>
            <a:ln w="12700" cap="flat">
              <a:noFill/>
              <a:miter lim="400000"/>
            </a:ln>
          </a:left>
          <a:right>
            <a:ln w="12700" cap="flat">
              <a:noFill/>
              <a:miter lim="400000"/>
            </a:ln>
          </a:right>
          <a:top>
            <a:ln w="50800" cap="flat">
              <a:solidFill>
                <a:srgbClr val="677480"/>
              </a:solidFill>
              <a:prstDash val="solid"/>
              <a:round/>
            </a:ln>
          </a:top>
          <a:bottom>
            <a:ln w="25400" cap="flat">
              <a:solidFill>
                <a:srgbClr val="67748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677480"/>
              </a:solidFill>
              <a:prstDash val="solid"/>
              <a:round/>
            </a:ln>
          </a:top>
          <a:bottom>
            <a:ln w="25400" cap="flat">
              <a:solidFill>
                <a:srgbClr val="67748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677480"/>
        </a:fontRef>
        <a:srgbClr val="67748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2D5D7"/>
          </a:solidFill>
        </a:fill>
      </a:tcStyle>
    </a:wholeTbl>
    <a:band2H>
      <a:tcTxStyle/>
      <a:tcStyle>
        <a:tcBdr/>
        <a:fill>
          <a:solidFill>
            <a:srgbClr val="EAEBEC"/>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67748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67748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67748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47" autoAdjust="0"/>
    <p:restoredTop sz="93985" autoAdjust="0"/>
  </p:normalViewPr>
  <p:slideViewPr>
    <p:cSldViewPr snapToGrid="0">
      <p:cViewPr varScale="1">
        <p:scale>
          <a:sx n="92" d="100"/>
          <a:sy n="92" d="100"/>
        </p:scale>
        <p:origin x="774" y="84"/>
      </p:cViewPr>
      <p:guideLst/>
    </p:cSldViewPr>
  </p:slideViewPr>
  <p:notesTextViewPr>
    <p:cViewPr>
      <p:scale>
        <a:sx n="1" d="1"/>
        <a:sy n="1" d="1"/>
      </p:scale>
      <p:origin x="0" y="0"/>
    </p:cViewPr>
  </p:notesTextViewPr>
  <p:sorterViewPr>
    <p:cViewPr>
      <p:scale>
        <a:sx n="104" d="100"/>
        <a:sy n="104"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2" name="Shape 112"/>
          <p:cNvSpPr>
            <a:spLocks noGrp="1" noRot="1" noChangeAspect="1"/>
          </p:cNvSpPr>
          <p:nvPr>
            <p:ph type="sldImg"/>
          </p:nvPr>
        </p:nvSpPr>
        <p:spPr>
          <a:xfrm>
            <a:off x="1143000" y="685800"/>
            <a:ext cx="4572000" cy="3429000"/>
          </a:xfrm>
          <a:prstGeom prst="rect">
            <a:avLst/>
          </a:prstGeom>
        </p:spPr>
        <p:txBody>
          <a:bodyPr/>
          <a:lstStyle/>
          <a:p>
            <a:endParaRPr/>
          </a:p>
        </p:txBody>
      </p:sp>
      <p:sp>
        <p:nvSpPr>
          <p:cNvPr id="113" name="Shape 11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4223517755"/>
      </p:ext>
    </p:extLst>
  </p:cSld>
  <p:clrMap bg1="lt1" tx1="dk1" bg2="lt2" tx2="dk2" accent1="accent1" accent2="accent2" accent3="accent3" accent4="accent4" accent5="accent5" accent6="accent6" hlink="hlink" folHlink="folHlink"/>
  <p:notesStyle>
    <a:lvl1pPr latinLnBrk="0">
      <a:defRPr sz="1400">
        <a:latin typeface="+mn-lt"/>
        <a:ea typeface="+mn-ea"/>
        <a:cs typeface="+mn-cs"/>
        <a:sym typeface="Arial"/>
      </a:defRPr>
    </a:lvl1pPr>
    <a:lvl2pPr indent="228600" latinLnBrk="0">
      <a:defRPr sz="1400">
        <a:latin typeface="+mn-lt"/>
        <a:ea typeface="+mn-ea"/>
        <a:cs typeface="+mn-cs"/>
        <a:sym typeface="Arial"/>
      </a:defRPr>
    </a:lvl2pPr>
    <a:lvl3pPr indent="457200" latinLnBrk="0">
      <a:defRPr sz="1400">
        <a:latin typeface="+mn-lt"/>
        <a:ea typeface="+mn-ea"/>
        <a:cs typeface="+mn-cs"/>
        <a:sym typeface="Arial"/>
      </a:defRPr>
    </a:lvl3pPr>
    <a:lvl4pPr indent="685800" latinLnBrk="0">
      <a:defRPr sz="1400">
        <a:latin typeface="+mn-lt"/>
        <a:ea typeface="+mn-ea"/>
        <a:cs typeface="+mn-cs"/>
        <a:sym typeface="Arial"/>
      </a:defRPr>
    </a:lvl4pPr>
    <a:lvl5pPr indent="914400" latinLnBrk="0">
      <a:defRPr sz="1400">
        <a:latin typeface="+mn-lt"/>
        <a:ea typeface="+mn-ea"/>
        <a:cs typeface="+mn-cs"/>
        <a:sym typeface="Arial"/>
      </a:defRPr>
    </a:lvl5pPr>
    <a:lvl6pPr indent="1143000" latinLnBrk="0">
      <a:defRPr sz="1400">
        <a:latin typeface="+mn-lt"/>
        <a:ea typeface="+mn-ea"/>
        <a:cs typeface="+mn-cs"/>
        <a:sym typeface="Arial"/>
      </a:defRPr>
    </a:lvl6pPr>
    <a:lvl7pPr indent="1371600" latinLnBrk="0">
      <a:defRPr sz="1400">
        <a:latin typeface="+mn-lt"/>
        <a:ea typeface="+mn-ea"/>
        <a:cs typeface="+mn-cs"/>
        <a:sym typeface="Arial"/>
      </a:defRPr>
    </a:lvl7pPr>
    <a:lvl8pPr indent="1600200" latinLnBrk="0">
      <a:defRPr sz="1400">
        <a:latin typeface="+mn-lt"/>
        <a:ea typeface="+mn-ea"/>
        <a:cs typeface="+mn-cs"/>
        <a:sym typeface="Arial"/>
      </a:defRPr>
    </a:lvl8pPr>
    <a:lvl9pPr indent="1828800" latinLnBrk="0">
      <a:defRPr sz="1400">
        <a:latin typeface="+mn-lt"/>
        <a:ea typeface="+mn-ea"/>
        <a:cs typeface="+mn-cs"/>
        <a:sym typeface="Arial"/>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smtClean="0"/>
              <a:t>Click to edit Master subtitle style</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773E2161-E3BB-4960-B9A3-08461279886F}" type="slidenum">
              <a:rPr lang="en-US" altLang="en-US" smtClean="0"/>
              <a:pPr>
                <a:defRPr/>
              </a:pPr>
              <a:t>‹#›</a:t>
            </a:fld>
            <a:endParaRPr lang="en-US" altLang="en-US"/>
          </a:p>
        </p:txBody>
      </p:sp>
    </p:spTree>
    <p:extLst>
      <p:ext uri="{BB962C8B-B14F-4D97-AF65-F5344CB8AC3E}">
        <p14:creationId xmlns:p14="http://schemas.microsoft.com/office/powerpoint/2010/main" val="33319379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fld id="{86CB4B4D-7CA3-9044-876B-883B54F8677D}" type="slidenum">
              <a:rPr lang="ar-IQ" smtClean="0"/>
              <a:t>‹#›</a:t>
            </a:fld>
            <a:endParaRPr lang="ar-IQ"/>
          </a:p>
        </p:txBody>
      </p:sp>
    </p:spTree>
    <p:extLst>
      <p:ext uri="{BB962C8B-B14F-4D97-AF65-F5344CB8AC3E}">
        <p14:creationId xmlns:p14="http://schemas.microsoft.com/office/powerpoint/2010/main" val="197841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57200"/>
            <a:ext cx="1943100" cy="41148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457200"/>
            <a:ext cx="5676900" cy="4114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fld id="{86CB4B4D-7CA3-9044-876B-883B54F8677D}" type="slidenum">
              <a:rPr lang="ar-IQ" smtClean="0"/>
              <a:t>‹#›</a:t>
            </a:fld>
            <a:endParaRPr lang="ar-IQ"/>
          </a:p>
        </p:txBody>
      </p:sp>
    </p:spTree>
    <p:extLst>
      <p:ext uri="{BB962C8B-B14F-4D97-AF65-F5344CB8AC3E}">
        <p14:creationId xmlns:p14="http://schemas.microsoft.com/office/powerpoint/2010/main" val="40580518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656035"/>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5800" y="1383507"/>
            <a:ext cx="3810000" cy="318849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383507"/>
            <a:ext cx="3810000" cy="318849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fld id="{86CB4B4D-7CA3-9044-876B-883B54F8677D}" type="slidenum">
              <a:rPr lang="ar-IQ" smtClean="0"/>
              <a:t>‹#›</a:t>
            </a:fld>
            <a:endParaRPr lang="ar-IQ"/>
          </a:p>
        </p:txBody>
      </p:sp>
    </p:spTree>
    <p:extLst>
      <p:ext uri="{BB962C8B-B14F-4D97-AF65-F5344CB8AC3E}">
        <p14:creationId xmlns:p14="http://schemas.microsoft.com/office/powerpoint/2010/main" val="3929330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fld id="{86CB4B4D-7CA3-9044-876B-883B54F8677D}" type="slidenum">
              <a:rPr lang="ar-IQ" smtClean="0"/>
              <a:t>‹#›</a:t>
            </a:fld>
            <a:endParaRPr lang="ar-IQ"/>
          </a:p>
        </p:txBody>
      </p:sp>
    </p:spTree>
    <p:extLst>
      <p:ext uri="{BB962C8B-B14F-4D97-AF65-F5344CB8AC3E}">
        <p14:creationId xmlns:p14="http://schemas.microsoft.com/office/powerpoint/2010/main" val="2860965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fld id="{86CB4B4D-7CA3-9044-876B-883B54F8677D}" type="slidenum">
              <a:rPr lang="ar-IQ" smtClean="0"/>
              <a:t>‹#›</a:t>
            </a:fld>
            <a:endParaRPr lang="ar-IQ"/>
          </a:p>
        </p:txBody>
      </p:sp>
    </p:spTree>
    <p:extLst>
      <p:ext uri="{BB962C8B-B14F-4D97-AF65-F5344CB8AC3E}">
        <p14:creationId xmlns:p14="http://schemas.microsoft.com/office/powerpoint/2010/main" val="4134668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383507"/>
            <a:ext cx="3810000" cy="3188494"/>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383507"/>
            <a:ext cx="3810000" cy="3188494"/>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fld id="{86CB4B4D-7CA3-9044-876B-883B54F8677D}" type="slidenum">
              <a:rPr lang="ar-IQ" smtClean="0"/>
              <a:t>‹#›</a:t>
            </a:fld>
            <a:endParaRPr lang="ar-IQ"/>
          </a:p>
        </p:txBody>
      </p:sp>
    </p:spTree>
    <p:extLst>
      <p:ext uri="{BB962C8B-B14F-4D97-AF65-F5344CB8AC3E}">
        <p14:creationId xmlns:p14="http://schemas.microsoft.com/office/powerpoint/2010/main" val="21570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7"/>
          <p:cNvSpPr>
            <a:spLocks noGrp="1" noChangeArrowheads="1"/>
          </p:cNvSpPr>
          <p:nvPr>
            <p:ph type="sldNum" sz="quarter" idx="12"/>
          </p:nvPr>
        </p:nvSpPr>
        <p:spPr>
          <a:ln/>
        </p:spPr>
        <p:txBody>
          <a:bodyPr/>
          <a:lstStyle>
            <a:lvl1pPr>
              <a:defRPr/>
            </a:lvl1pPr>
          </a:lstStyle>
          <a:p>
            <a:fld id="{86CB4B4D-7CA3-9044-876B-883B54F8677D}" type="slidenum">
              <a:rPr lang="ar-IQ" smtClean="0"/>
              <a:t>‹#›</a:t>
            </a:fld>
            <a:endParaRPr lang="ar-IQ"/>
          </a:p>
        </p:txBody>
      </p:sp>
    </p:spTree>
    <p:extLst>
      <p:ext uri="{BB962C8B-B14F-4D97-AF65-F5344CB8AC3E}">
        <p14:creationId xmlns:p14="http://schemas.microsoft.com/office/powerpoint/2010/main" val="1266301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7"/>
          <p:cNvSpPr>
            <a:spLocks noGrp="1" noChangeArrowheads="1"/>
          </p:cNvSpPr>
          <p:nvPr>
            <p:ph type="sldNum" sz="quarter" idx="12"/>
          </p:nvPr>
        </p:nvSpPr>
        <p:spPr>
          <a:ln/>
        </p:spPr>
        <p:txBody>
          <a:bodyPr/>
          <a:lstStyle>
            <a:lvl1pPr>
              <a:defRPr/>
            </a:lvl1pPr>
          </a:lstStyle>
          <a:p>
            <a:fld id="{86CB4B4D-7CA3-9044-876B-883B54F8677D}" type="slidenum">
              <a:rPr lang="ar-IQ" smtClean="0"/>
              <a:t>‹#›</a:t>
            </a:fld>
            <a:endParaRPr lang="ar-IQ"/>
          </a:p>
        </p:txBody>
      </p:sp>
    </p:spTree>
    <p:extLst>
      <p:ext uri="{BB962C8B-B14F-4D97-AF65-F5344CB8AC3E}">
        <p14:creationId xmlns:p14="http://schemas.microsoft.com/office/powerpoint/2010/main" val="2522880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7"/>
          <p:cNvSpPr>
            <a:spLocks noGrp="1" noChangeArrowheads="1"/>
          </p:cNvSpPr>
          <p:nvPr>
            <p:ph type="sldNum" sz="quarter" idx="12"/>
          </p:nvPr>
        </p:nvSpPr>
        <p:spPr>
          <a:ln/>
        </p:spPr>
        <p:txBody>
          <a:bodyPr/>
          <a:lstStyle>
            <a:lvl1pPr>
              <a:defRPr/>
            </a:lvl1pPr>
          </a:lstStyle>
          <a:p>
            <a:fld id="{86CB4B4D-7CA3-9044-876B-883B54F8677D}" type="slidenum">
              <a:rPr lang="ar-IQ" smtClean="0"/>
              <a:t>‹#›</a:t>
            </a:fld>
            <a:endParaRPr lang="ar-IQ"/>
          </a:p>
        </p:txBody>
      </p:sp>
    </p:spTree>
    <p:extLst>
      <p:ext uri="{BB962C8B-B14F-4D97-AF65-F5344CB8AC3E}">
        <p14:creationId xmlns:p14="http://schemas.microsoft.com/office/powerpoint/2010/main" val="1579773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1500" b="1"/>
            </a:lvl1pPr>
          </a:lstStyle>
          <a:p>
            <a:r>
              <a:rPr lang="en-US" smtClean="0"/>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fld id="{86CB4B4D-7CA3-9044-876B-883B54F8677D}" type="slidenum">
              <a:rPr lang="ar-IQ" smtClean="0"/>
              <a:t>‹#›</a:t>
            </a:fld>
            <a:endParaRPr lang="ar-IQ"/>
          </a:p>
        </p:txBody>
      </p:sp>
    </p:spTree>
    <p:extLst>
      <p:ext uri="{BB962C8B-B14F-4D97-AF65-F5344CB8AC3E}">
        <p14:creationId xmlns:p14="http://schemas.microsoft.com/office/powerpoint/2010/main" val="379206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1500" b="1"/>
            </a:lvl1pPr>
          </a:lstStyle>
          <a:p>
            <a:r>
              <a:rPr lang="en-US" smtClean="0"/>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GB" noProof="0" smtClean="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fld id="{86CB4B4D-7CA3-9044-876B-883B54F8677D}" type="slidenum">
              <a:rPr lang="ar-IQ" smtClean="0"/>
              <a:t>‹#›</a:t>
            </a:fld>
            <a:endParaRPr lang="ar-IQ"/>
          </a:p>
        </p:txBody>
      </p:sp>
    </p:spTree>
    <p:extLst>
      <p:ext uri="{BB962C8B-B14F-4D97-AF65-F5344CB8AC3E}">
        <p14:creationId xmlns:p14="http://schemas.microsoft.com/office/powerpoint/2010/main" val="3279445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Whoosh"/>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2800350"/>
            <a:ext cx="9144000" cy="222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
          <p:cNvSpPr>
            <a:spLocks noGrp="1" noChangeArrowheads="1"/>
          </p:cNvSpPr>
          <p:nvPr>
            <p:ph type="title"/>
          </p:nvPr>
        </p:nvSpPr>
        <p:spPr bwMode="auto">
          <a:xfrm>
            <a:off x="685800" y="457200"/>
            <a:ext cx="7772400" cy="6560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body" idx="1"/>
          </p:nvPr>
        </p:nvSpPr>
        <p:spPr bwMode="auto">
          <a:xfrm>
            <a:off x="685800" y="1383507"/>
            <a:ext cx="7772400" cy="31884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9637" name="Rectangle 5"/>
          <p:cNvSpPr>
            <a:spLocks noGrp="1" noChangeArrowheads="1"/>
          </p:cNvSpPr>
          <p:nvPr>
            <p:ph type="dt" sz="half" idx="2"/>
          </p:nvPr>
        </p:nvSpPr>
        <p:spPr bwMode="auto">
          <a:xfrm>
            <a:off x="685800" y="4686300"/>
            <a:ext cx="1905000" cy="342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l" eaLnBrk="0" hangingPunct="0">
              <a:defRPr sz="1050">
                <a:ea typeface="+mn-ea"/>
                <a:cs typeface="+mn-cs"/>
              </a:defRPr>
            </a:lvl1pPr>
          </a:lstStyle>
          <a:p>
            <a:pPr>
              <a:defRPr/>
            </a:pPr>
            <a:endParaRPr lang="en-US" altLang="en-US"/>
          </a:p>
        </p:txBody>
      </p:sp>
      <p:sp>
        <p:nvSpPr>
          <p:cNvPr id="69638" name="Rectangle 6"/>
          <p:cNvSpPr>
            <a:spLocks noGrp="1" noChangeArrowheads="1"/>
          </p:cNvSpPr>
          <p:nvPr>
            <p:ph type="ftr" sz="quarter" idx="3"/>
          </p:nvPr>
        </p:nvSpPr>
        <p:spPr bwMode="auto">
          <a:xfrm>
            <a:off x="3124200" y="4686300"/>
            <a:ext cx="2895600" cy="342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eaLnBrk="0" hangingPunct="0">
              <a:defRPr sz="1050">
                <a:ea typeface="+mn-ea"/>
                <a:cs typeface="+mn-cs"/>
              </a:defRPr>
            </a:lvl1pPr>
          </a:lstStyle>
          <a:p>
            <a:pPr>
              <a:defRPr/>
            </a:pPr>
            <a:endParaRPr lang="en-US" altLang="en-US"/>
          </a:p>
        </p:txBody>
      </p:sp>
      <p:sp>
        <p:nvSpPr>
          <p:cNvPr id="69639" name="Rectangle 7"/>
          <p:cNvSpPr>
            <a:spLocks noGrp="1" noChangeArrowheads="1"/>
          </p:cNvSpPr>
          <p:nvPr>
            <p:ph type="sldNum" sz="quarter" idx="4"/>
          </p:nvPr>
        </p:nvSpPr>
        <p:spPr bwMode="auto">
          <a:xfrm>
            <a:off x="6553200" y="4686300"/>
            <a:ext cx="1905000" cy="342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0" hangingPunct="0">
              <a:defRPr sz="1050">
                <a:cs typeface="+mn-cs"/>
              </a:defRPr>
            </a:lvl1pPr>
          </a:lstStyle>
          <a:p>
            <a:fld id="{86CB4B4D-7CA3-9044-876B-883B54F8677D}" type="slidenum">
              <a:rPr lang="ar-IQ" smtClean="0"/>
              <a:t>‹#›</a:t>
            </a:fld>
            <a:endParaRPr lang="ar-IQ"/>
          </a:p>
        </p:txBody>
      </p:sp>
    </p:spTree>
    <p:extLst>
      <p:ext uri="{BB962C8B-B14F-4D97-AF65-F5344CB8AC3E}">
        <p14:creationId xmlns:p14="http://schemas.microsoft.com/office/powerpoint/2010/main" val="743823083"/>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ctr" rtl="0" eaLnBrk="0" fontAlgn="base" hangingPunct="0">
        <a:spcBef>
          <a:spcPct val="0"/>
        </a:spcBef>
        <a:spcAft>
          <a:spcPct val="0"/>
        </a:spcAft>
        <a:defRPr sz="3150">
          <a:solidFill>
            <a:schemeClr val="tx2"/>
          </a:solidFill>
          <a:latin typeface="+mj-lt"/>
          <a:ea typeface="+mj-ea"/>
          <a:cs typeface="+mj-cs"/>
        </a:defRPr>
      </a:lvl1pPr>
      <a:lvl2pPr algn="ctr" rtl="0" eaLnBrk="0" fontAlgn="base" hangingPunct="0">
        <a:spcBef>
          <a:spcPct val="0"/>
        </a:spcBef>
        <a:spcAft>
          <a:spcPct val="0"/>
        </a:spcAft>
        <a:defRPr sz="3150">
          <a:solidFill>
            <a:schemeClr val="tx2"/>
          </a:solidFill>
          <a:latin typeface="Arial" pitchFamily="34" charset="0"/>
          <a:ea typeface="ＭＳ Ｐゴシック" pitchFamily="34" charset="-128"/>
          <a:cs typeface="Arial" pitchFamily="34" charset="0"/>
        </a:defRPr>
      </a:lvl2pPr>
      <a:lvl3pPr algn="ctr" rtl="0" eaLnBrk="0" fontAlgn="base" hangingPunct="0">
        <a:spcBef>
          <a:spcPct val="0"/>
        </a:spcBef>
        <a:spcAft>
          <a:spcPct val="0"/>
        </a:spcAft>
        <a:defRPr sz="3150">
          <a:solidFill>
            <a:schemeClr val="tx2"/>
          </a:solidFill>
          <a:latin typeface="Arial" pitchFamily="34" charset="0"/>
          <a:ea typeface="ＭＳ Ｐゴシック" pitchFamily="34" charset="-128"/>
          <a:cs typeface="Arial" pitchFamily="34" charset="0"/>
        </a:defRPr>
      </a:lvl3pPr>
      <a:lvl4pPr algn="ctr" rtl="0" eaLnBrk="0" fontAlgn="base" hangingPunct="0">
        <a:spcBef>
          <a:spcPct val="0"/>
        </a:spcBef>
        <a:spcAft>
          <a:spcPct val="0"/>
        </a:spcAft>
        <a:defRPr sz="3150">
          <a:solidFill>
            <a:schemeClr val="tx2"/>
          </a:solidFill>
          <a:latin typeface="Arial" pitchFamily="34" charset="0"/>
          <a:ea typeface="ＭＳ Ｐゴシック" pitchFamily="34" charset="-128"/>
          <a:cs typeface="Arial" pitchFamily="34" charset="0"/>
        </a:defRPr>
      </a:lvl4pPr>
      <a:lvl5pPr algn="ctr" rtl="0" eaLnBrk="0" fontAlgn="base" hangingPunct="0">
        <a:spcBef>
          <a:spcPct val="0"/>
        </a:spcBef>
        <a:spcAft>
          <a:spcPct val="0"/>
        </a:spcAft>
        <a:defRPr sz="3150">
          <a:solidFill>
            <a:schemeClr val="tx2"/>
          </a:solidFill>
          <a:latin typeface="Arial" pitchFamily="34" charset="0"/>
          <a:ea typeface="ＭＳ Ｐゴシック" pitchFamily="34" charset="-128"/>
          <a:cs typeface="Arial" pitchFamily="34" charset="0"/>
        </a:defRPr>
      </a:lvl5pPr>
      <a:lvl6pPr marL="342900" algn="ctr" rtl="0" fontAlgn="base">
        <a:spcBef>
          <a:spcPct val="0"/>
        </a:spcBef>
        <a:spcAft>
          <a:spcPct val="0"/>
        </a:spcAft>
        <a:defRPr sz="3150">
          <a:solidFill>
            <a:schemeClr val="tx2"/>
          </a:solidFill>
          <a:latin typeface="Arial" pitchFamily="34" charset="0"/>
          <a:ea typeface="ＭＳ Ｐゴシック" pitchFamily="34" charset="-128"/>
          <a:cs typeface="Arial" pitchFamily="34" charset="0"/>
        </a:defRPr>
      </a:lvl6pPr>
      <a:lvl7pPr marL="685800" algn="ctr" rtl="0" fontAlgn="base">
        <a:spcBef>
          <a:spcPct val="0"/>
        </a:spcBef>
        <a:spcAft>
          <a:spcPct val="0"/>
        </a:spcAft>
        <a:defRPr sz="3150">
          <a:solidFill>
            <a:schemeClr val="tx2"/>
          </a:solidFill>
          <a:latin typeface="Arial" pitchFamily="34" charset="0"/>
          <a:ea typeface="ＭＳ Ｐゴシック" pitchFamily="34" charset="-128"/>
          <a:cs typeface="Arial" pitchFamily="34" charset="0"/>
        </a:defRPr>
      </a:lvl7pPr>
      <a:lvl8pPr marL="1028700" algn="ctr" rtl="0" fontAlgn="base">
        <a:spcBef>
          <a:spcPct val="0"/>
        </a:spcBef>
        <a:spcAft>
          <a:spcPct val="0"/>
        </a:spcAft>
        <a:defRPr sz="3150">
          <a:solidFill>
            <a:schemeClr val="tx2"/>
          </a:solidFill>
          <a:latin typeface="Arial" pitchFamily="34" charset="0"/>
          <a:ea typeface="ＭＳ Ｐゴシック" pitchFamily="34" charset="-128"/>
          <a:cs typeface="Arial" pitchFamily="34" charset="0"/>
        </a:defRPr>
      </a:lvl8pPr>
      <a:lvl9pPr marL="1371600" algn="ctr" rtl="0" fontAlgn="base">
        <a:spcBef>
          <a:spcPct val="0"/>
        </a:spcBef>
        <a:spcAft>
          <a:spcPct val="0"/>
        </a:spcAft>
        <a:defRPr sz="3150">
          <a:solidFill>
            <a:schemeClr val="tx2"/>
          </a:solidFill>
          <a:latin typeface="Arial" pitchFamily="34" charset="0"/>
          <a:ea typeface="ＭＳ Ｐゴシック" pitchFamily="34" charset="-128"/>
          <a:cs typeface="Arial" pitchFamily="34" charset="0"/>
        </a:defRPr>
      </a:lvl9pPr>
    </p:titleStyle>
    <p:bodyStyle>
      <a:lvl1pPr marL="257175" indent="-257175" algn="l" rtl="0" eaLnBrk="0" fontAlgn="base" hangingPunct="0">
        <a:spcBef>
          <a:spcPct val="20000"/>
        </a:spcBef>
        <a:spcAft>
          <a:spcPct val="0"/>
        </a:spcAft>
        <a:buChar char="•"/>
        <a:defRPr sz="2400">
          <a:solidFill>
            <a:schemeClr val="tx1"/>
          </a:solidFill>
          <a:latin typeface="+mn-lt"/>
          <a:ea typeface="+mn-ea"/>
          <a:cs typeface="+mn-cs"/>
        </a:defRPr>
      </a:lvl1pPr>
      <a:lvl2pPr marL="557213" indent="-214313" algn="l" rtl="0" eaLnBrk="0" fontAlgn="base" hangingPunct="0">
        <a:spcBef>
          <a:spcPct val="20000"/>
        </a:spcBef>
        <a:spcAft>
          <a:spcPct val="0"/>
        </a:spcAft>
        <a:buChar char="–"/>
        <a:defRPr sz="2100">
          <a:solidFill>
            <a:schemeClr val="tx1"/>
          </a:solidFill>
          <a:latin typeface="+mn-lt"/>
          <a:ea typeface="+mn-ea"/>
          <a:cs typeface="+mn-cs"/>
        </a:defRPr>
      </a:lvl2pPr>
      <a:lvl3pPr marL="857250" indent="-171450" algn="l" rtl="0" eaLnBrk="0" fontAlgn="base" hangingPunct="0">
        <a:spcBef>
          <a:spcPct val="20000"/>
        </a:spcBef>
        <a:spcAft>
          <a:spcPct val="0"/>
        </a:spcAft>
        <a:buChar char="•"/>
        <a:defRPr sz="1800">
          <a:solidFill>
            <a:schemeClr val="tx1"/>
          </a:solidFill>
          <a:latin typeface="+mn-lt"/>
          <a:ea typeface="+mn-ea"/>
          <a:cs typeface="+mn-cs"/>
        </a:defRPr>
      </a:lvl3pPr>
      <a:lvl4pPr marL="1200150" indent="-171450" algn="l" rtl="0" eaLnBrk="0" fontAlgn="base" hangingPunct="0">
        <a:spcBef>
          <a:spcPct val="20000"/>
        </a:spcBef>
        <a:spcAft>
          <a:spcPct val="0"/>
        </a:spcAft>
        <a:buChar char="–"/>
        <a:defRPr sz="1500">
          <a:solidFill>
            <a:schemeClr val="tx1"/>
          </a:solidFill>
          <a:latin typeface="+mn-lt"/>
          <a:ea typeface="+mn-ea"/>
          <a:cs typeface="+mn-cs"/>
        </a:defRPr>
      </a:lvl4pPr>
      <a:lvl5pPr marL="1543050" indent="-171450" algn="l" rtl="0" eaLnBrk="0" fontAlgn="base" hangingPunct="0">
        <a:spcBef>
          <a:spcPct val="20000"/>
        </a:spcBef>
        <a:spcAft>
          <a:spcPct val="0"/>
        </a:spcAft>
        <a:buChar char="»"/>
        <a:defRPr sz="1500">
          <a:solidFill>
            <a:schemeClr val="tx1"/>
          </a:solidFill>
          <a:latin typeface="+mn-lt"/>
          <a:ea typeface="+mn-ea"/>
          <a:cs typeface="+mn-cs"/>
        </a:defRPr>
      </a:lvl5pPr>
      <a:lvl6pPr marL="1885950" indent="-171450" algn="l" rtl="0" fontAlgn="base">
        <a:spcBef>
          <a:spcPct val="20000"/>
        </a:spcBef>
        <a:spcAft>
          <a:spcPct val="0"/>
        </a:spcAft>
        <a:buChar char="»"/>
        <a:defRPr sz="1500">
          <a:solidFill>
            <a:schemeClr val="tx1"/>
          </a:solidFill>
          <a:latin typeface="+mn-lt"/>
          <a:ea typeface="+mn-ea"/>
          <a:cs typeface="+mn-cs"/>
        </a:defRPr>
      </a:lvl6pPr>
      <a:lvl7pPr marL="2228850" indent="-171450" algn="l" rtl="0" fontAlgn="base">
        <a:spcBef>
          <a:spcPct val="20000"/>
        </a:spcBef>
        <a:spcAft>
          <a:spcPct val="0"/>
        </a:spcAft>
        <a:buChar char="»"/>
        <a:defRPr sz="1500">
          <a:solidFill>
            <a:schemeClr val="tx1"/>
          </a:solidFill>
          <a:latin typeface="+mn-lt"/>
          <a:ea typeface="+mn-ea"/>
          <a:cs typeface="+mn-cs"/>
        </a:defRPr>
      </a:lvl7pPr>
      <a:lvl8pPr marL="2571750" indent="-171450" algn="l" rtl="0" fontAlgn="base">
        <a:spcBef>
          <a:spcPct val="20000"/>
        </a:spcBef>
        <a:spcAft>
          <a:spcPct val="0"/>
        </a:spcAft>
        <a:buChar char="»"/>
        <a:defRPr sz="1500">
          <a:solidFill>
            <a:schemeClr val="tx1"/>
          </a:solidFill>
          <a:latin typeface="+mn-lt"/>
          <a:ea typeface="+mn-ea"/>
          <a:cs typeface="+mn-cs"/>
        </a:defRPr>
      </a:lvl8pPr>
      <a:lvl9pPr marL="2914650" indent="-171450" algn="l" rtl="0" fontAlgn="base">
        <a:spcBef>
          <a:spcPct val="20000"/>
        </a:spcBef>
        <a:spcAft>
          <a:spcPct val="0"/>
        </a:spcAft>
        <a:buChar char="»"/>
        <a:defRPr sz="15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45473" y="1286042"/>
            <a:ext cx="7751618" cy="2133600"/>
          </a:xfrm>
        </p:spPr>
        <p:txBody>
          <a:bodyPr/>
          <a:lstStyle/>
          <a:p>
            <a:pPr eaLnBrk="1" hangingPunct="1"/>
            <a:r>
              <a:rPr lang="en-US" altLang="ar-IQ" sz="3600" dirty="0" smtClean="0"/>
              <a:t/>
            </a:r>
            <a:br>
              <a:rPr lang="en-US" altLang="ar-IQ" sz="3600" dirty="0" smtClean="0"/>
            </a:br>
            <a:r>
              <a:rPr lang="en-US" altLang="ar-IQ" sz="3600" dirty="0" smtClean="0"/>
              <a:t/>
            </a:r>
            <a:br>
              <a:rPr lang="en-US" altLang="ar-IQ" sz="3600" dirty="0" smtClean="0"/>
            </a:br>
            <a:r>
              <a:rPr lang="en-US" altLang="ar-IQ" sz="3600" dirty="0" smtClean="0"/>
              <a:t>Lecture 7</a:t>
            </a:r>
            <a:r>
              <a:rPr lang="en-US" altLang="ar-IQ" sz="3600" dirty="0"/>
              <a:t/>
            </a:r>
            <a:br>
              <a:rPr lang="en-US" altLang="ar-IQ" sz="3600" dirty="0"/>
            </a:br>
            <a:r>
              <a:rPr lang="en-US" altLang="ar-IQ" sz="3600" dirty="0" smtClean="0"/>
              <a:t>Interviewing </a:t>
            </a:r>
            <a:r>
              <a:rPr lang="en-US" altLang="ar-IQ" sz="3600" dirty="0" smtClean="0"/>
              <a:t>and Assessment</a:t>
            </a:r>
            <a:br>
              <a:rPr lang="en-US" altLang="ar-IQ" sz="3600" dirty="0" smtClean="0"/>
            </a:br>
            <a:r>
              <a:rPr lang="en-US" altLang="ar-IQ" sz="3600" dirty="0">
                <a:solidFill>
                  <a:srgbClr val="FF0000"/>
                </a:solidFill>
              </a:rPr>
              <a:t>Helping Patients Manage Therapeutic Regimens</a:t>
            </a:r>
            <a:br>
              <a:rPr lang="en-US" altLang="ar-IQ" sz="3600" dirty="0">
                <a:solidFill>
                  <a:srgbClr val="FF0000"/>
                </a:solidFill>
              </a:rPr>
            </a:br>
            <a:r>
              <a:rPr lang="en-US" altLang="ar-IQ" sz="3600" dirty="0" smtClean="0"/>
              <a:t/>
            </a:r>
            <a:br>
              <a:rPr lang="en-US" altLang="ar-IQ" sz="3600" dirty="0" smtClean="0"/>
            </a:br>
            <a:r>
              <a:rPr lang="en-US" altLang="ar-IQ" sz="3600" dirty="0"/>
              <a:t/>
            </a:r>
            <a:br>
              <a:rPr lang="en-US" altLang="ar-IQ" sz="3600" dirty="0"/>
            </a:br>
            <a:r>
              <a:rPr lang="en-US" altLang="ar-IQ" sz="3600" dirty="0" smtClean="0"/>
              <a:t/>
            </a:r>
            <a:br>
              <a:rPr lang="en-US" altLang="ar-IQ" sz="3600" dirty="0" smtClean="0"/>
            </a:br>
            <a:r>
              <a:rPr lang="en-US" altLang="ar-IQ" sz="3600" dirty="0" smtClean="0"/>
              <a:t>lecturer Ola Ali </a:t>
            </a:r>
            <a:r>
              <a:rPr lang="en-US" altLang="ar-IQ" sz="3600" dirty="0" err="1" smtClean="0"/>
              <a:t>Nassr</a:t>
            </a:r>
            <a:r>
              <a:rPr lang="en-US" altLang="ar-IQ" sz="3600" b="1" dirty="0"/>
              <a:t/>
            </a:r>
            <a:br>
              <a:rPr lang="en-US" altLang="ar-IQ" sz="3600" b="1" dirty="0"/>
            </a:br>
            <a:endParaRPr lang="en-GB" altLang="en-US" sz="3600" b="1" u="sng" dirty="0">
              <a:solidFill>
                <a:srgbClr val="3366FF"/>
              </a:solidFill>
            </a:endParaRPr>
          </a:p>
        </p:txBody>
      </p:sp>
      <p:pic>
        <p:nvPicPr>
          <p:cNvPr id="3076" name="Picture 5" descr="Image result for ‫الجامعه المستنصرية‬‎"/>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48386" y="132651"/>
            <a:ext cx="1458516" cy="14108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086846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p:txBody>
          <a:bodyPr/>
          <a:lstStyle/>
          <a:p>
            <a:r>
              <a:rPr lang="en-US" altLang="ar-IQ" dirty="0">
                <a:effectLst/>
              </a:rPr>
              <a:t>Key Elements of Drug Therapy</a:t>
            </a:r>
          </a:p>
        </p:txBody>
      </p:sp>
      <p:sp>
        <p:nvSpPr>
          <p:cNvPr id="22531" name="Rectangle 3"/>
          <p:cNvSpPr>
            <a:spLocks noGrp="1" noChangeArrowheads="1"/>
          </p:cNvSpPr>
          <p:nvPr>
            <p:ph type="body" idx="1"/>
          </p:nvPr>
        </p:nvSpPr>
        <p:spPr>
          <a:xfrm>
            <a:off x="550719" y="1113235"/>
            <a:ext cx="6457950" cy="3486150"/>
          </a:xfrm>
        </p:spPr>
        <p:txBody>
          <a:bodyPr/>
          <a:lstStyle/>
          <a:p>
            <a:pPr marL="0" indent="0">
              <a:buNone/>
            </a:pPr>
            <a:r>
              <a:rPr lang="en-US" altLang="ar-IQ" sz="2100" dirty="0"/>
              <a:t>• Purpose of medication</a:t>
            </a:r>
          </a:p>
          <a:p>
            <a:pPr marL="0" indent="0">
              <a:buNone/>
            </a:pPr>
            <a:r>
              <a:rPr lang="en-US" altLang="ar-IQ" sz="2100" dirty="0"/>
              <a:t>• How the medication works</a:t>
            </a:r>
          </a:p>
          <a:p>
            <a:pPr marL="0" indent="0">
              <a:buNone/>
            </a:pPr>
            <a:r>
              <a:rPr lang="en-US" altLang="ar-IQ" sz="2100" dirty="0"/>
              <a:t>• Dose/interval</a:t>
            </a:r>
          </a:p>
          <a:p>
            <a:pPr marL="0" indent="0">
              <a:buNone/>
            </a:pPr>
            <a:r>
              <a:rPr lang="en-US" altLang="ar-IQ" sz="2100" dirty="0"/>
              <a:t>• Duration of therapy</a:t>
            </a:r>
          </a:p>
          <a:p>
            <a:pPr marL="0" indent="0">
              <a:buNone/>
            </a:pPr>
            <a:r>
              <a:rPr lang="en-US" altLang="ar-IQ" sz="2100" dirty="0"/>
              <a:t>• Goals of therapy</a:t>
            </a:r>
          </a:p>
          <a:p>
            <a:pPr marL="0" indent="0">
              <a:buNone/>
            </a:pPr>
            <a:r>
              <a:rPr lang="en-US" altLang="ar-IQ" sz="2100" dirty="0"/>
              <a:t>• How effectiveness will be monitored</a:t>
            </a:r>
          </a:p>
          <a:p>
            <a:pPr marL="0" indent="0">
              <a:buNone/>
            </a:pPr>
            <a:r>
              <a:rPr lang="en-US" altLang="ar-IQ" sz="2100" dirty="0"/>
              <a:t>• Adverse effects and strategies to deal with these events</a:t>
            </a:r>
          </a:p>
          <a:p>
            <a:pPr marL="0" indent="0">
              <a:buNone/>
            </a:pPr>
            <a:r>
              <a:rPr lang="en-US" altLang="ar-IQ" sz="2100" dirty="0"/>
              <a:t>• Drug-specific issues</a:t>
            </a:r>
          </a:p>
        </p:txBody>
      </p:sp>
    </p:spTree>
    <p:extLst>
      <p:ext uri="{BB962C8B-B14F-4D97-AF65-F5344CB8AC3E}">
        <p14:creationId xmlns:p14="http://schemas.microsoft.com/office/powerpoint/2010/main" val="27280072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6254" y="0"/>
            <a:ext cx="8873836" cy="4736738"/>
          </a:xfrm>
        </p:spPr>
        <p:txBody>
          <a:bodyPr/>
          <a:lstStyle/>
          <a:p>
            <a:pPr marL="0" indent="0">
              <a:buNone/>
            </a:pPr>
            <a:r>
              <a:rPr lang="en-US" altLang="ar-IQ" sz="1600" dirty="0">
                <a:solidFill>
                  <a:srgbClr val="FF0000"/>
                </a:solidFill>
              </a:rPr>
              <a:t>ASKING SENSITIVE </a:t>
            </a:r>
            <a:r>
              <a:rPr lang="en-US" altLang="ar-IQ" sz="1600" dirty="0" smtClean="0">
                <a:solidFill>
                  <a:srgbClr val="FF0000"/>
                </a:solidFill>
              </a:rPr>
              <a:t>QUESTIONS</a:t>
            </a:r>
          </a:p>
          <a:p>
            <a:r>
              <a:rPr lang="en-US" altLang="ar-IQ" sz="1600" dirty="0"/>
              <a:t>Some questions you ask patients may be particularly sensitive</a:t>
            </a:r>
            <a:r>
              <a:rPr lang="en-US" altLang="ar-IQ" sz="1600" dirty="0" smtClean="0"/>
              <a:t>. </a:t>
            </a:r>
            <a:r>
              <a:rPr lang="en-US" altLang="ar-IQ" sz="1600" dirty="0"/>
              <a:t>Questions assessing </a:t>
            </a:r>
            <a:r>
              <a:rPr lang="en-US" altLang="ar-IQ" sz="1600" b="1" dirty="0"/>
              <a:t>adherence, alcohol use, or use of recreational drugs may </a:t>
            </a:r>
            <a:r>
              <a:rPr lang="en-US" altLang="ar-IQ" sz="1600" dirty="0"/>
              <a:t>be difficult to ask. </a:t>
            </a:r>
            <a:endParaRPr lang="en-US" altLang="ar-IQ" sz="1600" dirty="0" smtClean="0"/>
          </a:p>
          <a:p>
            <a:r>
              <a:rPr lang="en-US" altLang="ar-IQ" sz="1600" dirty="0" smtClean="0"/>
              <a:t>Assessment </a:t>
            </a:r>
            <a:r>
              <a:rPr lang="en-US" altLang="ar-IQ" sz="1600" dirty="0"/>
              <a:t>of effects (including side effects) of medications that relate to </a:t>
            </a:r>
            <a:r>
              <a:rPr lang="en-US" altLang="ar-IQ" sz="1600" b="1" dirty="0"/>
              <a:t>sexual functioning or sexually transmitted diseases may also require a diplomatic approach. </a:t>
            </a:r>
            <a:endParaRPr lang="en-US" altLang="ar-IQ" sz="1600" b="1" dirty="0" smtClean="0"/>
          </a:p>
          <a:p>
            <a:r>
              <a:rPr lang="en-US" altLang="ar-IQ" sz="1600" dirty="0" smtClean="0"/>
              <a:t>There </a:t>
            </a:r>
            <a:r>
              <a:rPr lang="en-US" altLang="ar-IQ" sz="1600" dirty="0"/>
              <a:t>are a number of techniques that can make such questions easier to ask</a:t>
            </a:r>
            <a:r>
              <a:rPr lang="en-US" altLang="ar-IQ" sz="1600" dirty="0" smtClean="0"/>
              <a:t>.</a:t>
            </a:r>
          </a:p>
          <a:p>
            <a:r>
              <a:rPr lang="en-US" altLang="ar-IQ" sz="1600" dirty="0"/>
              <a:t>Before asking a question about a sensitive topic, let the patient know that the behaviors or problems you are asking about are </a:t>
            </a:r>
            <a:r>
              <a:rPr lang="en-US" altLang="ar-IQ" sz="1600" b="1" dirty="0"/>
              <a:t>common</a:t>
            </a:r>
            <a:r>
              <a:rPr lang="en-US" altLang="ar-IQ" sz="1600" b="1" dirty="0" smtClean="0"/>
              <a:t>.</a:t>
            </a:r>
          </a:p>
          <a:p>
            <a:r>
              <a:rPr lang="en-US" altLang="ar-IQ" sz="1600" dirty="0" smtClean="0"/>
              <a:t> </a:t>
            </a:r>
            <a:r>
              <a:rPr lang="en-US" altLang="ar-IQ" sz="1600" dirty="0"/>
              <a:t>If you acknowledge that “everyone” has similar problems, it makes the issue seem </a:t>
            </a:r>
            <a:r>
              <a:rPr lang="en-US" altLang="ar-IQ" sz="1600" b="1" dirty="0"/>
              <a:t>less threatening. </a:t>
            </a:r>
            <a:endParaRPr lang="en-US" altLang="ar-IQ" sz="1600" b="1" dirty="0" smtClean="0"/>
          </a:p>
          <a:p>
            <a:r>
              <a:rPr lang="en-US" altLang="ar-IQ" sz="1600" dirty="0" smtClean="0"/>
              <a:t>For </a:t>
            </a:r>
            <a:r>
              <a:rPr lang="en-US" altLang="ar-IQ" sz="1600" dirty="0"/>
              <a:t>example, say to a patient “It is very difficult to take a medication consistently, day after day. </a:t>
            </a:r>
            <a:endParaRPr lang="en-US" altLang="ar-IQ" sz="1600" dirty="0" smtClean="0"/>
          </a:p>
          <a:p>
            <a:r>
              <a:rPr lang="en-US" altLang="ar-IQ" sz="1600" dirty="0" smtClean="0"/>
              <a:t>Nearly </a:t>
            </a:r>
            <a:r>
              <a:rPr lang="en-US" altLang="ar-IQ" sz="1600" dirty="0"/>
              <a:t>everyone </a:t>
            </a:r>
            <a:r>
              <a:rPr lang="en-US" altLang="ar-IQ" sz="1600" b="1" dirty="0"/>
              <a:t>will miss a dose of medication </a:t>
            </a:r>
            <a:r>
              <a:rPr lang="en-US" altLang="ar-IQ" sz="1600" dirty="0"/>
              <a:t>once in a while” before asking specific questions about adherence</a:t>
            </a:r>
            <a:r>
              <a:rPr lang="en-US" altLang="ar-IQ" sz="1600" dirty="0" smtClean="0"/>
              <a:t>.</a:t>
            </a:r>
          </a:p>
          <a:p>
            <a:r>
              <a:rPr lang="en-US" altLang="ar-IQ" sz="1600" dirty="0" smtClean="0"/>
              <a:t> </a:t>
            </a:r>
            <a:r>
              <a:rPr lang="en-US" altLang="ar-IQ" sz="1600" dirty="0"/>
              <a:t>Framing the question in this way can make it </a:t>
            </a:r>
            <a:r>
              <a:rPr lang="en-US" altLang="ar-IQ" sz="1600" b="1" dirty="0"/>
              <a:t>feel safe for patients </a:t>
            </a:r>
            <a:r>
              <a:rPr lang="en-US" altLang="ar-IQ" sz="1600" dirty="0"/>
              <a:t>to admit that they are having difficulty adhering to a medication regimen. </a:t>
            </a:r>
            <a:r>
              <a:rPr lang="en-US" altLang="ar-IQ" sz="1600" dirty="0" smtClean="0"/>
              <a:t>Patients </a:t>
            </a:r>
            <a:r>
              <a:rPr lang="en-US" altLang="ar-IQ" sz="1600" b="1" dirty="0"/>
              <a:t>do not fear </a:t>
            </a:r>
            <a:r>
              <a:rPr lang="en-US" altLang="ar-IQ" sz="1600" dirty="0"/>
              <a:t>that you will judge them harshly for missing doses of medication if you </a:t>
            </a:r>
            <a:r>
              <a:rPr lang="en-US" altLang="ar-IQ" sz="1600" b="1" dirty="0"/>
              <a:t>preface your question </a:t>
            </a:r>
            <a:r>
              <a:rPr lang="en-US" altLang="ar-IQ" sz="1600" dirty="0"/>
              <a:t>with an accepting statement.</a:t>
            </a:r>
          </a:p>
          <a:p>
            <a:endParaRPr lang="en-US" altLang="ar-IQ" sz="1600" dirty="0"/>
          </a:p>
          <a:p>
            <a:pPr marL="0" indent="0">
              <a:buNone/>
            </a:pPr>
            <a:endParaRPr lang="en-US" altLang="ar-IQ" sz="1600" dirty="0" smtClean="0"/>
          </a:p>
          <a:p>
            <a:endParaRPr lang="ar-IQ" sz="1600" dirty="0"/>
          </a:p>
        </p:txBody>
      </p:sp>
    </p:spTree>
    <p:extLst>
      <p:ext uri="{BB962C8B-B14F-4D97-AF65-F5344CB8AC3E}">
        <p14:creationId xmlns:p14="http://schemas.microsoft.com/office/powerpoint/2010/main" val="40257284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6645" y="126207"/>
            <a:ext cx="8769928" cy="4799084"/>
          </a:xfrm>
        </p:spPr>
        <p:txBody>
          <a:bodyPr/>
          <a:lstStyle/>
          <a:p>
            <a:pPr marL="0" indent="0">
              <a:buNone/>
            </a:pPr>
            <a:r>
              <a:rPr lang="en-US" altLang="ar-IQ" dirty="0">
                <a:solidFill>
                  <a:srgbClr val="FF0000"/>
                </a:solidFill>
              </a:rPr>
              <a:t>Interviewing as a </a:t>
            </a:r>
            <a:r>
              <a:rPr lang="en-US" altLang="ar-IQ" dirty="0" smtClean="0">
                <a:solidFill>
                  <a:srgbClr val="FF0000"/>
                </a:solidFill>
              </a:rPr>
              <a:t>Process</a:t>
            </a:r>
          </a:p>
          <a:p>
            <a:r>
              <a:rPr lang="en-US" altLang="ar-IQ" dirty="0"/>
              <a:t>Proper planning and sequencing of the interview are essential in carrying out an effective patient assessment. </a:t>
            </a:r>
            <a:endParaRPr lang="en-US" altLang="ar-IQ" dirty="0" smtClean="0"/>
          </a:p>
          <a:p>
            <a:pPr marL="0" indent="0">
              <a:buNone/>
            </a:pPr>
            <a:r>
              <a:rPr lang="en-US" altLang="ar-IQ" dirty="0">
                <a:solidFill>
                  <a:srgbClr val="FF0000"/>
                </a:solidFill>
              </a:rPr>
              <a:t>Interview Considerations</a:t>
            </a:r>
            <a:endParaRPr lang="en-US" altLang="ar-IQ" dirty="0" smtClean="0">
              <a:solidFill>
                <a:srgbClr val="FF0000"/>
              </a:solidFill>
            </a:endParaRPr>
          </a:p>
          <a:p>
            <a:pPr marL="0" indent="0">
              <a:buNone/>
            </a:pPr>
            <a:r>
              <a:rPr lang="en-US" altLang="ar-IQ" dirty="0"/>
              <a:t>• Type of Information</a:t>
            </a:r>
          </a:p>
          <a:p>
            <a:pPr marL="0" indent="0">
              <a:buNone/>
            </a:pPr>
            <a:r>
              <a:rPr lang="en-US" altLang="ar-IQ" dirty="0"/>
              <a:t>• Type of Environment</a:t>
            </a:r>
          </a:p>
          <a:p>
            <a:pPr marL="0" indent="0">
              <a:buNone/>
            </a:pPr>
            <a:r>
              <a:rPr lang="en-US" altLang="ar-IQ" dirty="0"/>
              <a:t>• Starting the Interview</a:t>
            </a:r>
          </a:p>
          <a:p>
            <a:pPr marL="0" indent="0">
              <a:buNone/>
            </a:pPr>
            <a:r>
              <a:rPr lang="en-US" altLang="ar-IQ" dirty="0"/>
              <a:t>• Ending the Interview</a:t>
            </a:r>
          </a:p>
          <a:p>
            <a:endParaRPr lang="en-US" altLang="ar-IQ" dirty="0"/>
          </a:p>
          <a:p>
            <a:endParaRPr lang="ar-IQ" dirty="0"/>
          </a:p>
        </p:txBody>
      </p:sp>
    </p:spTree>
    <p:extLst>
      <p:ext uri="{BB962C8B-B14F-4D97-AF65-F5344CB8AC3E}">
        <p14:creationId xmlns:p14="http://schemas.microsoft.com/office/powerpoint/2010/main" val="32743054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299" y="0"/>
            <a:ext cx="8956965" cy="5143500"/>
          </a:xfrm>
        </p:spPr>
        <p:txBody>
          <a:bodyPr/>
          <a:lstStyle/>
          <a:p>
            <a:pPr marL="0" indent="0">
              <a:buNone/>
            </a:pPr>
            <a:r>
              <a:rPr lang="en-US" altLang="ar-IQ" sz="1800" dirty="0">
                <a:solidFill>
                  <a:srgbClr val="FF0000"/>
                </a:solidFill>
              </a:rPr>
              <a:t>TYPE OF </a:t>
            </a:r>
            <a:r>
              <a:rPr lang="en-US" altLang="ar-IQ" sz="1800" dirty="0" smtClean="0">
                <a:solidFill>
                  <a:srgbClr val="FF0000"/>
                </a:solidFill>
              </a:rPr>
              <a:t>INFORMATION</a:t>
            </a:r>
          </a:p>
          <a:p>
            <a:r>
              <a:rPr lang="en-US" altLang="ar-IQ" sz="1800" dirty="0"/>
              <a:t>Before the interview begins, you should determine the </a:t>
            </a:r>
            <a:r>
              <a:rPr lang="en-US" altLang="ar-IQ" sz="1800" b="1" dirty="0"/>
              <a:t>amount and type of information desired. </a:t>
            </a:r>
            <a:endParaRPr lang="en-US" altLang="ar-IQ" sz="1800" b="1" dirty="0" smtClean="0"/>
          </a:p>
          <a:p>
            <a:r>
              <a:rPr lang="en-US" altLang="ar-IQ" sz="1800" dirty="0" smtClean="0"/>
              <a:t>In </a:t>
            </a:r>
            <a:r>
              <a:rPr lang="en-US" altLang="ar-IQ" sz="1800" dirty="0"/>
              <a:t>other words, what exactly do you want to accomplish? For example, if you need to find out </a:t>
            </a:r>
            <a:r>
              <a:rPr lang="en-US" altLang="ar-IQ" sz="1800" b="1" dirty="0"/>
              <a:t>specific pieces of information</a:t>
            </a:r>
            <a:r>
              <a:rPr lang="en-US" altLang="ar-IQ" sz="1800" dirty="0"/>
              <a:t>, you will want to have more control over the interview process. </a:t>
            </a:r>
            <a:r>
              <a:rPr lang="en-US" altLang="ar-IQ" sz="1800" dirty="0" smtClean="0"/>
              <a:t>This </a:t>
            </a:r>
            <a:r>
              <a:rPr lang="en-US" altLang="ar-IQ" sz="1800" dirty="0"/>
              <a:t>is referred to as the </a:t>
            </a:r>
            <a:r>
              <a:rPr lang="en-US" altLang="ar-IQ" sz="1800" i="1" dirty="0">
                <a:solidFill>
                  <a:srgbClr val="FF0000"/>
                </a:solidFill>
              </a:rPr>
              <a:t>directed </a:t>
            </a:r>
            <a:r>
              <a:rPr lang="en-US" altLang="ar-IQ" sz="1800" dirty="0">
                <a:solidFill>
                  <a:srgbClr val="FF0000"/>
                </a:solidFill>
              </a:rPr>
              <a:t>interview approach</a:t>
            </a:r>
            <a:r>
              <a:rPr lang="en-US" altLang="ar-IQ" sz="1800" dirty="0"/>
              <a:t>. </a:t>
            </a:r>
            <a:endParaRPr lang="en-US" altLang="ar-IQ" sz="1800" dirty="0" smtClean="0"/>
          </a:p>
          <a:p>
            <a:r>
              <a:rPr lang="en-US" altLang="ar-IQ" sz="1800" dirty="0" smtClean="0"/>
              <a:t>However</a:t>
            </a:r>
            <a:r>
              <a:rPr lang="en-US" altLang="ar-IQ" sz="1800" dirty="0"/>
              <a:t>, if the outcome is </a:t>
            </a:r>
            <a:r>
              <a:rPr lang="en-US" altLang="ar-IQ" sz="1800" b="1" dirty="0"/>
              <a:t>unknown or somewhat </a:t>
            </a:r>
            <a:r>
              <a:rPr lang="en-US" altLang="ar-IQ" sz="1800" dirty="0"/>
              <a:t>ambiguous, you need to use a more </a:t>
            </a:r>
            <a:r>
              <a:rPr lang="en-US" altLang="ar-IQ" sz="1800" i="1" dirty="0"/>
              <a:t>non-directed </a:t>
            </a:r>
            <a:r>
              <a:rPr lang="en-US" altLang="ar-IQ" sz="1800" dirty="0"/>
              <a:t>approach. </a:t>
            </a:r>
            <a:endParaRPr lang="en-US" altLang="ar-IQ" sz="1800" dirty="0" smtClean="0"/>
          </a:p>
          <a:p>
            <a:r>
              <a:rPr lang="en-US" altLang="ar-IQ" sz="1800" dirty="0" smtClean="0"/>
              <a:t>This </a:t>
            </a:r>
            <a:r>
              <a:rPr lang="en-US" altLang="ar-IQ" sz="1800" dirty="0"/>
              <a:t>approach allows the interview to </a:t>
            </a:r>
            <a:r>
              <a:rPr lang="en-US" altLang="ar-IQ" sz="1800" b="1" dirty="0"/>
              <a:t>become more free-flowing; the points of discussion are raised by the patient rather than by you</a:t>
            </a:r>
            <a:r>
              <a:rPr lang="en-US" altLang="ar-IQ" sz="1800" dirty="0"/>
              <a:t>. When you use this approach, you hope the problem or concern will surface, allowing you to deal with it. </a:t>
            </a:r>
            <a:endParaRPr lang="en-US" altLang="ar-IQ" sz="1800" dirty="0" smtClean="0"/>
          </a:p>
          <a:p>
            <a:r>
              <a:rPr lang="en-US" altLang="ar-IQ" sz="1800" dirty="0" smtClean="0"/>
              <a:t>In </a:t>
            </a:r>
            <a:r>
              <a:rPr lang="en-US" altLang="ar-IQ" sz="1800" dirty="0"/>
              <a:t>the </a:t>
            </a:r>
            <a:r>
              <a:rPr lang="en-US" altLang="ar-IQ" sz="1800" dirty="0">
                <a:solidFill>
                  <a:srgbClr val="FF0000"/>
                </a:solidFill>
              </a:rPr>
              <a:t>non-directed approach</a:t>
            </a:r>
            <a:r>
              <a:rPr lang="en-US" altLang="ar-IQ" sz="1800" dirty="0"/>
              <a:t>, open-ended questions should be used more frequently than closed-ended questions</a:t>
            </a:r>
            <a:r>
              <a:rPr lang="en-US" altLang="ar-IQ" sz="1800" dirty="0" smtClean="0"/>
              <a:t>.</a:t>
            </a:r>
          </a:p>
          <a:p>
            <a:r>
              <a:rPr lang="en-US" altLang="ar-IQ" sz="1800" dirty="0" smtClean="0"/>
              <a:t> </a:t>
            </a:r>
            <a:r>
              <a:rPr lang="en-US" altLang="ar-IQ" sz="1800" dirty="0"/>
              <a:t>However, even in the </a:t>
            </a:r>
            <a:r>
              <a:rPr lang="en-US" altLang="ar-IQ" sz="1800" b="1" dirty="0"/>
              <a:t>directed approach you </a:t>
            </a:r>
            <a:r>
              <a:rPr lang="en-US" altLang="ar-IQ" sz="1800" dirty="0"/>
              <a:t>can ask an initial open-ended question to assess patient understanding as discussed earlier</a:t>
            </a:r>
            <a:endParaRPr lang="ar-IQ" sz="1800" dirty="0"/>
          </a:p>
        </p:txBody>
      </p:sp>
    </p:spTree>
    <p:extLst>
      <p:ext uri="{BB962C8B-B14F-4D97-AF65-F5344CB8AC3E}">
        <p14:creationId xmlns:p14="http://schemas.microsoft.com/office/powerpoint/2010/main" val="2423817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1726" y="167771"/>
            <a:ext cx="8562109" cy="4570484"/>
          </a:xfrm>
        </p:spPr>
        <p:txBody>
          <a:bodyPr/>
          <a:lstStyle/>
          <a:p>
            <a:pPr marL="0" indent="0">
              <a:lnSpc>
                <a:spcPct val="90000"/>
              </a:lnSpc>
              <a:buNone/>
            </a:pPr>
            <a:r>
              <a:rPr lang="en-US" altLang="ar-IQ" sz="2000" dirty="0">
                <a:solidFill>
                  <a:srgbClr val="FF0000"/>
                </a:solidFill>
              </a:rPr>
              <a:t>TYPE OF </a:t>
            </a:r>
            <a:r>
              <a:rPr lang="en-US" altLang="ar-IQ" sz="2000" dirty="0" smtClean="0">
                <a:solidFill>
                  <a:srgbClr val="FF0000"/>
                </a:solidFill>
              </a:rPr>
              <a:t>ENVIRONMENT</a:t>
            </a:r>
            <a:endParaRPr lang="en-US" altLang="ar-IQ" sz="2000" dirty="0" smtClean="0"/>
          </a:p>
          <a:p>
            <a:pPr>
              <a:lnSpc>
                <a:spcPct val="90000"/>
              </a:lnSpc>
            </a:pPr>
            <a:r>
              <a:rPr lang="en-US" altLang="ar-IQ" sz="2000" dirty="0" smtClean="0"/>
              <a:t>As </a:t>
            </a:r>
            <a:r>
              <a:rPr lang="en-US" altLang="ar-IQ" sz="2000" dirty="0"/>
              <a:t>the privacy of the setting improves, the amount of information retained by the patient increases, along with the likelihood that the patient will take the prescribed medication appropriately. </a:t>
            </a:r>
            <a:endParaRPr lang="en-US" altLang="ar-IQ" sz="2000" dirty="0" smtClean="0"/>
          </a:p>
          <a:p>
            <a:pPr>
              <a:lnSpc>
                <a:spcPct val="90000"/>
              </a:lnSpc>
            </a:pPr>
            <a:r>
              <a:rPr lang="en-US" altLang="ar-IQ" sz="2000" dirty="0" smtClean="0"/>
              <a:t>Privacy </a:t>
            </a:r>
            <a:r>
              <a:rPr lang="en-US" altLang="ar-IQ" sz="2000" dirty="0"/>
              <a:t>also allows both you and the patient to express personal concerns, to ask difficult questions, to listen more effectively, and to share honest opinions. </a:t>
            </a:r>
            <a:endParaRPr lang="en-US" altLang="ar-IQ" sz="2000" dirty="0" smtClean="0"/>
          </a:p>
          <a:p>
            <a:pPr>
              <a:lnSpc>
                <a:spcPct val="90000"/>
              </a:lnSpc>
            </a:pPr>
            <a:r>
              <a:rPr lang="en-US" altLang="ar-IQ" sz="2000" dirty="0" smtClean="0"/>
              <a:t>Unfortunately</a:t>
            </a:r>
            <a:r>
              <a:rPr lang="en-US" altLang="ar-IQ" sz="2000" dirty="0"/>
              <a:t>, the setting of the interview in many pharmacies—over a busy prescription counter or in other areas where distractions abound—is not always optimal</a:t>
            </a:r>
            <a:r>
              <a:rPr lang="en-US" altLang="ar-IQ" sz="2000" dirty="0" smtClean="0"/>
              <a:t>.</a:t>
            </a:r>
          </a:p>
          <a:p>
            <a:pPr>
              <a:lnSpc>
                <a:spcPct val="90000"/>
              </a:lnSpc>
            </a:pPr>
            <a:r>
              <a:rPr lang="en-US" altLang="ar-IQ" sz="2000" dirty="0" smtClean="0"/>
              <a:t> </a:t>
            </a:r>
            <a:r>
              <a:rPr lang="en-US" altLang="ar-IQ" sz="2000" dirty="0"/>
              <a:t>Before you begin the interview, interruptions should be reduced as much as possible</a:t>
            </a:r>
            <a:r>
              <a:rPr lang="en-US" altLang="ar-IQ" sz="2000" dirty="0" smtClean="0"/>
              <a:t>.</a:t>
            </a:r>
          </a:p>
          <a:p>
            <a:pPr>
              <a:lnSpc>
                <a:spcPct val="90000"/>
              </a:lnSpc>
            </a:pPr>
            <a:r>
              <a:rPr lang="en-US" altLang="ar-IQ" sz="2000" dirty="0" smtClean="0"/>
              <a:t> </a:t>
            </a:r>
            <a:r>
              <a:rPr lang="en-US" altLang="ar-IQ" sz="2000" dirty="0"/>
              <a:t>A partition at the end of the prescription counter, a special room, or a consulting area can provide the necessary privacy.</a:t>
            </a:r>
          </a:p>
        </p:txBody>
      </p:sp>
    </p:spTree>
    <p:extLst>
      <p:ext uri="{BB962C8B-B14F-4D97-AF65-F5344CB8AC3E}">
        <p14:creationId xmlns:p14="http://schemas.microsoft.com/office/powerpoint/2010/main" val="17557272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0162" y="105424"/>
            <a:ext cx="8562109" cy="4788693"/>
          </a:xfrm>
        </p:spPr>
        <p:txBody>
          <a:bodyPr/>
          <a:lstStyle/>
          <a:p>
            <a:pPr marL="0" indent="0">
              <a:buNone/>
            </a:pPr>
            <a:r>
              <a:rPr lang="en-US" altLang="ar-IQ" sz="1600" dirty="0">
                <a:solidFill>
                  <a:srgbClr val="FF0000"/>
                </a:solidFill>
              </a:rPr>
              <a:t>STARTING THE </a:t>
            </a:r>
            <a:r>
              <a:rPr lang="en-US" altLang="ar-IQ" sz="1600" dirty="0" smtClean="0">
                <a:solidFill>
                  <a:srgbClr val="FF0000"/>
                </a:solidFill>
              </a:rPr>
              <a:t>INTERVIEW</a:t>
            </a:r>
          </a:p>
          <a:p>
            <a:r>
              <a:rPr lang="en-US" altLang="ar-IQ" sz="1600" dirty="0" smtClean="0"/>
              <a:t>you </a:t>
            </a:r>
            <a:r>
              <a:rPr lang="en-US" altLang="ar-IQ" sz="1600" dirty="0"/>
              <a:t>should start the interview by greeting patients by name and by introducing yourself to patients if you do not know them. </a:t>
            </a:r>
            <a:r>
              <a:rPr lang="en-US" altLang="ar-IQ" sz="1600" dirty="0" smtClean="0"/>
              <a:t>This </a:t>
            </a:r>
            <a:r>
              <a:rPr lang="en-US" altLang="ar-IQ" sz="1600" dirty="0"/>
              <a:t>helps establish rapport with the patient. </a:t>
            </a:r>
            <a:endParaRPr lang="en-US" altLang="ar-IQ" sz="1600" dirty="0" smtClean="0"/>
          </a:p>
          <a:p>
            <a:r>
              <a:rPr lang="en-US" altLang="ar-IQ" sz="1600" dirty="0" smtClean="0"/>
              <a:t>You </a:t>
            </a:r>
            <a:r>
              <a:rPr lang="en-US" altLang="ar-IQ" sz="1600" dirty="0"/>
              <a:t>should also state the purpose of the interview, outline what will happen during the interview, and put the patient at ease. </a:t>
            </a:r>
            <a:endParaRPr lang="en-US" altLang="ar-IQ" sz="1600" dirty="0" smtClean="0"/>
          </a:p>
          <a:p>
            <a:r>
              <a:rPr lang="en-US" altLang="ar-IQ" sz="1600" dirty="0" smtClean="0"/>
              <a:t>The </a:t>
            </a:r>
            <a:r>
              <a:rPr lang="en-US" altLang="ar-IQ" sz="1600" dirty="0"/>
              <a:t>purpose of the interview should be stated in terms of the benefit to the patient. </a:t>
            </a:r>
            <a:endParaRPr lang="en-US" altLang="ar-IQ" sz="1600" dirty="0" smtClean="0"/>
          </a:p>
          <a:p>
            <a:r>
              <a:rPr lang="en-US" altLang="ar-IQ" sz="1600" dirty="0" smtClean="0"/>
              <a:t>The </a:t>
            </a:r>
            <a:r>
              <a:rPr lang="en-US" altLang="ar-IQ" sz="1600" dirty="0"/>
              <a:t>amount of time needed, the subjects to be covered, and the final outcome should be mentioned so that the patient has a clear understanding of the process. </a:t>
            </a:r>
            <a:endParaRPr lang="en-US" altLang="ar-IQ" sz="1600" dirty="0" smtClean="0"/>
          </a:p>
          <a:p>
            <a:pPr>
              <a:lnSpc>
                <a:spcPct val="90000"/>
              </a:lnSpc>
            </a:pPr>
            <a:r>
              <a:rPr lang="en-US" altLang="ar-IQ" sz="1600" dirty="0"/>
              <a:t>For example, a pharmacist seeing a patient for the first time might say:</a:t>
            </a:r>
            <a:endParaRPr lang="en-US" altLang="ar-IQ" sz="1600" i="1" dirty="0">
              <a:latin typeface="Times New Roman" panose="02020603050405020304" pitchFamily="18" charset="0"/>
              <a:cs typeface="Times New Roman" panose="02020603050405020304" pitchFamily="18" charset="0"/>
            </a:endParaRPr>
          </a:p>
          <a:p>
            <a:pPr>
              <a:lnSpc>
                <a:spcPct val="90000"/>
              </a:lnSpc>
            </a:pPr>
            <a:r>
              <a:rPr lang="en-US" altLang="ar-IQ" sz="1600" i="1" dirty="0">
                <a:latin typeface="Times New Roman" panose="02020603050405020304" pitchFamily="18" charset="0"/>
                <a:cs typeface="Times New Roman" panose="02020603050405020304" pitchFamily="18" charset="0"/>
              </a:rPr>
              <a:t>Hello, Mr. Pearson, I’m Jane Bradley, the pharmacist </a:t>
            </a:r>
            <a:r>
              <a:rPr lang="en-US" altLang="ar-IQ" sz="1600" i="1" dirty="0">
                <a:solidFill>
                  <a:srgbClr val="FF0000"/>
                </a:solidFill>
                <a:latin typeface="Times New Roman" panose="02020603050405020304" pitchFamily="18" charset="0"/>
                <a:cs typeface="Times New Roman" panose="02020603050405020304" pitchFamily="18" charset="0"/>
              </a:rPr>
              <a:t>(the introduction). </a:t>
            </a:r>
          </a:p>
          <a:p>
            <a:pPr>
              <a:lnSpc>
                <a:spcPct val="90000"/>
              </a:lnSpc>
            </a:pPr>
            <a:r>
              <a:rPr lang="en-US" altLang="ar-IQ" sz="1600" i="1" dirty="0">
                <a:latin typeface="Times New Roman" panose="02020603050405020304" pitchFamily="18" charset="0"/>
                <a:cs typeface="Times New Roman" panose="02020603050405020304" pitchFamily="18" charset="0"/>
              </a:rPr>
              <a:t>Since you are new to our pharmacy, I would like to ask you a few quick questions about the medications you are now taking </a:t>
            </a:r>
            <a:r>
              <a:rPr lang="en-US" altLang="ar-IQ" sz="1600" i="1" dirty="0">
                <a:solidFill>
                  <a:srgbClr val="FF0000"/>
                </a:solidFill>
                <a:latin typeface="Times New Roman" panose="02020603050405020304" pitchFamily="18" charset="0"/>
                <a:cs typeface="Times New Roman" panose="02020603050405020304" pitchFamily="18" charset="0"/>
              </a:rPr>
              <a:t>(the subjects to be covered). </a:t>
            </a:r>
          </a:p>
          <a:p>
            <a:pPr>
              <a:lnSpc>
                <a:spcPct val="90000"/>
              </a:lnSpc>
            </a:pPr>
            <a:r>
              <a:rPr lang="en-US" altLang="ar-IQ" sz="1600" i="1" dirty="0">
                <a:latin typeface="Times New Roman" panose="02020603050405020304" pitchFamily="18" charset="0"/>
                <a:cs typeface="Times New Roman" panose="02020603050405020304" pitchFamily="18" charset="0"/>
              </a:rPr>
              <a:t>This will take about 5 to 10 minutes </a:t>
            </a:r>
            <a:r>
              <a:rPr lang="en-US" altLang="ar-IQ" sz="1600" i="1" dirty="0">
                <a:solidFill>
                  <a:srgbClr val="FF0000"/>
                </a:solidFill>
                <a:latin typeface="Times New Roman" panose="02020603050405020304" pitchFamily="18" charset="0"/>
                <a:cs typeface="Times New Roman" panose="02020603050405020304" pitchFamily="18" charset="0"/>
              </a:rPr>
              <a:t>(the amount of time needed) </a:t>
            </a:r>
            <a:r>
              <a:rPr lang="en-US" altLang="ar-IQ" sz="1600" i="1" dirty="0">
                <a:latin typeface="Times New Roman" panose="02020603050405020304" pitchFamily="18" charset="0"/>
                <a:cs typeface="Times New Roman" panose="02020603050405020304" pitchFamily="18" charset="0"/>
              </a:rPr>
              <a:t>and will allow me to create a drug profile so that I can keep track of all the medications that you are taking</a:t>
            </a:r>
            <a:r>
              <a:rPr lang="en-US" altLang="ar-IQ" sz="1600" i="1" dirty="0" smtClean="0">
                <a:latin typeface="Times New Roman" panose="02020603050405020304" pitchFamily="18" charset="0"/>
                <a:cs typeface="Times New Roman" panose="02020603050405020304" pitchFamily="18" charset="0"/>
              </a:rPr>
              <a:t>.</a:t>
            </a:r>
          </a:p>
          <a:p>
            <a:pPr>
              <a:lnSpc>
                <a:spcPct val="90000"/>
              </a:lnSpc>
            </a:pPr>
            <a:r>
              <a:rPr lang="en-US" altLang="ar-IQ" sz="1600" i="1" dirty="0" smtClean="0">
                <a:latin typeface="Times New Roman" panose="02020603050405020304" pitchFamily="18" charset="0"/>
                <a:cs typeface="Times New Roman" panose="02020603050405020304" pitchFamily="18" charset="0"/>
              </a:rPr>
              <a:t> This </a:t>
            </a:r>
            <a:r>
              <a:rPr lang="en-US" altLang="ar-IQ" sz="1600" i="1" dirty="0">
                <a:latin typeface="Times New Roman" panose="02020603050405020304" pitchFamily="18" charset="0"/>
                <a:cs typeface="Times New Roman" panose="02020603050405020304" pitchFamily="18" charset="0"/>
              </a:rPr>
              <a:t>will help us identify potential problems with new medications that might be prescribed for you </a:t>
            </a:r>
            <a:r>
              <a:rPr lang="en-US" altLang="ar-IQ" sz="1600" i="1" dirty="0">
                <a:solidFill>
                  <a:srgbClr val="FF0000"/>
                </a:solidFill>
                <a:latin typeface="Times New Roman" panose="02020603050405020304" pitchFamily="18" charset="0"/>
                <a:cs typeface="Times New Roman" panose="02020603050405020304" pitchFamily="18" charset="0"/>
              </a:rPr>
              <a:t>(the purpose/outcome).</a:t>
            </a:r>
          </a:p>
          <a:p>
            <a:endParaRPr lang="en-US" altLang="ar-IQ" sz="2000" dirty="0" smtClean="0"/>
          </a:p>
          <a:p>
            <a:pPr marL="0" indent="0">
              <a:buNone/>
            </a:pPr>
            <a:endParaRPr lang="en-US" altLang="ar-IQ" dirty="0" smtClean="0">
              <a:solidFill>
                <a:srgbClr val="FF0000"/>
              </a:solidFill>
            </a:endParaRPr>
          </a:p>
        </p:txBody>
      </p:sp>
    </p:spTree>
    <p:extLst>
      <p:ext uri="{BB962C8B-B14F-4D97-AF65-F5344CB8AC3E}">
        <p14:creationId xmlns:p14="http://schemas.microsoft.com/office/powerpoint/2010/main" val="1166546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rrowheads="1"/>
          </p:cNvSpPr>
          <p:nvPr>
            <p:ph type="title"/>
          </p:nvPr>
        </p:nvSpPr>
        <p:spPr>
          <a:xfrm>
            <a:off x="135081" y="0"/>
            <a:ext cx="8686800" cy="457200"/>
          </a:xfrm>
        </p:spPr>
        <p:txBody>
          <a:bodyPr/>
          <a:lstStyle/>
          <a:p>
            <a:pPr algn="l"/>
            <a:r>
              <a:rPr lang="en-US" altLang="ar-IQ" sz="1500" b="1" dirty="0">
                <a:solidFill>
                  <a:srgbClr val="FF0000"/>
                </a:solidFill>
                <a:latin typeface="Times New Roman" panose="02020603050405020304" pitchFamily="18" charset="0"/>
                <a:cs typeface="Times New Roman" panose="02020603050405020304" pitchFamily="18" charset="0"/>
              </a:rPr>
              <a:t>After the interview is started, the following suggestions will help you conduct a more efficient interview:</a:t>
            </a:r>
          </a:p>
        </p:txBody>
      </p:sp>
      <p:sp>
        <p:nvSpPr>
          <p:cNvPr id="31747" name="Rectangle 3"/>
          <p:cNvSpPr>
            <a:spLocks noGrp="1" noChangeArrowheads="1"/>
          </p:cNvSpPr>
          <p:nvPr>
            <p:ph type="body" idx="1"/>
          </p:nvPr>
        </p:nvSpPr>
        <p:spPr>
          <a:xfrm>
            <a:off x="135081" y="457200"/>
            <a:ext cx="8873837" cy="4286250"/>
          </a:xfrm>
        </p:spPr>
        <p:txBody>
          <a:bodyPr/>
          <a:lstStyle/>
          <a:p>
            <a:pPr>
              <a:lnSpc>
                <a:spcPct val="80000"/>
              </a:lnSpc>
              <a:buFont typeface="Wingdings" panose="05000000000000000000" pitchFamily="2" charset="2"/>
              <a:buNone/>
            </a:pPr>
            <a:r>
              <a:rPr lang="en-US" altLang="ar-IQ" sz="1600" dirty="0"/>
              <a:t>1. Avoid making recommendations during the information-gathering phases of the interview. Such recommendations prevent the patient from giving you all the needed information and can interfere with your ability to grasp the “big picture” of patient need.</a:t>
            </a:r>
          </a:p>
          <a:p>
            <a:pPr>
              <a:lnSpc>
                <a:spcPct val="80000"/>
              </a:lnSpc>
              <a:buFont typeface="Wingdings" panose="05000000000000000000" pitchFamily="2" charset="2"/>
              <a:buNone/>
            </a:pPr>
            <a:r>
              <a:rPr lang="en-US" altLang="ar-IQ" sz="1600" dirty="0"/>
              <a:t>2. Similarly, do not jump to conclusions or rapid solutions without hearing all the facts.</a:t>
            </a:r>
          </a:p>
          <a:p>
            <a:pPr>
              <a:lnSpc>
                <a:spcPct val="80000"/>
              </a:lnSpc>
              <a:buFont typeface="Wingdings" panose="05000000000000000000" pitchFamily="2" charset="2"/>
              <a:buNone/>
            </a:pPr>
            <a:r>
              <a:rPr lang="en-US" altLang="ar-IQ" sz="1600" dirty="0"/>
              <a:t>3. Do not shift from one subject to another until each subject has been followed through.</a:t>
            </a:r>
          </a:p>
          <a:p>
            <a:pPr>
              <a:lnSpc>
                <a:spcPct val="80000"/>
              </a:lnSpc>
              <a:buFont typeface="Wingdings" panose="05000000000000000000" pitchFamily="2" charset="2"/>
              <a:buNone/>
            </a:pPr>
            <a:r>
              <a:rPr lang="en-US" altLang="ar-IQ" sz="1600" dirty="0"/>
              <a:t>4. Guide the interview using a combination of open- and closed-ended questions.</a:t>
            </a:r>
          </a:p>
          <a:p>
            <a:pPr>
              <a:lnSpc>
                <a:spcPct val="80000"/>
              </a:lnSpc>
              <a:buFont typeface="Wingdings" panose="05000000000000000000" pitchFamily="2" charset="2"/>
              <a:buNone/>
            </a:pPr>
            <a:r>
              <a:rPr lang="en-US" altLang="ar-IQ" sz="1600" dirty="0"/>
              <a:t>5. Similarly, keep your goals clearly in mind, but do not let them dominate how you go about the interview. Flexibility is required so that you can reinforce patients for bringing up issues they consider important. In order for the communication to be patient-centered, the patient must have some control over the communication process itself.</a:t>
            </a:r>
          </a:p>
          <a:p>
            <a:pPr>
              <a:lnSpc>
                <a:spcPct val="80000"/>
              </a:lnSpc>
              <a:buFont typeface="Wingdings" panose="05000000000000000000" pitchFamily="2" charset="2"/>
              <a:buNone/>
            </a:pPr>
            <a:r>
              <a:rPr lang="en-US" altLang="ar-IQ" sz="1600" dirty="0"/>
              <a:t>6. Determine the patient’s ability to learn specific information in order to guide you in your presentation of the material. Reading ability, language proficiency, </a:t>
            </a:r>
            <a:r>
              <a:rPr lang="en-US" altLang="ar-IQ" sz="1400" dirty="0"/>
              <a:t>and vision or hearing </a:t>
            </a:r>
            <a:r>
              <a:rPr lang="en-US" altLang="ar-IQ" sz="1600" dirty="0"/>
              <a:t>impairments would all influence the techniques you use in interviewing and counseling a patient.</a:t>
            </a:r>
          </a:p>
          <a:p>
            <a:pPr>
              <a:lnSpc>
                <a:spcPct val="80000"/>
              </a:lnSpc>
              <a:buFont typeface="Wingdings" panose="05000000000000000000" pitchFamily="2" charset="2"/>
              <a:buNone/>
            </a:pPr>
            <a:r>
              <a:rPr lang="en-US" altLang="ar-IQ" sz="1600" dirty="0"/>
              <a:t>7. </a:t>
            </a:r>
            <a:r>
              <a:rPr lang="en-US" altLang="ar-IQ" sz="1400" dirty="0"/>
              <a:t>Maintain objectivity by not allowing the patient’s attitudes, beliefs, or prejudices to influence your thinking.</a:t>
            </a:r>
          </a:p>
          <a:p>
            <a:pPr>
              <a:lnSpc>
                <a:spcPct val="80000"/>
              </a:lnSpc>
              <a:buFont typeface="Wingdings" panose="05000000000000000000" pitchFamily="2" charset="2"/>
              <a:buNone/>
            </a:pPr>
            <a:r>
              <a:rPr lang="en-US" altLang="ar-IQ" sz="1400" dirty="0"/>
              <a:t>8. Use good communication skills, especially the probing, listening, and feedback components.</a:t>
            </a:r>
          </a:p>
          <a:p>
            <a:pPr>
              <a:lnSpc>
                <a:spcPct val="80000"/>
              </a:lnSpc>
              <a:buFont typeface="Wingdings" panose="05000000000000000000" pitchFamily="2" charset="2"/>
              <a:buNone/>
            </a:pPr>
            <a:r>
              <a:rPr lang="en-US" altLang="ar-IQ" sz="1400" dirty="0"/>
              <a:t>9. Be aware of the patient’s nonverbal messages, because these signal how the interview is progressing.</a:t>
            </a:r>
          </a:p>
          <a:p>
            <a:pPr>
              <a:lnSpc>
                <a:spcPct val="80000"/>
              </a:lnSpc>
              <a:buFont typeface="Wingdings" panose="05000000000000000000" pitchFamily="2" charset="2"/>
              <a:buNone/>
            </a:pPr>
            <a:r>
              <a:rPr lang="en-US" altLang="ar-IQ" sz="1400" dirty="0"/>
              <a:t>10. Depending upon your relationship with the patient, move from general to more specific questions and less personal to more personal subjects. This may remove some of the patient’s initial defensiveness.</a:t>
            </a:r>
          </a:p>
          <a:p>
            <a:pPr>
              <a:lnSpc>
                <a:spcPct val="80000"/>
              </a:lnSpc>
              <a:buFont typeface="Wingdings" panose="05000000000000000000" pitchFamily="2" charset="2"/>
              <a:buNone/>
            </a:pPr>
            <a:r>
              <a:rPr lang="en-US" altLang="ar-IQ" sz="1400" dirty="0"/>
              <a:t>11. Note-taking should be as brief as possible.</a:t>
            </a:r>
          </a:p>
        </p:txBody>
      </p:sp>
    </p:spTree>
    <p:extLst>
      <p:ext uri="{BB962C8B-B14F-4D97-AF65-F5344CB8AC3E}">
        <p14:creationId xmlns:p14="http://schemas.microsoft.com/office/powerpoint/2010/main" val="9010382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127" y="0"/>
            <a:ext cx="8936182" cy="4674393"/>
          </a:xfrm>
        </p:spPr>
        <p:txBody>
          <a:bodyPr/>
          <a:lstStyle/>
          <a:p>
            <a:pPr marL="0" indent="0">
              <a:buNone/>
            </a:pPr>
            <a:r>
              <a:rPr lang="en-US" altLang="ar-IQ" sz="1400" dirty="0">
                <a:solidFill>
                  <a:srgbClr val="FF0000"/>
                </a:solidFill>
              </a:rPr>
              <a:t>ENDING THE </a:t>
            </a:r>
            <a:r>
              <a:rPr lang="en-US" altLang="ar-IQ" sz="1400" dirty="0" smtClean="0">
                <a:solidFill>
                  <a:srgbClr val="FF0000"/>
                </a:solidFill>
              </a:rPr>
              <a:t>INTERVIEW</a:t>
            </a:r>
          </a:p>
          <a:p>
            <a:r>
              <a:rPr lang="en-US" altLang="ar-IQ" sz="1400" dirty="0"/>
              <a:t>Bringing the interview to a close is often more difficult than starting the interview. </a:t>
            </a:r>
            <a:endParaRPr lang="en-US" altLang="ar-IQ" sz="1400" dirty="0" smtClean="0"/>
          </a:p>
          <a:p>
            <a:r>
              <a:rPr lang="en-US" altLang="ar-IQ" sz="1400" dirty="0" smtClean="0"/>
              <a:t>It </a:t>
            </a:r>
            <a:r>
              <a:rPr lang="en-US" altLang="ar-IQ" sz="1400" dirty="0"/>
              <a:t>is a crucial part of the interview process because a person’s evaluation of the entire interview and your performance may be based on the final statements. </a:t>
            </a:r>
            <a:endParaRPr lang="en-US" altLang="ar-IQ" sz="1400" dirty="0" smtClean="0"/>
          </a:p>
          <a:p>
            <a:r>
              <a:rPr lang="en-US" altLang="ar-IQ" sz="1400" dirty="0" smtClean="0"/>
              <a:t>People </a:t>
            </a:r>
            <a:r>
              <a:rPr lang="en-US" altLang="ar-IQ" sz="1400" dirty="0"/>
              <a:t>seem to remember best what was said last. Therefore, care should be taken not to end the interview abruptly or to rush the patient out the door.</a:t>
            </a:r>
          </a:p>
          <a:p>
            <a:r>
              <a:rPr lang="en-US" altLang="ar-IQ" sz="1400" dirty="0"/>
              <a:t>If you have provided important information to the patient, you should determine whether or not the patient understood the material correctly at the end of the interaction</a:t>
            </a:r>
            <a:r>
              <a:rPr lang="en-US" altLang="ar-IQ" sz="1400" dirty="0" smtClean="0"/>
              <a:t>.</a:t>
            </a:r>
          </a:p>
          <a:p>
            <a:r>
              <a:rPr lang="en-US" altLang="ar-IQ" sz="1400" dirty="0" smtClean="0"/>
              <a:t> </a:t>
            </a:r>
            <a:r>
              <a:rPr lang="en-US" altLang="ar-IQ" sz="1400" dirty="0"/>
              <a:t>For example, you could say to the patient: “</a:t>
            </a:r>
            <a:r>
              <a:rPr lang="en-US" altLang="ar-IQ" sz="1400" i="1" dirty="0">
                <a:latin typeface="Times New Roman" panose="02020603050405020304" pitchFamily="18" charset="0"/>
                <a:cs typeface="Times New Roman" panose="02020603050405020304" pitchFamily="18" charset="0"/>
              </a:rPr>
              <a:t>I want to make sure I have explained everything clearly</a:t>
            </a:r>
            <a:r>
              <a:rPr lang="en-US" altLang="ar-IQ" sz="1400" dirty="0"/>
              <a:t>.” Other simple open-ended questions, such as “</a:t>
            </a:r>
            <a:r>
              <a:rPr lang="en-US" altLang="ar-IQ" sz="1400" i="1" dirty="0">
                <a:latin typeface="Times New Roman" panose="02020603050405020304" pitchFamily="18" charset="0"/>
                <a:cs typeface="Times New Roman" panose="02020603050405020304" pitchFamily="18" charset="0"/>
              </a:rPr>
              <a:t>When you get home, how are you going to take this medication</a:t>
            </a:r>
            <a:r>
              <a:rPr lang="en-US" altLang="ar-IQ" sz="1400" dirty="0"/>
              <a:t>?” or “</a:t>
            </a:r>
            <a:r>
              <a:rPr lang="en-US" altLang="ar-IQ" sz="1400" i="1" dirty="0">
                <a:latin typeface="Times New Roman" panose="02020603050405020304" pitchFamily="18" charset="0"/>
                <a:cs typeface="Times New Roman" panose="02020603050405020304" pitchFamily="18" charset="0"/>
              </a:rPr>
              <a:t>What side effects are you going to look for when taking this medication</a:t>
            </a:r>
            <a:r>
              <a:rPr lang="en-US" altLang="ar-IQ" sz="1400" dirty="0"/>
              <a:t>?” will allow patients to reflect on what they heard and understood</a:t>
            </a:r>
            <a:r>
              <a:rPr lang="en-US" altLang="ar-IQ" sz="1400" dirty="0" smtClean="0"/>
              <a:t>.</a:t>
            </a:r>
          </a:p>
          <a:p>
            <a:r>
              <a:rPr lang="en-US" altLang="ar-IQ" sz="1400" dirty="0"/>
              <a:t>To conclude the interview, you will want to briefly summarize the key information provided by the patient.</a:t>
            </a:r>
          </a:p>
          <a:p>
            <a:r>
              <a:rPr lang="en-US" altLang="ar-IQ" sz="1400" dirty="0"/>
              <a:t> A </a:t>
            </a:r>
            <a:r>
              <a:rPr lang="en-US" altLang="ar-IQ" sz="1400" b="1" dirty="0"/>
              <a:t>summary</a:t>
            </a:r>
            <a:r>
              <a:rPr lang="en-US" altLang="ar-IQ" sz="1400" dirty="0"/>
              <a:t> allows both parties the opportunity to review exactly what has been discussed and helps clarify any misunderstanding. It is essential that both people agree about what has been said. </a:t>
            </a:r>
          </a:p>
          <a:p>
            <a:r>
              <a:rPr lang="en-US" altLang="ar-IQ" sz="1400" dirty="0"/>
              <a:t>A summary sets the stage for future patient contact and expectations that you both have of one another.</a:t>
            </a:r>
          </a:p>
          <a:p>
            <a:r>
              <a:rPr lang="en-US" altLang="ar-IQ" sz="1400" dirty="0"/>
              <a:t> A summary also tactfully hints to the patient that the interview is ending</a:t>
            </a:r>
            <a:r>
              <a:rPr lang="en-US" altLang="ar-IQ" sz="1400" dirty="0" smtClean="0"/>
              <a:t>.</a:t>
            </a:r>
          </a:p>
          <a:p>
            <a:r>
              <a:rPr lang="en-US" altLang="ar-IQ" sz="1400" dirty="0"/>
              <a:t>In conjunction with a summary you can use nonverbal cues to indicate to the patient that the interview is </a:t>
            </a:r>
            <a:r>
              <a:rPr lang="en-US" altLang="ar-IQ" sz="1200" dirty="0"/>
              <a:t>over. For instance, you could get up from the chair or change your stance in such a way that indicates that you need to move on. A simple closed-ended question such as: “</a:t>
            </a:r>
            <a:r>
              <a:rPr lang="en-US" altLang="ar-IQ" sz="1200" i="1" dirty="0">
                <a:latin typeface="Times New Roman" panose="02020603050405020304" pitchFamily="18" charset="0"/>
                <a:cs typeface="Times New Roman" panose="02020603050405020304" pitchFamily="18" charset="0"/>
              </a:rPr>
              <a:t>Do you have any further questions</a:t>
            </a:r>
            <a:r>
              <a:rPr lang="en-US" altLang="ar-IQ" sz="1200" dirty="0"/>
              <a:t>?” or a statement such as: “</a:t>
            </a:r>
            <a:r>
              <a:rPr lang="en-US" altLang="ar-IQ" sz="1200" i="1" dirty="0">
                <a:latin typeface="Times New Roman" panose="02020603050405020304" pitchFamily="18" charset="0"/>
                <a:cs typeface="Times New Roman" panose="02020603050405020304" pitchFamily="18" charset="0"/>
              </a:rPr>
              <a:t>I’ve enjoyed talking with you. If you think of something you forgot to mention or have questions when you get home, please give me a call</a:t>
            </a:r>
            <a:r>
              <a:rPr lang="en-US" altLang="ar-IQ" sz="1200" dirty="0"/>
              <a:t>” may also be useful. The ending of the interview is a good time for you to reassure the patient about a particular problem.</a:t>
            </a:r>
          </a:p>
          <a:p>
            <a:endParaRPr lang="en-US" altLang="ar-IQ" sz="1400" dirty="0"/>
          </a:p>
          <a:p>
            <a:endParaRPr lang="en-US" altLang="ar-IQ" sz="1800" dirty="0"/>
          </a:p>
          <a:p>
            <a:endParaRPr lang="ar-IQ" sz="2000" dirty="0"/>
          </a:p>
        </p:txBody>
      </p:sp>
    </p:spTree>
    <p:extLst>
      <p:ext uri="{BB962C8B-B14F-4D97-AF65-F5344CB8AC3E}">
        <p14:creationId xmlns:p14="http://schemas.microsoft.com/office/powerpoint/2010/main" val="8848237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736" y="0"/>
            <a:ext cx="8707581" cy="4821382"/>
          </a:xfrm>
        </p:spPr>
        <p:txBody>
          <a:bodyPr/>
          <a:lstStyle/>
          <a:p>
            <a:pPr marL="0" indent="0">
              <a:buNone/>
            </a:pPr>
            <a:r>
              <a:rPr lang="en-US" altLang="ar-IQ" sz="2000" dirty="0">
                <a:solidFill>
                  <a:srgbClr val="FF0000"/>
                </a:solidFill>
              </a:rPr>
              <a:t>Interviewing in Pharmacy </a:t>
            </a:r>
            <a:r>
              <a:rPr lang="en-US" altLang="ar-IQ" sz="2000" dirty="0" smtClean="0">
                <a:solidFill>
                  <a:srgbClr val="FF0000"/>
                </a:solidFill>
              </a:rPr>
              <a:t>Practice</a:t>
            </a:r>
          </a:p>
          <a:p>
            <a:r>
              <a:rPr lang="en-US" altLang="ar-IQ" sz="2000" dirty="0"/>
              <a:t>Interviews in pharmacy practice are often thought of in terms of complete medication history interviews. </a:t>
            </a:r>
            <a:endParaRPr lang="en-US" altLang="ar-IQ" sz="2000" dirty="0" smtClean="0"/>
          </a:p>
          <a:p>
            <a:r>
              <a:rPr lang="en-US" altLang="ar-IQ" sz="2000" dirty="0" smtClean="0"/>
              <a:t>Assessing </a:t>
            </a:r>
            <a:r>
              <a:rPr lang="en-US" altLang="ar-IQ" sz="2000" dirty="0"/>
              <a:t>the health problems a patient presents before making an OTC recommendation is a targeted interview</a:t>
            </a:r>
            <a:r>
              <a:rPr lang="en-US" altLang="ar-IQ" sz="2000" dirty="0" smtClean="0"/>
              <a:t>.</a:t>
            </a:r>
          </a:p>
          <a:p>
            <a:r>
              <a:rPr lang="en-US" altLang="ar-IQ" sz="2000" dirty="0" smtClean="0"/>
              <a:t> </a:t>
            </a:r>
            <a:r>
              <a:rPr lang="en-US" altLang="ar-IQ" sz="2000" dirty="0"/>
              <a:t>Evaluating a patient’s response to treatment and perceived problems related to medication therapy during a refill visit is another example of an interview. </a:t>
            </a:r>
            <a:endParaRPr lang="en-US" altLang="ar-IQ" sz="2000" dirty="0" smtClean="0"/>
          </a:p>
          <a:p>
            <a:r>
              <a:rPr lang="en-US" altLang="ar-IQ" sz="2000" dirty="0" smtClean="0"/>
              <a:t>The </a:t>
            </a:r>
            <a:r>
              <a:rPr lang="en-US" altLang="ar-IQ" sz="2000" dirty="0"/>
              <a:t>specific questions that are asked may vary somewhat because the purpose of the interview varies, but the skills involved in gathering information from patients in order to make an assessment of patient problems and needs remain the same</a:t>
            </a:r>
            <a:r>
              <a:rPr lang="en-US" altLang="ar-IQ" sz="2000" dirty="0" smtClean="0"/>
              <a:t>.</a:t>
            </a:r>
          </a:p>
          <a:p>
            <a:r>
              <a:rPr lang="en-US" altLang="ar-IQ" sz="2000" dirty="0" smtClean="0"/>
              <a:t> </a:t>
            </a:r>
            <a:r>
              <a:rPr lang="en-US" altLang="ar-IQ" sz="1800" dirty="0"/>
              <a:t>In assessing medication therapy, such as in a medication history interview, it is necessary to ensure that you have a complete listing of medications being taken, including prescriptions, OTCs, herbals, and other complementary and alternative medicines.</a:t>
            </a:r>
          </a:p>
          <a:p>
            <a:endParaRPr lang="en-US" altLang="ar-IQ" sz="1800" dirty="0"/>
          </a:p>
        </p:txBody>
      </p:sp>
    </p:spTree>
    <p:extLst>
      <p:ext uri="{BB962C8B-B14F-4D97-AF65-F5344CB8AC3E}">
        <p14:creationId xmlns:p14="http://schemas.microsoft.com/office/powerpoint/2010/main" val="6471925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5473" y="93518"/>
            <a:ext cx="8998527" cy="5049982"/>
          </a:xfrm>
        </p:spPr>
        <p:txBody>
          <a:bodyPr/>
          <a:lstStyle/>
          <a:p>
            <a:pPr>
              <a:lnSpc>
                <a:spcPct val="80000"/>
              </a:lnSpc>
              <a:buFont typeface="Wingdings" panose="05000000000000000000" pitchFamily="2" charset="2"/>
              <a:buNone/>
            </a:pPr>
            <a:r>
              <a:rPr lang="en-US" altLang="ar-IQ" sz="1600" dirty="0">
                <a:solidFill>
                  <a:srgbClr val="FF0000"/>
                </a:solidFill>
              </a:rPr>
              <a:t>For each medication, an assessment is made of: </a:t>
            </a:r>
          </a:p>
          <a:p>
            <a:pPr>
              <a:lnSpc>
                <a:spcPct val="80000"/>
              </a:lnSpc>
            </a:pPr>
            <a:r>
              <a:rPr lang="en-US" altLang="ar-IQ" sz="1600" dirty="0"/>
              <a:t>(a) the patient perception of the purpose of the medication, </a:t>
            </a:r>
          </a:p>
          <a:p>
            <a:pPr>
              <a:lnSpc>
                <a:spcPct val="80000"/>
              </a:lnSpc>
            </a:pPr>
            <a:r>
              <a:rPr lang="en-US" altLang="ar-IQ" sz="1600" dirty="0"/>
              <a:t>(b) the way the medication is actually being used by the patient, </a:t>
            </a:r>
          </a:p>
          <a:p>
            <a:pPr>
              <a:lnSpc>
                <a:spcPct val="80000"/>
              </a:lnSpc>
            </a:pPr>
            <a:r>
              <a:rPr lang="en-US" altLang="ar-IQ" sz="1600" dirty="0"/>
              <a:t>(c) patient perceived effectiveness (along with specific information on indicators of effectiveness derived from physician reports to the patient or patient self-monitoring of response), and </a:t>
            </a:r>
          </a:p>
          <a:p>
            <a:pPr>
              <a:lnSpc>
                <a:spcPct val="80000"/>
              </a:lnSpc>
            </a:pPr>
            <a:r>
              <a:rPr lang="en-US" altLang="ar-IQ" sz="1600" dirty="0"/>
              <a:t>(d) problems the patient perceives with therapy. </a:t>
            </a:r>
          </a:p>
          <a:p>
            <a:pPr>
              <a:lnSpc>
                <a:spcPct val="80000"/>
              </a:lnSpc>
              <a:buFont typeface="Wingdings" panose="05000000000000000000" pitchFamily="2" charset="2"/>
              <a:buNone/>
            </a:pPr>
            <a:r>
              <a:rPr lang="en-US" altLang="ar-IQ" sz="1600" dirty="0"/>
              <a:t>  </a:t>
            </a:r>
            <a:r>
              <a:rPr lang="en-US" altLang="ar-IQ" sz="1600" dirty="0" smtClean="0"/>
              <a:t> </a:t>
            </a:r>
            <a:r>
              <a:rPr lang="en-US" altLang="ar-IQ" sz="1600" dirty="0"/>
              <a:t>It is also important to ask patients about health problems they have been experiencing or ones that have been diagnosed but that are not currently being treated with medication</a:t>
            </a:r>
            <a:r>
              <a:rPr lang="en-US" altLang="ar-IQ" sz="1600" dirty="0" smtClean="0"/>
              <a:t>.</a:t>
            </a:r>
            <a:endParaRPr lang="en-US" altLang="ar-IQ" sz="1600" dirty="0"/>
          </a:p>
          <a:p>
            <a:pPr marL="0" indent="0">
              <a:buNone/>
            </a:pPr>
            <a:r>
              <a:rPr lang="en-US" altLang="ar-IQ" sz="1600" dirty="0">
                <a:solidFill>
                  <a:srgbClr val="FF0000"/>
                </a:solidFill>
              </a:rPr>
              <a:t>Interviewing Using the Telephone</a:t>
            </a:r>
          </a:p>
          <a:p>
            <a:r>
              <a:rPr lang="en-US" altLang="ar-IQ" sz="1600" dirty="0"/>
              <a:t>Many times you need to collect information from patients by telephone.</a:t>
            </a:r>
          </a:p>
          <a:p>
            <a:r>
              <a:rPr lang="en-US" altLang="ar-IQ" sz="1600" dirty="0"/>
              <a:t> In light of the importance of the telephone, you should strive to maximize its effective use. </a:t>
            </a:r>
          </a:p>
          <a:p>
            <a:r>
              <a:rPr lang="en-US" altLang="ar-IQ" sz="1600" dirty="0"/>
              <a:t>Effective telephone skills can also help create a positive image for your pharmacy and lend support to your professional credibility. </a:t>
            </a:r>
          </a:p>
          <a:p>
            <a:r>
              <a:rPr lang="en-US" altLang="ar-IQ" sz="1600" dirty="0"/>
              <a:t>In addition, proficient telephone communication can contribute to personnel productivity and, ultimately, to the professional success of your pharmacy.</a:t>
            </a:r>
          </a:p>
          <a:p>
            <a:r>
              <a:rPr lang="en-US" altLang="ar-IQ" sz="1600" dirty="0">
                <a:solidFill>
                  <a:srgbClr val="FF0000"/>
                </a:solidFill>
                <a:latin typeface="Times New Roman" panose="02020603050405020304" pitchFamily="18" charset="0"/>
                <a:cs typeface="Times New Roman" panose="02020603050405020304" pitchFamily="18" charset="0"/>
              </a:rPr>
              <a:t>The following should be considered during this interaction</a:t>
            </a:r>
            <a:r>
              <a:rPr lang="en-US" altLang="ar-IQ" sz="1600" dirty="0">
                <a:latin typeface="Times New Roman" panose="02020603050405020304" pitchFamily="18" charset="0"/>
                <a:cs typeface="Times New Roman" panose="02020603050405020304" pitchFamily="18" charset="0"/>
              </a:rPr>
              <a:t>:</a:t>
            </a:r>
          </a:p>
          <a:p>
            <a:pPr>
              <a:lnSpc>
                <a:spcPct val="80000"/>
              </a:lnSpc>
              <a:buFont typeface="Wingdings" panose="05000000000000000000" pitchFamily="2" charset="2"/>
              <a:buNone/>
            </a:pPr>
            <a:endParaRPr lang="en-US" altLang="ar-IQ" sz="1800" dirty="0"/>
          </a:p>
        </p:txBody>
      </p:sp>
    </p:spTree>
    <p:extLst>
      <p:ext uri="{BB962C8B-B14F-4D97-AF65-F5344CB8AC3E}">
        <p14:creationId xmlns:p14="http://schemas.microsoft.com/office/powerpoint/2010/main" val="738104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7427" y="166255"/>
            <a:ext cx="8645236" cy="4977245"/>
          </a:xfrm>
        </p:spPr>
        <p:txBody>
          <a:bodyPr/>
          <a:lstStyle/>
          <a:p>
            <a:r>
              <a:rPr lang="en-US" altLang="ar-IQ" sz="2000" dirty="0"/>
              <a:t>Patient assessment is an important aspect of patient care. </a:t>
            </a:r>
            <a:endParaRPr lang="en-US" altLang="ar-IQ" sz="2000" dirty="0" smtClean="0"/>
          </a:p>
          <a:p>
            <a:r>
              <a:rPr lang="en-US" altLang="ar-IQ" sz="2000" dirty="0" smtClean="0"/>
              <a:t>Determining </a:t>
            </a:r>
            <a:r>
              <a:rPr lang="en-US" altLang="ar-IQ" sz="2000" dirty="0"/>
              <a:t>what patients understand about their medications, how they are taking their medications, how well their medications are working, and problems they perceive with their therapy are key elements to ensuring positive health outcomes. </a:t>
            </a:r>
            <a:endParaRPr lang="en-US" altLang="ar-IQ" sz="2000" dirty="0" smtClean="0"/>
          </a:p>
          <a:p>
            <a:r>
              <a:rPr lang="en-US" altLang="ar-IQ" sz="2000" b="1" dirty="0"/>
              <a:t>Interviewing i</a:t>
            </a:r>
            <a:r>
              <a:rPr lang="en-US" altLang="ar-IQ" sz="2000" dirty="0"/>
              <a:t>s one of the most common methods used in patient assessment</a:t>
            </a:r>
            <a:r>
              <a:rPr lang="en-US" altLang="ar-IQ" sz="2000" dirty="0" smtClean="0"/>
              <a:t>.</a:t>
            </a:r>
          </a:p>
          <a:p>
            <a:r>
              <a:rPr lang="en-US" altLang="ar-IQ" sz="2000" dirty="0"/>
              <a:t>Pharmacists often must obtain information from patients as part of the </a:t>
            </a:r>
            <a:r>
              <a:rPr lang="en-US" altLang="ar-IQ" sz="2000" b="1" dirty="0"/>
              <a:t>patient assessment process</a:t>
            </a:r>
            <a:r>
              <a:rPr lang="en-US" altLang="ar-IQ" sz="2000" b="1" dirty="0" smtClean="0"/>
              <a:t>.</a:t>
            </a:r>
          </a:p>
          <a:p>
            <a:r>
              <a:rPr lang="en-US" altLang="ar-IQ" sz="2000" dirty="0" smtClean="0"/>
              <a:t> </a:t>
            </a:r>
            <a:r>
              <a:rPr lang="en-US" altLang="ar-IQ" sz="2000" dirty="0"/>
              <a:t>Inquiries range from rather simple requests, such as asking whether a patient is allergic to penicillin, to rather complex problems, such as determining whether a patient is taking a </a:t>
            </a:r>
            <a:r>
              <a:rPr lang="en-US" altLang="ar-IQ" sz="2000" b="1" dirty="0"/>
              <a:t>medication properly</a:t>
            </a:r>
            <a:r>
              <a:rPr lang="en-US" altLang="ar-IQ" sz="2000" dirty="0"/>
              <a:t>. </a:t>
            </a:r>
          </a:p>
          <a:p>
            <a:r>
              <a:rPr lang="en-US" altLang="ar-IQ" sz="2000" dirty="0"/>
              <a:t>Effective interviewing also allows pharmacists to evaluate patient </a:t>
            </a:r>
            <a:r>
              <a:rPr lang="en-US" altLang="ar-IQ" sz="2000" b="1" dirty="0"/>
              <a:t>adherence to medication </a:t>
            </a:r>
            <a:r>
              <a:rPr lang="en-US" altLang="ar-IQ" sz="2000" dirty="0"/>
              <a:t>regimens by asking appropriate questions.</a:t>
            </a:r>
          </a:p>
        </p:txBody>
      </p:sp>
    </p:spTree>
    <p:extLst>
      <p:ext uri="{BB962C8B-B14F-4D97-AF65-F5344CB8AC3E}">
        <p14:creationId xmlns:p14="http://schemas.microsoft.com/office/powerpoint/2010/main" val="34233369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type="body" idx="1"/>
          </p:nvPr>
        </p:nvSpPr>
        <p:spPr>
          <a:xfrm>
            <a:off x="114299" y="171450"/>
            <a:ext cx="8925791" cy="4800600"/>
          </a:xfrm>
        </p:spPr>
        <p:txBody>
          <a:bodyPr/>
          <a:lstStyle/>
          <a:p>
            <a:pPr>
              <a:lnSpc>
                <a:spcPct val="80000"/>
              </a:lnSpc>
              <a:buFont typeface="Wingdings" panose="05000000000000000000" pitchFamily="2" charset="2"/>
              <a:buNone/>
            </a:pPr>
            <a:r>
              <a:rPr lang="en-US" altLang="ar-IQ" sz="1500" dirty="0"/>
              <a:t>1. Cue yourself to smile before you pick up the telephone. Your friendly attitude will be transmitted through the tone, pitch, volume, and inflection of your voice.</a:t>
            </a:r>
          </a:p>
          <a:p>
            <a:pPr>
              <a:lnSpc>
                <a:spcPct val="80000"/>
              </a:lnSpc>
              <a:buFont typeface="Wingdings" panose="05000000000000000000" pitchFamily="2" charset="2"/>
              <a:buNone/>
            </a:pPr>
            <a:r>
              <a:rPr lang="en-US" altLang="ar-IQ" sz="1500" dirty="0"/>
              <a:t>2. If at all possible, answer the telephone or have a fellow employee answer it within the first three or four rings.</a:t>
            </a:r>
          </a:p>
          <a:p>
            <a:pPr>
              <a:lnSpc>
                <a:spcPct val="80000"/>
              </a:lnSpc>
              <a:buFont typeface="Wingdings" panose="05000000000000000000" pitchFamily="2" charset="2"/>
              <a:buNone/>
            </a:pPr>
            <a:r>
              <a:rPr lang="en-US" altLang="ar-IQ" sz="1500" dirty="0"/>
              <a:t>3. Identify the pharmacy and yourself, providing both your name and position (e.g., “Professional Pharmacy, Jane Jones speaking. May I help you?”). </a:t>
            </a:r>
          </a:p>
          <a:p>
            <a:pPr>
              <a:lnSpc>
                <a:spcPct val="80000"/>
              </a:lnSpc>
              <a:buFont typeface="Wingdings" panose="05000000000000000000" pitchFamily="2" charset="2"/>
              <a:buNone/>
            </a:pPr>
            <a:r>
              <a:rPr lang="en-US" altLang="ar-IQ" sz="1500" dirty="0"/>
              <a:t>4. Give your full attention to the call. Nothing is more irritating to callers than to be given the impression that they are competing for your attention.</a:t>
            </a:r>
          </a:p>
          <a:p>
            <a:pPr>
              <a:lnSpc>
                <a:spcPct val="80000"/>
              </a:lnSpc>
              <a:buFont typeface="Wingdings" panose="05000000000000000000" pitchFamily="2" charset="2"/>
              <a:buNone/>
            </a:pPr>
            <a:r>
              <a:rPr lang="en-US" altLang="ar-IQ" sz="1500" dirty="0"/>
              <a:t>5. Ask for the caller’s name and use the name in the conversation, particularly at the conclusion of the call. Not only does this reduce possible confusion and error, but by asking for and using the caller’s name, you communicate in a more personal manner.</a:t>
            </a:r>
          </a:p>
          <a:p>
            <a:pPr>
              <a:lnSpc>
                <a:spcPct val="80000"/>
              </a:lnSpc>
              <a:buFont typeface="Wingdings" panose="05000000000000000000" pitchFamily="2" charset="2"/>
              <a:buNone/>
            </a:pPr>
            <a:r>
              <a:rPr lang="en-US" altLang="ar-IQ" sz="1500" dirty="0"/>
              <a:t>6. If you must place the caller on hold (for a short time only) ask, “May I put you on hold while I look up your prescription?” In these circumstances, it is important that you do the following:</a:t>
            </a:r>
          </a:p>
          <a:p>
            <a:pPr>
              <a:lnSpc>
                <a:spcPct val="80000"/>
              </a:lnSpc>
              <a:buFont typeface="Wingdings" panose="05000000000000000000" pitchFamily="2" charset="2"/>
              <a:buNone/>
            </a:pPr>
            <a:r>
              <a:rPr lang="en-US" altLang="ar-IQ" sz="1500" dirty="0"/>
              <a:t>a. Tell callers why you want to put them on hold;</a:t>
            </a:r>
          </a:p>
          <a:p>
            <a:pPr>
              <a:lnSpc>
                <a:spcPct val="80000"/>
              </a:lnSpc>
              <a:buFont typeface="Wingdings" panose="05000000000000000000" pitchFamily="2" charset="2"/>
              <a:buNone/>
            </a:pPr>
            <a:r>
              <a:rPr lang="en-US" altLang="ar-IQ" sz="1500" dirty="0"/>
              <a:t>b. Ask if they would mind waiting a brief time, or would prefer to call back</a:t>
            </a:r>
          </a:p>
          <a:p>
            <a:pPr>
              <a:lnSpc>
                <a:spcPct val="80000"/>
              </a:lnSpc>
              <a:buFont typeface="Wingdings" panose="05000000000000000000" pitchFamily="2" charset="2"/>
              <a:buNone/>
            </a:pPr>
            <a:r>
              <a:rPr lang="en-US" altLang="ar-IQ" sz="1500" dirty="0"/>
              <a:t>(if appropriate); and</a:t>
            </a:r>
          </a:p>
          <a:p>
            <a:pPr>
              <a:lnSpc>
                <a:spcPct val="80000"/>
              </a:lnSpc>
              <a:buFont typeface="Wingdings" panose="05000000000000000000" pitchFamily="2" charset="2"/>
              <a:buNone/>
            </a:pPr>
            <a:r>
              <a:rPr lang="en-US" altLang="ar-IQ" sz="1500" dirty="0"/>
              <a:t>c. On returning to the telephone, say, “Thank you for waiting.”</a:t>
            </a:r>
          </a:p>
          <a:p>
            <a:pPr>
              <a:lnSpc>
                <a:spcPct val="80000"/>
              </a:lnSpc>
              <a:buFont typeface="Wingdings" panose="05000000000000000000" pitchFamily="2" charset="2"/>
              <a:buNone/>
            </a:pPr>
            <a:r>
              <a:rPr lang="en-US" altLang="ar-IQ" sz="1500" dirty="0"/>
              <a:t>7. At the conclusion of the call, end it graciously (e.g., “Thank you for calling”).</a:t>
            </a:r>
          </a:p>
          <a:p>
            <a:pPr>
              <a:lnSpc>
                <a:spcPct val="80000"/>
              </a:lnSpc>
              <a:buFont typeface="Wingdings" panose="05000000000000000000" pitchFamily="2" charset="2"/>
              <a:buNone/>
            </a:pPr>
            <a:r>
              <a:rPr lang="en-US" altLang="ar-IQ" sz="1500" dirty="0"/>
              <a:t>8. If possible, allow the caller to hang up first. This will allow the caller time to remember that extra request. It will also project in a subtle manner your sincere willingness to listen.</a:t>
            </a:r>
          </a:p>
        </p:txBody>
      </p:sp>
    </p:spTree>
    <p:extLst>
      <p:ext uri="{BB962C8B-B14F-4D97-AF65-F5344CB8AC3E}">
        <p14:creationId xmlns:p14="http://schemas.microsoft.com/office/powerpoint/2010/main" val="8137614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rrowheads="1"/>
          </p:cNvSpPr>
          <p:nvPr>
            <p:ph type="title"/>
          </p:nvPr>
        </p:nvSpPr>
        <p:spPr>
          <a:xfrm>
            <a:off x="145473" y="0"/>
            <a:ext cx="8728363" cy="365522"/>
          </a:xfrm>
        </p:spPr>
        <p:txBody>
          <a:bodyPr/>
          <a:lstStyle/>
          <a:p>
            <a:pPr algn="l"/>
            <a:r>
              <a:rPr lang="en-US" altLang="ar-IQ" sz="2100" dirty="0">
                <a:latin typeface="Times New Roman" panose="02020603050405020304" pitchFamily="18" charset="0"/>
                <a:cs typeface="Times New Roman" panose="02020603050405020304" pitchFamily="18" charset="0"/>
              </a:rPr>
              <a:t>The following suggestions may help make these calls efficient.</a:t>
            </a:r>
          </a:p>
        </p:txBody>
      </p:sp>
      <p:sp>
        <p:nvSpPr>
          <p:cNvPr id="41987" name="Rectangle 3"/>
          <p:cNvSpPr>
            <a:spLocks noGrp="1" noChangeArrowheads="1"/>
          </p:cNvSpPr>
          <p:nvPr>
            <p:ph type="body" idx="1"/>
          </p:nvPr>
        </p:nvSpPr>
        <p:spPr>
          <a:xfrm>
            <a:off x="145473" y="365522"/>
            <a:ext cx="8832272" cy="4777978"/>
          </a:xfrm>
        </p:spPr>
        <p:txBody>
          <a:bodyPr/>
          <a:lstStyle/>
          <a:p>
            <a:pPr>
              <a:lnSpc>
                <a:spcPct val="80000"/>
              </a:lnSpc>
              <a:buFont typeface="Wingdings" panose="05000000000000000000" pitchFamily="2" charset="2"/>
              <a:buNone/>
            </a:pPr>
            <a:r>
              <a:rPr lang="en-US" altLang="ar-IQ" sz="2000" dirty="0"/>
              <a:t>1. Before you pick up the receiver, be sure you have any and all information related to the call readily available. Prescription, patient, and other relevant</a:t>
            </a:r>
          </a:p>
          <a:p>
            <a:pPr>
              <a:lnSpc>
                <a:spcPct val="80000"/>
              </a:lnSpc>
              <a:buFont typeface="Wingdings" panose="05000000000000000000" pitchFamily="2" charset="2"/>
              <a:buNone/>
            </a:pPr>
            <a:r>
              <a:rPr lang="en-US" altLang="ar-IQ" sz="2000" dirty="0"/>
              <a:t>information should be obtained before your telephone conversation starts.</a:t>
            </a:r>
          </a:p>
          <a:p>
            <a:pPr>
              <a:lnSpc>
                <a:spcPct val="80000"/>
              </a:lnSpc>
              <a:buFont typeface="Wingdings" panose="05000000000000000000" pitchFamily="2" charset="2"/>
              <a:buNone/>
            </a:pPr>
            <a:r>
              <a:rPr lang="en-US" altLang="ar-IQ" sz="2000" dirty="0"/>
              <a:t>2. Before you pick up the receiver, determine with whom you need to speak in order to achieve your goal for calling.</a:t>
            </a:r>
          </a:p>
          <a:p>
            <a:pPr>
              <a:lnSpc>
                <a:spcPct val="80000"/>
              </a:lnSpc>
              <a:buFont typeface="Wingdings" panose="05000000000000000000" pitchFamily="2" charset="2"/>
              <a:buNone/>
            </a:pPr>
            <a:r>
              <a:rPr lang="en-US" altLang="ar-IQ" sz="2000" dirty="0"/>
              <a:t>3. Most importantly, before you pick up the receiver ask yourself, “Is this call necessary?”</a:t>
            </a:r>
          </a:p>
          <a:p>
            <a:pPr>
              <a:lnSpc>
                <a:spcPct val="80000"/>
              </a:lnSpc>
              <a:buFont typeface="Wingdings" panose="05000000000000000000" pitchFamily="2" charset="2"/>
              <a:buNone/>
            </a:pPr>
            <a:r>
              <a:rPr lang="en-US" altLang="ar-IQ" sz="2000" dirty="0"/>
              <a:t>4. Identify yourself, your position, and the pharmacy first. Then, if it is not already provided to you, ask for the same information from the person who has answered your call.</a:t>
            </a:r>
          </a:p>
          <a:p>
            <a:pPr>
              <a:lnSpc>
                <a:spcPct val="80000"/>
              </a:lnSpc>
              <a:buFont typeface="Wingdings" panose="05000000000000000000" pitchFamily="2" charset="2"/>
              <a:buNone/>
            </a:pPr>
            <a:r>
              <a:rPr lang="en-US" altLang="ar-IQ" sz="2000" dirty="0"/>
              <a:t>5. After introducing yourself, state in clear, concise terms the reason for your call. Be assertive! Do not begin by apologizing (“Sorry to bother you”). You have already decided that the call is necessary.</a:t>
            </a:r>
          </a:p>
          <a:p>
            <a:pPr>
              <a:lnSpc>
                <a:spcPct val="80000"/>
              </a:lnSpc>
              <a:buFont typeface="Wingdings" panose="05000000000000000000" pitchFamily="2" charset="2"/>
              <a:buNone/>
            </a:pPr>
            <a:r>
              <a:rPr lang="en-US" altLang="ar-IQ" sz="2000" dirty="0"/>
              <a:t>6. If the nature of your call dictates that it will exceed more than a couple of minutes, ask the person whether they have time to talk with you for a few minutes.</a:t>
            </a:r>
          </a:p>
          <a:p>
            <a:pPr>
              <a:lnSpc>
                <a:spcPct val="80000"/>
              </a:lnSpc>
              <a:buFont typeface="Wingdings" panose="05000000000000000000" pitchFamily="2" charset="2"/>
              <a:buNone/>
            </a:pPr>
            <a:r>
              <a:rPr lang="en-US" altLang="ar-IQ" sz="2000" dirty="0"/>
              <a:t>7. Conclude the conversation with a sincere “Thank you.”</a:t>
            </a:r>
          </a:p>
        </p:txBody>
      </p:sp>
    </p:spTree>
    <p:extLst>
      <p:ext uri="{BB962C8B-B14F-4D97-AF65-F5344CB8AC3E}">
        <p14:creationId xmlns:p14="http://schemas.microsoft.com/office/powerpoint/2010/main" val="1196366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5081" y="105424"/>
            <a:ext cx="8842663" cy="5038075"/>
          </a:xfrm>
        </p:spPr>
        <p:txBody>
          <a:bodyPr/>
          <a:lstStyle/>
          <a:p>
            <a:pPr marL="0" indent="0">
              <a:buNone/>
            </a:pPr>
            <a:r>
              <a:rPr lang="en-US" altLang="ar-IQ" sz="2000" dirty="0" smtClean="0">
                <a:solidFill>
                  <a:srgbClr val="FF0000"/>
                </a:solidFill>
              </a:rPr>
              <a:t>Lecture 8</a:t>
            </a:r>
          </a:p>
          <a:p>
            <a:pPr marL="0" indent="0">
              <a:buNone/>
            </a:pPr>
            <a:r>
              <a:rPr lang="en-US" altLang="ar-IQ" sz="2000" dirty="0" smtClean="0">
                <a:solidFill>
                  <a:srgbClr val="FF0000"/>
                </a:solidFill>
              </a:rPr>
              <a:t>Helping </a:t>
            </a:r>
            <a:r>
              <a:rPr lang="en-US" altLang="ar-IQ" sz="2000" dirty="0">
                <a:solidFill>
                  <a:srgbClr val="FF0000"/>
                </a:solidFill>
              </a:rPr>
              <a:t>Patients </a:t>
            </a:r>
            <a:r>
              <a:rPr lang="en-US" altLang="ar-IQ" sz="2000" dirty="0" smtClean="0">
                <a:solidFill>
                  <a:srgbClr val="FF0000"/>
                </a:solidFill>
              </a:rPr>
              <a:t>Manage Therapeutic Regimens</a:t>
            </a:r>
          </a:p>
          <a:p>
            <a:pPr eaLnBrk="1" hangingPunct="1"/>
            <a:r>
              <a:rPr lang="en-US" altLang="ar-IQ" sz="2000" dirty="0" err="1" smtClean="0"/>
              <a:t>Sackett</a:t>
            </a:r>
            <a:r>
              <a:rPr lang="en-US" altLang="ar-IQ" sz="2000" dirty="0" smtClean="0"/>
              <a:t> </a:t>
            </a:r>
            <a:r>
              <a:rPr lang="en-US" altLang="ar-IQ" sz="2000" dirty="0"/>
              <a:t>and Haynes (1976) defined compliance as the extent to which a person’s behavior coincides with the medical advice given. </a:t>
            </a:r>
            <a:endParaRPr lang="en-US" altLang="ar-IQ" sz="2000" dirty="0" smtClean="0"/>
          </a:p>
          <a:p>
            <a:pPr eaLnBrk="1" hangingPunct="1"/>
            <a:r>
              <a:rPr lang="en-US" altLang="ar-IQ" sz="2000" dirty="0"/>
              <a:t>The term “adherence” has largely replaced “compliance” and was intended to move away from the paternalistic view of patients as individuals who simply did as they were told</a:t>
            </a:r>
            <a:r>
              <a:rPr lang="en-US" altLang="ar-IQ" sz="2000" dirty="0" smtClean="0"/>
              <a:t>.</a:t>
            </a:r>
          </a:p>
          <a:p>
            <a:pPr eaLnBrk="1" hangingPunct="1"/>
            <a:r>
              <a:rPr lang="en-US" altLang="ar-IQ" sz="2000" dirty="0" smtClean="0"/>
              <a:t> </a:t>
            </a:r>
            <a:r>
              <a:rPr lang="en-US" altLang="ar-IQ" sz="2000" dirty="0"/>
              <a:t>More recently, the term “concordance” has been used to acknowledge that patient medication use takes place in the context of the relationship between patients and providers</a:t>
            </a:r>
            <a:r>
              <a:rPr lang="en-US" altLang="ar-IQ" sz="2000" dirty="0" smtClean="0"/>
              <a:t>.</a:t>
            </a:r>
          </a:p>
          <a:p>
            <a:pPr eaLnBrk="1" hangingPunct="1"/>
            <a:r>
              <a:rPr lang="en-US" altLang="ar-IQ" sz="2000" dirty="0" smtClean="0"/>
              <a:t> </a:t>
            </a:r>
            <a:r>
              <a:rPr lang="en-US" altLang="ar-IQ" sz="2000" dirty="0"/>
              <a:t>Concordance obligates providers and patients to reach mutual decisions. This joint decision making requires a meaningful dialogue between patients and providers on medical options and patient preferences.</a:t>
            </a:r>
            <a:endParaRPr lang="en-US" altLang="ar-IQ" sz="1800" dirty="0"/>
          </a:p>
          <a:p>
            <a:pPr eaLnBrk="1" hangingPunct="1"/>
            <a:endParaRPr lang="en-US" altLang="ar-IQ" dirty="0"/>
          </a:p>
          <a:p>
            <a:endParaRPr lang="ar-IQ" dirty="0"/>
          </a:p>
        </p:txBody>
      </p:sp>
    </p:spTree>
    <p:extLst>
      <p:ext uri="{BB962C8B-B14F-4D97-AF65-F5344CB8AC3E}">
        <p14:creationId xmlns:p14="http://schemas.microsoft.com/office/powerpoint/2010/main" val="7357853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8208" y="74251"/>
            <a:ext cx="8821883" cy="4715957"/>
          </a:xfrm>
        </p:spPr>
        <p:txBody>
          <a:bodyPr/>
          <a:lstStyle/>
          <a:p>
            <a:pPr eaLnBrk="1" hangingPunct="1"/>
            <a:r>
              <a:rPr lang="en-US" altLang="ar-IQ" sz="2000" dirty="0"/>
              <a:t>Numerous reasons exist for why adherence is less than optimal. </a:t>
            </a:r>
            <a:endParaRPr lang="en-US" altLang="ar-IQ" sz="2000" dirty="0" smtClean="0"/>
          </a:p>
          <a:p>
            <a:pPr eaLnBrk="1" hangingPunct="1"/>
            <a:r>
              <a:rPr lang="en-US" altLang="ar-IQ" sz="2000" dirty="0" smtClean="0"/>
              <a:t>Some </a:t>
            </a:r>
            <a:r>
              <a:rPr lang="en-US" altLang="ar-IQ" sz="2000" dirty="0"/>
              <a:t>reasons are related to patients, some are related to health care providers, and others evolve from the health care delivery system. </a:t>
            </a:r>
            <a:endParaRPr lang="en-US" altLang="ar-IQ" sz="2000" dirty="0" smtClean="0"/>
          </a:p>
          <a:p>
            <a:pPr eaLnBrk="1" hangingPunct="1"/>
            <a:r>
              <a:rPr lang="en-US" altLang="ar-IQ" sz="2000" dirty="0" smtClean="0"/>
              <a:t>Reasons for </a:t>
            </a:r>
            <a:r>
              <a:rPr lang="en-US" altLang="ar-IQ" sz="2000" dirty="0" err="1" smtClean="0"/>
              <a:t>nonadherence</a:t>
            </a:r>
            <a:r>
              <a:rPr lang="en-US" altLang="ar-IQ" sz="2000" dirty="0" smtClean="0"/>
              <a:t> to regimens include </a:t>
            </a:r>
            <a:r>
              <a:rPr lang="en-US" altLang="ar-IQ" sz="2000" dirty="0"/>
              <a:t>patient perception of medications and the </a:t>
            </a:r>
            <a:r>
              <a:rPr lang="en-US" altLang="ar-IQ" sz="2000" dirty="0" smtClean="0"/>
              <a:t>perceived </a:t>
            </a:r>
            <a:r>
              <a:rPr lang="en-US" altLang="ar-IQ" sz="2000" dirty="0"/>
              <a:t>value of following treatment plans as prescribed. </a:t>
            </a:r>
            <a:endParaRPr lang="en-US" altLang="ar-IQ" sz="2000" dirty="0" smtClean="0"/>
          </a:p>
          <a:p>
            <a:pPr eaLnBrk="1" hangingPunct="1"/>
            <a:r>
              <a:rPr lang="en-US" altLang="ar-IQ" sz="2000" dirty="0" smtClean="0"/>
              <a:t>Patient </a:t>
            </a:r>
            <a:r>
              <a:rPr lang="en-US" altLang="ar-IQ" sz="2000" dirty="0"/>
              <a:t>perceptions of the severity of the illness, the value of treatment, and confidence in their own ability to adhere determines the likelihood of </a:t>
            </a:r>
            <a:r>
              <a:rPr lang="en-US" altLang="ar-IQ" sz="2000" dirty="0" smtClean="0"/>
              <a:t>adherence</a:t>
            </a:r>
          </a:p>
          <a:p>
            <a:pPr eaLnBrk="1" hangingPunct="1"/>
            <a:r>
              <a:rPr lang="en-US" altLang="ar-IQ" sz="2000" dirty="0"/>
              <a:t>Many patients are afraid of taking medications, while some may rely too heavily on medications and take more than prescribed. </a:t>
            </a:r>
            <a:endParaRPr lang="en-US" altLang="ar-IQ" sz="2000" dirty="0" smtClean="0"/>
          </a:p>
          <a:p>
            <a:pPr eaLnBrk="1" hangingPunct="1"/>
            <a:r>
              <a:rPr lang="en-US" altLang="ar-IQ" sz="2000" dirty="0" smtClean="0"/>
              <a:t>Simplified </a:t>
            </a:r>
            <a:r>
              <a:rPr lang="en-US" altLang="ar-IQ" sz="2000" dirty="0"/>
              <a:t>dosing regimens, particularly once a day dosing, has been found to be associated with higher rates of adherence Negative patient mood, including depression and anxiety, has been found to be associated with </a:t>
            </a:r>
            <a:r>
              <a:rPr lang="en-US" altLang="ar-IQ" sz="2000" dirty="0" err="1"/>
              <a:t>nonadherence</a:t>
            </a:r>
            <a:r>
              <a:rPr lang="en-US" altLang="ar-IQ" sz="2000" dirty="0"/>
              <a:t> in a number of disease states</a:t>
            </a:r>
          </a:p>
          <a:p>
            <a:pPr marL="0" indent="0" eaLnBrk="1" hangingPunct="1">
              <a:buNone/>
            </a:pPr>
            <a:r>
              <a:rPr lang="en-US" altLang="ar-IQ" sz="2000" dirty="0" smtClean="0"/>
              <a:t> </a:t>
            </a:r>
            <a:endParaRPr lang="en-US" altLang="ar-IQ" sz="2000" dirty="0"/>
          </a:p>
        </p:txBody>
      </p:sp>
    </p:spTree>
    <p:extLst>
      <p:ext uri="{BB962C8B-B14F-4D97-AF65-F5344CB8AC3E}">
        <p14:creationId xmlns:p14="http://schemas.microsoft.com/office/powerpoint/2010/main" val="16107205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7817" y="187036"/>
            <a:ext cx="8759537" cy="4384965"/>
          </a:xfrm>
        </p:spPr>
        <p:txBody>
          <a:bodyPr/>
          <a:lstStyle/>
          <a:p>
            <a:pPr eaLnBrk="1" hangingPunct="1">
              <a:buFont typeface="Wingdings" panose="05000000000000000000" pitchFamily="2" charset="2"/>
              <a:buNone/>
            </a:pPr>
            <a:r>
              <a:rPr lang="en-US" altLang="ar-IQ" sz="2000" dirty="0"/>
              <a:t>Before pharmacists are able to help a patient improve adherence to a treatment regimen, they must understand the underlying causes of the </a:t>
            </a:r>
            <a:r>
              <a:rPr lang="en-US" altLang="ar-IQ" sz="2000" dirty="0" err="1"/>
              <a:t>nonadherence</a:t>
            </a:r>
            <a:r>
              <a:rPr lang="en-US" altLang="ar-IQ" sz="2000" dirty="0"/>
              <a:t> in this particular patient. Nonadherence can be divided into </a:t>
            </a:r>
            <a:r>
              <a:rPr lang="en-US" altLang="ar-IQ" sz="2000" i="1" u="sng" dirty="0">
                <a:latin typeface="Times New Roman" panose="02020603050405020304" pitchFamily="18" charset="0"/>
                <a:cs typeface="Times New Roman" panose="02020603050405020304" pitchFamily="18" charset="0"/>
              </a:rPr>
              <a:t>two</a:t>
            </a:r>
            <a:r>
              <a:rPr lang="en-US" altLang="ar-IQ" sz="2000" dirty="0"/>
              <a:t> broad categories: </a:t>
            </a:r>
          </a:p>
          <a:p>
            <a:pPr eaLnBrk="1" hangingPunct="1"/>
            <a:r>
              <a:rPr lang="en-US" altLang="ar-IQ" sz="2000" dirty="0"/>
              <a:t>unintentional or inadvertent </a:t>
            </a:r>
            <a:r>
              <a:rPr lang="en-US" altLang="ar-IQ" sz="2000" dirty="0" err="1"/>
              <a:t>nonadherence</a:t>
            </a:r>
            <a:r>
              <a:rPr lang="en-US" altLang="ar-IQ" sz="2000" dirty="0"/>
              <a:t> and </a:t>
            </a:r>
            <a:r>
              <a:rPr lang="en-US" altLang="ar-IQ" sz="2000" dirty="0" smtClean="0"/>
              <a:t>intentional </a:t>
            </a:r>
            <a:r>
              <a:rPr lang="en-US" altLang="ar-IQ" sz="2000" dirty="0" err="1" smtClean="0"/>
              <a:t>nonadherence</a:t>
            </a:r>
            <a:r>
              <a:rPr lang="en-US" altLang="ar-IQ" sz="2000" dirty="0" smtClean="0"/>
              <a:t>. Inadvertent </a:t>
            </a:r>
            <a:r>
              <a:rPr lang="en-US" altLang="ar-IQ" sz="2000" dirty="0" err="1"/>
              <a:t>nonadherence</a:t>
            </a:r>
            <a:r>
              <a:rPr lang="en-US" altLang="ar-IQ" sz="2000" dirty="0"/>
              <a:t> typically involves forgetting to take medications at prescribed times</a:t>
            </a:r>
            <a:r>
              <a:rPr lang="en-US" altLang="ar-IQ" sz="2000" dirty="0" smtClean="0"/>
              <a:t>.</a:t>
            </a:r>
          </a:p>
          <a:p>
            <a:pPr eaLnBrk="1" hangingPunct="1"/>
            <a:r>
              <a:rPr lang="en-US" altLang="ar-IQ" sz="2000" dirty="0" smtClean="0"/>
              <a:t> </a:t>
            </a:r>
            <a:r>
              <a:rPr lang="en-US" altLang="ar-IQ" sz="2000" dirty="0">
                <a:solidFill>
                  <a:srgbClr val="FF0000"/>
                </a:solidFill>
              </a:rPr>
              <a:t>Intentional </a:t>
            </a:r>
            <a:r>
              <a:rPr lang="en-US" altLang="ar-IQ" sz="2000" dirty="0" err="1">
                <a:solidFill>
                  <a:srgbClr val="FF0000"/>
                </a:solidFill>
              </a:rPr>
              <a:t>nonadherence</a:t>
            </a:r>
            <a:r>
              <a:rPr lang="en-US" altLang="ar-IQ" sz="2000" dirty="0">
                <a:solidFill>
                  <a:srgbClr val="FF0000"/>
                </a:solidFill>
              </a:rPr>
              <a:t> </a:t>
            </a:r>
            <a:r>
              <a:rPr lang="en-US" altLang="ar-IQ" sz="2000" dirty="0"/>
              <a:t>involves decisions a patient has made to alter a medication regimen or to discontinue drug therapy (permanently or temporarily). For example, a patient may decide to stop taking a medication due to an uncomfortable side effect or skip doses of a medication that should not be taken with alcohol before going to a party. As discussed in the following sections, pharmacists would use different approaches to resolving problems depending on the underlying cause of the </a:t>
            </a:r>
            <a:r>
              <a:rPr lang="en-US" altLang="ar-IQ" sz="2000" dirty="0" err="1"/>
              <a:t>nonadherence</a:t>
            </a:r>
            <a:r>
              <a:rPr lang="en-US" altLang="ar-IQ" sz="2000" dirty="0"/>
              <a:t>.</a:t>
            </a:r>
          </a:p>
          <a:p>
            <a:pPr eaLnBrk="1" hangingPunct="1"/>
            <a:endParaRPr lang="en-US" altLang="ar-IQ" dirty="0"/>
          </a:p>
        </p:txBody>
      </p:sp>
    </p:spTree>
    <p:extLst>
      <p:ext uri="{BB962C8B-B14F-4D97-AF65-F5344CB8AC3E}">
        <p14:creationId xmlns:p14="http://schemas.microsoft.com/office/powerpoint/2010/main" val="18055393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0164" y="271679"/>
            <a:ext cx="8603672" cy="4539311"/>
          </a:xfrm>
        </p:spPr>
        <p:txBody>
          <a:bodyPr/>
          <a:lstStyle/>
          <a:p>
            <a:pPr marL="0" indent="0">
              <a:buNone/>
            </a:pPr>
            <a:r>
              <a:rPr lang="en-US" altLang="ar-IQ" dirty="0">
                <a:solidFill>
                  <a:srgbClr val="FF0000"/>
                </a:solidFill>
              </a:rPr>
              <a:t>False Assumptions About Patient Understanding and Medication </a:t>
            </a:r>
            <a:r>
              <a:rPr lang="en-US" altLang="ar-IQ" dirty="0" smtClean="0">
                <a:solidFill>
                  <a:srgbClr val="FF0000"/>
                </a:solidFill>
              </a:rPr>
              <a:t>Adherence</a:t>
            </a:r>
          </a:p>
          <a:p>
            <a:r>
              <a:rPr lang="en-US" altLang="ar-IQ" dirty="0"/>
              <a:t>As a pharmacist, you will be in a position to help patients avoid medication-related problems</a:t>
            </a:r>
            <a:r>
              <a:rPr lang="en-US" altLang="ar-IQ" dirty="0" smtClean="0"/>
              <a:t>.</a:t>
            </a:r>
          </a:p>
          <a:p>
            <a:r>
              <a:rPr lang="en-US" altLang="ar-IQ" dirty="0" smtClean="0"/>
              <a:t> </a:t>
            </a:r>
            <a:r>
              <a:rPr lang="en-US" altLang="ar-IQ" dirty="0"/>
              <a:t>In order to do this you must have a clear picture of what medications patients take, how they take them, and what their response to therapy has been, including both positive and negative perceptions. </a:t>
            </a:r>
            <a:endParaRPr lang="en-US" altLang="ar-IQ" dirty="0" smtClean="0"/>
          </a:p>
          <a:p>
            <a:r>
              <a:rPr lang="en-US" altLang="ar-IQ" dirty="0" smtClean="0"/>
              <a:t>You </a:t>
            </a:r>
            <a:r>
              <a:rPr lang="en-US" altLang="ar-IQ" dirty="0"/>
              <a:t>should not make generalized assumptions nor take for granted that patients understand all </a:t>
            </a:r>
            <a:r>
              <a:rPr lang="en-US" altLang="ar-IQ" dirty="0" smtClean="0"/>
              <a:t>aspects of their drug therapy before they get to the pharmacy.</a:t>
            </a:r>
          </a:p>
          <a:p>
            <a:pPr marL="0" indent="0">
              <a:buNone/>
            </a:pPr>
            <a:endParaRPr lang="en-US" altLang="ar-IQ" dirty="0" smtClean="0"/>
          </a:p>
          <a:p>
            <a:endParaRPr lang="ar-IQ" dirty="0"/>
          </a:p>
        </p:txBody>
      </p:sp>
    </p:spTree>
    <p:extLst>
      <p:ext uri="{BB962C8B-B14F-4D97-AF65-F5344CB8AC3E}">
        <p14:creationId xmlns:p14="http://schemas.microsoft.com/office/powerpoint/2010/main" val="15795976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197427" y="155864"/>
            <a:ext cx="8707581" cy="4816186"/>
          </a:xfrm>
        </p:spPr>
        <p:txBody>
          <a:bodyPr/>
          <a:lstStyle/>
          <a:p>
            <a:pPr eaLnBrk="1" hangingPunct="1">
              <a:lnSpc>
                <a:spcPct val="80000"/>
              </a:lnSpc>
              <a:buNone/>
              <a:defRPr/>
            </a:pPr>
            <a:r>
              <a:rPr lang="en-US" altLang="ar-IQ" sz="2000" b="1" dirty="0">
                <a:solidFill>
                  <a:srgbClr val="FF0000"/>
                </a:solidFill>
              </a:rPr>
              <a:t>The following are some common issues that should be kept in mind</a:t>
            </a:r>
            <a:r>
              <a:rPr lang="en-US" altLang="ar-IQ" sz="2000" b="1" dirty="0" smtClean="0">
                <a:solidFill>
                  <a:srgbClr val="FF0000"/>
                </a:solidFill>
              </a:rPr>
              <a:t>:</a:t>
            </a:r>
          </a:p>
          <a:p>
            <a:pPr eaLnBrk="1" hangingPunct="1">
              <a:lnSpc>
                <a:spcPct val="80000"/>
              </a:lnSpc>
              <a:buNone/>
              <a:defRPr/>
            </a:pPr>
            <a:endParaRPr lang="en-US" altLang="ar-IQ" sz="2000" dirty="0"/>
          </a:p>
          <a:p>
            <a:pPr eaLnBrk="1" hangingPunct="1">
              <a:lnSpc>
                <a:spcPct val="80000"/>
              </a:lnSpc>
              <a:buFont typeface="Wingdings" panose="05000000000000000000" pitchFamily="2" charset="2"/>
              <a:buNone/>
              <a:defRPr/>
            </a:pPr>
            <a:r>
              <a:rPr lang="en-US" altLang="ar-IQ" sz="1950" dirty="0" smtClean="0"/>
              <a:t>1</a:t>
            </a:r>
            <a:r>
              <a:rPr lang="en-US" altLang="ar-IQ" sz="2000" dirty="0" smtClean="0"/>
              <a:t>.Do </a:t>
            </a:r>
            <a:r>
              <a:rPr lang="en-US" altLang="ar-IQ" sz="2000" dirty="0"/>
              <a:t>not assume that physicians have already discussed with patients the medications they prescribe</a:t>
            </a:r>
          </a:p>
          <a:p>
            <a:pPr eaLnBrk="1" hangingPunct="1">
              <a:lnSpc>
                <a:spcPct val="80000"/>
              </a:lnSpc>
              <a:buFont typeface="Wingdings" panose="05000000000000000000" pitchFamily="2" charset="2"/>
              <a:buNone/>
              <a:defRPr/>
            </a:pPr>
            <a:r>
              <a:rPr lang="en-US" altLang="ar-IQ" sz="2000" dirty="0"/>
              <a:t>2. Do not assume that patients understand all information provided. </a:t>
            </a:r>
          </a:p>
          <a:p>
            <a:pPr eaLnBrk="1" hangingPunct="1">
              <a:lnSpc>
                <a:spcPct val="80000"/>
              </a:lnSpc>
              <a:buFont typeface="Wingdings" panose="05000000000000000000" pitchFamily="2" charset="2"/>
              <a:buNone/>
              <a:defRPr/>
            </a:pPr>
            <a:r>
              <a:rPr lang="en-US" altLang="ar-IQ" sz="2000" dirty="0"/>
              <a:t>3. Do not assume that if patients understand what is required, they will be able to take the medication correctly.</a:t>
            </a:r>
          </a:p>
          <a:p>
            <a:pPr eaLnBrk="1" hangingPunct="1">
              <a:lnSpc>
                <a:spcPct val="80000"/>
              </a:lnSpc>
              <a:buFont typeface="Wingdings" panose="05000000000000000000" pitchFamily="2" charset="2"/>
              <a:buNone/>
              <a:defRPr/>
            </a:pPr>
            <a:r>
              <a:rPr lang="en-US" altLang="ar-IQ" sz="2000" dirty="0"/>
              <a:t>4. Do not assume that when patients do not take their medications correctly that they “don’t care,” “aren’t motivated,” “lack intelligence,” or “can’t remember.”</a:t>
            </a:r>
          </a:p>
          <a:p>
            <a:pPr eaLnBrk="1" hangingPunct="1">
              <a:lnSpc>
                <a:spcPct val="80000"/>
              </a:lnSpc>
              <a:buFont typeface="Wingdings" panose="05000000000000000000" pitchFamily="2" charset="2"/>
              <a:buNone/>
              <a:defRPr/>
            </a:pPr>
            <a:r>
              <a:rPr lang="en-US" altLang="ar-IQ" sz="2000" dirty="0"/>
              <a:t>5. Do not assume that once patients start taking their medications correctly, they will continue to take them correctly in the future.</a:t>
            </a:r>
          </a:p>
          <a:p>
            <a:pPr eaLnBrk="1" hangingPunct="1">
              <a:lnSpc>
                <a:spcPct val="80000"/>
              </a:lnSpc>
              <a:buFont typeface="Wingdings" panose="05000000000000000000" pitchFamily="2" charset="2"/>
              <a:buNone/>
              <a:defRPr/>
            </a:pPr>
            <a:r>
              <a:rPr lang="en-US" altLang="ar-IQ" sz="2000" dirty="0"/>
              <a:t>6. Do not assume that physicians routinely monitor patient medication use and will thus intervene if medication problems exist.</a:t>
            </a:r>
          </a:p>
          <a:p>
            <a:pPr eaLnBrk="1" hangingPunct="1">
              <a:lnSpc>
                <a:spcPct val="80000"/>
              </a:lnSpc>
              <a:buFont typeface="Wingdings" panose="05000000000000000000" pitchFamily="2" charset="2"/>
              <a:buNone/>
              <a:defRPr/>
            </a:pPr>
            <a:r>
              <a:rPr lang="en-US" altLang="ar-IQ" sz="2000" dirty="0"/>
              <a:t>7. Do not assume that if patients are having problems, they will ask direct questions. </a:t>
            </a:r>
          </a:p>
          <a:p>
            <a:pPr eaLnBrk="1" hangingPunct="1">
              <a:lnSpc>
                <a:spcPct val="80000"/>
              </a:lnSpc>
              <a:buFont typeface="Wingdings" panose="05000000000000000000" pitchFamily="2" charset="2"/>
              <a:buNone/>
              <a:defRPr/>
            </a:pPr>
            <a:endParaRPr lang="en-US" altLang="ar-IQ" sz="1800" dirty="0"/>
          </a:p>
        </p:txBody>
      </p:sp>
    </p:spTree>
    <p:extLst>
      <p:ext uri="{BB962C8B-B14F-4D97-AF65-F5344CB8AC3E}">
        <p14:creationId xmlns:p14="http://schemas.microsoft.com/office/powerpoint/2010/main" val="102300915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7818" y="157379"/>
            <a:ext cx="8686800" cy="4840647"/>
          </a:xfrm>
        </p:spPr>
        <p:txBody>
          <a:bodyPr/>
          <a:lstStyle/>
          <a:p>
            <a:pPr marL="0" indent="0">
              <a:buNone/>
            </a:pPr>
            <a:r>
              <a:rPr lang="en-US" altLang="ar-IQ" dirty="0">
                <a:solidFill>
                  <a:srgbClr val="FF0000"/>
                </a:solidFill>
              </a:rPr>
              <a:t>Techniques to Improve Patient </a:t>
            </a:r>
            <a:r>
              <a:rPr lang="en-US" altLang="ar-IQ" dirty="0" smtClean="0">
                <a:solidFill>
                  <a:srgbClr val="FF0000"/>
                </a:solidFill>
              </a:rPr>
              <a:t>Understanding</a:t>
            </a:r>
            <a:endParaRPr lang="en-US" altLang="ar-IQ" dirty="0">
              <a:solidFill>
                <a:srgbClr val="FF0000"/>
              </a:solidFill>
            </a:endParaRPr>
          </a:p>
          <a:p>
            <a:pPr eaLnBrk="1" hangingPunct="1">
              <a:lnSpc>
                <a:spcPct val="90000"/>
              </a:lnSpc>
            </a:pPr>
            <a:r>
              <a:rPr lang="en-US" altLang="ar-IQ" dirty="0"/>
              <a:t>Once you have assessed patient understanding of their medications, you can enhance patient adherence by filling in the information gaps with easy-</a:t>
            </a:r>
            <a:r>
              <a:rPr lang="en-US" altLang="ar-IQ" dirty="0" err="1"/>
              <a:t>tounderstand</a:t>
            </a:r>
            <a:r>
              <a:rPr lang="en-US" altLang="ar-IQ" dirty="0"/>
              <a:t> language. This allows you to target your education to patient needs. The following strategies can assist in your patient education efforts.</a:t>
            </a:r>
          </a:p>
          <a:p>
            <a:pPr eaLnBrk="1" hangingPunct="1">
              <a:lnSpc>
                <a:spcPct val="90000"/>
              </a:lnSpc>
            </a:pPr>
            <a:r>
              <a:rPr lang="en-US" altLang="ar-IQ" sz="2000" dirty="0"/>
              <a:t>1. </a:t>
            </a:r>
            <a:r>
              <a:rPr lang="en-US" altLang="ar-IQ" sz="2000" b="1" dirty="0"/>
              <a:t>Emphasize key points. </a:t>
            </a:r>
          </a:p>
          <a:p>
            <a:pPr eaLnBrk="1" hangingPunct="1">
              <a:lnSpc>
                <a:spcPct val="90000"/>
              </a:lnSpc>
            </a:pPr>
            <a:r>
              <a:rPr lang="en-US" altLang="ar-IQ" sz="2000" dirty="0"/>
              <a:t>2. </a:t>
            </a:r>
            <a:r>
              <a:rPr lang="en-US" altLang="ar-IQ" sz="2000" b="1" dirty="0"/>
              <a:t>Give reasons for key advice. </a:t>
            </a:r>
          </a:p>
          <a:p>
            <a:pPr eaLnBrk="1" hangingPunct="1">
              <a:lnSpc>
                <a:spcPct val="90000"/>
              </a:lnSpc>
            </a:pPr>
            <a:r>
              <a:rPr lang="en-US" altLang="ar-IQ" sz="2000" dirty="0"/>
              <a:t>3. </a:t>
            </a:r>
            <a:r>
              <a:rPr lang="en-US" altLang="ar-IQ" sz="2000" b="1" dirty="0"/>
              <a:t>Give definite, concrete, explicit instructions. </a:t>
            </a:r>
          </a:p>
          <a:p>
            <a:pPr eaLnBrk="1" hangingPunct="1">
              <a:lnSpc>
                <a:spcPct val="90000"/>
              </a:lnSpc>
            </a:pPr>
            <a:r>
              <a:rPr lang="en-US" altLang="ar-IQ" sz="2000" dirty="0"/>
              <a:t>4. </a:t>
            </a:r>
            <a:r>
              <a:rPr lang="en-US" altLang="ar-IQ" sz="2000" b="1" dirty="0"/>
              <a:t>Provide key information at the beginning and end of the interaction.</a:t>
            </a:r>
          </a:p>
          <a:p>
            <a:pPr eaLnBrk="1" hangingPunct="1">
              <a:lnSpc>
                <a:spcPct val="90000"/>
              </a:lnSpc>
            </a:pPr>
            <a:r>
              <a:rPr lang="en-US" altLang="ar-IQ" sz="2000" dirty="0"/>
              <a:t>5. </a:t>
            </a:r>
            <a:r>
              <a:rPr lang="en-US" altLang="ar-IQ" sz="2000" b="1" dirty="0"/>
              <a:t>End the encounter by giving patients the opportunity to provide feedback about what they learned.</a:t>
            </a:r>
          </a:p>
          <a:p>
            <a:pPr marL="0" indent="0">
              <a:buNone/>
            </a:pPr>
            <a:endParaRPr lang="ar-IQ" dirty="0">
              <a:solidFill>
                <a:srgbClr val="FF0000"/>
              </a:solidFill>
            </a:endParaRPr>
          </a:p>
        </p:txBody>
      </p:sp>
    </p:spTree>
    <p:extLst>
      <p:ext uri="{BB962C8B-B14F-4D97-AF65-F5344CB8AC3E}">
        <p14:creationId xmlns:p14="http://schemas.microsoft.com/office/powerpoint/2010/main" val="41484322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599" y="167769"/>
            <a:ext cx="8769927" cy="4892603"/>
          </a:xfrm>
        </p:spPr>
        <p:txBody>
          <a:bodyPr/>
          <a:lstStyle/>
          <a:p>
            <a:pPr marL="0" indent="0">
              <a:buNone/>
            </a:pPr>
            <a:r>
              <a:rPr lang="en-US" altLang="ar-IQ" dirty="0">
                <a:solidFill>
                  <a:srgbClr val="FF0000"/>
                </a:solidFill>
              </a:rPr>
              <a:t>Techniques to Establish New </a:t>
            </a:r>
            <a:r>
              <a:rPr lang="en-US" altLang="ar-IQ" dirty="0" smtClean="0">
                <a:solidFill>
                  <a:srgbClr val="FF0000"/>
                </a:solidFill>
              </a:rPr>
              <a:t>Behaviors</a:t>
            </a:r>
          </a:p>
          <a:p>
            <a:pPr eaLnBrk="1" hangingPunct="1">
              <a:lnSpc>
                <a:spcPct val="90000"/>
              </a:lnSpc>
            </a:pPr>
            <a:r>
              <a:rPr lang="en-US" altLang="ar-IQ" dirty="0"/>
              <a:t>A number of simple suggestions from you when patients are beginning a new regimen can help get them started on the right track. These strategies can make it easier for patients to establish a new routine of taking medications.</a:t>
            </a:r>
          </a:p>
          <a:p>
            <a:pPr eaLnBrk="1" hangingPunct="1">
              <a:lnSpc>
                <a:spcPct val="90000"/>
              </a:lnSpc>
            </a:pPr>
            <a:r>
              <a:rPr lang="en-US" altLang="ar-IQ" dirty="0"/>
              <a:t>1. </a:t>
            </a:r>
            <a:r>
              <a:rPr lang="en-US" altLang="ar-IQ" b="1" dirty="0"/>
              <a:t>Help patients identify ways to integrate new behaviors with current habits.</a:t>
            </a:r>
          </a:p>
          <a:p>
            <a:pPr eaLnBrk="1" hangingPunct="1">
              <a:lnSpc>
                <a:spcPct val="90000"/>
              </a:lnSpc>
            </a:pPr>
            <a:r>
              <a:rPr lang="en-US" altLang="ar-IQ" dirty="0"/>
              <a:t>2. </a:t>
            </a:r>
            <a:r>
              <a:rPr lang="en-US" altLang="ar-IQ" b="1" dirty="0"/>
              <a:t>Provide appropriate compliance aids.</a:t>
            </a:r>
          </a:p>
          <a:p>
            <a:pPr eaLnBrk="1" hangingPunct="1">
              <a:lnSpc>
                <a:spcPct val="90000"/>
              </a:lnSpc>
            </a:pPr>
            <a:r>
              <a:rPr lang="en-US" altLang="ar-IQ" dirty="0"/>
              <a:t>3. </a:t>
            </a:r>
            <a:r>
              <a:rPr lang="en-US" altLang="ar-IQ" b="1" dirty="0"/>
              <a:t>Suggest ways to self-monitor.</a:t>
            </a:r>
          </a:p>
          <a:p>
            <a:pPr eaLnBrk="1" hangingPunct="1">
              <a:lnSpc>
                <a:spcPct val="90000"/>
              </a:lnSpc>
            </a:pPr>
            <a:r>
              <a:rPr lang="en-US" altLang="ar-IQ" dirty="0"/>
              <a:t>4. </a:t>
            </a:r>
            <a:r>
              <a:rPr lang="en-US" altLang="ar-IQ" b="1" dirty="0"/>
              <a:t>Monitor medication use.</a:t>
            </a:r>
          </a:p>
          <a:p>
            <a:pPr eaLnBrk="1" hangingPunct="1">
              <a:lnSpc>
                <a:spcPct val="90000"/>
              </a:lnSpc>
            </a:pPr>
            <a:r>
              <a:rPr lang="en-US" altLang="ar-IQ" dirty="0"/>
              <a:t>5. </a:t>
            </a:r>
            <a:r>
              <a:rPr lang="en-US" altLang="ar-IQ" b="1" dirty="0"/>
              <a:t>Make proper referrals.</a:t>
            </a:r>
          </a:p>
          <a:p>
            <a:endParaRPr lang="ar-IQ" dirty="0"/>
          </a:p>
        </p:txBody>
      </p:sp>
    </p:spTree>
    <p:extLst>
      <p:ext uri="{BB962C8B-B14F-4D97-AF65-F5344CB8AC3E}">
        <p14:creationId xmlns:p14="http://schemas.microsoft.com/office/powerpoint/2010/main" val="17157536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6255" y="136597"/>
            <a:ext cx="8666018" cy="4861429"/>
          </a:xfrm>
        </p:spPr>
        <p:txBody>
          <a:bodyPr/>
          <a:lstStyle/>
          <a:p>
            <a:pPr marL="0" indent="0">
              <a:buNone/>
            </a:pPr>
            <a:r>
              <a:rPr lang="en-US" altLang="ar-IQ" sz="2000" dirty="0">
                <a:solidFill>
                  <a:srgbClr val="FF0000"/>
                </a:solidFill>
              </a:rPr>
              <a:t>Techniques to Facilitate Behavior </a:t>
            </a:r>
            <a:r>
              <a:rPr lang="en-US" altLang="ar-IQ" sz="2000" dirty="0" smtClean="0">
                <a:solidFill>
                  <a:srgbClr val="FF0000"/>
                </a:solidFill>
              </a:rPr>
              <a:t>Change</a:t>
            </a:r>
            <a:endParaRPr lang="en-US" altLang="ar-IQ" sz="2000" dirty="0">
              <a:solidFill>
                <a:srgbClr val="FF0000"/>
              </a:solidFill>
            </a:endParaRPr>
          </a:p>
          <a:p>
            <a:pPr marL="0" indent="0">
              <a:buNone/>
            </a:pPr>
            <a:r>
              <a:rPr lang="en-US" altLang="ar-IQ" sz="2000" dirty="0"/>
              <a:t>As we said earlier, behavior change is difficult. Anyone who has tried to implement a new exercise regimen, stop smoking, change diet, floss teeth daily, eat five servings of fruits and vegetables a day, or begin a new medication regimen can testify to the difficulties involved. It is difficult to establish a new habit such as beginning a medication regimen, to change old habits such as overeating, and to stop existing habits such as smoking. The more complex and multifaceted the behavior change required, the more difficult the change will be.</a:t>
            </a:r>
          </a:p>
          <a:p>
            <a:pPr marL="0" indent="0">
              <a:buNone/>
            </a:pPr>
            <a:r>
              <a:rPr lang="en-US" altLang="ar-IQ" sz="2000" dirty="0"/>
              <a:t>For chronic diseases such as diabetes, the changes prescribed by health providers involve establishing new behaviors (drug therapy and daily blood glucose monitoring), changing old habits (diet and exercise), and ceasing other behaviors (drinking alcohol). In addition to the distress of discovering that you have a chronic disease, the sheer number of changes you are asked to make can seem overwhelming.</a:t>
            </a:r>
          </a:p>
          <a:p>
            <a:pPr marL="0" indent="0">
              <a:buNone/>
            </a:pPr>
            <a:endParaRPr lang="ar-IQ" dirty="0"/>
          </a:p>
        </p:txBody>
      </p:sp>
    </p:spTree>
    <p:extLst>
      <p:ext uri="{BB962C8B-B14F-4D97-AF65-F5344CB8AC3E}">
        <p14:creationId xmlns:p14="http://schemas.microsoft.com/office/powerpoint/2010/main" val="26228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037" y="145473"/>
            <a:ext cx="8956963" cy="4935682"/>
          </a:xfrm>
        </p:spPr>
        <p:txBody>
          <a:bodyPr/>
          <a:lstStyle/>
          <a:p>
            <a:r>
              <a:rPr lang="en-US" altLang="ar-IQ" sz="2000" dirty="0"/>
              <a:t>It is inefficient to repeat information that patients already understand. </a:t>
            </a:r>
          </a:p>
          <a:p>
            <a:r>
              <a:rPr lang="en-US" altLang="ar-IQ" sz="2000" dirty="0"/>
              <a:t>Patients who are very familiar with their medications have different needs than those who know relatively little. You become more efficient if you can identify those individuals who need extra counseling. </a:t>
            </a:r>
            <a:endParaRPr lang="en-US" altLang="ar-IQ" sz="2000" dirty="0" smtClean="0">
              <a:solidFill>
                <a:srgbClr val="FF0000"/>
              </a:solidFill>
            </a:endParaRPr>
          </a:p>
          <a:p>
            <a:pPr marL="0" indent="0">
              <a:buNone/>
            </a:pPr>
            <a:r>
              <a:rPr lang="en-US" altLang="ar-IQ" sz="2000" dirty="0" smtClean="0">
                <a:solidFill>
                  <a:srgbClr val="FF0000"/>
                </a:solidFill>
              </a:rPr>
              <a:t>Components </a:t>
            </a:r>
            <a:r>
              <a:rPr lang="en-US" altLang="ar-IQ" sz="2000" dirty="0">
                <a:solidFill>
                  <a:srgbClr val="FF0000"/>
                </a:solidFill>
              </a:rPr>
              <a:t>of an Effective </a:t>
            </a:r>
            <a:r>
              <a:rPr lang="en-US" altLang="ar-IQ" sz="2000" dirty="0" smtClean="0">
                <a:solidFill>
                  <a:srgbClr val="FF0000"/>
                </a:solidFill>
              </a:rPr>
              <a:t>Interview</a:t>
            </a:r>
          </a:p>
          <a:p>
            <a:pPr marL="0" indent="0">
              <a:buNone/>
            </a:pPr>
            <a:r>
              <a:rPr lang="en-US" altLang="ar-IQ" sz="2000" b="1" dirty="0" smtClean="0">
                <a:solidFill>
                  <a:srgbClr val="FF0000"/>
                </a:solidFill>
              </a:rPr>
              <a:t>LISTENING</a:t>
            </a:r>
            <a:endParaRPr lang="en-US" altLang="ar-IQ" sz="2000" b="1" dirty="0" smtClean="0">
              <a:solidFill>
                <a:srgbClr val="FF0000"/>
              </a:solidFill>
            </a:endParaRPr>
          </a:p>
          <a:p>
            <a:pPr marL="0" indent="0">
              <a:buNone/>
            </a:pPr>
            <a:r>
              <a:rPr lang="en-US" altLang="ar-IQ" sz="2000" dirty="0"/>
              <a:t>In general, </a:t>
            </a:r>
            <a:r>
              <a:rPr lang="en-US" altLang="ar-IQ" sz="2000" b="1" dirty="0"/>
              <a:t>people are better senders of information than receivers </a:t>
            </a:r>
            <a:r>
              <a:rPr lang="en-US" altLang="ar-IQ" sz="2000" dirty="0"/>
              <a:t>of information. </a:t>
            </a:r>
            <a:endParaRPr lang="en-US" altLang="ar-IQ" sz="2000" dirty="0" smtClean="0"/>
          </a:p>
          <a:p>
            <a:pPr marL="0" indent="0">
              <a:buNone/>
            </a:pPr>
            <a:r>
              <a:rPr lang="en-US" altLang="ar-IQ" sz="2000" dirty="0" smtClean="0"/>
              <a:t>We </a:t>
            </a:r>
            <a:r>
              <a:rPr lang="en-US" altLang="ar-IQ" sz="2000" dirty="0"/>
              <a:t>have been taught how to improve our verbal and written communication skills, but not </a:t>
            </a:r>
            <a:r>
              <a:rPr lang="en-US" altLang="ar-IQ" sz="2000" b="1" dirty="0"/>
              <a:t>our listening skills</a:t>
            </a:r>
            <a:r>
              <a:rPr lang="en-US" altLang="ar-IQ" sz="2000" b="1" dirty="0" smtClean="0"/>
              <a:t>.</a:t>
            </a:r>
          </a:p>
          <a:p>
            <a:pPr marL="0" indent="0">
              <a:buNone/>
            </a:pPr>
            <a:r>
              <a:rPr lang="en-US" altLang="ar-IQ" sz="2000" dirty="0" smtClean="0"/>
              <a:t>Nothing </a:t>
            </a:r>
            <a:r>
              <a:rPr lang="en-US" altLang="ar-IQ" sz="2000" dirty="0"/>
              <a:t>will end an interview faster than having patients </a:t>
            </a:r>
            <a:r>
              <a:rPr lang="en-US" altLang="ar-IQ" sz="2000" b="1" dirty="0"/>
              <a:t>realize that you are not listening to them. </a:t>
            </a:r>
            <a:endParaRPr lang="en-US" altLang="ar-IQ" sz="2000" b="1" dirty="0" smtClean="0"/>
          </a:p>
          <a:p>
            <a:pPr marL="0" indent="0">
              <a:buNone/>
            </a:pPr>
            <a:endParaRPr lang="ar-IQ" dirty="0"/>
          </a:p>
        </p:txBody>
      </p:sp>
    </p:spTree>
    <p:extLst>
      <p:ext uri="{BB962C8B-B14F-4D97-AF65-F5344CB8AC3E}">
        <p14:creationId xmlns:p14="http://schemas.microsoft.com/office/powerpoint/2010/main" val="21040095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3908" y="83126"/>
            <a:ext cx="9008919" cy="4675909"/>
          </a:xfrm>
        </p:spPr>
        <p:txBody>
          <a:bodyPr/>
          <a:lstStyle/>
          <a:p>
            <a:pPr eaLnBrk="1" hangingPunct="1"/>
            <a:r>
              <a:rPr lang="en-US" altLang="ar-IQ" sz="1800" dirty="0"/>
              <a:t>Individuals who are forced to change habits or start long-term therapy often are ambivalent about the changes they are asked to make. They are usually able </a:t>
            </a:r>
            <a:r>
              <a:rPr lang="en-US" altLang="ar-IQ" sz="1800" b="1" dirty="0"/>
              <a:t>to see the benefits of changing their behaviors, but they also have a reinforcement history and hold existing beliefs that support their current habits</a:t>
            </a:r>
            <a:r>
              <a:rPr lang="en-US" altLang="ar-IQ" sz="1800" dirty="0"/>
              <a:t>. There are likely to be downsides or perceived costs associated with both changing behaviors and with maintaining the status quo. The result is ambivalence. </a:t>
            </a:r>
            <a:endParaRPr lang="en-US" altLang="ar-IQ" sz="1800" dirty="0" smtClean="0"/>
          </a:p>
          <a:p>
            <a:pPr eaLnBrk="1" hangingPunct="1"/>
            <a:r>
              <a:rPr lang="en-US" altLang="ar-IQ" sz="1800" b="1" dirty="0"/>
              <a:t>Ambivalence</a:t>
            </a:r>
            <a:r>
              <a:rPr lang="en-US" altLang="ar-IQ" sz="1800" dirty="0"/>
              <a:t> regarding changing behavior exists when patients feel that they want to make changes to improve their health but at the same time they also resent changing behaviors they have found comfort from in the past. They thus feel contradictory feelings. Ambivalence is a state of </a:t>
            </a:r>
            <a:r>
              <a:rPr lang="en-US" altLang="ar-IQ" sz="1800" b="1" dirty="0"/>
              <a:t>contradictory emotions </a:t>
            </a:r>
            <a:r>
              <a:rPr lang="en-US" altLang="ar-IQ" sz="1800" dirty="0"/>
              <a:t>at the same time related to the same situation. The ambivalence does not mean that patients are </a:t>
            </a:r>
            <a:r>
              <a:rPr lang="en-US" altLang="ar-IQ" sz="1800" b="1" dirty="0"/>
              <a:t>unwilling to change but that they feel conflicted between wanting to change and wanting to stay the same.</a:t>
            </a:r>
            <a:r>
              <a:rPr lang="en-US" altLang="ar-IQ" sz="1800" dirty="0"/>
              <a:t> The goal of the pharmacist is to help patients move from being ambivalent to being willing to begin the process of change.</a:t>
            </a:r>
          </a:p>
          <a:p>
            <a:pPr eaLnBrk="1" hangingPunct="1"/>
            <a:endParaRPr lang="en-US" altLang="ar-IQ" sz="2000" dirty="0"/>
          </a:p>
        </p:txBody>
      </p:sp>
    </p:spTree>
    <p:extLst>
      <p:ext uri="{BB962C8B-B14F-4D97-AF65-F5344CB8AC3E}">
        <p14:creationId xmlns:p14="http://schemas.microsoft.com/office/powerpoint/2010/main" val="25324882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035" y="207818"/>
            <a:ext cx="8717973" cy="4800600"/>
          </a:xfrm>
        </p:spPr>
        <p:txBody>
          <a:bodyPr/>
          <a:lstStyle/>
          <a:p>
            <a:pPr marL="0" indent="0">
              <a:buNone/>
            </a:pPr>
            <a:r>
              <a:rPr lang="en-US" altLang="ar-IQ" sz="1600" dirty="0">
                <a:solidFill>
                  <a:srgbClr val="FF0000"/>
                </a:solidFill>
              </a:rPr>
              <a:t>Theoretical Foundations Supporting Behavior </a:t>
            </a:r>
            <a:r>
              <a:rPr lang="en-US" altLang="ar-IQ" sz="1600" dirty="0" smtClean="0">
                <a:solidFill>
                  <a:srgbClr val="FF0000"/>
                </a:solidFill>
              </a:rPr>
              <a:t>Change</a:t>
            </a:r>
            <a:endParaRPr lang="en-US" altLang="ar-IQ" sz="1600" dirty="0">
              <a:solidFill>
                <a:srgbClr val="FF0000"/>
              </a:solidFill>
            </a:endParaRPr>
          </a:p>
          <a:p>
            <a:pPr eaLnBrk="1" hangingPunct="1">
              <a:lnSpc>
                <a:spcPct val="90000"/>
              </a:lnSpc>
              <a:buFont typeface="Wingdings" panose="05000000000000000000" pitchFamily="2" charset="2"/>
              <a:buNone/>
            </a:pPr>
            <a:r>
              <a:rPr lang="en-US" altLang="ar-IQ" sz="1600" dirty="0"/>
              <a:t>Miller and </a:t>
            </a:r>
            <a:r>
              <a:rPr lang="en-US" altLang="ar-IQ" sz="1600" dirty="0" err="1"/>
              <a:t>Rollnick</a:t>
            </a:r>
            <a:r>
              <a:rPr lang="en-US" altLang="ar-IQ" sz="1600" dirty="0"/>
              <a:t> (2002) developed a conceptual foundation and intervention strategies, known as motivational interviewing, to help people make changes in the direction of better health. They identified three components of motivation to change: </a:t>
            </a:r>
          </a:p>
          <a:p>
            <a:pPr eaLnBrk="1" hangingPunct="1">
              <a:lnSpc>
                <a:spcPct val="90000"/>
              </a:lnSpc>
            </a:pPr>
            <a:r>
              <a:rPr lang="en-US" altLang="ar-IQ" sz="1600" dirty="0"/>
              <a:t>(a) willingness, which is indicated by the amount of discrepancy patients perceive between current health status and goals they have for themselves, </a:t>
            </a:r>
          </a:p>
          <a:p>
            <a:pPr eaLnBrk="1" hangingPunct="1">
              <a:lnSpc>
                <a:spcPct val="90000"/>
              </a:lnSpc>
            </a:pPr>
            <a:r>
              <a:rPr lang="en-US" altLang="ar-IQ" sz="1600" dirty="0"/>
              <a:t>(b) perceived ability or the amount of self-confidence that patients feel in their ability to initiate and maintain behavioral change (also known as self-efficacy), and </a:t>
            </a:r>
          </a:p>
          <a:p>
            <a:pPr eaLnBrk="1" hangingPunct="1">
              <a:lnSpc>
                <a:spcPct val="90000"/>
              </a:lnSpc>
            </a:pPr>
            <a:r>
              <a:rPr lang="en-US" altLang="ar-IQ" sz="1600" dirty="0"/>
              <a:t>(c) readiness, which is related to how high a priority is given to these behavioral changes. Often patients will want to delay a commitment to initiate change because other stressors in their lives make changing their own behaviors seem daunting</a:t>
            </a:r>
            <a:r>
              <a:rPr lang="en-US" altLang="ar-IQ" sz="1600" dirty="0" smtClean="0"/>
              <a:t>.</a:t>
            </a:r>
          </a:p>
          <a:p>
            <a:pPr eaLnBrk="1" hangingPunct="1">
              <a:buFont typeface="Wingdings" panose="05000000000000000000" pitchFamily="2" charset="2"/>
              <a:buNone/>
            </a:pPr>
            <a:r>
              <a:rPr lang="en-US" altLang="ar-IQ" sz="1600" dirty="0"/>
              <a:t>According to the social cognitive theory of Albert Bandura (1986), behavior change requires that an individual believe that </a:t>
            </a:r>
          </a:p>
          <a:p>
            <a:pPr eaLnBrk="1" hangingPunct="1"/>
            <a:r>
              <a:rPr lang="en-US" altLang="ar-IQ" sz="1600" dirty="0"/>
              <a:t>(a) “engaging in a particular behavior change will lead to an outcome I desire” (outcome expectancy), and</a:t>
            </a:r>
          </a:p>
          <a:p>
            <a:pPr eaLnBrk="1" hangingPunct="1"/>
            <a:r>
              <a:rPr lang="en-US" altLang="ar-IQ" sz="1600" dirty="0"/>
              <a:t>(b) “I am capable of carrying out the behavior change” (self-efficacy expectancy). Outcome beliefs are persuasive.</a:t>
            </a:r>
          </a:p>
          <a:p>
            <a:pPr eaLnBrk="1" hangingPunct="1">
              <a:lnSpc>
                <a:spcPct val="90000"/>
              </a:lnSpc>
            </a:pPr>
            <a:endParaRPr lang="en-US" altLang="ar-IQ" sz="2000" dirty="0"/>
          </a:p>
          <a:p>
            <a:pPr marL="0" indent="0">
              <a:buNone/>
            </a:pPr>
            <a:endParaRPr lang="ar-IQ" dirty="0">
              <a:solidFill>
                <a:srgbClr val="FF0000"/>
              </a:solidFill>
            </a:endParaRPr>
          </a:p>
        </p:txBody>
      </p:sp>
    </p:spTree>
    <p:extLst>
      <p:ext uri="{BB962C8B-B14F-4D97-AF65-F5344CB8AC3E}">
        <p14:creationId xmlns:p14="http://schemas.microsoft.com/office/powerpoint/2010/main" val="8950895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1173"/>
            <a:ext cx="9144000" cy="4684784"/>
          </a:xfrm>
        </p:spPr>
        <p:txBody>
          <a:bodyPr/>
          <a:lstStyle/>
          <a:p>
            <a:pPr eaLnBrk="1" hangingPunct="1">
              <a:lnSpc>
                <a:spcPct val="80000"/>
              </a:lnSpc>
            </a:pPr>
            <a:r>
              <a:rPr lang="en-US" altLang="ar-IQ" sz="2000" dirty="0"/>
              <a:t>If patients do not believe that taking </a:t>
            </a:r>
            <a:r>
              <a:rPr lang="en-US" altLang="ar-IQ" sz="2000" b="1" dirty="0"/>
              <a:t>antihypertensive medications </a:t>
            </a:r>
            <a:r>
              <a:rPr lang="en-US" altLang="ar-IQ" sz="2000" dirty="0"/>
              <a:t>will really affect their quality of life or longevity, they will probably not be willing to initiate treatment. </a:t>
            </a:r>
          </a:p>
          <a:p>
            <a:pPr eaLnBrk="1" hangingPunct="1">
              <a:lnSpc>
                <a:spcPct val="80000"/>
              </a:lnSpc>
            </a:pPr>
            <a:r>
              <a:rPr lang="en-US" altLang="ar-IQ" sz="2000" b="1" dirty="0"/>
              <a:t>If smokers believe </a:t>
            </a:r>
            <a:r>
              <a:rPr lang="en-US" altLang="ar-IQ" sz="2000" dirty="0"/>
              <a:t>that the research linking smoking and premature death is exaggerated or somehow does not apply to them personally, they are unlikely to stop smoking.</a:t>
            </a:r>
          </a:p>
          <a:p>
            <a:pPr eaLnBrk="1" hangingPunct="1">
              <a:lnSpc>
                <a:spcPct val="80000"/>
              </a:lnSpc>
            </a:pPr>
            <a:r>
              <a:rPr lang="en-US" altLang="ar-IQ" sz="2000" dirty="0"/>
              <a:t>For abstinence from </a:t>
            </a:r>
            <a:r>
              <a:rPr lang="en-US" altLang="ar-IQ" sz="2000" b="1" dirty="0"/>
              <a:t>alcohol, </a:t>
            </a:r>
            <a:r>
              <a:rPr lang="en-US" altLang="ar-IQ" sz="2000" dirty="0"/>
              <a:t>self-efficacy may involve confidence in ability to adhere to abstinence even at a holiday party, which is a high-risk situation. Confidence in ability to overcome temptations to relapse even in high-risk situations is a key component of self-efficacy beliefs. If patients have tried and failed to maintain changes in the past, this can result in doubts about their own self-efficacy</a:t>
            </a:r>
            <a:r>
              <a:rPr lang="en-US" altLang="ar-IQ" sz="2000" dirty="0" smtClean="0"/>
              <a:t>.</a:t>
            </a:r>
          </a:p>
          <a:p>
            <a:pPr eaLnBrk="1" hangingPunct="1">
              <a:lnSpc>
                <a:spcPct val="80000"/>
              </a:lnSpc>
            </a:pPr>
            <a:r>
              <a:rPr lang="en-US" altLang="ar-IQ" sz="2000" dirty="0"/>
              <a:t>The </a:t>
            </a:r>
            <a:r>
              <a:rPr lang="en-US" altLang="ar-IQ" sz="2000" dirty="0" err="1"/>
              <a:t>Transtheoretical</a:t>
            </a:r>
            <a:r>
              <a:rPr lang="en-US" altLang="ar-IQ" sz="2000" dirty="0"/>
              <a:t> Model of Change focusing on the stages a person goes through in making decisions to change their behavior. The importance of empathy, self efficacy, and outcome expectancies continue throughout the transition from one stage to another. </a:t>
            </a:r>
            <a:r>
              <a:rPr lang="en-US" altLang="ar-IQ" sz="2000" b="1" dirty="0"/>
              <a:t>Behavior change </a:t>
            </a:r>
            <a:r>
              <a:rPr lang="en-US" altLang="ar-IQ" sz="2000" dirty="0"/>
              <a:t>is seen as a process that continues over time rather than as a defining moment or single event. The stages conceptualized by the model are described in the following sections.</a:t>
            </a:r>
          </a:p>
          <a:p>
            <a:pPr eaLnBrk="1" hangingPunct="1">
              <a:lnSpc>
                <a:spcPct val="80000"/>
              </a:lnSpc>
            </a:pPr>
            <a:endParaRPr lang="en-US" altLang="ar-IQ" dirty="0"/>
          </a:p>
        </p:txBody>
      </p:sp>
    </p:spTree>
    <p:extLst>
      <p:ext uri="{BB962C8B-B14F-4D97-AF65-F5344CB8AC3E}">
        <p14:creationId xmlns:p14="http://schemas.microsoft.com/office/powerpoint/2010/main" val="32639499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5473" y="198943"/>
            <a:ext cx="8873836" cy="4767912"/>
          </a:xfrm>
        </p:spPr>
        <p:txBody>
          <a:bodyPr/>
          <a:lstStyle/>
          <a:p>
            <a:pPr marL="0" indent="0">
              <a:buNone/>
            </a:pPr>
            <a:r>
              <a:rPr lang="en-US" altLang="ar-IQ" dirty="0">
                <a:solidFill>
                  <a:srgbClr val="FF0000"/>
                </a:solidFill>
              </a:rPr>
              <a:t>STAGE 1: </a:t>
            </a:r>
            <a:r>
              <a:rPr lang="en-US" altLang="ar-IQ" dirty="0" smtClean="0">
                <a:solidFill>
                  <a:srgbClr val="FF0000"/>
                </a:solidFill>
              </a:rPr>
              <a:t>PRECONTEMPLATION</a:t>
            </a:r>
          </a:p>
          <a:p>
            <a:r>
              <a:rPr lang="en-US" altLang="ar-IQ" sz="2000" dirty="0"/>
              <a:t>In this stage, persons do not intend to change their behavior or implement new behaviors. </a:t>
            </a:r>
            <a:endParaRPr lang="en-US" altLang="ar-IQ" sz="2000" dirty="0" smtClean="0"/>
          </a:p>
          <a:p>
            <a:r>
              <a:rPr lang="en-US" altLang="ar-IQ" sz="2000" dirty="0" smtClean="0"/>
              <a:t>They </a:t>
            </a:r>
            <a:r>
              <a:rPr lang="en-US" altLang="ar-IQ" sz="2000" dirty="0"/>
              <a:t>may be uninformed about the benefits of change or may minimize the risks to their health of continuing their current practices</a:t>
            </a:r>
            <a:r>
              <a:rPr lang="en-US" altLang="ar-IQ" sz="2000" dirty="0" smtClean="0"/>
              <a:t>.</a:t>
            </a:r>
          </a:p>
          <a:p>
            <a:r>
              <a:rPr lang="en-US" altLang="ar-IQ" sz="2000" dirty="0" smtClean="0"/>
              <a:t> </a:t>
            </a:r>
            <a:r>
              <a:rPr lang="en-US" altLang="ar-IQ" sz="2000" dirty="0"/>
              <a:t>Interventions with persons who are not motivated to change must focus on getting them to </a:t>
            </a:r>
            <a:r>
              <a:rPr lang="en-US" altLang="ar-IQ" sz="2000" b="1" dirty="0"/>
              <a:t>think about </a:t>
            </a:r>
            <a:r>
              <a:rPr lang="en-US" altLang="ar-IQ" sz="2000" dirty="0"/>
              <a:t>changing habits, to consider information or evidence provided, or to begin to consider the pros and cons of behavior change. Brief, simple advice with reasons can be given in a nonjudgmental or non-dictatorial way. </a:t>
            </a:r>
            <a:endParaRPr lang="en-US" altLang="ar-IQ" sz="2000" dirty="0" smtClean="0"/>
          </a:p>
          <a:p>
            <a:r>
              <a:rPr lang="en-US" altLang="ar-IQ" sz="2000" dirty="0" smtClean="0"/>
              <a:t>From </a:t>
            </a:r>
            <a:r>
              <a:rPr lang="en-US" altLang="ar-IQ" sz="2000" dirty="0"/>
              <a:t>then on, the pharmacist must listen to patients and understand concerns expressed.</a:t>
            </a:r>
            <a:endParaRPr lang="en-US" altLang="ar-IQ" sz="2000" dirty="0" smtClean="0"/>
          </a:p>
          <a:p>
            <a:endParaRPr lang="ar-IQ" dirty="0"/>
          </a:p>
        </p:txBody>
      </p:sp>
    </p:spTree>
    <p:extLst>
      <p:ext uri="{BB962C8B-B14F-4D97-AF65-F5344CB8AC3E}">
        <p14:creationId xmlns:p14="http://schemas.microsoft.com/office/powerpoint/2010/main" val="27479289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a:xfrm>
            <a:off x="1267691" y="0"/>
            <a:ext cx="6400800" cy="651272"/>
          </a:xfrm>
        </p:spPr>
        <p:txBody>
          <a:bodyPr/>
          <a:lstStyle/>
          <a:p>
            <a:pPr eaLnBrk="1" hangingPunct="1"/>
            <a:r>
              <a:rPr lang="en-US" altLang="ar-IQ" dirty="0" smtClean="0">
                <a:effectLst/>
              </a:rPr>
              <a:t>STAGE 2: CONTEMPLATION</a:t>
            </a:r>
          </a:p>
        </p:txBody>
      </p:sp>
      <p:sp>
        <p:nvSpPr>
          <p:cNvPr id="23555" name="Rectangle 3"/>
          <p:cNvSpPr>
            <a:spLocks noGrp="1" noChangeArrowheads="1"/>
          </p:cNvSpPr>
          <p:nvPr>
            <p:ph type="body" idx="1"/>
          </p:nvPr>
        </p:nvSpPr>
        <p:spPr>
          <a:xfrm>
            <a:off x="353291" y="651272"/>
            <a:ext cx="8603673" cy="4206478"/>
          </a:xfrm>
        </p:spPr>
        <p:txBody>
          <a:bodyPr/>
          <a:lstStyle/>
          <a:p>
            <a:pPr eaLnBrk="1" hangingPunct="1">
              <a:lnSpc>
                <a:spcPct val="90000"/>
              </a:lnSpc>
            </a:pPr>
            <a:r>
              <a:rPr lang="en-US" altLang="ar-IQ" sz="1950" dirty="0"/>
              <a:t>The contemplation stage is one where individuals are “think about” changing their behavior—not immediately but within the </a:t>
            </a:r>
            <a:r>
              <a:rPr lang="en-US" altLang="ar-IQ" sz="1950" b="1" dirty="0"/>
              <a:t>next six months </a:t>
            </a:r>
            <a:r>
              <a:rPr lang="en-US" altLang="ar-IQ" sz="1950" dirty="0"/>
              <a:t>or so. </a:t>
            </a:r>
            <a:endParaRPr lang="en-US" altLang="ar-IQ" sz="1950" dirty="0" smtClean="0"/>
          </a:p>
          <a:p>
            <a:pPr eaLnBrk="1" hangingPunct="1">
              <a:lnSpc>
                <a:spcPct val="90000"/>
              </a:lnSpc>
            </a:pPr>
            <a:r>
              <a:rPr lang="en-US" altLang="ar-IQ" sz="1950" dirty="0" smtClean="0"/>
              <a:t>They </a:t>
            </a:r>
            <a:r>
              <a:rPr lang="en-US" altLang="ar-IQ" sz="1950" dirty="0"/>
              <a:t>believe in the benefits of change but also see the personal costs or challenges involved. </a:t>
            </a:r>
            <a:endParaRPr lang="en-US" altLang="ar-IQ" sz="1950" dirty="0" smtClean="0"/>
          </a:p>
          <a:p>
            <a:pPr eaLnBrk="1" hangingPunct="1">
              <a:lnSpc>
                <a:spcPct val="90000"/>
              </a:lnSpc>
            </a:pPr>
            <a:r>
              <a:rPr lang="en-US" altLang="ar-IQ" sz="1950" dirty="0" smtClean="0"/>
              <a:t>They </a:t>
            </a:r>
            <a:r>
              <a:rPr lang="en-US" altLang="ar-IQ" sz="1950" dirty="0"/>
              <a:t>feel ambivalent. </a:t>
            </a:r>
            <a:endParaRPr lang="en-US" altLang="ar-IQ" sz="1950" dirty="0" smtClean="0"/>
          </a:p>
          <a:p>
            <a:pPr eaLnBrk="1" hangingPunct="1">
              <a:lnSpc>
                <a:spcPct val="90000"/>
              </a:lnSpc>
            </a:pPr>
            <a:r>
              <a:rPr lang="en-US" altLang="ar-IQ" sz="1950" dirty="0" smtClean="0"/>
              <a:t>Interventions </a:t>
            </a:r>
            <a:r>
              <a:rPr lang="en-US" altLang="ar-IQ" sz="1950" dirty="0"/>
              <a:t>at this stage can best be focused on getting patients to describe the “</a:t>
            </a:r>
            <a:r>
              <a:rPr lang="en-US" altLang="ar-IQ" sz="1950" b="1" dirty="0"/>
              <a:t>pros” to making changes and to </a:t>
            </a:r>
            <a:r>
              <a:rPr lang="en-US" altLang="ar-IQ" sz="1950" dirty="0"/>
              <a:t>explore what might help them overcome barriers they perceive. It is best to have patients make the arguments themselves on the desirable aspects of initiating a change in behavior. </a:t>
            </a:r>
            <a:endParaRPr lang="en-US" altLang="ar-IQ" sz="1950" dirty="0" smtClean="0"/>
          </a:p>
          <a:p>
            <a:pPr eaLnBrk="1" hangingPunct="1">
              <a:lnSpc>
                <a:spcPct val="90000"/>
              </a:lnSpc>
            </a:pPr>
            <a:r>
              <a:rPr lang="en-US" altLang="ar-IQ" sz="1950" dirty="0" smtClean="0"/>
              <a:t>If </a:t>
            </a:r>
            <a:r>
              <a:rPr lang="en-US" altLang="ar-IQ" sz="1950" dirty="0"/>
              <a:t>a patient says that he knows it would improve his health if he stopped smoking, but that he is “</a:t>
            </a:r>
            <a:r>
              <a:rPr lang="en-US" altLang="ar-IQ" sz="1950" b="1" dirty="0"/>
              <a:t>not ready” to quit immediately, asking how he will know when it is the </a:t>
            </a:r>
            <a:r>
              <a:rPr lang="en-US" altLang="ar-IQ" sz="1950" dirty="0"/>
              <a:t>right time can help the planning process without sounding argumentative.</a:t>
            </a:r>
          </a:p>
        </p:txBody>
      </p:sp>
    </p:spTree>
    <p:extLst>
      <p:ext uri="{BB962C8B-B14F-4D97-AF65-F5344CB8AC3E}">
        <p14:creationId xmlns:p14="http://schemas.microsoft.com/office/powerpoint/2010/main" val="81703955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a:xfrm>
            <a:off x="633845" y="205978"/>
            <a:ext cx="7720446" cy="651272"/>
          </a:xfrm>
        </p:spPr>
        <p:txBody>
          <a:bodyPr/>
          <a:lstStyle/>
          <a:p>
            <a:pPr eaLnBrk="1" hangingPunct="1"/>
            <a:r>
              <a:rPr lang="en-US" altLang="ar-IQ" dirty="0" smtClean="0">
                <a:effectLst/>
              </a:rPr>
              <a:t>STAGE 3: PREPARATION</a:t>
            </a:r>
          </a:p>
        </p:txBody>
      </p:sp>
      <p:sp>
        <p:nvSpPr>
          <p:cNvPr id="24579" name="Rectangle 3"/>
          <p:cNvSpPr>
            <a:spLocks noGrp="1" noChangeArrowheads="1"/>
          </p:cNvSpPr>
          <p:nvPr>
            <p:ph type="body" idx="1"/>
          </p:nvPr>
        </p:nvSpPr>
        <p:spPr>
          <a:xfrm>
            <a:off x="187036" y="784513"/>
            <a:ext cx="8956964" cy="3943350"/>
          </a:xfrm>
        </p:spPr>
        <p:txBody>
          <a:bodyPr/>
          <a:lstStyle/>
          <a:p>
            <a:pPr eaLnBrk="1" hangingPunct="1"/>
            <a:r>
              <a:rPr lang="en-US" altLang="ar-IQ" sz="2100" dirty="0"/>
              <a:t>In the preparation stage, the individual is </a:t>
            </a:r>
            <a:r>
              <a:rPr lang="en-US" altLang="ar-IQ" sz="2100" b="1" dirty="0"/>
              <a:t>ready to implement a change program or initiate a new regimen </a:t>
            </a:r>
            <a:r>
              <a:rPr lang="en-US" altLang="ar-IQ" sz="2100" dirty="0"/>
              <a:t>almost immediately (within a month). These individuals have reached a decision in favor of change</a:t>
            </a:r>
            <a:r>
              <a:rPr lang="en-US" altLang="ar-IQ" sz="2100" dirty="0" smtClean="0"/>
              <a:t>.</a:t>
            </a:r>
          </a:p>
          <a:p>
            <a:pPr eaLnBrk="1" hangingPunct="1"/>
            <a:r>
              <a:rPr lang="en-US" altLang="ar-IQ" sz="2100" dirty="0" smtClean="0"/>
              <a:t> </a:t>
            </a:r>
            <a:r>
              <a:rPr lang="en-US" altLang="ar-IQ" sz="2100" dirty="0"/>
              <a:t>Reinforcement from pharmacists can help them carry out these decisions. In addition, teaching patients strategies to help them be successful in initiating change is important. </a:t>
            </a:r>
            <a:endParaRPr lang="en-US" altLang="ar-IQ" sz="2100" dirty="0" smtClean="0"/>
          </a:p>
          <a:p>
            <a:pPr eaLnBrk="1" hangingPunct="1"/>
            <a:r>
              <a:rPr lang="en-US" altLang="ar-IQ" sz="2100" dirty="0" smtClean="0"/>
              <a:t>Once </a:t>
            </a:r>
            <a:r>
              <a:rPr lang="en-US" altLang="ar-IQ" sz="2100" dirty="0"/>
              <a:t>change is initiated, patients should have realistic expectations about the challenges ahead but at the same time feel capable of meeting the goals they set. </a:t>
            </a:r>
            <a:endParaRPr lang="en-US" altLang="ar-IQ" sz="2100" dirty="0" smtClean="0"/>
          </a:p>
          <a:p>
            <a:pPr eaLnBrk="1" hangingPunct="1"/>
            <a:r>
              <a:rPr lang="en-US" altLang="ar-IQ" sz="2100" dirty="0" smtClean="0"/>
              <a:t>In </a:t>
            </a:r>
            <a:r>
              <a:rPr lang="en-US" altLang="ar-IQ" sz="2100" dirty="0"/>
              <a:t>addition, patients may be helped by referrals to specialized sources of assistance (e.g., dieticians, counseling services).</a:t>
            </a:r>
          </a:p>
        </p:txBody>
      </p:sp>
    </p:spTree>
    <p:extLst>
      <p:ext uri="{BB962C8B-B14F-4D97-AF65-F5344CB8AC3E}">
        <p14:creationId xmlns:p14="http://schemas.microsoft.com/office/powerpoint/2010/main" val="361227175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rrowheads="1"/>
          </p:cNvSpPr>
          <p:nvPr>
            <p:ph type="title"/>
          </p:nvPr>
        </p:nvSpPr>
        <p:spPr>
          <a:xfrm>
            <a:off x="1485900" y="205978"/>
            <a:ext cx="6172200" cy="594122"/>
          </a:xfrm>
        </p:spPr>
        <p:txBody>
          <a:bodyPr/>
          <a:lstStyle/>
          <a:p>
            <a:pPr eaLnBrk="1" hangingPunct="1"/>
            <a:r>
              <a:rPr lang="en-US" altLang="ar-IQ" smtClean="0">
                <a:effectLst/>
              </a:rPr>
              <a:t>STAGE 4: ACTION</a:t>
            </a:r>
          </a:p>
        </p:txBody>
      </p:sp>
      <p:sp>
        <p:nvSpPr>
          <p:cNvPr id="25603" name="Rectangle 3"/>
          <p:cNvSpPr>
            <a:spLocks noGrp="1" noChangeArrowheads="1"/>
          </p:cNvSpPr>
          <p:nvPr>
            <p:ph type="body" idx="1"/>
          </p:nvPr>
        </p:nvSpPr>
        <p:spPr>
          <a:xfrm>
            <a:off x="322118" y="800100"/>
            <a:ext cx="8728363" cy="4000500"/>
          </a:xfrm>
        </p:spPr>
        <p:txBody>
          <a:bodyPr/>
          <a:lstStyle/>
          <a:p>
            <a:pPr eaLnBrk="1" hangingPunct="1"/>
            <a:r>
              <a:rPr lang="en-US" altLang="ar-IQ" sz="2100" dirty="0"/>
              <a:t>The action stage is the initial period </a:t>
            </a:r>
            <a:r>
              <a:rPr lang="en-US" altLang="ar-IQ" sz="2100" b="1" dirty="0"/>
              <a:t>in changing a behavior</a:t>
            </a:r>
            <a:r>
              <a:rPr lang="en-US" altLang="ar-IQ" sz="2100" dirty="0"/>
              <a:t>. This stage is thought to incorporate </a:t>
            </a:r>
            <a:r>
              <a:rPr lang="en-US" altLang="ar-IQ" sz="2100" b="1" dirty="0"/>
              <a:t>the first six months</a:t>
            </a:r>
            <a:r>
              <a:rPr lang="en-US" altLang="ar-IQ" sz="2100" dirty="0"/>
              <a:t>. During this initial period of change, the desire to go back to old habits makes the potential to relapse of concern. </a:t>
            </a:r>
            <a:endParaRPr lang="en-US" altLang="ar-IQ" sz="2100" dirty="0" smtClean="0"/>
          </a:p>
          <a:p>
            <a:pPr eaLnBrk="1" hangingPunct="1"/>
            <a:r>
              <a:rPr lang="en-US" altLang="ar-IQ" sz="2100" dirty="0" smtClean="0"/>
              <a:t>Providers </a:t>
            </a:r>
            <a:r>
              <a:rPr lang="en-US" altLang="ar-IQ" sz="2100" dirty="0"/>
              <a:t>can use some of the strategies identified in the “Motivational Interviewing Strategies” section below to help “inoculate” against relapse. </a:t>
            </a:r>
            <a:endParaRPr lang="en-US" altLang="ar-IQ" sz="2100" dirty="0" smtClean="0"/>
          </a:p>
          <a:p>
            <a:pPr eaLnBrk="1" hangingPunct="1"/>
            <a:r>
              <a:rPr lang="en-US" altLang="ar-IQ" sz="2100" dirty="0" smtClean="0"/>
              <a:t>In </a:t>
            </a:r>
            <a:r>
              <a:rPr lang="en-US" altLang="ar-IQ" sz="2100" dirty="0"/>
              <a:t>addition, continued positive reinforcement for the small successes, for the “progress” being made in reaching goals is extremely helpful</a:t>
            </a:r>
            <a:r>
              <a:rPr lang="en-US" altLang="ar-IQ" sz="2100" dirty="0" smtClean="0"/>
              <a:t>.</a:t>
            </a:r>
          </a:p>
          <a:p>
            <a:pPr eaLnBrk="1" hangingPunct="1"/>
            <a:r>
              <a:rPr lang="en-US" altLang="ar-IQ" sz="2100" dirty="0" smtClean="0"/>
              <a:t> </a:t>
            </a:r>
            <a:r>
              <a:rPr lang="en-US" altLang="ar-IQ" sz="2100" dirty="0"/>
              <a:t>Attention should be given to the triumphs experienced rather than only to the problems encountered and the slips that occur.</a:t>
            </a:r>
          </a:p>
        </p:txBody>
      </p:sp>
    </p:spTree>
    <p:extLst>
      <p:ext uri="{BB962C8B-B14F-4D97-AF65-F5344CB8AC3E}">
        <p14:creationId xmlns:p14="http://schemas.microsoft.com/office/powerpoint/2010/main" val="57166279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rrowheads="1"/>
          </p:cNvSpPr>
          <p:nvPr>
            <p:ph type="title"/>
          </p:nvPr>
        </p:nvSpPr>
        <p:spPr>
          <a:xfrm>
            <a:off x="0" y="0"/>
            <a:ext cx="8395855" cy="708422"/>
          </a:xfrm>
        </p:spPr>
        <p:txBody>
          <a:bodyPr/>
          <a:lstStyle/>
          <a:p>
            <a:pPr eaLnBrk="1" hangingPunct="1"/>
            <a:r>
              <a:rPr lang="en-US" altLang="ar-IQ" dirty="0" smtClean="0">
                <a:effectLst/>
              </a:rPr>
              <a:t>STAGE 5: MAINTENANCE</a:t>
            </a:r>
          </a:p>
        </p:txBody>
      </p:sp>
      <p:sp>
        <p:nvSpPr>
          <p:cNvPr id="26627" name="Rectangle 3"/>
          <p:cNvSpPr>
            <a:spLocks noGrp="1" noChangeArrowheads="1"/>
          </p:cNvSpPr>
          <p:nvPr>
            <p:ph type="body" idx="1"/>
          </p:nvPr>
        </p:nvSpPr>
        <p:spPr>
          <a:xfrm>
            <a:off x="311728" y="573340"/>
            <a:ext cx="8582891" cy="4263628"/>
          </a:xfrm>
        </p:spPr>
        <p:txBody>
          <a:bodyPr/>
          <a:lstStyle/>
          <a:p>
            <a:pPr eaLnBrk="1" hangingPunct="1"/>
            <a:r>
              <a:rPr lang="en-US" altLang="ar-IQ" sz="2000" dirty="0" smtClean="0">
                <a:effectLst/>
              </a:rPr>
              <a:t>In the maintenance stage, </a:t>
            </a:r>
            <a:r>
              <a:rPr lang="en-US" altLang="ar-IQ" sz="2000" b="1" dirty="0" smtClean="0">
                <a:effectLst/>
              </a:rPr>
              <a:t>relapse can continue </a:t>
            </a:r>
            <a:r>
              <a:rPr lang="en-US" altLang="ar-IQ" sz="2000" dirty="0" smtClean="0">
                <a:effectLst/>
              </a:rPr>
              <a:t>to be of concern but persons can often continue with the new habits without constant vigilance against relapse. </a:t>
            </a:r>
          </a:p>
          <a:p>
            <a:pPr eaLnBrk="1" hangingPunct="1"/>
            <a:r>
              <a:rPr lang="en-US" altLang="ar-IQ" sz="2000" dirty="0" smtClean="0">
                <a:effectLst/>
              </a:rPr>
              <a:t>The new behaviors have become more integrated into lifestyles and routines. </a:t>
            </a:r>
          </a:p>
          <a:p>
            <a:pPr eaLnBrk="1" hangingPunct="1"/>
            <a:r>
              <a:rPr lang="en-US" altLang="ar-IQ" sz="2000" dirty="0" smtClean="0">
                <a:effectLst/>
              </a:rPr>
              <a:t>Patients gain more confidence in their abilities to maintain changes.</a:t>
            </a:r>
          </a:p>
          <a:p>
            <a:pPr eaLnBrk="1" hangingPunct="1"/>
            <a:r>
              <a:rPr lang="en-US" altLang="ar-IQ" sz="2000" dirty="0" smtClean="0">
                <a:effectLst/>
              </a:rPr>
              <a:t> However, for certain changes, such as abstinence from addictive substances, dangers of relapse continue indefinitely.</a:t>
            </a:r>
          </a:p>
          <a:p>
            <a:pPr eaLnBrk="1" hangingPunct="1"/>
            <a:r>
              <a:rPr lang="en-US" altLang="ar-IQ" sz="2000" dirty="0"/>
              <a:t>In any stage, regression to an earlier stage can occur. In fact, for many key changes, including diet, exercise, smoking, alcohol consumption, </a:t>
            </a:r>
            <a:r>
              <a:rPr lang="en-US" altLang="ar-IQ" sz="1800" dirty="0"/>
              <a:t>and medication adherence, </a:t>
            </a:r>
            <a:r>
              <a:rPr lang="en-US" altLang="ar-IQ" sz="1600" dirty="0"/>
              <a:t>relapse at some point in the change process should be considered the norm rather than an unexpected aberration. Helping patients identify temptations to relapse and strategies to cope effectively with temptations is an important aspect of promoting behavior change.</a:t>
            </a:r>
          </a:p>
          <a:p>
            <a:pPr eaLnBrk="1" hangingPunct="1"/>
            <a:endParaRPr lang="en-US" altLang="ar-IQ" sz="2000" dirty="0" smtClean="0">
              <a:effectLst/>
            </a:endParaRPr>
          </a:p>
        </p:txBody>
      </p:sp>
    </p:spTree>
    <p:extLst>
      <p:ext uri="{BB962C8B-B14F-4D97-AF65-F5344CB8AC3E}">
        <p14:creationId xmlns:p14="http://schemas.microsoft.com/office/powerpoint/2010/main" val="346320753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8992" y="166255"/>
            <a:ext cx="8634845" cy="4457700"/>
          </a:xfrm>
        </p:spPr>
        <p:txBody>
          <a:bodyPr/>
          <a:lstStyle/>
          <a:p>
            <a:pPr marL="0" indent="0">
              <a:buNone/>
            </a:pPr>
            <a:r>
              <a:rPr lang="en-US" altLang="ar-IQ" sz="2000" dirty="0">
                <a:solidFill>
                  <a:srgbClr val="FF0000"/>
                </a:solidFill>
              </a:rPr>
              <a:t>Applying Motivational Interviewing Principles and </a:t>
            </a:r>
            <a:r>
              <a:rPr lang="en-US" altLang="ar-IQ" sz="2000" dirty="0" smtClean="0">
                <a:solidFill>
                  <a:srgbClr val="FF0000"/>
                </a:solidFill>
              </a:rPr>
              <a:t>Strategies</a:t>
            </a:r>
          </a:p>
          <a:p>
            <a:pPr marL="0" indent="0">
              <a:buNone/>
            </a:pPr>
            <a:r>
              <a:rPr lang="en-US" altLang="ar-IQ" sz="2000" dirty="0"/>
              <a:t>Motivational Interviewing focuses on techniques to help motivate patients to move through the stages of change. Using Motivational Interviewing at the depth described by Miller and </a:t>
            </a:r>
            <a:r>
              <a:rPr lang="en-US" altLang="ar-IQ" sz="2000" dirty="0" err="1"/>
              <a:t>Rollnick</a:t>
            </a:r>
            <a:r>
              <a:rPr lang="en-US" altLang="ar-IQ" sz="2000" dirty="0"/>
              <a:t> (2002) probably requires specialized training as well as the time to devote to an individual patient</a:t>
            </a:r>
            <a:r>
              <a:rPr lang="en-US" altLang="ar-IQ" sz="2000" dirty="0" smtClean="0"/>
              <a:t>.</a:t>
            </a:r>
          </a:p>
          <a:p>
            <a:pPr marL="0" indent="0">
              <a:buNone/>
            </a:pPr>
            <a:r>
              <a:rPr lang="en-US" altLang="ar-IQ" sz="2000" dirty="0" smtClean="0"/>
              <a:t> </a:t>
            </a:r>
            <a:r>
              <a:rPr lang="en-US" altLang="ar-IQ" sz="2000" dirty="0"/>
              <a:t>Some of the principles and techniques of Motivational Interviewing are summarized below</a:t>
            </a:r>
            <a:r>
              <a:rPr lang="en-US" altLang="ar-IQ" sz="2000" dirty="0" smtClean="0"/>
              <a:t>.</a:t>
            </a:r>
          </a:p>
          <a:p>
            <a:r>
              <a:rPr lang="en-US" altLang="ar-IQ" sz="2000" dirty="0"/>
              <a:t>Motivating Patients to </a:t>
            </a:r>
            <a:r>
              <a:rPr lang="en-US" altLang="ar-IQ" sz="2000" dirty="0" smtClean="0"/>
              <a:t>Change</a:t>
            </a:r>
          </a:p>
          <a:p>
            <a:pPr eaLnBrk="1" hangingPunct="1"/>
            <a:r>
              <a:rPr lang="en-US" altLang="ar-IQ" sz="2000" dirty="0"/>
              <a:t>Express empathy</a:t>
            </a:r>
          </a:p>
          <a:p>
            <a:pPr marL="0" indent="0" eaLnBrk="1" hangingPunct="1">
              <a:buNone/>
            </a:pPr>
            <a:r>
              <a:rPr lang="en-US" altLang="ar-IQ" sz="2000" dirty="0"/>
              <a:t>• Develop discrepancy</a:t>
            </a:r>
          </a:p>
          <a:p>
            <a:pPr marL="0" indent="0" eaLnBrk="1" hangingPunct="1">
              <a:buNone/>
            </a:pPr>
            <a:r>
              <a:rPr lang="en-US" altLang="ar-IQ" sz="2000" dirty="0"/>
              <a:t>• Roll with resistance</a:t>
            </a:r>
          </a:p>
          <a:p>
            <a:pPr marL="0" indent="0" eaLnBrk="1" hangingPunct="1">
              <a:buNone/>
            </a:pPr>
            <a:r>
              <a:rPr lang="en-US" altLang="ar-IQ" sz="2000" dirty="0"/>
              <a:t>• Support self-efficacy</a:t>
            </a:r>
          </a:p>
          <a:p>
            <a:pPr marL="0" indent="0" eaLnBrk="1" hangingPunct="1">
              <a:buNone/>
            </a:pPr>
            <a:r>
              <a:rPr lang="en-US" altLang="ar-IQ" sz="2000" dirty="0"/>
              <a:t>• Elicit and reinforce “change talk”</a:t>
            </a:r>
          </a:p>
          <a:p>
            <a:pPr marL="0" indent="0">
              <a:buNone/>
            </a:pPr>
            <a:endParaRPr lang="en-US" altLang="ar-IQ" dirty="0"/>
          </a:p>
          <a:p>
            <a:pPr marL="0" indent="0">
              <a:buNone/>
            </a:pPr>
            <a:endParaRPr lang="ar-IQ" dirty="0"/>
          </a:p>
        </p:txBody>
      </p:sp>
    </p:spTree>
    <p:extLst>
      <p:ext uri="{BB962C8B-B14F-4D97-AF65-F5344CB8AC3E}">
        <p14:creationId xmlns:p14="http://schemas.microsoft.com/office/powerpoint/2010/main" val="37896236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035" y="0"/>
            <a:ext cx="8873838" cy="4956464"/>
          </a:xfrm>
        </p:spPr>
        <p:txBody>
          <a:bodyPr/>
          <a:lstStyle/>
          <a:p>
            <a:pPr marL="0" indent="0">
              <a:buNone/>
            </a:pPr>
            <a:r>
              <a:rPr lang="en-US" altLang="ar-IQ" sz="1400" dirty="0">
                <a:solidFill>
                  <a:srgbClr val="FF0000"/>
                </a:solidFill>
              </a:rPr>
              <a:t>EXPRESS </a:t>
            </a:r>
            <a:r>
              <a:rPr lang="en-US" altLang="ar-IQ" sz="1400" dirty="0" smtClean="0">
                <a:solidFill>
                  <a:srgbClr val="FF0000"/>
                </a:solidFill>
              </a:rPr>
              <a:t>EMPATHY</a:t>
            </a:r>
          </a:p>
          <a:p>
            <a:r>
              <a:rPr lang="en-US" altLang="ar-IQ" sz="1400" dirty="0"/>
              <a:t>Convey to patients that you understand the difficulty of change. </a:t>
            </a:r>
            <a:endParaRPr lang="en-US" altLang="ar-IQ" sz="1400" dirty="0" smtClean="0"/>
          </a:p>
          <a:p>
            <a:r>
              <a:rPr lang="en-US" altLang="ar-IQ" sz="1400" dirty="0" smtClean="0"/>
              <a:t>You </a:t>
            </a:r>
            <a:r>
              <a:rPr lang="en-US" altLang="ar-IQ" sz="1400" dirty="0"/>
              <a:t>are not judgmental even when patients are unwilling to begin or unable to maintain changes</a:t>
            </a:r>
            <a:r>
              <a:rPr lang="en-US" altLang="ar-IQ" sz="1400" dirty="0" smtClean="0"/>
              <a:t>.</a:t>
            </a:r>
          </a:p>
          <a:p>
            <a:r>
              <a:rPr lang="en-US" altLang="ar-IQ" sz="1400" dirty="0" smtClean="0"/>
              <a:t> </a:t>
            </a:r>
            <a:r>
              <a:rPr lang="en-US" altLang="ar-IQ" sz="1400" dirty="0"/>
              <a:t>Reflective listening and acceptance of patient feelings and struggles are core conditions for the helping relationship. It is especially helpful to convey understanding of the ambivalence that is inevitable in the change process. </a:t>
            </a:r>
            <a:endParaRPr lang="en-US" altLang="ar-IQ" sz="1400" dirty="0" smtClean="0"/>
          </a:p>
          <a:p>
            <a:r>
              <a:rPr lang="en-US" altLang="ar-IQ" sz="1400" dirty="0" smtClean="0"/>
              <a:t>Pressuring </a:t>
            </a:r>
            <a:r>
              <a:rPr lang="en-US" altLang="ar-IQ" sz="1400" dirty="0"/>
              <a:t>patients to change increases resistance to change rather than helping to initiate and maintain change</a:t>
            </a:r>
            <a:r>
              <a:rPr lang="en-US" altLang="ar-IQ" sz="1400" dirty="0" smtClean="0"/>
              <a:t>.</a:t>
            </a:r>
          </a:p>
          <a:p>
            <a:pPr eaLnBrk="1" hangingPunct="1">
              <a:lnSpc>
                <a:spcPct val="90000"/>
              </a:lnSpc>
              <a:defRPr/>
            </a:pPr>
            <a:r>
              <a:rPr lang="en-US" altLang="ar-IQ" sz="1800" dirty="0"/>
              <a:t>Your patient is a 50-year-old woman who has had type 2 diabetes for 1 year. She is 5’2”, says she weighs 220 pounds, reports her self-monitored glucose to be “about” 200, and the last lab report shows HbA1c to be 9.</a:t>
            </a:r>
          </a:p>
          <a:p>
            <a:pPr eaLnBrk="1" hangingPunct="1">
              <a:lnSpc>
                <a:spcPct val="90000"/>
              </a:lnSpc>
              <a:defRPr/>
            </a:pPr>
            <a:r>
              <a:rPr lang="en-US" altLang="ar-IQ" sz="1800" b="1" dirty="0"/>
              <a:t>Patient: </a:t>
            </a:r>
            <a:r>
              <a:rPr lang="en-US" altLang="ar-IQ" sz="1800" dirty="0"/>
              <a:t>I know that my diabetes is a serious problem. I have read that diabetes can kill you or make you go blind. I certainly want to stick around to see my grandkids grow up.</a:t>
            </a:r>
          </a:p>
          <a:p>
            <a:pPr eaLnBrk="1" hangingPunct="1">
              <a:lnSpc>
                <a:spcPct val="90000"/>
              </a:lnSpc>
              <a:defRPr/>
            </a:pPr>
            <a:r>
              <a:rPr lang="en-US" altLang="ar-IQ" sz="1800" b="1" dirty="0"/>
              <a:t>Pharmacist: </a:t>
            </a:r>
            <a:r>
              <a:rPr lang="en-US" altLang="ar-IQ" sz="1800" dirty="0"/>
              <a:t>Your grandchildren are important to you and you want to be there for them. [Empathic response]</a:t>
            </a:r>
          </a:p>
          <a:p>
            <a:pPr eaLnBrk="1" hangingPunct="1">
              <a:lnSpc>
                <a:spcPct val="90000"/>
              </a:lnSpc>
              <a:defRPr/>
            </a:pPr>
            <a:r>
              <a:rPr lang="en-US" altLang="ar-IQ" sz="1800" b="1" dirty="0"/>
              <a:t>Patient: </a:t>
            </a:r>
            <a:r>
              <a:rPr lang="en-US" altLang="ar-IQ" sz="1800" dirty="0"/>
              <a:t>Absolutely. It’s just so hard to do everything—diet, exercise, take medications, test my blood.</a:t>
            </a:r>
          </a:p>
          <a:p>
            <a:pPr eaLnBrk="1" hangingPunct="1">
              <a:lnSpc>
                <a:spcPct val="90000"/>
              </a:lnSpc>
              <a:defRPr/>
            </a:pPr>
            <a:r>
              <a:rPr lang="en-US" altLang="ar-IQ" sz="1800" b="1" dirty="0"/>
              <a:t>Pharmacist: </a:t>
            </a:r>
            <a:r>
              <a:rPr lang="en-US" altLang="ar-IQ" sz="1800" dirty="0"/>
              <a:t>So even though you want to make changes, you feel overwhelmed. [Empathy for ambivalent feelings]</a:t>
            </a:r>
          </a:p>
          <a:p>
            <a:endParaRPr lang="en-US" altLang="ar-IQ" sz="2000" dirty="0"/>
          </a:p>
          <a:p>
            <a:pPr marL="0" indent="0">
              <a:buNone/>
            </a:pPr>
            <a:endParaRPr lang="ar-IQ" dirty="0"/>
          </a:p>
        </p:txBody>
      </p:sp>
    </p:spTree>
    <p:extLst>
      <p:ext uri="{BB962C8B-B14F-4D97-AF65-F5344CB8AC3E}">
        <p14:creationId xmlns:p14="http://schemas.microsoft.com/office/powerpoint/2010/main" val="3303910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7427" y="84643"/>
            <a:ext cx="8614064" cy="4549702"/>
          </a:xfrm>
        </p:spPr>
        <p:txBody>
          <a:bodyPr/>
          <a:lstStyle/>
          <a:p>
            <a:pPr marL="0" indent="0">
              <a:buNone/>
            </a:pPr>
            <a:r>
              <a:rPr lang="en-US" altLang="ar-IQ" dirty="0">
                <a:solidFill>
                  <a:srgbClr val="FF0000"/>
                </a:solidFill>
              </a:rPr>
              <a:t>Listening Techniques for the Interview </a:t>
            </a:r>
            <a:r>
              <a:rPr lang="en-US" altLang="ar-IQ" dirty="0" smtClean="0">
                <a:solidFill>
                  <a:srgbClr val="FF0000"/>
                </a:solidFill>
              </a:rPr>
              <a:t>Process</a:t>
            </a:r>
            <a:endParaRPr lang="en-US" altLang="ar-IQ" dirty="0" smtClean="0"/>
          </a:p>
          <a:p>
            <a:pPr marL="0" indent="0">
              <a:lnSpc>
                <a:spcPct val="90000"/>
              </a:lnSpc>
              <a:buNone/>
            </a:pPr>
            <a:r>
              <a:rPr lang="en-US" altLang="ar-IQ" sz="2000" b="1" dirty="0"/>
              <a:t>Stop talking. </a:t>
            </a:r>
            <a:r>
              <a:rPr lang="en-US" altLang="ar-IQ" sz="2000" dirty="0"/>
              <a:t>You can’t listen while you are talking.</a:t>
            </a:r>
          </a:p>
          <a:p>
            <a:pPr marL="0" indent="0">
              <a:lnSpc>
                <a:spcPct val="90000"/>
              </a:lnSpc>
              <a:buNone/>
            </a:pPr>
            <a:r>
              <a:rPr lang="en-US" altLang="ar-IQ" sz="2000" dirty="0"/>
              <a:t>• </a:t>
            </a:r>
            <a:r>
              <a:rPr lang="en-US" altLang="ar-IQ" sz="2000" b="1" dirty="0"/>
              <a:t>Get rid of distractions. </a:t>
            </a:r>
            <a:r>
              <a:rPr lang="en-US" altLang="ar-IQ" sz="2000" dirty="0"/>
              <a:t>These break your concentration.</a:t>
            </a:r>
          </a:p>
          <a:p>
            <a:pPr marL="0" indent="0">
              <a:lnSpc>
                <a:spcPct val="90000"/>
              </a:lnSpc>
              <a:buNone/>
            </a:pPr>
            <a:r>
              <a:rPr lang="en-US" altLang="ar-IQ" sz="2000" dirty="0"/>
              <a:t>• </a:t>
            </a:r>
            <a:r>
              <a:rPr lang="en-US" altLang="ar-IQ" sz="2000" b="1" dirty="0"/>
              <a:t>Use good eye contact </a:t>
            </a:r>
            <a:r>
              <a:rPr lang="en-US" altLang="ar-IQ" sz="2000" dirty="0"/>
              <a:t>(i.e., look at the other person). This helps you concentrate and shows the other person that you are indeed listening.</a:t>
            </a:r>
          </a:p>
          <a:p>
            <a:pPr marL="0" indent="0">
              <a:lnSpc>
                <a:spcPct val="90000"/>
              </a:lnSpc>
              <a:buNone/>
            </a:pPr>
            <a:r>
              <a:rPr lang="en-US" altLang="ar-IQ" sz="2000" dirty="0"/>
              <a:t>• </a:t>
            </a:r>
            <a:r>
              <a:rPr lang="en-US" altLang="ar-IQ" sz="2000" b="1" dirty="0"/>
              <a:t>React to ideas, not to the person. </a:t>
            </a:r>
            <a:r>
              <a:rPr lang="en-US" altLang="ar-IQ" sz="2000" dirty="0"/>
              <a:t>Focus on what is being said and not on whether you like the person.</a:t>
            </a:r>
          </a:p>
          <a:p>
            <a:pPr marL="0" indent="0">
              <a:lnSpc>
                <a:spcPct val="90000"/>
              </a:lnSpc>
              <a:buNone/>
            </a:pPr>
            <a:r>
              <a:rPr lang="en-US" altLang="ar-IQ" sz="2000" dirty="0"/>
              <a:t>• </a:t>
            </a:r>
            <a:r>
              <a:rPr lang="en-US" altLang="ar-IQ" sz="2000" b="1" dirty="0"/>
              <a:t>Read nonverbal messages. </a:t>
            </a:r>
            <a:r>
              <a:rPr lang="en-US" altLang="ar-IQ" sz="2000" dirty="0"/>
              <a:t>These may communicate the same or a different message than the one given verbally.</a:t>
            </a:r>
          </a:p>
          <a:p>
            <a:pPr marL="0" indent="0">
              <a:lnSpc>
                <a:spcPct val="90000"/>
              </a:lnSpc>
              <a:buNone/>
            </a:pPr>
            <a:r>
              <a:rPr lang="en-US" altLang="ar-IQ" sz="2000" dirty="0"/>
              <a:t>• </a:t>
            </a:r>
            <a:r>
              <a:rPr lang="en-US" altLang="ar-IQ" sz="2000" b="1" dirty="0"/>
              <a:t>Listen to how something is said. </a:t>
            </a:r>
            <a:r>
              <a:rPr lang="en-US" altLang="ar-IQ" sz="2000" dirty="0"/>
              <a:t>The tone of voice and rate of speech also transmit part of the message.</a:t>
            </a:r>
          </a:p>
          <a:p>
            <a:pPr marL="0" indent="0">
              <a:lnSpc>
                <a:spcPct val="90000"/>
              </a:lnSpc>
              <a:buNone/>
            </a:pPr>
            <a:r>
              <a:rPr lang="en-US" altLang="ar-IQ" sz="2000" dirty="0"/>
              <a:t>• </a:t>
            </a:r>
            <a:r>
              <a:rPr lang="en-US" altLang="ar-IQ" sz="2000" b="1" dirty="0"/>
              <a:t>Provide feedback to clarify any messages. </a:t>
            </a:r>
            <a:r>
              <a:rPr lang="en-US" altLang="ar-IQ" sz="2000" dirty="0"/>
              <a:t>This also shows that you are listening and trying to understand.</a:t>
            </a:r>
          </a:p>
          <a:p>
            <a:pPr marL="0" indent="0">
              <a:buNone/>
            </a:pPr>
            <a:endParaRPr lang="ar-IQ" dirty="0"/>
          </a:p>
        </p:txBody>
      </p:sp>
    </p:spTree>
    <p:extLst>
      <p:ext uri="{BB962C8B-B14F-4D97-AF65-F5344CB8AC3E}">
        <p14:creationId xmlns:p14="http://schemas.microsoft.com/office/powerpoint/2010/main" val="22415743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7427" y="84643"/>
            <a:ext cx="8790709" cy="4819866"/>
          </a:xfrm>
        </p:spPr>
        <p:txBody>
          <a:bodyPr/>
          <a:lstStyle/>
          <a:p>
            <a:pPr marL="0" indent="0">
              <a:buNone/>
            </a:pPr>
            <a:r>
              <a:rPr lang="en-US" altLang="ar-IQ" sz="1800" dirty="0">
                <a:solidFill>
                  <a:srgbClr val="FF0000"/>
                </a:solidFill>
              </a:rPr>
              <a:t>DEVELOP </a:t>
            </a:r>
            <a:r>
              <a:rPr lang="en-US" altLang="ar-IQ" sz="1800" dirty="0" smtClean="0">
                <a:solidFill>
                  <a:srgbClr val="FF0000"/>
                </a:solidFill>
              </a:rPr>
              <a:t>DISCREPANCY</a:t>
            </a:r>
            <a:endParaRPr lang="en-US" altLang="ar-IQ" sz="1800" dirty="0">
              <a:solidFill>
                <a:srgbClr val="FF0000"/>
              </a:solidFill>
            </a:endParaRPr>
          </a:p>
          <a:p>
            <a:pPr marL="0" indent="0">
              <a:buNone/>
            </a:pPr>
            <a:r>
              <a:rPr lang="en-US" altLang="ar-IQ" sz="1800" dirty="0">
                <a:solidFill>
                  <a:srgbClr val="FF0000"/>
                </a:solidFill>
              </a:rPr>
              <a:t>Help patients identify the discrepancy </a:t>
            </a:r>
            <a:r>
              <a:rPr lang="en-US" altLang="ar-IQ" sz="1800" dirty="0"/>
              <a:t>that exists between their current behaviors and their stated values or goals</a:t>
            </a:r>
            <a:r>
              <a:rPr lang="en-US" altLang="ar-IQ" sz="1800" dirty="0" smtClean="0"/>
              <a:t>.</a:t>
            </a:r>
          </a:p>
          <a:p>
            <a:pPr marL="0" indent="0">
              <a:buNone/>
            </a:pPr>
            <a:r>
              <a:rPr lang="en-US" altLang="ar-IQ" sz="1800" dirty="0" smtClean="0"/>
              <a:t> </a:t>
            </a:r>
            <a:r>
              <a:rPr lang="en-US" altLang="ar-IQ" sz="1800" dirty="0"/>
              <a:t>Let patients present the arguments in favor of change. </a:t>
            </a:r>
            <a:endParaRPr lang="en-US" altLang="ar-IQ" sz="1800" dirty="0" smtClean="0"/>
          </a:p>
          <a:p>
            <a:pPr marL="0" indent="0">
              <a:buNone/>
            </a:pPr>
            <a:r>
              <a:rPr lang="en-US" altLang="ar-IQ" sz="1800" dirty="0" smtClean="0"/>
              <a:t>As </a:t>
            </a:r>
            <a:r>
              <a:rPr lang="en-US" altLang="ar-IQ" sz="1800" dirty="0"/>
              <a:t>Miller and </a:t>
            </a:r>
            <a:r>
              <a:rPr lang="en-US" altLang="ar-IQ" sz="1800" dirty="0" err="1"/>
              <a:t>Rollnick</a:t>
            </a:r>
            <a:r>
              <a:rPr lang="en-US" altLang="ar-IQ" sz="1800" dirty="0"/>
              <a:t> (2002) note, “People are often more persuaded by what they hear themselves say than by what other people tell them</a:t>
            </a:r>
            <a:r>
              <a:rPr lang="en-US" altLang="ar-IQ" sz="1800" dirty="0" smtClean="0"/>
              <a:t>”</a:t>
            </a:r>
          </a:p>
          <a:p>
            <a:pPr eaLnBrk="1" hangingPunct="1">
              <a:lnSpc>
                <a:spcPct val="80000"/>
              </a:lnSpc>
            </a:pPr>
            <a:r>
              <a:rPr lang="en-US" altLang="ar-IQ" sz="1800" b="1" dirty="0"/>
              <a:t>Diabetic patient: </a:t>
            </a:r>
            <a:r>
              <a:rPr lang="en-US" altLang="ar-IQ" sz="1800" dirty="0"/>
              <a:t>I know I have to get my blood sugar down. And I really want to lose weight. But I just can’t stick to that diet. I love fried chicken and biscuits and gravy and sweets too much to cut them out.</a:t>
            </a:r>
          </a:p>
          <a:p>
            <a:pPr eaLnBrk="1" hangingPunct="1">
              <a:lnSpc>
                <a:spcPct val="80000"/>
              </a:lnSpc>
            </a:pPr>
            <a:r>
              <a:rPr lang="en-US" altLang="ar-IQ" sz="1800" b="1" dirty="0"/>
              <a:t>Pharmacist: </a:t>
            </a:r>
            <a:r>
              <a:rPr lang="en-US" altLang="ar-IQ" sz="1800" dirty="0"/>
              <a:t>It sounds like you resent having to cut down on the foods you love. But, it also sounds as if you would like to lose weight and get your blood sugar levels down.</a:t>
            </a:r>
          </a:p>
          <a:p>
            <a:pPr eaLnBrk="1" hangingPunct="1">
              <a:lnSpc>
                <a:spcPct val="80000"/>
              </a:lnSpc>
            </a:pPr>
            <a:r>
              <a:rPr lang="en-US" altLang="ar-IQ" sz="1800" b="1" dirty="0"/>
              <a:t>Patient: </a:t>
            </a:r>
            <a:r>
              <a:rPr lang="en-US" altLang="ar-IQ" sz="1800" dirty="0"/>
              <a:t>I would like to lose weight. I know it is not good for me to be so overweight.</a:t>
            </a:r>
          </a:p>
          <a:p>
            <a:pPr eaLnBrk="1" hangingPunct="1">
              <a:lnSpc>
                <a:spcPct val="80000"/>
              </a:lnSpc>
            </a:pPr>
            <a:r>
              <a:rPr lang="en-US" altLang="ar-IQ" sz="1800" b="1" dirty="0"/>
              <a:t>Pharmacist: </a:t>
            </a:r>
            <a:r>
              <a:rPr lang="en-US" altLang="ar-IQ" sz="1800" dirty="0"/>
              <a:t>So you have the goal of losing weight but you know that the foods you eat are preventing you from reaching your goal. [Reflection of discrepancy between goals and current behaviors]</a:t>
            </a:r>
          </a:p>
          <a:p>
            <a:pPr marL="0" indent="0">
              <a:buNone/>
            </a:pPr>
            <a:endParaRPr lang="en-US" altLang="ar-IQ" dirty="0"/>
          </a:p>
          <a:p>
            <a:pPr marL="0" indent="0">
              <a:buNone/>
            </a:pPr>
            <a:endParaRPr lang="ar-IQ" dirty="0"/>
          </a:p>
        </p:txBody>
      </p:sp>
    </p:spTree>
    <p:extLst>
      <p:ext uri="{BB962C8B-B14F-4D97-AF65-F5344CB8AC3E}">
        <p14:creationId xmlns:p14="http://schemas.microsoft.com/office/powerpoint/2010/main" val="23208017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1335" y="146988"/>
            <a:ext cx="8728365" cy="4996512"/>
          </a:xfrm>
        </p:spPr>
        <p:txBody>
          <a:bodyPr/>
          <a:lstStyle/>
          <a:p>
            <a:pPr marL="0" indent="0">
              <a:buNone/>
            </a:pPr>
            <a:r>
              <a:rPr lang="en-US" altLang="ar-IQ" sz="2000" dirty="0">
                <a:solidFill>
                  <a:srgbClr val="FF0000"/>
                </a:solidFill>
              </a:rPr>
              <a:t>ROLL WITH </a:t>
            </a:r>
            <a:r>
              <a:rPr lang="en-US" altLang="ar-IQ" sz="2000" dirty="0" smtClean="0">
                <a:solidFill>
                  <a:srgbClr val="FF0000"/>
                </a:solidFill>
              </a:rPr>
              <a:t>RESISTANCE</a:t>
            </a:r>
          </a:p>
          <a:p>
            <a:r>
              <a:rPr lang="en-US" altLang="ar-IQ" sz="1800" dirty="0"/>
              <a:t>Patient resistance to suggested changes is often exacerbated by the communication style of the pharmacist. </a:t>
            </a:r>
            <a:endParaRPr lang="en-US" altLang="ar-IQ" sz="1800" dirty="0" smtClean="0"/>
          </a:p>
          <a:p>
            <a:r>
              <a:rPr lang="en-US" altLang="ar-IQ" sz="1800" dirty="0" smtClean="0"/>
              <a:t>Arguing </a:t>
            </a:r>
            <a:r>
              <a:rPr lang="en-US" altLang="ar-IQ" sz="1800" dirty="0"/>
              <a:t>with patients about the necessity of behavioral change may cause them to argue the other side (remember, they feel ambivalent) and point out why change is not feasible right now. </a:t>
            </a:r>
            <a:endParaRPr lang="en-US" altLang="ar-IQ" sz="1800" dirty="0" smtClean="0"/>
          </a:p>
          <a:p>
            <a:r>
              <a:rPr lang="en-US" altLang="ar-IQ" sz="1800" dirty="0" smtClean="0"/>
              <a:t>Resistance </a:t>
            </a:r>
            <a:r>
              <a:rPr lang="en-US" altLang="ar-IQ" sz="1800" dirty="0"/>
              <a:t>will also be increased if pharmacists seem to be blaming patients for not “adhering” to regimen demands, seem to be in a hurry for patients to make progress, or imply that they know better than patients how to proceed</a:t>
            </a:r>
            <a:r>
              <a:rPr lang="en-US" altLang="ar-IQ" sz="1800" dirty="0" smtClean="0"/>
              <a:t>.</a:t>
            </a:r>
          </a:p>
          <a:p>
            <a:r>
              <a:rPr lang="en-US" altLang="ar-IQ" sz="1800" dirty="0" smtClean="0"/>
              <a:t> </a:t>
            </a:r>
            <a:r>
              <a:rPr lang="en-US" altLang="ar-IQ" sz="1800" dirty="0"/>
              <a:t>We must accept the fact that decisions to change inevitably come from patients. Acknowledge to patients that their ambivalence and reluctance to change is understandable. Reinforce the patient’s role as the key problem-solver. </a:t>
            </a:r>
            <a:endParaRPr lang="en-US" altLang="ar-IQ" sz="1800" dirty="0" smtClean="0"/>
          </a:p>
          <a:p>
            <a:r>
              <a:rPr lang="en-US" altLang="ar-IQ" sz="1800" dirty="0" smtClean="0"/>
              <a:t>Have </a:t>
            </a:r>
            <a:r>
              <a:rPr lang="en-US" altLang="ar-IQ" sz="1800" dirty="0"/>
              <a:t>patients identify ways to meet goals they have articulated. If you see patients arguing with you, it is time to change the way you are responding.</a:t>
            </a:r>
          </a:p>
          <a:p>
            <a:endParaRPr lang="ar-IQ" sz="2000" dirty="0"/>
          </a:p>
        </p:txBody>
      </p:sp>
    </p:spTree>
    <p:extLst>
      <p:ext uri="{BB962C8B-B14F-4D97-AF65-F5344CB8AC3E}">
        <p14:creationId xmlns:p14="http://schemas.microsoft.com/office/powerpoint/2010/main" val="64204559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1337" y="228600"/>
            <a:ext cx="8582890" cy="4790209"/>
          </a:xfrm>
        </p:spPr>
        <p:txBody>
          <a:bodyPr/>
          <a:lstStyle/>
          <a:p>
            <a:pPr eaLnBrk="1" hangingPunct="1">
              <a:lnSpc>
                <a:spcPct val="80000"/>
              </a:lnSpc>
            </a:pPr>
            <a:r>
              <a:rPr lang="en-US" altLang="ar-IQ" b="1" dirty="0"/>
              <a:t>Diabetic patient: </a:t>
            </a:r>
            <a:r>
              <a:rPr lang="en-US" altLang="ar-IQ" dirty="0"/>
              <a:t>I wish people would quit nagging me about my diet.</a:t>
            </a:r>
          </a:p>
          <a:p>
            <a:pPr eaLnBrk="1" hangingPunct="1">
              <a:lnSpc>
                <a:spcPct val="80000"/>
              </a:lnSpc>
            </a:pPr>
            <a:r>
              <a:rPr lang="en-US" altLang="ar-IQ" b="1" dirty="0"/>
              <a:t>Pharmacist: </a:t>
            </a:r>
            <a:r>
              <a:rPr lang="en-US" altLang="ar-IQ" dirty="0"/>
              <a:t>You’re right. It really is up to you whether or not you change your eating habits.</a:t>
            </a:r>
          </a:p>
          <a:p>
            <a:pPr eaLnBrk="1" hangingPunct="1">
              <a:lnSpc>
                <a:spcPct val="80000"/>
              </a:lnSpc>
            </a:pPr>
            <a:r>
              <a:rPr lang="en-US" altLang="ar-IQ" b="1" dirty="0"/>
              <a:t>Patient: </a:t>
            </a:r>
            <a:r>
              <a:rPr lang="en-US" altLang="ar-IQ" dirty="0"/>
              <a:t>I know my kids mean well.</a:t>
            </a:r>
          </a:p>
          <a:p>
            <a:pPr eaLnBrk="1" hangingPunct="1">
              <a:lnSpc>
                <a:spcPct val="80000"/>
              </a:lnSpc>
            </a:pPr>
            <a:r>
              <a:rPr lang="en-US" altLang="ar-IQ" b="1" dirty="0"/>
              <a:t>Pharmacist: </a:t>
            </a:r>
            <a:r>
              <a:rPr lang="en-US" altLang="ar-IQ" dirty="0"/>
              <a:t>So you think your kids nag because they are worried about your health?</a:t>
            </a:r>
          </a:p>
          <a:p>
            <a:pPr eaLnBrk="1" hangingPunct="1">
              <a:lnSpc>
                <a:spcPct val="80000"/>
              </a:lnSpc>
            </a:pPr>
            <a:r>
              <a:rPr lang="en-US" altLang="ar-IQ" b="1" dirty="0"/>
              <a:t>Patient: </a:t>
            </a:r>
            <a:r>
              <a:rPr lang="en-US" altLang="ar-IQ" dirty="0"/>
              <a:t>Everyone in my family is overweight. It is in my genes.</a:t>
            </a:r>
          </a:p>
          <a:p>
            <a:pPr eaLnBrk="1" hangingPunct="1">
              <a:lnSpc>
                <a:spcPct val="80000"/>
              </a:lnSpc>
            </a:pPr>
            <a:r>
              <a:rPr lang="en-US" altLang="ar-IQ" b="1" dirty="0"/>
              <a:t>Pharmacist: </a:t>
            </a:r>
            <a:r>
              <a:rPr lang="en-US" altLang="ar-IQ" dirty="0"/>
              <a:t>There is some evidence of a genetic tendency to be overweight. Diabetics who have been heavy all their lives but do lose weight often try many different strategies until they find something that works for them.</a:t>
            </a:r>
          </a:p>
        </p:txBody>
      </p:sp>
    </p:spTree>
    <p:extLst>
      <p:ext uri="{BB962C8B-B14F-4D97-AF65-F5344CB8AC3E}">
        <p14:creationId xmlns:p14="http://schemas.microsoft.com/office/powerpoint/2010/main" val="7458529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5082" y="207818"/>
            <a:ext cx="8873836" cy="4707082"/>
          </a:xfrm>
        </p:spPr>
        <p:txBody>
          <a:bodyPr/>
          <a:lstStyle/>
          <a:p>
            <a:pPr marL="0" indent="0">
              <a:buNone/>
            </a:pPr>
            <a:r>
              <a:rPr lang="en-US" altLang="ar-IQ" dirty="0">
                <a:solidFill>
                  <a:srgbClr val="FF0000"/>
                </a:solidFill>
              </a:rPr>
              <a:t>SUPPORT </a:t>
            </a:r>
            <a:r>
              <a:rPr lang="en-US" altLang="ar-IQ" dirty="0" smtClean="0">
                <a:solidFill>
                  <a:srgbClr val="FF0000"/>
                </a:solidFill>
              </a:rPr>
              <a:t>SELF-EFFICACY</a:t>
            </a:r>
          </a:p>
          <a:p>
            <a:r>
              <a:rPr lang="en-US" altLang="ar-IQ" sz="1800" dirty="0"/>
              <a:t>Reinforce patient statements that reflect positive attitudes and optimism about ability to change. Offer options for patients to consider. </a:t>
            </a:r>
            <a:endParaRPr lang="en-US" altLang="ar-IQ" sz="1800" dirty="0" smtClean="0"/>
          </a:p>
          <a:p>
            <a:r>
              <a:rPr lang="en-US" altLang="ar-IQ" sz="1800" dirty="0" smtClean="0"/>
              <a:t>Encourage </a:t>
            </a:r>
            <a:r>
              <a:rPr lang="en-US" altLang="ar-IQ" sz="1800" dirty="0"/>
              <a:t>patients to talk with others who have overcome obstacles to change and have discovered strategies that worked for them. </a:t>
            </a:r>
            <a:endParaRPr lang="en-US" altLang="ar-IQ" sz="1800" dirty="0" smtClean="0"/>
          </a:p>
          <a:p>
            <a:r>
              <a:rPr lang="en-US" altLang="ar-IQ" sz="1800" dirty="0" smtClean="0"/>
              <a:t>Observing </a:t>
            </a:r>
            <a:r>
              <a:rPr lang="en-US" altLang="ar-IQ" sz="1800" dirty="0"/>
              <a:t>how others like oneself overcome challenges can be a powerful way of learning. This is one reason support groups can be helpful to some individuals. </a:t>
            </a:r>
            <a:endParaRPr lang="en-US" altLang="ar-IQ" sz="1800" dirty="0" smtClean="0"/>
          </a:p>
          <a:p>
            <a:r>
              <a:rPr lang="en-US" altLang="ar-IQ" sz="1800" dirty="0" smtClean="0"/>
              <a:t>However</a:t>
            </a:r>
            <a:r>
              <a:rPr lang="en-US" altLang="ar-IQ" sz="1800" dirty="0"/>
              <a:t>, the most important learning comes from </a:t>
            </a:r>
            <a:r>
              <a:rPr lang="en-US" altLang="ar-IQ" sz="1800" b="1" dirty="0"/>
              <a:t>one’s own “mastery” </a:t>
            </a:r>
            <a:r>
              <a:rPr lang="en-US" altLang="ar-IQ" sz="1800" dirty="0"/>
              <a:t>experiences where one makes changes in line with goals. </a:t>
            </a:r>
            <a:endParaRPr lang="en-US" altLang="ar-IQ" sz="1800" dirty="0" smtClean="0"/>
          </a:p>
          <a:p>
            <a:r>
              <a:rPr lang="en-US" altLang="ar-IQ" sz="1800" dirty="0" smtClean="0"/>
              <a:t>This </a:t>
            </a:r>
            <a:r>
              <a:rPr lang="en-US" altLang="ar-IQ" sz="1800" dirty="0"/>
              <a:t>is why it is so important to help patients define small steps for change that they feel confident they can achieve. </a:t>
            </a:r>
            <a:endParaRPr lang="en-US" altLang="ar-IQ" sz="1800" dirty="0" smtClean="0"/>
          </a:p>
          <a:p>
            <a:r>
              <a:rPr lang="en-US" altLang="ar-IQ" sz="1800" dirty="0" smtClean="0"/>
              <a:t>In </a:t>
            </a:r>
            <a:r>
              <a:rPr lang="en-US" altLang="ar-IQ" sz="1800" dirty="0"/>
              <a:t>this way they can experience success, thus increasing their sense of self-efficacy and confidence in their ability to change. They can, step by step, come ever closer to meeting their goals</a:t>
            </a:r>
            <a:r>
              <a:rPr lang="en-US" altLang="ar-IQ" sz="2000" dirty="0"/>
              <a:t>.</a:t>
            </a:r>
          </a:p>
          <a:p>
            <a:endParaRPr lang="ar-IQ" sz="2000" dirty="0"/>
          </a:p>
        </p:txBody>
      </p:sp>
    </p:spTree>
    <p:extLst>
      <p:ext uri="{BB962C8B-B14F-4D97-AF65-F5344CB8AC3E}">
        <p14:creationId xmlns:p14="http://schemas.microsoft.com/office/powerpoint/2010/main" val="30780995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9773" y="238991"/>
            <a:ext cx="8645235" cy="4727864"/>
          </a:xfrm>
        </p:spPr>
        <p:txBody>
          <a:bodyPr/>
          <a:lstStyle/>
          <a:p>
            <a:pPr eaLnBrk="1" hangingPunct="1"/>
            <a:r>
              <a:rPr lang="en-US" altLang="ar-IQ" b="1" dirty="0"/>
              <a:t>Pharmacist: </a:t>
            </a:r>
            <a:r>
              <a:rPr lang="en-US" altLang="ar-IQ" dirty="0"/>
              <a:t>What have you tried before that has been successful in changing diet or exercise habits?</a:t>
            </a:r>
          </a:p>
          <a:p>
            <a:pPr eaLnBrk="1" hangingPunct="1"/>
            <a:r>
              <a:rPr lang="en-US" altLang="ar-IQ" b="1" dirty="0"/>
              <a:t>Patient: </a:t>
            </a:r>
            <a:r>
              <a:rPr lang="en-US" altLang="ar-IQ" dirty="0"/>
              <a:t>I did start a diet and exercise program when I first found out I was diabetic. I lost 25 pounds. But I only stuck with it for 3 months.</a:t>
            </a:r>
          </a:p>
          <a:p>
            <a:pPr eaLnBrk="1" hangingPunct="1"/>
            <a:r>
              <a:rPr lang="en-US" altLang="ar-IQ" b="1" dirty="0"/>
              <a:t>Pharmacist: </a:t>
            </a:r>
            <a:r>
              <a:rPr lang="en-US" altLang="ar-IQ" dirty="0"/>
              <a:t>Twenty-five pounds is a lot. Those 3 months show you can be successful. We can work on strategies for maintaining the changes for longer if you are ready to do that. How were you able to make the changes that you made the last time?</a:t>
            </a:r>
          </a:p>
          <a:p>
            <a:endParaRPr lang="ar-IQ" dirty="0"/>
          </a:p>
        </p:txBody>
      </p:sp>
    </p:spTree>
    <p:extLst>
      <p:ext uri="{BB962C8B-B14F-4D97-AF65-F5344CB8AC3E}">
        <p14:creationId xmlns:p14="http://schemas.microsoft.com/office/powerpoint/2010/main" val="270742281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rrowheads="1"/>
          </p:cNvSpPr>
          <p:nvPr>
            <p:ph type="title"/>
          </p:nvPr>
        </p:nvSpPr>
        <p:spPr>
          <a:xfrm>
            <a:off x="280554" y="0"/>
            <a:ext cx="7772400" cy="656035"/>
          </a:xfrm>
        </p:spPr>
        <p:txBody>
          <a:bodyPr/>
          <a:lstStyle/>
          <a:p>
            <a:pPr eaLnBrk="1" hangingPunct="1"/>
            <a:r>
              <a:rPr lang="en-US" altLang="ar-IQ" sz="3000" dirty="0"/>
              <a:t>ELICIT AND REINFORCE “CHANGE TALK”</a:t>
            </a:r>
          </a:p>
        </p:txBody>
      </p:sp>
      <p:sp>
        <p:nvSpPr>
          <p:cNvPr id="38915" name="Rectangle 3"/>
          <p:cNvSpPr>
            <a:spLocks noGrp="1" noChangeArrowheads="1"/>
          </p:cNvSpPr>
          <p:nvPr>
            <p:ph type="body" idx="1"/>
          </p:nvPr>
        </p:nvSpPr>
        <p:spPr>
          <a:xfrm>
            <a:off x="207818" y="656035"/>
            <a:ext cx="8707582" cy="4316015"/>
          </a:xfrm>
        </p:spPr>
        <p:txBody>
          <a:bodyPr/>
          <a:lstStyle/>
          <a:p>
            <a:pPr eaLnBrk="1" hangingPunct="1"/>
            <a:r>
              <a:rPr lang="en-US" altLang="ar-IQ" sz="2100" dirty="0"/>
              <a:t>Encourage patients to take action. Discuss a range of steps that could be taken to get closer to health goals rather than promoting “all or none” thinking for complex changes. </a:t>
            </a:r>
            <a:endParaRPr lang="en-US" altLang="ar-IQ" sz="2100" dirty="0" smtClean="0"/>
          </a:p>
          <a:p>
            <a:pPr eaLnBrk="1" hangingPunct="1"/>
            <a:r>
              <a:rPr lang="en-US" altLang="ar-IQ" sz="2100" dirty="0" smtClean="0"/>
              <a:t>Helping </a:t>
            </a:r>
            <a:r>
              <a:rPr lang="en-US" altLang="ar-IQ" sz="2100" dirty="0"/>
              <a:t>patients choose right-sized steps that they feel confident they can meet will build confidence in their abilities to manage their conditions. </a:t>
            </a:r>
            <a:endParaRPr lang="en-US" altLang="ar-IQ" sz="2100" dirty="0" smtClean="0"/>
          </a:p>
          <a:p>
            <a:pPr eaLnBrk="1" hangingPunct="1"/>
            <a:r>
              <a:rPr lang="en-US" altLang="ar-IQ" sz="2100" dirty="0" smtClean="0"/>
              <a:t>Praise </a:t>
            </a:r>
            <a:r>
              <a:rPr lang="en-US" altLang="ar-IQ" sz="2100" dirty="0"/>
              <a:t>ideas patients have to address their own problems. Offer information on change strategies or sources of help if patients wish for your suggestions. </a:t>
            </a:r>
            <a:endParaRPr lang="en-US" altLang="ar-IQ" sz="2100" dirty="0" smtClean="0"/>
          </a:p>
          <a:p>
            <a:pPr eaLnBrk="1" hangingPunct="1"/>
            <a:r>
              <a:rPr lang="en-US" altLang="ar-IQ" sz="2100" dirty="0" smtClean="0"/>
              <a:t>Be </a:t>
            </a:r>
            <a:r>
              <a:rPr lang="en-US" altLang="ar-IQ" sz="2100" dirty="0"/>
              <a:t>familiar with referral sources so that you are able to provide accurate information on sources of help, along with contact persons to facilitate referrals.</a:t>
            </a:r>
          </a:p>
        </p:txBody>
      </p:sp>
    </p:spTree>
    <p:extLst>
      <p:ext uri="{BB962C8B-B14F-4D97-AF65-F5344CB8AC3E}">
        <p14:creationId xmlns:p14="http://schemas.microsoft.com/office/powerpoint/2010/main" val="100535797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rrowheads="1"/>
          </p:cNvSpPr>
          <p:nvPr>
            <p:ph type="title"/>
          </p:nvPr>
        </p:nvSpPr>
        <p:spPr/>
        <p:txBody>
          <a:bodyPr/>
          <a:lstStyle/>
          <a:p>
            <a:pPr eaLnBrk="1" hangingPunct="1"/>
            <a:r>
              <a:rPr lang="en-US" altLang="ar-IQ" sz="3000"/>
              <a:t>IMPLEMENT “RELAPSE PREVENTION” PROGRAM</a:t>
            </a:r>
          </a:p>
        </p:txBody>
      </p:sp>
      <p:sp>
        <p:nvSpPr>
          <p:cNvPr id="39939" name="Rectangle 3"/>
          <p:cNvSpPr>
            <a:spLocks noGrp="1" noChangeArrowheads="1"/>
          </p:cNvSpPr>
          <p:nvPr>
            <p:ph type="body" idx="1"/>
          </p:nvPr>
        </p:nvSpPr>
        <p:spPr>
          <a:xfrm>
            <a:off x="290945" y="1314450"/>
            <a:ext cx="8437419" cy="3600450"/>
          </a:xfrm>
        </p:spPr>
        <p:txBody>
          <a:bodyPr/>
          <a:lstStyle/>
          <a:p>
            <a:pPr eaLnBrk="1" hangingPunct="1"/>
            <a:r>
              <a:rPr lang="en-US" altLang="ar-IQ" dirty="0" smtClean="0">
                <a:effectLst/>
              </a:rPr>
              <a:t>For many of us, the challenge is not in changing behavior but in maintaining the changes we make</a:t>
            </a:r>
            <a:r>
              <a:rPr lang="en-US" altLang="ar-IQ" dirty="0" smtClean="0">
                <a:effectLst/>
              </a:rPr>
              <a:t>.</a:t>
            </a:r>
          </a:p>
          <a:p>
            <a:pPr eaLnBrk="1" hangingPunct="1"/>
            <a:r>
              <a:rPr lang="en-US" altLang="ar-IQ" dirty="0" smtClean="0">
                <a:effectLst/>
              </a:rPr>
              <a:t> </a:t>
            </a:r>
            <a:r>
              <a:rPr lang="en-US" altLang="ar-IQ" dirty="0" smtClean="0">
                <a:effectLst/>
              </a:rPr>
              <a:t>Mark Twain reportedly said “It’s easy to stop smoking. I’ve done it hundreds of times.” In fact, few people are able to maintain change the first time they try. </a:t>
            </a:r>
            <a:endParaRPr lang="en-US" altLang="ar-IQ" dirty="0" smtClean="0">
              <a:effectLst/>
            </a:endParaRPr>
          </a:p>
          <a:p>
            <a:pPr eaLnBrk="1" hangingPunct="1"/>
            <a:r>
              <a:rPr lang="en-US" altLang="ar-IQ" dirty="0" smtClean="0">
                <a:effectLst/>
              </a:rPr>
              <a:t>A </a:t>
            </a:r>
            <a:r>
              <a:rPr lang="en-US" altLang="ar-IQ" dirty="0" smtClean="0">
                <a:effectLst/>
              </a:rPr>
              <a:t>number of factors have been found to be related to relapse or backsliding into old patterns of behavior. These include: </a:t>
            </a:r>
          </a:p>
        </p:txBody>
      </p:sp>
    </p:spTree>
    <p:extLst>
      <p:ext uri="{BB962C8B-B14F-4D97-AF65-F5344CB8AC3E}">
        <p14:creationId xmlns:p14="http://schemas.microsoft.com/office/powerpoint/2010/main" val="44735169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type="body" idx="1"/>
          </p:nvPr>
        </p:nvSpPr>
        <p:spPr>
          <a:xfrm>
            <a:off x="166256" y="145473"/>
            <a:ext cx="8769926" cy="4343400"/>
          </a:xfrm>
        </p:spPr>
        <p:txBody>
          <a:bodyPr/>
          <a:lstStyle/>
          <a:p>
            <a:pPr eaLnBrk="1" hangingPunct="1"/>
            <a:r>
              <a:rPr lang="en-US" altLang="ar-IQ" sz="2100" dirty="0"/>
              <a:t>1. Emotional distress, particularly anxiety, depression, worry, boredom, and interpersonal conflict.</a:t>
            </a:r>
          </a:p>
          <a:p>
            <a:pPr eaLnBrk="1" hangingPunct="1"/>
            <a:r>
              <a:rPr lang="en-US" altLang="ar-IQ" sz="2100" dirty="0"/>
              <a:t>2. Social pressure.</a:t>
            </a:r>
          </a:p>
          <a:p>
            <a:pPr eaLnBrk="1" hangingPunct="1"/>
            <a:r>
              <a:rPr lang="en-US" altLang="ar-IQ" sz="2100" dirty="0"/>
              <a:t>3. Guilt and self-blame for lapses or one-time slips.</a:t>
            </a:r>
          </a:p>
          <a:p>
            <a:pPr eaLnBrk="1" hangingPunct="1"/>
            <a:r>
              <a:rPr lang="en-US" altLang="ar-IQ" sz="2100" dirty="0"/>
              <a:t>4. Overconfidence (I can smoke one cigarette and stop again).</a:t>
            </a:r>
          </a:p>
          <a:p>
            <a:pPr eaLnBrk="1" hangingPunct="1"/>
            <a:r>
              <a:rPr lang="en-US" altLang="ar-IQ" sz="2100" dirty="0"/>
              <a:t>5. Frequent temptation (meeting the same drinking buddies after work at a bar, keeping a pack of cigarettes on hand to prove I can resist).</a:t>
            </a:r>
          </a:p>
          <a:p>
            <a:pPr eaLnBrk="1" hangingPunct="1"/>
            <a:r>
              <a:rPr lang="en-US" altLang="ar-IQ" sz="2100" dirty="0"/>
              <a:t>6. Desire for immediate gratification (“I deserve a drink after a hard day,” “Changing should not be this hard,” “It takes too long to notice weight change”).</a:t>
            </a:r>
          </a:p>
        </p:txBody>
      </p:sp>
    </p:spTree>
    <p:extLst>
      <p:ext uri="{BB962C8B-B14F-4D97-AF65-F5344CB8AC3E}">
        <p14:creationId xmlns:p14="http://schemas.microsoft.com/office/powerpoint/2010/main" val="409682645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6255" y="197427"/>
            <a:ext cx="8749145" cy="4374574"/>
          </a:xfrm>
        </p:spPr>
        <p:txBody>
          <a:bodyPr/>
          <a:lstStyle/>
          <a:p>
            <a:pPr eaLnBrk="1" hangingPunct="1">
              <a:lnSpc>
                <a:spcPct val="80000"/>
              </a:lnSpc>
              <a:buFont typeface="Wingdings" panose="05000000000000000000" pitchFamily="2" charset="2"/>
              <a:buNone/>
            </a:pPr>
            <a:r>
              <a:rPr lang="en-US" altLang="ar-IQ" dirty="0"/>
              <a:t>To help patients prevent relapse—a more permanent regression to an unhealthy behavior pattern—the following steps are recommended:</a:t>
            </a:r>
          </a:p>
          <a:p>
            <a:pPr eaLnBrk="1" hangingPunct="1">
              <a:lnSpc>
                <a:spcPct val="80000"/>
              </a:lnSpc>
              <a:buFont typeface="Wingdings" panose="05000000000000000000" pitchFamily="2" charset="2"/>
              <a:buNone/>
            </a:pPr>
            <a:r>
              <a:rPr lang="en-US" altLang="ar-IQ" dirty="0"/>
              <a:t>• Help patients understand the difference between a lapse and relapse.</a:t>
            </a:r>
          </a:p>
          <a:p>
            <a:pPr eaLnBrk="1" hangingPunct="1">
              <a:lnSpc>
                <a:spcPct val="80000"/>
              </a:lnSpc>
              <a:buFont typeface="Wingdings" panose="05000000000000000000" pitchFamily="2" charset="2"/>
              <a:buNone/>
            </a:pPr>
            <a:r>
              <a:rPr lang="en-US" altLang="ar-IQ" dirty="0"/>
              <a:t>• Help patients identify the high-risk situations in which they are most vulnerable to lapsing into old habits.</a:t>
            </a:r>
          </a:p>
          <a:p>
            <a:pPr eaLnBrk="1" hangingPunct="1">
              <a:lnSpc>
                <a:spcPct val="80000"/>
              </a:lnSpc>
              <a:buFont typeface="Wingdings" panose="05000000000000000000" pitchFamily="2" charset="2"/>
              <a:buNone/>
            </a:pPr>
            <a:r>
              <a:rPr lang="en-US" altLang="ar-IQ" dirty="0"/>
              <a:t>• Help patients identify what might help them to cope with a similar situation in the future.</a:t>
            </a:r>
          </a:p>
          <a:p>
            <a:pPr eaLnBrk="1" hangingPunct="1">
              <a:lnSpc>
                <a:spcPct val="80000"/>
              </a:lnSpc>
              <a:buFont typeface="Wingdings" panose="05000000000000000000" pitchFamily="2" charset="2"/>
              <a:buNone/>
            </a:pPr>
            <a:r>
              <a:rPr lang="en-US" altLang="ar-IQ" dirty="0"/>
              <a:t>• Help patients have a plan in place ahead of time to go back to the new behavior without feeling guilty.</a:t>
            </a:r>
          </a:p>
          <a:p>
            <a:pPr eaLnBrk="1" hangingPunct="1">
              <a:lnSpc>
                <a:spcPct val="80000"/>
              </a:lnSpc>
              <a:buFont typeface="Wingdings" panose="05000000000000000000" pitchFamily="2" charset="2"/>
              <a:buNone/>
            </a:pPr>
            <a:r>
              <a:rPr lang="en-US" altLang="ar-IQ" dirty="0"/>
              <a:t>• Help patients recommit to goals of change.</a:t>
            </a:r>
          </a:p>
          <a:p>
            <a:pPr eaLnBrk="1" hangingPunct="1">
              <a:lnSpc>
                <a:spcPct val="80000"/>
              </a:lnSpc>
              <a:buFont typeface="Wingdings" panose="05000000000000000000" pitchFamily="2" charset="2"/>
              <a:buNone/>
            </a:pPr>
            <a:r>
              <a:rPr lang="en-US" altLang="ar-IQ" dirty="0"/>
              <a:t>   For patients who are hindered by chronic or severe emotional distress, refer to physicians or a mental health professional.</a:t>
            </a:r>
          </a:p>
        </p:txBody>
      </p:sp>
    </p:spTree>
    <p:extLst>
      <p:ext uri="{BB962C8B-B14F-4D97-AF65-F5344CB8AC3E}">
        <p14:creationId xmlns:p14="http://schemas.microsoft.com/office/powerpoint/2010/main" val="1872640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5472" y="0"/>
            <a:ext cx="8686800" cy="4778302"/>
          </a:xfrm>
        </p:spPr>
        <p:txBody>
          <a:bodyPr/>
          <a:lstStyle/>
          <a:p>
            <a:pPr marL="0" indent="0">
              <a:buNone/>
            </a:pPr>
            <a:r>
              <a:rPr lang="en-US" altLang="ar-IQ" sz="2000" dirty="0" smtClean="0">
                <a:solidFill>
                  <a:srgbClr val="FF0000"/>
                </a:solidFill>
              </a:rPr>
              <a:t>PROBING</a:t>
            </a:r>
          </a:p>
          <a:p>
            <a:r>
              <a:rPr lang="en-US" altLang="ar-IQ" sz="2000" dirty="0" smtClean="0"/>
              <a:t>Probing </a:t>
            </a:r>
            <a:r>
              <a:rPr lang="en-US" altLang="ar-IQ" sz="2000" dirty="0"/>
              <a:t>is the use of questions to elicit needed information from patients or to help clarify their problems or concerns. </a:t>
            </a:r>
            <a:endParaRPr lang="en-US" altLang="ar-IQ" sz="2000" dirty="0" smtClean="0"/>
          </a:p>
          <a:p>
            <a:r>
              <a:rPr lang="en-US" altLang="ar-IQ" sz="2000" dirty="0" smtClean="0"/>
              <a:t>Asking </a:t>
            </a:r>
            <a:r>
              <a:rPr lang="en-US" altLang="ar-IQ" sz="2000" dirty="0"/>
              <a:t>questions seems to be a straightforward task, which it is in most </a:t>
            </a:r>
            <a:r>
              <a:rPr lang="en-US" altLang="ar-IQ" sz="2000" dirty="0" smtClean="0"/>
              <a:t>situations. However</a:t>
            </a:r>
            <a:r>
              <a:rPr lang="en-US" altLang="ar-IQ" sz="2000" dirty="0"/>
              <a:t>, several things should be considered before asking a question</a:t>
            </a:r>
          </a:p>
          <a:p>
            <a:r>
              <a:rPr lang="en-US" altLang="ar-IQ" sz="2000" dirty="0"/>
              <a:t>The </a:t>
            </a:r>
            <a:r>
              <a:rPr lang="en-US" altLang="ar-IQ" sz="2000" dirty="0">
                <a:solidFill>
                  <a:srgbClr val="FF0000"/>
                </a:solidFill>
              </a:rPr>
              <a:t>phrasing of the question </a:t>
            </a:r>
            <a:r>
              <a:rPr lang="en-US" altLang="ar-IQ" sz="2000" dirty="0"/>
              <a:t>is important. Patients are often put on the defensive by questions. </a:t>
            </a:r>
            <a:endParaRPr lang="en-US" altLang="ar-IQ" sz="2000" dirty="0" smtClean="0"/>
          </a:p>
          <a:p>
            <a:r>
              <a:rPr lang="en-US" altLang="ar-IQ" sz="2000" dirty="0" smtClean="0"/>
              <a:t>For </a:t>
            </a:r>
            <a:r>
              <a:rPr lang="en-US" altLang="ar-IQ" sz="2000" dirty="0"/>
              <a:t>instance, “why” type questions can make people feel that they have to justify their reason for doing a certain thing. </a:t>
            </a:r>
            <a:endParaRPr lang="en-US" altLang="ar-IQ" sz="2000" dirty="0" smtClean="0"/>
          </a:p>
          <a:p>
            <a:r>
              <a:rPr lang="en-US" altLang="ar-IQ" sz="2000" dirty="0" smtClean="0"/>
              <a:t>It </a:t>
            </a:r>
            <a:r>
              <a:rPr lang="en-US" altLang="ar-IQ" sz="2000" dirty="0"/>
              <a:t>is usually better to use “what” or “how” type of questions</a:t>
            </a:r>
            <a:r>
              <a:rPr lang="en-US" altLang="ar-IQ" sz="2000" dirty="0" smtClean="0"/>
              <a:t>.</a:t>
            </a:r>
          </a:p>
          <a:p>
            <a:r>
              <a:rPr lang="en-US" altLang="ar-IQ" sz="2000" dirty="0" smtClean="0"/>
              <a:t> </a:t>
            </a:r>
            <a:r>
              <a:rPr lang="en-US" altLang="ar-IQ" sz="2000" dirty="0"/>
              <a:t>For example, people might become defensive if asked “Why do you miss doses of medication?” instead of “What causes you to miss doses of medication?”</a:t>
            </a:r>
          </a:p>
          <a:p>
            <a:endParaRPr lang="ar-IQ" dirty="0"/>
          </a:p>
        </p:txBody>
      </p:sp>
    </p:spTree>
    <p:extLst>
      <p:ext uri="{BB962C8B-B14F-4D97-AF65-F5344CB8AC3E}">
        <p14:creationId xmlns:p14="http://schemas.microsoft.com/office/powerpoint/2010/main" val="8848891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6644" y="178160"/>
            <a:ext cx="8666019" cy="4778303"/>
          </a:xfrm>
        </p:spPr>
        <p:txBody>
          <a:bodyPr/>
          <a:lstStyle/>
          <a:p>
            <a:r>
              <a:rPr lang="en-US" altLang="ar-IQ" sz="2000" dirty="0"/>
              <a:t>In addition, the </a:t>
            </a:r>
            <a:r>
              <a:rPr lang="en-US" altLang="ar-IQ" sz="2000" dirty="0">
                <a:solidFill>
                  <a:srgbClr val="FF0000"/>
                </a:solidFill>
              </a:rPr>
              <a:t>timing of the </a:t>
            </a:r>
            <a:r>
              <a:rPr lang="en-US" altLang="ar-IQ" sz="2000" dirty="0"/>
              <a:t>question is important</a:t>
            </a:r>
            <a:r>
              <a:rPr lang="en-US" altLang="ar-IQ" sz="2000" dirty="0" smtClean="0"/>
              <a:t>.</a:t>
            </a:r>
          </a:p>
          <a:p>
            <a:r>
              <a:rPr lang="en-US" altLang="ar-IQ" sz="2000" dirty="0" smtClean="0"/>
              <a:t> </a:t>
            </a:r>
            <a:r>
              <a:rPr lang="en-US" altLang="ar-IQ" sz="2000" dirty="0"/>
              <a:t>Several </a:t>
            </a:r>
            <a:r>
              <a:rPr lang="en-US" altLang="ar-IQ" sz="2000" b="1" dirty="0"/>
              <a:t>questions in succession may leave the patient with a sense of being interrogated </a:t>
            </a:r>
            <a:r>
              <a:rPr lang="en-US" altLang="ar-IQ" sz="2000" dirty="0"/>
              <a:t>and therefore may raise the level of </a:t>
            </a:r>
            <a:r>
              <a:rPr lang="en-US" altLang="ar-IQ" sz="2000" b="1" dirty="0"/>
              <a:t>defensiveness</a:t>
            </a:r>
            <a:r>
              <a:rPr lang="en-US" altLang="ar-IQ" sz="2000" dirty="0"/>
              <a:t>. The patient should be allowed to finish answering the current question before proceeding to the next one. </a:t>
            </a:r>
          </a:p>
          <a:p>
            <a:r>
              <a:rPr lang="en-US" altLang="ar-IQ" sz="2000" dirty="0"/>
              <a:t>In addition</a:t>
            </a:r>
            <a:r>
              <a:rPr lang="en-US" altLang="ar-IQ" sz="2000" dirty="0">
                <a:solidFill>
                  <a:srgbClr val="FF0000"/>
                </a:solidFill>
              </a:rPr>
              <a:t>, leading questions </a:t>
            </a:r>
            <a:r>
              <a:rPr lang="en-US" altLang="ar-IQ" sz="2000" dirty="0"/>
              <a:t>should be avoided. </a:t>
            </a:r>
            <a:endParaRPr lang="en-US" altLang="ar-IQ" sz="2000" dirty="0" smtClean="0"/>
          </a:p>
          <a:p>
            <a:r>
              <a:rPr lang="en-US" altLang="ar-IQ" sz="2000" dirty="0" smtClean="0"/>
              <a:t>These questions strongly imply an expected answer (for example, “You don’t usually forget to take the medication, do you?” or “You take this three times a day with meals, right?”). </a:t>
            </a:r>
          </a:p>
          <a:p>
            <a:r>
              <a:rPr lang="en-US" altLang="ar-IQ" sz="2000" dirty="0" smtClean="0"/>
              <a:t>These questions lead patients into saying what they think you want to hear </a:t>
            </a:r>
            <a:r>
              <a:rPr lang="en-US" altLang="ar-IQ" sz="2000" b="1" dirty="0" smtClean="0"/>
              <a:t>rather than what the truth may be.</a:t>
            </a:r>
            <a:endParaRPr lang="en-US" altLang="ar-IQ" sz="2000" b="1" dirty="0"/>
          </a:p>
        </p:txBody>
      </p:sp>
    </p:spTree>
    <p:extLst>
      <p:ext uri="{BB962C8B-B14F-4D97-AF65-F5344CB8AC3E}">
        <p14:creationId xmlns:p14="http://schemas.microsoft.com/office/powerpoint/2010/main" val="31404454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0554" y="178162"/>
            <a:ext cx="8634845" cy="4736738"/>
          </a:xfrm>
        </p:spPr>
        <p:txBody>
          <a:bodyPr/>
          <a:lstStyle/>
          <a:p>
            <a:pPr>
              <a:lnSpc>
                <a:spcPct val="90000"/>
              </a:lnSpc>
            </a:pPr>
            <a:r>
              <a:rPr lang="en-US" altLang="ar-IQ" sz="2000" dirty="0"/>
              <a:t>To conduct an effective interview, it is important to understand the differences between </a:t>
            </a:r>
            <a:r>
              <a:rPr lang="en-US" altLang="ar-IQ" sz="2000" b="1" dirty="0"/>
              <a:t>closed-ended and open-ended </a:t>
            </a:r>
            <a:r>
              <a:rPr lang="en-US" altLang="ar-IQ" sz="2000" dirty="0"/>
              <a:t>questions</a:t>
            </a:r>
            <a:r>
              <a:rPr lang="en-US" altLang="ar-IQ" sz="2000" dirty="0" smtClean="0"/>
              <a:t>.</a:t>
            </a:r>
          </a:p>
          <a:p>
            <a:pPr>
              <a:lnSpc>
                <a:spcPct val="90000"/>
              </a:lnSpc>
            </a:pPr>
            <a:r>
              <a:rPr lang="en-US" altLang="ar-IQ" sz="2000" dirty="0" smtClean="0"/>
              <a:t>  </a:t>
            </a:r>
            <a:r>
              <a:rPr lang="en-US" altLang="ar-IQ" sz="2000" dirty="0"/>
              <a:t>A closed-ended question can be answered with either a “yes” or “no” response or with a few words at most</a:t>
            </a:r>
            <a:r>
              <a:rPr lang="en-US" altLang="ar-IQ" sz="2000" dirty="0" smtClean="0"/>
              <a:t>.</a:t>
            </a:r>
          </a:p>
          <a:p>
            <a:pPr>
              <a:lnSpc>
                <a:spcPct val="90000"/>
              </a:lnSpc>
            </a:pPr>
            <a:r>
              <a:rPr lang="en-US" altLang="ar-IQ" sz="2000" dirty="0" smtClean="0"/>
              <a:t> </a:t>
            </a:r>
            <a:r>
              <a:rPr lang="en-US" altLang="ar-IQ" sz="2000" dirty="0"/>
              <a:t>On the other hand, an open-ended question neither limits the patient’s response nor induces defensiveness</a:t>
            </a:r>
            <a:r>
              <a:rPr lang="en-US" altLang="ar-IQ" sz="2000" dirty="0" smtClean="0"/>
              <a:t>.</a:t>
            </a:r>
          </a:p>
          <a:p>
            <a:pPr>
              <a:lnSpc>
                <a:spcPct val="90000"/>
              </a:lnSpc>
            </a:pPr>
            <a:r>
              <a:rPr lang="en-US" altLang="ar-IQ" sz="2000" dirty="0" smtClean="0"/>
              <a:t> </a:t>
            </a:r>
            <a:r>
              <a:rPr lang="en-US" altLang="ar-IQ" sz="2000" dirty="0"/>
              <a:t>For </a:t>
            </a:r>
            <a:r>
              <a:rPr lang="en-US" altLang="ar-IQ" sz="2000" u="sng" dirty="0"/>
              <a:t>example</a:t>
            </a:r>
            <a:r>
              <a:rPr lang="en-US" altLang="ar-IQ" sz="2000" dirty="0"/>
              <a:t>, a closed-ended question would be “</a:t>
            </a:r>
            <a:r>
              <a:rPr lang="en-US" altLang="ar-IQ" sz="2000" i="1" dirty="0">
                <a:latin typeface="Times New Roman" panose="02020603050405020304" pitchFamily="18" charset="0"/>
                <a:cs typeface="Times New Roman" panose="02020603050405020304" pitchFamily="18" charset="0"/>
              </a:rPr>
              <a:t>Has your doctor told you how to take this medication</a:t>
            </a:r>
            <a:r>
              <a:rPr lang="en-US" altLang="ar-IQ" sz="2000" dirty="0"/>
              <a:t>?” The patient may only respond with a “yes” and not provide any useful information to you. </a:t>
            </a:r>
            <a:endParaRPr lang="en-US" altLang="ar-IQ" sz="2000" dirty="0" smtClean="0"/>
          </a:p>
          <a:p>
            <a:pPr>
              <a:lnSpc>
                <a:spcPct val="90000"/>
              </a:lnSpc>
            </a:pPr>
            <a:r>
              <a:rPr lang="en-US" altLang="ar-IQ" sz="2000" dirty="0" smtClean="0"/>
              <a:t>On </a:t>
            </a:r>
            <a:r>
              <a:rPr lang="en-US" altLang="ar-IQ" sz="2000" dirty="0"/>
              <a:t>the other hand, an example of an open-ended question would be “</a:t>
            </a:r>
            <a:r>
              <a:rPr lang="en-US" altLang="ar-IQ" sz="2000" i="1" dirty="0">
                <a:latin typeface="Times New Roman" panose="02020603050405020304" pitchFamily="18" charset="0"/>
                <a:cs typeface="Times New Roman" panose="02020603050405020304" pitchFamily="18" charset="0"/>
              </a:rPr>
              <a:t>How has your doctor told you to take this medication</a:t>
            </a:r>
            <a:r>
              <a:rPr lang="en-US" altLang="ar-IQ" sz="2000" dirty="0"/>
              <a:t>?” The phrasing of this question allows patients to state exactly how they perceive that the medication should be taken</a:t>
            </a:r>
            <a:r>
              <a:rPr lang="en-US" altLang="ar-IQ" dirty="0"/>
              <a:t>. </a:t>
            </a:r>
          </a:p>
        </p:txBody>
      </p:sp>
    </p:spTree>
    <p:extLst>
      <p:ext uri="{BB962C8B-B14F-4D97-AF65-F5344CB8AC3E}">
        <p14:creationId xmlns:p14="http://schemas.microsoft.com/office/powerpoint/2010/main" val="4041459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7817" y="74251"/>
            <a:ext cx="8863447" cy="4809475"/>
          </a:xfrm>
        </p:spPr>
        <p:txBody>
          <a:bodyPr/>
          <a:lstStyle/>
          <a:p>
            <a:pPr>
              <a:lnSpc>
                <a:spcPct val="80000"/>
              </a:lnSpc>
            </a:pPr>
            <a:r>
              <a:rPr lang="en-US" altLang="ar-IQ" sz="2000" b="1" dirty="0">
                <a:latin typeface="Times New Roman" panose="02020603050405020304" pitchFamily="18" charset="0"/>
                <a:cs typeface="Times New Roman" panose="02020603050405020304" pitchFamily="18" charset="0"/>
              </a:rPr>
              <a:t>Proper open-ended questions are harder to formulate </a:t>
            </a:r>
            <a:r>
              <a:rPr lang="en-US" altLang="ar-IQ" sz="2000" dirty="0">
                <a:latin typeface="Times New Roman" panose="02020603050405020304" pitchFamily="18" charset="0"/>
                <a:cs typeface="Times New Roman" panose="02020603050405020304" pitchFamily="18" charset="0"/>
              </a:rPr>
              <a:t>than closed-ended questions, but they are more crucial in obtaining complete information and in decreasing the patient’s defensiveness by conveying a willingness on your part to listen</a:t>
            </a:r>
            <a:r>
              <a:rPr lang="en-US" altLang="ar-IQ" sz="2000" dirty="0" smtClean="0">
                <a:latin typeface="Times New Roman" panose="02020603050405020304" pitchFamily="18" charset="0"/>
                <a:cs typeface="Times New Roman" panose="02020603050405020304" pitchFamily="18" charset="0"/>
              </a:rPr>
              <a:t>.</a:t>
            </a:r>
          </a:p>
          <a:p>
            <a:pPr>
              <a:lnSpc>
                <a:spcPct val="80000"/>
              </a:lnSpc>
            </a:pPr>
            <a:r>
              <a:rPr lang="en-US" altLang="ar-IQ" sz="2000" dirty="0" smtClean="0">
                <a:latin typeface="Times New Roman" panose="02020603050405020304" pitchFamily="18" charset="0"/>
                <a:cs typeface="Times New Roman" panose="02020603050405020304" pitchFamily="18" charset="0"/>
              </a:rPr>
              <a:t> </a:t>
            </a:r>
            <a:r>
              <a:rPr lang="en-US" altLang="ar-IQ" sz="2000" dirty="0">
                <a:latin typeface="Times New Roman" panose="02020603050405020304" pitchFamily="18" charset="0"/>
                <a:cs typeface="Times New Roman" panose="02020603050405020304" pitchFamily="18" charset="0"/>
              </a:rPr>
              <a:t>With an open-ended question you are allowing patients to present </a:t>
            </a:r>
            <a:r>
              <a:rPr lang="en-US" altLang="ar-IQ" dirty="0">
                <a:latin typeface="Times New Roman" panose="02020603050405020304" pitchFamily="18" charset="0"/>
                <a:cs typeface="Times New Roman" panose="02020603050405020304" pitchFamily="18" charset="0"/>
              </a:rPr>
              <a:t>information in their own words</a:t>
            </a:r>
            <a:r>
              <a:rPr lang="en-US" altLang="ar-IQ" dirty="0" smtClean="0">
                <a:latin typeface="Times New Roman" panose="02020603050405020304" pitchFamily="18" charset="0"/>
                <a:cs typeface="Times New Roman" panose="02020603050405020304" pitchFamily="18" charset="0"/>
              </a:rPr>
              <a:t>.</a:t>
            </a:r>
          </a:p>
          <a:p>
            <a:pPr>
              <a:lnSpc>
                <a:spcPct val="80000"/>
              </a:lnSpc>
            </a:pPr>
            <a:r>
              <a:rPr lang="en-US" altLang="ar-IQ" dirty="0" smtClean="0">
                <a:latin typeface="Times New Roman" panose="02020603050405020304" pitchFamily="18" charset="0"/>
                <a:cs typeface="Times New Roman" panose="02020603050405020304" pitchFamily="18" charset="0"/>
              </a:rPr>
              <a:t> </a:t>
            </a:r>
            <a:r>
              <a:rPr lang="en-US" altLang="ar-IQ" dirty="0">
                <a:latin typeface="Times New Roman" panose="02020603050405020304" pitchFamily="18" charset="0"/>
                <a:cs typeface="Times New Roman" panose="02020603050405020304" pitchFamily="18" charset="0"/>
              </a:rPr>
              <a:t>Closed-ended questions reduce the patient’s degree of openness and cause the patient to become more passive during the interviewing process because you are doing most of the talking. </a:t>
            </a:r>
            <a:endParaRPr lang="en-US" altLang="ar-IQ" dirty="0" smtClean="0">
              <a:latin typeface="Times New Roman" panose="02020603050405020304" pitchFamily="18" charset="0"/>
              <a:cs typeface="Times New Roman" panose="02020603050405020304" pitchFamily="18" charset="0"/>
            </a:endParaRPr>
          </a:p>
          <a:p>
            <a:pPr>
              <a:lnSpc>
                <a:spcPct val="80000"/>
              </a:lnSpc>
            </a:pPr>
            <a:r>
              <a:rPr lang="en-US" altLang="ar-IQ" dirty="0" smtClean="0">
                <a:latin typeface="Times New Roman" panose="02020603050405020304" pitchFamily="18" charset="0"/>
                <a:cs typeface="Times New Roman" panose="02020603050405020304" pitchFamily="18" charset="0"/>
              </a:rPr>
              <a:t>Closed-ended </a:t>
            </a:r>
            <a:r>
              <a:rPr lang="en-US" altLang="ar-IQ" dirty="0">
                <a:latin typeface="Times New Roman" panose="02020603050405020304" pitchFamily="18" charset="0"/>
                <a:cs typeface="Times New Roman" panose="02020603050405020304" pitchFamily="18" charset="0"/>
              </a:rPr>
              <a:t>questions also enable patients to avoid specific subjects and emotional expression. </a:t>
            </a:r>
            <a:endParaRPr lang="en-US" altLang="ar-IQ" dirty="0" smtClean="0">
              <a:latin typeface="Times New Roman" panose="02020603050405020304" pitchFamily="18" charset="0"/>
              <a:cs typeface="Times New Roman" panose="02020603050405020304" pitchFamily="18" charset="0"/>
            </a:endParaRPr>
          </a:p>
          <a:p>
            <a:pPr>
              <a:lnSpc>
                <a:spcPct val="80000"/>
              </a:lnSpc>
            </a:pPr>
            <a:r>
              <a:rPr lang="en-US" altLang="ar-IQ" dirty="0" smtClean="0">
                <a:latin typeface="Times New Roman" panose="02020603050405020304" pitchFamily="18" charset="0"/>
                <a:cs typeface="Times New Roman" panose="02020603050405020304" pitchFamily="18" charset="0"/>
              </a:rPr>
              <a:t>Closed-ended </a:t>
            </a:r>
            <a:r>
              <a:rPr lang="en-US" altLang="ar-IQ" dirty="0">
                <a:latin typeface="Times New Roman" panose="02020603050405020304" pitchFamily="18" charset="0"/>
                <a:cs typeface="Times New Roman" panose="02020603050405020304" pitchFamily="18" charset="0"/>
              </a:rPr>
              <a:t>questions can connote an air of interrogation and impersonality. </a:t>
            </a:r>
            <a:endParaRPr lang="en-US" altLang="ar-IQ" dirty="0" smtClean="0">
              <a:latin typeface="Times New Roman" panose="02020603050405020304" pitchFamily="18" charset="0"/>
              <a:cs typeface="Times New Roman" panose="02020603050405020304" pitchFamily="18" charset="0"/>
            </a:endParaRPr>
          </a:p>
          <a:p>
            <a:pPr>
              <a:lnSpc>
                <a:spcPct val="80000"/>
              </a:lnSpc>
            </a:pPr>
            <a:r>
              <a:rPr lang="en-US" altLang="ar-IQ" dirty="0" smtClean="0">
                <a:latin typeface="Times New Roman" panose="02020603050405020304" pitchFamily="18" charset="0"/>
                <a:cs typeface="Times New Roman" panose="02020603050405020304" pitchFamily="18" charset="0"/>
              </a:rPr>
              <a:t>For </a:t>
            </a:r>
            <a:r>
              <a:rPr lang="en-US" altLang="ar-IQ" dirty="0">
                <a:latin typeface="Times New Roman" panose="02020603050405020304" pitchFamily="18" charset="0"/>
                <a:cs typeface="Times New Roman" panose="02020603050405020304" pitchFamily="18" charset="0"/>
              </a:rPr>
              <a:t>this reason, closed-ended questions are referred to as “</a:t>
            </a:r>
            <a:r>
              <a:rPr lang="en-US" altLang="ar-IQ" b="1" dirty="0">
                <a:latin typeface="Times New Roman" panose="02020603050405020304" pitchFamily="18" charset="0"/>
                <a:cs typeface="Times New Roman" panose="02020603050405020304" pitchFamily="18" charset="0"/>
              </a:rPr>
              <a:t>pharmacist-centered questions</a:t>
            </a:r>
            <a:r>
              <a:rPr lang="en-US" altLang="ar-IQ" sz="2800" b="1"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111791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7426" y="230115"/>
            <a:ext cx="8790709" cy="4736739"/>
          </a:xfrm>
        </p:spPr>
        <p:txBody>
          <a:bodyPr/>
          <a:lstStyle/>
          <a:p>
            <a:pPr>
              <a:lnSpc>
                <a:spcPct val="90000"/>
              </a:lnSpc>
            </a:pPr>
            <a:r>
              <a:rPr lang="en-US" altLang="ar-IQ" dirty="0"/>
              <a:t>Experience has found that open-ended questions are more effective in assessing patient understanding</a:t>
            </a:r>
            <a:r>
              <a:rPr lang="en-US" altLang="ar-IQ" dirty="0" smtClean="0"/>
              <a:t>.</a:t>
            </a:r>
          </a:p>
          <a:p>
            <a:pPr>
              <a:lnSpc>
                <a:spcPct val="90000"/>
              </a:lnSpc>
            </a:pPr>
            <a:r>
              <a:rPr lang="en-US" altLang="ar-IQ" dirty="0" smtClean="0"/>
              <a:t> </a:t>
            </a:r>
            <a:r>
              <a:rPr lang="en-US" altLang="ar-IQ" dirty="0"/>
              <a:t>For new prescriptions, the questions </a:t>
            </a:r>
            <a:endParaRPr lang="en-US" altLang="ar-IQ" dirty="0" smtClean="0"/>
          </a:p>
          <a:p>
            <a:pPr>
              <a:lnSpc>
                <a:spcPct val="90000"/>
              </a:lnSpc>
            </a:pPr>
            <a:r>
              <a:rPr lang="en-US" altLang="ar-IQ" dirty="0" smtClean="0"/>
              <a:t>“</a:t>
            </a:r>
            <a:r>
              <a:rPr lang="en-US" altLang="ar-IQ" i="1" dirty="0">
                <a:latin typeface="Times New Roman" panose="02020603050405020304" pitchFamily="18" charset="0"/>
                <a:cs typeface="Times New Roman" panose="02020603050405020304" pitchFamily="18" charset="0"/>
              </a:rPr>
              <a:t>What did your doctor tell you the medication is for</a:t>
            </a:r>
            <a:r>
              <a:rPr lang="en-US" altLang="ar-IQ" dirty="0"/>
              <a:t>?,” </a:t>
            </a:r>
            <a:endParaRPr lang="en-US" altLang="ar-IQ" dirty="0" smtClean="0"/>
          </a:p>
          <a:p>
            <a:pPr>
              <a:lnSpc>
                <a:spcPct val="90000"/>
              </a:lnSpc>
            </a:pPr>
            <a:r>
              <a:rPr lang="en-US" altLang="ar-IQ" dirty="0" smtClean="0"/>
              <a:t>“</a:t>
            </a:r>
            <a:r>
              <a:rPr lang="en-US" altLang="ar-IQ" i="1" dirty="0">
                <a:latin typeface="Times New Roman" panose="02020603050405020304" pitchFamily="18" charset="0"/>
                <a:cs typeface="Times New Roman" panose="02020603050405020304" pitchFamily="18" charset="0"/>
              </a:rPr>
              <a:t>How did your doctor tell you to take the medication</a:t>
            </a:r>
            <a:r>
              <a:rPr lang="en-US" altLang="ar-IQ" dirty="0"/>
              <a:t>?,” and </a:t>
            </a:r>
            <a:endParaRPr lang="en-US" altLang="ar-IQ" dirty="0" smtClean="0"/>
          </a:p>
          <a:p>
            <a:pPr>
              <a:lnSpc>
                <a:spcPct val="90000"/>
              </a:lnSpc>
            </a:pPr>
            <a:r>
              <a:rPr lang="en-US" altLang="ar-IQ" dirty="0" smtClean="0"/>
              <a:t>“</a:t>
            </a:r>
            <a:r>
              <a:rPr lang="en-US" altLang="ar-IQ" i="1" dirty="0">
                <a:latin typeface="Times New Roman" panose="02020603050405020304" pitchFamily="18" charset="0"/>
                <a:cs typeface="Times New Roman" panose="02020603050405020304" pitchFamily="18" charset="0"/>
              </a:rPr>
              <a:t>What did your doctor tell you to expect</a:t>
            </a:r>
            <a:r>
              <a:rPr lang="en-US" altLang="ar-IQ" dirty="0"/>
              <a:t>?” </a:t>
            </a:r>
            <a:endParaRPr lang="en-US" altLang="ar-IQ" dirty="0" smtClean="0"/>
          </a:p>
          <a:p>
            <a:pPr>
              <a:lnSpc>
                <a:spcPct val="90000"/>
              </a:lnSpc>
            </a:pPr>
            <a:r>
              <a:rPr lang="en-US" altLang="ar-IQ" dirty="0" smtClean="0"/>
              <a:t>Open-ended </a:t>
            </a:r>
            <a:r>
              <a:rPr lang="en-US" altLang="ar-IQ" dirty="0"/>
              <a:t>questions provide an opportunity for you to assess whether or not the patient understands </a:t>
            </a:r>
            <a:r>
              <a:rPr lang="en-US" altLang="ar-IQ" dirty="0" smtClean="0"/>
              <a:t>the </a:t>
            </a:r>
            <a:r>
              <a:rPr lang="en-US" altLang="ar-IQ" b="1" dirty="0"/>
              <a:t>key elements of drug therapy</a:t>
            </a:r>
          </a:p>
        </p:txBody>
      </p:sp>
    </p:spTree>
    <p:extLst>
      <p:ext uri="{BB962C8B-B14F-4D97-AF65-F5344CB8AC3E}">
        <p14:creationId xmlns:p14="http://schemas.microsoft.com/office/powerpoint/2010/main" val="1571381106"/>
      </p:ext>
    </p:extLst>
  </p:cSld>
  <p:clrMapOvr>
    <a:masterClrMapping/>
  </p:clrMapOvr>
</p:sld>
</file>

<file path=ppt/theme/theme1.xml><?xml version="1.0" encoding="utf-8"?>
<a:theme xmlns:a="http://schemas.openxmlformats.org/drawingml/2006/main" name="1_nhsggc_white">
  <a:themeElements>
    <a:clrScheme name="nhsggc_whi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nhsggc_white">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alt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alt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nhsggc_whi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hsggc_whi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hsggc_whi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hsggc_whi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hsggc_whi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hsggc_whi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hsggc_whit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hsggc_whi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hsggc_whi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hsggc_whi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hsggc_whi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hsggc_whi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Antonio template">
  <a:themeElements>
    <a:clrScheme name="Antonio template">
      <a:dk1>
        <a:srgbClr val="000000"/>
      </a:dk1>
      <a:lt1>
        <a:srgbClr val="FFFFFF"/>
      </a:lt1>
      <a:dk2>
        <a:srgbClr val="A7A7A7"/>
      </a:dk2>
      <a:lt2>
        <a:srgbClr val="535353"/>
      </a:lt2>
      <a:accent1>
        <a:srgbClr val="2185C5"/>
      </a:accent1>
      <a:accent2>
        <a:srgbClr val="7ECEFD"/>
      </a:accent2>
      <a:accent3>
        <a:srgbClr val="F20253"/>
      </a:accent3>
      <a:accent4>
        <a:srgbClr val="FF9715"/>
      </a:accent4>
      <a:accent5>
        <a:srgbClr val="1C3AA9"/>
      </a:accent5>
      <a:accent6>
        <a:srgbClr val="97ABBC"/>
      </a:accent6>
      <a:hlink>
        <a:srgbClr val="0000FF"/>
      </a:hlink>
      <a:folHlink>
        <a:srgbClr val="FF00FF"/>
      </a:folHlink>
    </a:clrScheme>
    <a:fontScheme name="Antonio template">
      <a:majorFont>
        <a:latin typeface="Helvetica"/>
        <a:ea typeface="Helvetica"/>
        <a:cs typeface="Helvetica"/>
      </a:majorFont>
      <a:minorFont>
        <a:latin typeface="Arial"/>
        <a:ea typeface="Arial"/>
        <a:cs typeface="Arial"/>
      </a:minorFont>
    </a:fontScheme>
    <a:fmtScheme name="Antonio templa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67748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67748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Override1.xml><?xml version="1.0" encoding="utf-8"?>
<a:themeOverride xmlns:a="http://schemas.openxmlformats.org/drawingml/2006/main">
  <a:clrScheme name="nhsggc_whi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emplate/>
  <TotalTime>1231</TotalTime>
  <Words>7211</Words>
  <Application>Microsoft Office PowerPoint</Application>
  <PresentationFormat>On-screen Show (16:9)</PresentationFormat>
  <Paragraphs>321</Paragraphs>
  <Slides>48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48</vt:i4>
      </vt:variant>
    </vt:vector>
  </HeadingPairs>
  <TitlesOfParts>
    <vt:vector size="53" baseType="lpstr">
      <vt:lpstr>ＭＳ Ｐゴシック</vt:lpstr>
      <vt:lpstr>Arial</vt:lpstr>
      <vt:lpstr>Times New Roman</vt:lpstr>
      <vt:lpstr>Wingdings</vt:lpstr>
      <vt:lpstr>1_nhsggc_white</vt:lpstr>
      <vt:lpstr>  Lecture 7 Interviewing and Assessment Helping Patients Manage Therapeutic Regimens    lecturer Ola Ali Nassr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Key Elements of Drug Therapy</vt:lpstr>
      <vt:lpstr>PowerPoint Presentation</vt:lpstr>
      <vt:lpstr>PowerPoint Presentation</vt:lpstr>
      <vt:lpstr>PowerPoint Presentation</vt:lpstr>
      <vt:lpstr>PowerPoint Presentation</vt:lpstr>
      <vt:lpstr>PowerPoint Presentation</vt:lpstr>
      <vt:lpstr>After the interview is started, the following suggestions will help you conduct a more efficient interview:</vt:lpstr>
      <vt:lpstr>PowerPoint Presentation</vt:lpstr>
      <vt:lpstr>PowerPoint Presentation</vt:lpstr>
      <vt:lpstr>PowerPoint Presentation</vt:lpstr>
      <vt:lpstr>PowerPoint Presentation</vt:lpstr>
      <vt:lpstr>The following suggestions may help make these calls efficient.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STAGE 2: CONTEMPLATION</vt:lpstr>
      <vt:lpstr>STAGE 3: PREPARATION</vt:lpstr>
      <vt:lpstr>STAGE 4: ACTION</vt:lpstr>
      <vt:lpstr>STAGE 5: MAINTENANCE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ELICIT AND REINFORCE “CHANGE TALK”</vt:lpstr>
      <vt:lpstr>IMPLEMENT “RELAPSE PREVENTION” PROGRAM</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acer</dc:creator>
  <cp:lastModifiedBy>acer</cp:lastModifiedBy>
  <cp:revision>133</cp:revision>
  <dcterms:modified xsi:type="dcterms:W3CDTF">2025-02-12T20:52:11Z</dcterms:modified>
</cp:coreProperties>
</file>