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94" r:id="rId3"/>
    <p:sldId id="258" r:id="rId4"/>
    <p:sldId id="259" r:id="rId5"/>
    <p:sldId id="260" r:id="rId6"/>
    <p:sldId id="261" r:id="rId7"/>
    <p:sldId id="262" r:id="rId8"/>
    <p:sldId id="263" r:id="rId9"/>
    <p:sldId id="264" r:id="rId10"/>
    <p:sldId id="282" r:id="rId11"/>
    <p:sldId id="265" r:id="rId12"/>
    <p:sldId id="266" r:id="rId13"/>
    <p:sldId id="283" r:id="rId14"/>
    <p:sldId id="267" r:id="rId15"/>
    <p:sldId id="268" r:id="rId16"/>
    <p:sldId id="285" r:id="rId17"/>
    <p:sldId id="269" r:id="rId18"/>
    <p:sldId id="270" r:id="rId19"/>
    <p:sldId id="271" r:id="rId20"/>
    <p:sldId id="272" r:id="rId21"/>
    <p:sldId id="286" r:id="rId22"/>
    <p:sldId id="287" r:id="rId23"/>
    <p:sldId id="273" r:id="rId24"/>
    <p:sldId id="274" r:id="rId25"/>
    <p:sldId id="275" r:id="rId26"/>
    <p:sldId id="276" r:id="rId27"/>
    <p:sldId id="277" r:id="rId28"/>
    <p:sldId id="290" r:id="rId29"/>
    <p:sldId id="280" r:id="rId30"/>
    <p:sldId id="292" r:id="rId31"/>
    <p:sldId id="281" r:id="rId32"/>
    <p:sldId id="293"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458" autoAdjust="0"/>
  </p:normalViewPr>
  <p:slideViewPr>
    <p:cSldViewPr>
      <p:cViewPr varScale="1">
        <p:scale>
          <a:sx n="63" d="100"/>
          <a:sy n="63" d="100"/>
        </p:scale>
        <p:origin x="1596"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2/19/2025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l-Ra'y\Desktop\index.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81000"/>
            <a:ext cx="8686800" cy="50642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64308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228600"/>
            <a:ext cx="9067800" cy="341632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just"/>
            <a:r>
              <a:rPr lang="en-US" sz="2400" dirty="0">
                <a:latin typeface="Cambria" pitchFamily="18" charset="0"/>
              </a:rPr>
              <a:t>Aging may also affect the hearing process. </a:t>
            </a:r>
          </a:p>
          <a:p>
            <a:pPr algn="just"/>
            <a:endParaRPr lang="en-US" sz="2400" dirty="0" smtClean="0">
              <a:latin typeface="Cambria" pitchFamily="18" charset="0"/>
            </a:endParaRPr>
          </a:p>
          <a:p>
            <a:pPr algn="just"/>
            <a:r>
              <a:rPr lang="en-US" sz="2400" dirty="0" smtClean="0">
                <a:latin typeface="Cambria" pitchFamily="18" charset="0"/>
              </a:rPr>
              <a:t>Auditory </a:t>
            </a:r>
            <a:r>
              <a:rPr lang="en-US" sz="2400" dirty="0">
                <a:latin typeface="Cambria" pitchFamily="18" charset="0"/>
              </a:rPr>
              <a:t>loss in various degrees </a:t>
            </a:r>
            <a:r>
              <a:rPr lang="en-US" sz="2400" dirty="0" smtClean="0">
                <a:latin typeface="Cambria" pitchFamily="18" charset="0"/>
              </a:rPr>
              <a:t>of severity </a:t>
            </a:r>
            <a:r>
              <a:rPr lang="en-US" sz="2400" dirty="0">
                <a:latin typeface="Cambria" pitchFamily="18" charset="0"/>
              </a:rPr>
              <a:t>is seen in more than 50% of all older adults. </a:t>
            </a:r>
            <a:endParaRPr lang="en-US" sz="2400" dirty="0" smtClean="0">
              <a:latin typeface="Cambria" pitchFamily="18" charset="0"/>
            </a:endParaRPr>
          </a:p>
          <a:p>
            <a:pPr algn="just"/>
            <a:endParaRPr lang="en-US" sz="2400" dirty="0">
              <a:latin typeface="Cambria" pitchFamily="18" charset="0"/>
            </a:endParaRPr>
          </a:p>
          <a:p>
            <a:pPr marL="342900" indent="-342900" algn="just">
              <a:buFont typeface="Wingdings" pitchFamily="2" charset="2"/>
              <a:buChar char="Ø"/>
            </a:pPr>
            <a:r>
              <a:rPr lang="en-US" sz="2400" dirty="0" smtClean="0">
                <a:latin typeface="Cambria" pitchFamily="18" charset="0"/>
              </a:rPr>
              <a:t>The </a:t>
            </a:r>
            <a:r>
              <a:rPr lang="en-US" sz="2400" dirty="0">
                <a:latin typeface="Cambria" pitchFamily="18" charset="0"/>
              </a:rPr>
              <a:t>hearing loss associated </a:t>
            </a:r>
            <a:r>
              <a:rPr lang="en-US" sz="2400" dirty="0" smtClean="0">
                <a:latin typeface="Cambria" pitchFamily="18" charset="0"/>
              </a:rPr>
              <a:t>with the </a:t>
            </a:r>
            <a:r>
              <a:rPr lang="en-US" sz="2400" dirty="0">
                <a:latin typeface="Cambria" pitchFamily="18" charset="0"/>
              </a:rPr>
              <a:t>aging process is called </a:t>
            </a:r>
            <a:r>
              <a:rPr lang="en-US" sz="2400" b="1" dirty="0">
                <a:latin typeface="Cambria" pitchFamily="18" charset="0"/>
              </a:rPr>
              <a:t>(presbycusis)</a:t>
            </a:r>
            <a:r>
              <a:rPr lang="en-US" sz="2400" dirty="0">
                <a:latin typeface="Cambria" pitchFamily="18" charset="0"/>
              </a:rPr>
              <a:t>. Unfortunately, this condition may lead individuals</a:t>
            </a:r>
            <a:r>
              <a:rPr lang="en-US" sz="2400" b="1" dirty="0">
                <a:latin typeface="Cambria" pitchFamily="18" charset="0"/>
              </a:rPr>
              <a:t> </a:t>
            </a:r>
            <a:r>
              <a:rPr lang="en-US" sz="2400" dirty="0">
                <a:latin typeface="Cambria" pitchFamily="18" charset="0"/>
              </a:rPr>
              <a:t>to withdraw socially and psychologically or, in extreme cases, may lead others</a:t>
            </a:r>
            <a:r>
              <a:rPr lang="en-US" sz="2400" b="1" dirty="0">
                <a:latin typeface="Cambria" pitchFamily="18" charset="0"/>
              </a:rPr>
              <a:t> </a:t>
            </a:r>
            <a:r>
              <a:rPr lang="en-US" sz="2400" dirty="0">
                <a:latin typeface="Cambria" pitchFamily="18" charset="0"/>
              </a:rPr>
              <a:t>to label them as senile or forgetful. </a:t>
            </a:r>
          </a:p>
        </p:txBody>
      </p:sp>
    </p:spTree>
    <p:extLst>
      <p:ext uri="{BB962C8B-B14F-4D97-AF65-F5344CB8AC3E}">
        <p14:creationId xmlns:p14="http://schemas.microsoft.com/office/powerpoint/2010/main" val="32341011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599"/>
            <a:ext cx="8763000" cy="6370975"/>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en-US" sz="2400" b="1" u="sng" dirty="0">
                <a:latin typeface="Cambria" pitchFamily="18" charset="0"/>
              </a:rPr>
              <a:t>Type  hearing impairment in older </a:t>
            </a:r>
            <a:r>
              <a:rPr lang="en-US" sz="2400" b="1" u="sng" dirty="0" smtClean="0">
                <a:latin typeface="Cambria" pitchFamily="18" charset="0"/>
              </a:rPr>
              <a:t>adults</a:t>
            </a:r>
            <a:endParaRPr lang="en-US" sz="2400" dirty="0">
              <a:latin typeface="Cambria" pitchFamily="18" charset="0"/>
            </a:endParaRPr>
          </a:p>
          <a:p>
            <a:pPr marL="342900" lvl="0" indent="-342900">
              <a:buFont typeface="Wingdings" pitchFamily="2" charset="2"/>
              <a:buChar char="§"/>
            </a:pPr>
            <a:r>
              <a:rPr lang="en-US" sz="2400" dirty="0" smtClean="0">
                <a:latin typeface="Cambria" pitchFamily="18" charset="0"/>
              </a:rPr>
              <a:t>May </a:t>
            </a:r>
            <a:r>
              <a:rPr lang="en-US" sz="2400" dirty="0">
                <a:latin typeface="Cambria" pitchFamily="18" charset="0"/>
              </a:rPr>
              <a:t>be describe as being able to hear what others are saying, but not being able to understand what is being said. </a:t>
            </a:r>
            <a:endParaRPr lang="en-US" sz="2400" dirty="0" smtClean="0">
              <a:latin typeface="Cambria" pitchFamily="18" charset="0"/>
            </a:endParaRPr>
          </a:p>
          <a:p>
            <a:pPr marL="342900" lvl="0" indent="-342900">
              <a:buFont typeface="Wingdings" pitchFamily="2" charset="2"/>
              <a:buChar char="§"/>
            </a:pPr>
            <a:r>
              <a:rPr lang="en-US" sz="2400" dirty="0" smtClean="0">
                <a:latin typeface="Cambria" pitchFamily="18" charset="0"/>
              </a:rPr>
              <a:t>They </a:t>
            </a:r>
            <a:r>
              <a:rPr lang="en-US" sz="2400" dirty="0">
                <a:latin typeface="Cambria" pitchFamily="18" charset="0"/>
              </a:rPr>
              <a:t>can hear words, but they cannot put them together clearly. </a:t>
            </a:r>
          </a:p>
          <a:p>
            <a:pPr marL="342900" lvl="0" indent="-342900">
              <a:buFont typeface="Wingdings" pitchFamily="2" charset="2"/>
              <a:buChar char="§"/>
            </a:pPr>
            <a:r>
              <a:rPr lang="en-US" sz="2400" dirty="0">
                <a:latin typeface="Cambria" pitchFamily="18" charset="0"/>
              </a:rPr>
              <a:t>Other types of hearing loss seen in some older adults are related to diminished response to high-frequency sounds. </a:t>
            </a:r>
          </a:p>
          <a:p>
            <a:pPr marL="342900" lvl="0" indent="-342900">
              <a:buFont typeface="Wingdings" pitchFamily="2" charset="2"/>
              <a:buChar char="§"/>
            </a:pPr>
            <a:r>
              <a:rPr lang="en-US" sz="2400" dirty="0">
                <a:latin typeface="Cambria" pitchFamily="18" charset="0"/>
              </a:rPr>
              <a:t>In some older adults, sensitivity to sound is decreased, and the volume must be increased to stimulate the receptors.</a:t>
            </a:r>
          </a:p>
          <a:p>
            <a:pPr marL="342900" indent="-342900">
              <a:buFont typeface="Wingdings" pitchFamily="2" charset="2"/>
              <a:buChar char="§"/>
            </a:pPr>
            <a:r>
              <a:rPr lang="en-US" sz="2400" dirty="0">
                <a:latin typeface="Cambria" pitchFamily="18" charset="0"/>
              </a:rPr>
              <a:t>Many individuals with hearing deficiencies, </a:t>
            </a:r>
            <a:r>
              <a:rPr lang="en-US" sz="2400" dirty="0" smtClean="0">
                <a:latin typeface="Cambria" pitchFamily="18" charset="0"/>
              </a:rPr>
              <a:t>rely on </a:t>
            </a:r>
            <a:r>
              <a:rPr lang="en-US" sz="2400" dirty="0">
                <a:latin typeface="Cambria" pitchFamily="18" charset="0"/>
              </a:rPr>
              <a:t>speech reading (watching the lips, facial expressions, and gestures) to </a:t>
            </a:r>
            <a:r>
              <a:rPr lang="en-US" sz="2400" dirty="0" smtClean="0">
                <a:latin typeface="Cambria" pitchFamily="18" charset="0"/>
              </a:rPr>
              <a:t>enhance their </a:t>
            </a:r>
            <a:r>
              <a:rPr lang="en-US" sz="2400" dirty="0">
                <a:latin typeface="Cambria" pitchFamily="18" charset="0"/>
              </a:rPr>
              <a:t>communication ability</a:t>
            </a:r>
            <a:r>
              <a:rPr lang="en-US" sz="2400" dirty="0" smtClean="0">
                <a:latin typeface="Cambria" pitchFamily="18" charset="0"/>
              </a:rPr>
              <a:t>.</a:t>
            </a:r>
          </a:p>
          <a:p>
            <a:pPr marL="342900" indent="-342900">
              <a:buFont typeface="Wingdings" pitchFamily="2" charset="2"/>
              <a:buChar char="§"/>
            </a:pPr>
            <a:r>
              <a:rPr lang="en-US" sz="2400" dirty="0" smtClean="0">
                <a:latin typeface="Cambria" pitchFamily="18" charset="0"/>
              </a:rPr>
              <a:t> </a:t>
            </a:r>
            <a:r>
              <a:rPr lang="en-US" sz="2400" dirty="0">
                <a:latin typeface="Cambria" pitchFamily="18" charset="0"/>
              </a:rPr>
              <a:t>Speech-reading is more than just lip-reading. </a:t>
            </a:r>
            <a:r>
              <a:rPr lang="en-US" sz="2400" dirty="0" smtClean="0">
                <a:latin typeface="Cambria" pitchFamily="18" charset="0"/>
              </a:rPr>
              <a:t>It involves </a:t>
            </a:r>
            <a:r>
              <a:rPr lang="en-US" sz="2400" dirty="0">
                <a:latin typeface="Cambria" pitchFamily="18" charset="0"/>
              </a:rPr>
              <a:t>receiving visual signals from facial expressions, body postures, and </a:t>
            </a:r>
            <a:r>
              <a:rPr lang="en-US" sz="2400" dirty="0" smtClean="0">
                <a:latin typeface="Cambria" pitchFamily="18" charset="0"/>
              </a:rPr>
              <a:t>gestures as </a:t>
            </a:r>
            <a:r>
              <a:rPr lang="en-US" sz="2400" dirty="0">
                <a:latin typeface="Cambria" pitchFamily="18" charset="0"/>
              </a:rPr>
              <a:t>well as lip movements. Research has shown that everyone develops </a:t>
            </a:r>
            <a:r>
              <a:rPr lang="en-US" sz="2400" dirty="0" smtClean="0">
                <a:latin typeface="Cambria" pitchFamily="18" charset="0"/>
              </a:rPr>
              <a:t>some speech-reading </a:t>
            </a:r>
            <a:r>
              <a:rPr lang="en-US" sz="2400" dirty="0">
                <a:latin typeface="Cambria" pitchFamily="18" charset="0"/>
              </a:rPr>
              <a:t>skill and that the hearing-impaired typically develop that </a:t>
            </a:r>
            <a:r>
              <a:rPr lang="en-US" sz="2400" dirty="0" smtClean="0">
                <a:latin typeface="Cambria" pitchFamily="18" charset="0"/>
              </a:rPr>
              <a:t>skill much </a:t>
            </a:r>
            <a:r>
              <a:rPr lang="en-US" sz="2400" dirty="0">
                <a:latin typeface="Cambria" pitchFamily="18" charset="0"/>
              </a:rPr>
              <a:t>further.</a:t>
            </a:r>
          </a:p>
        </p:txBody>
      </p:sp>
    </p:spTree>
    <p:extLst>
      <p:ext uri="{BB962C8B-B14F-4D97-AF65-F5344CB8AC3E}">
        <p14:creationId xmlns:p14="http://schemas.microsoft.com/office/powerpoint/2010/main" val="20741499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9067800" cy="5447645"/>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endParaRPr lang="en-US" sz="2800" b="1" u="sng" dirty="0" smtClean="0">
              <a:latin typeface="Cambria" pitchFamily="18" charset="0"/>
            </a:endParaRPr>
          </a:p>
          <a:p>
            <a:r>
              <a:rPr lang="en-US" sz="2800" b="1" u="sng" dirty="0" smtClean="0">
                <a:latin typeface="Cambria" pitchFamily="18" charset="0"/>
              </a:rPr>
              <a:t>To </a:t>
            </a:r>
            <a:r>
              <a:rPr lang="en-US" sz="2800" b="1" u="sng" dirty="0">
                <a:latin typeface="Cambria" pitchFamily="18" charset="0"/>
              </a:rPr>
              <a:t>improve communication with hearing-impaired patients </a:t>
            </a:r>
            <a:r>
              <a:rPr lang="en-US" sz="2800" b="1" u="sng" dirty="0" smtClean="0">
                <a:latin typeface="Cambria" pitchFamily="18" charset="0"/>
              </a:rPr>
              <a:t>:</a:t>
            </a:r>
          </a:p>
          <a:p>
            <a:endParaRPr lang="en-US" sz="2400" dirty="0">
              <a:latin typeface="Cambria" pitchFamily="18" charset="0"/>
            </a:endParaRPr>
          </a:p>
          <a:p>
            <a:r>
              <a:rPr lang="en-US" sz="2400" b="1" dirty="0">
                <a:latin typeface="Cambria" pitchFamily="18" charset="0"/>
              </a:rPr>
              <a:t>1-</a:t>
            </a:r>
            <a:r>
              <a:rPr lang="en-US" sz="2400" dirty="0">
                <a:latin typeface="Cambria" pitchFamily="18" charset="0"/>
              </a:rPr>
              <a:t>For speech-reading to be most effective you should position patients directly in front of you .</a:t>
            </a:r>
          </a:p>
          <a:p>
            <a:r>
              <a:rPr lang="en-US" sz="2400" dirty="0">
                <a:latin typeface="Cambria" pitchFamily="18" charset="0"/>
              </a:rPr>
              <a:t>2- Try to position yourself about 3 to 6 feet </a:t>
            </a:r>
            <a:r>
              <a:rPr lang="en-US" sz="2400" dirty="0" smtClean="0">
                <a:latin typeface="Cambria" pitchFamily="18" charset="0"/>
              </a:rPr>
              <a:t>away.</a:t>
            </a:r>
            <a:endParaRPr lang="en-US" sz="2400" dirty="0">
              <a:latin typeface="Cambria" pitchFamily="18" charset="0"/>
            </a:endParaRPr>
          </a:p>
          <a:p>
            <a:r>
              <a:rPr lang="en-US" sz="2400" dirty="0">
                <a:latin typeface="Cambria" pitchFamily="18" charset="0"/>
              </a:rPr>
              <a:t>3- Never speak directly into the patient’s ear because this may distort the message.</a:t>
            </a:r>
          </a:p>
          <a:p>
            <a:r>
              <a:rPr lang="en-US" sz="2400" dirty="0">
                <a:latin typeface="Cambria" pitchFamily="18" charset="0"/>
              </a:rPr>
              <a:t>4-Wait until the patient can see you before speaking</a:t>
            </a:r>
          </a:p>
          <a:p>
            <a:r>
              <a:rPr lang="en-US" sz="2400" dirty="0">
                <a:latin typeface="Cambria" pitchFamily="18" charset="0"/>
              </a:rPr>
              <a:t>5-Position yourself on the side of the patient’s strongest ear; if necessary, touch </a:t>
            </a:r>
            <a:r>
              <a:rPr lang="en-US" sz="2400" dirty="0" smtClean="0">
                <a:latin typeface="Cambria" pitchFamily="18" charset="0"/>
              </a:rPr>
              <a:t>the patient </a:t>
            </a:r>
            <a:r>
              <a:rPr lang="en-US" sz="2400" dirty="0">
                <a:latin typeface="Cambria" pitchFamily="18" charset="0"/>
              </a:rPr>
              <a:t>on the arm. </a:t>
            </a:r>
          </a:p>
          <a:p>
            <a:r>
              <a:rPr lang="en-US" sz="2400" dirty="0">
                <a:latin typeface="Cambria" pitchFamily="18" charset="0"/>
              </a:rPr>
              <a:t>6-If your message does not appear to be getting through, you should </a:t>
            </a:r>
            <a:r>
              <a:rPr lang="en-US" sz="2400" dirty="0" smtClean="0">
                <a:latin typeface="Cambria" pitchFamily="18" charset="0"/>
              </a:rPr>
              <a:t> </a:t>
            </a:r>
            <a:r>
              <a:rPr lang="en-US" sz="2400" dirty="0">
                <a:latin typeface="Cambria" pitchFamily="18" charset="0"/>
              </a:rPr>
              <a:t>repeating the same </a:t>
            </a:r>
            <a:r>
              <a:rPr lang="en-US" sz="2400" dirty="0" smtClean="0">
                <a:latin typeface="Cambria" pitchFamily="18" charset="0"/>
              </a:rPr>
              <a:t>statement and use </a:t>
            </a:r>
            <a:r>
              <a:rPr lang="en-US" sz="2400" dirty="0">
                <a:latin typeface="Cambria" pitchFamily="18" charset="0"/>
              </a:rPr>
              <a:t> </a:t>
            </a:r>
            <a:r>
              <a:rPr lang="en-US" sz="2400" dirty="0" smtClean="0">
                <a:latin typeface="Cambria" pitchFamily="18" charset="0"/>
              </a:rPr>
              <a:t>shorter</a:t>
            </a:r>
            <a:r>
              <a:rPr lang="en-US" sz="2400" dirty="0">
                <a:latin typeface="Cambria" pitchFamily="18" charset="0"/>
              </a:rPr>
              <a:t>, </a:t>
            </a:r>
            <a:r>
              <a:rPr lang="en-US" sz="2400" dirty="0" smtClean="0">
                <a:latin typeface="Cambria" pitchFamily="18" charset="0"/>
              </a:rPr>
              <a:t>simpler sentences</a:t>
            </a:r>
            <a:r>
              <a:rPr lang="en-US" sz="2400" dirty="0">
                <a:latin typeface="Cambria" pitchFamily="18" charset="0"/>
              </a:rPr>
              <a:t>. </a:t>
            </a:r>
          </a:p>
        </p:txBody>
      </p:sp>
    </p:spTree>
    <p:extLst>
      <p:ext uri="{BB962C8B-B14F-4D97-AF65-F5344CB8AC3E}">
        <p14:creationId xmlns:p14="http://schemas.microsoft.com/office/powerpoint/2010/main" val="42243411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81000"/>
            <a:ext cx="8915400" cy="4893647"/>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en-US" sz="2400" dirty="0">
                <a:latin typeface="Cambria" pitchFamily="18" charset="0"/>
              </a:rPr>
              <a:t>7-Using a lower tone of voice may help some older adults because in some elderly patients response to high-frequency sounds is usually diminished before the response to lower-frequency </a:t>
            </a:r>
            <a:r>
              <a:rPr lang="en-US" sz="2400" dirty="0" smtClean="0">
                <a:latin typeface="Cambria" pitchFamily="18" charset="0"/>
              </a:rPr>
              <a:t>sounds</a:t>
            </a:r>
          </a:p>
          <a:p>
            <a:r>
              <a:rPr lang="en-US" sz="2400" dirty="0" smtClean="0">
                <a:latin typeface="Cambria" pitchFamily="18" charset="0"/>
              </a:rPr>
              <a:t> </a:t>
            </a:r>
            <a:endParaRPr lang="en-US" sz="2400" dirty="0">
              <a:latin typeface="Cambria" pitchFamily="18" charset="0"/>
            </a:endParaRPr>
          </a:p>
          <a:p>
            <a:r>
              <a:rPr lang="en-US" sz="2400" dirty="0">
                <a:latin typeface="Cambria" pitchFamily="18" charset="0"/>
              </a:rPr>
              <a:t>8-It is also important to slow your rate of speech somewhat so that the person can differentiate the words</a:t>
            </a:r>
            <a:r>
              <a:rPr lang="en-US" sz="2400" dirty="0" smtClean="0">
                <a:latin typeface="Cambria" pitchFamily="18" charset="0"/>
              </a:rPr>
              <a:t>.</a:t>
            </a:r>
          </a:p>
          <a:p>
            <a:endParaRPr lang="en-US" sz="2400" dirty="0">
              <a:latin typeface="Cambria" pitchFamily="18" charset="0"/>
            </a:endParaRPr>
          </a:p>
          <a:p>
            <a:r>
              <a:rPr lang="en-US" sz="2400" dirty="0">
                <a:latin typeface="Cambria" pitchFamily="18" charset="0"/>
              </a:rPr>
              <a:t>9- Remember not to shout when speaking, since shouting may upset some people</a:t>
            </a:r>
            <a:r>
              <a:rPr lang="en-US" sz="2400" dirty="0" smtClean="0">
                <a:latin typeface="Cambria" pitchFamily="18" charset="0"/>
              </a:rPr>
              <a:t>.</a:t>
            </a:r>
          </a:p>
          <a:p>
            <a:endParaRPr lang="en-US" sz="2400" dirty="0">
              <a:latin typeface="Cambria" pitchFamily="18" charset="0"/>
            </a:endParaRPr>
          </a:p>
          <a:p>
            <a:r>
              <a:rPr lang="en-US" sz="2400" dirty="0">
                <a:latin typeface="Cambria" pitchFamily="18" charset="0"/>
              </a:rPr>
              <a:t>10-Finally, be aware of environmental barriers, such as loud background noises or dimly lit counseling areas, which make communication difficult for the hearing impaired.</a:t>
            </a:r>
          </a:p>
        </p:txBody>
      </p:sp>
    </p:spTree>
    <p:extLst>
      <p:ext uri="{BB962C8B-B14F-4D97-AF65-F5344CB8AC3E}">
        <p14:creationId xmlns:p14="http://schemas.microsoft.com/office/powerpoint/2010/main" val="27818311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52400"/>
            <a:ext cx="8610600" cy="5755422"/>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marL="342900" indent="-342900">
              <a:buFont typeface="Wingdings" pitchFamily="2" charset="2"/>
              <a:buChar char="q"/>
            </a:pPr>
            <a:r>
              <a:rPr lang="en-US" sz="3200" b="1" dirty="0" smtClean="0">
                <a:solidFill>
                  <a:srgbClr val="FF0000"/>
                </a:solidFill>
                <a:latin typeface="Cambria" pitchFamily="18" charset="0"/>
              </a:rPr>
              <a:t>Speech</a:t>
            </a:r>
            <a:endParaRPr lang="en-US" sz="2400" dirty="0" smtClean="0">
              <a:solidFill>
                <a:srgbClr val="FF0000"/>
              </a:solidFill>
              <a:latin typeface="Cambria" pitchFamily="18" charset="0"/>
            </a:endParaRPr>
          </a:p>
          <a:p>
            <a:pPr marL="342900" indent="-342900">
              <a:buFont typeface="Arial" panose="020B0604020202020204" pitchFamily="34" charset="0"/>
              <a:buChar char="•"/>
            </a:pPr>
            <a:r>
              <a:rPr lang="en-US" sz="2400" dirty="0" smtClean="0">
                <a:latin typeface="Cambria" pitchFamily="18" charset="0"/>
              </a:rPr>
              <a:t>In </a:t>
            </a:r>
            <a:r>
              <a:rPr lang="en-US" sz="2400" dirty="0">
                <a:latin typeface="Cambria" pitchFamily="18" charset="0"/>
              </a:rPr>
              <a:t>pharmacy practice, you may need to interact with people who have some </a:t>
            </a:r>
            <a:r>
              <a:rPr lang="en-US" sz="2400" dirty="0" smtClean="0">
                <a:latin typeface="Cambria" pitchFamily="18" charset="0"/>
              </a:rPr>
              <a:t>type of </a:t>
            </a:r>
            <a:r>
              <a:rPr lang="en-US" sz="2400" dirty="0">
                <a:latin typeface="Cambria" pitchFamily="18" charset="0"/>
              </a:rPr>
              <a:t>speech impairment</a:t>
            </a:r>
            <a:r>
              <a:rPr lang="en-US" sz="2400" dirty="0" smtClean="0">
                <a:latin typeface="Cambria" pitchFamily="18" charset="0"/>
              </a:rPr>
              <a:t>.</a:t>
            </a:r>
          </a:p>
          <a:p>
            <a:pPr marL="342900" indent="-342900">
              <a:buFont typeface="Arial" panose="020B0604020202020204" pitchFamily="34" charset="0"/>
              <a:buChar char="•"/>
            </a:pPr>
            <a:r>
              <a:rPr lang="en-US" sz="2400" dirty="0" smtClean="0">
                <a:latin typeface="Cambria" pitchFamily="18" charset="0"/>
              </a:rPr>
              <a:t> </a:t>
            </a:r>
            <a:r>
              <a:rPr lang="en-US" sz="2400" dirty="0">
                <a:latin typeface="Cambria" pitchFamily="18" charset="0"/>
              </a:rPr>
              <a:t>Speech deficiencies can be caused by a variety of </a:t>
            </a:r>
            <a:r>
              <a:rPr lang="en-US" sz="2400" dirty="0" smtClean="0">
                <a:latin typeface="Cambria" pitchFamily="18" charset="0"/>
              </a:rPr>
              <a:t>factors, such </a:t>
            </a:r>
            <a:r>
              <a:rPr lang="en-US" sz="2400" dirty="0">
                <a:latin typeface="Cambria" pitchFamily="18" charset="0"/>
              </a:rPr>
              <a:t>as birth defects, injuries, or illnesses. A common speech deficiency </a:t>
            </a:r>
            <a:r>
              <a:rPr lang="en-US" sz="2400" dirty="0" smtClean="0">
                <a:latin typeface="Cambria" pitchFamily="18" charset="0"/>
              </a:rPr>
              <a:t>is </a:t>
            </a:r>
            <a:r>
              <a:rPr lang="en-US" sz="2400" b="1" dirty="0" smtClean="0">
                <a:latin typeface="Cambria" pitchFamily="18" charset="0"/>
              </a:rPr>
              <a:t>dysarthria</a:t>
            </a:r>
            <a:r>
              <a:rPr lang="en-US" sz="2400" dirty="0">
                <a:latin typeface="Cambria" pitchFamily="18" charset="0"/>
              </a:rPr>
              <a:t>, or interference with normal control of the speech mechanism.</a:t>
            </a:r>
          </a:p>
          <a:p>
            <a:pPr marL="342900" indent="-342900">
              <a:buFont typeface="Arial" panose="020B0604020202020204" pitchFamily="34" charset="0"/>
              <a:buChar char="•"/>
            </a:pPr>
            <a:r>
              <a:rPr lang="en-US" sz="2400" dirty="0">
                <a:latin typeface="Cambria" pitchFamily="18" charset="0"/>
              </a:rPr>
              <a:t>Diseases such as Parkinson’s disease, multiple </a:t>
            </a:r>
            <a:r>
              <a:rPr lang="en-US" sz="2400" dirty="0" smtClean="0">
                <a:latin typeface="Cambria" pitchFamily="18" charset="0"/>
              </a:rPr>
              <a:t>sclerosis, </a:t>
            </a:r>
            <a:r>
              <a:rPr lang="en-US" sz="2400" dirty="0">
                <a:latin typeface="Cambria" pitchFamily="18" charset="0"/>
              </a:rPr>
              <a:t>as well </a:t>
            </a:r>
            <a:r>
              <a:rPr lang="en-US" sz="2400" dirty="0" smtClean="0">
                <a:latin typeface="Cambria" pitchFamily="18" charset="0"/>
              </a:rPr>
              <a:t>as strokes </a:t>
            </a:r>
            <a:r>
              <a:rPr lang="en-US" sz="2400" dirty="0">
                <a:latin typeface="Cambria" pitchFamily="18" charset="0"/>
              </a:rPr>
              <a:t>and accidents, can cause dysarthria</a:t>
            </a:r>
            <a:r>
              <a:rPr lang="en-US" sz="2400" dirty="0" smtClean="0">
                <a:latin typeface="Cambria" pitchFamily="18" charset="0"/>
              </a:rPr>
              <a:t>.</a:t>
            </a:r>
          </a:p>
          <a:p>
            <a:pPr marL="342900" indent="-342900">
              <a:buFont typeface="Arial" panose="020B0604020202020204" pitchFamily="34" charset="0"/>
              <a:buChar char="•"/>
            </a:pPr>
            <a:r>
              <a:rPr lang="en-US" sz="2400" dirty="0" smtClean="0">
                <a:latin typeface="Cambria" pitchFamily="18" charset="0"/>
              </a:rPr>
              <a:t> </a:t>
            </a:r>
            <a:r>
              <a:rPr lang="en-US" sz="2400" dirty="0">
                <a:latin typeface="Cambria" pitchFamily="18" charset="0"/>
              </a:rPr>
              <a:t>In dysarthria, speech may be slurred </a:t>
            </a:r>
            <a:r>
              <a:rPr lang="en-US" sz="2400" dirty="0" smtClean="0">
                <a:latin typeface="Cambria" pitchFamily="18" charset="0"/>
              </a:rPr>
              <a:t>or otherwise </a:t>
            </a:r>
            <a:r>
              <a:rPr lang="en-US" sz="2400" dirty="0">
                <a:latin typeface="Cambria" pitchFamily="18" charset="0"/>
              </a:rPr>
              <a:t>difficult to understand because of lack of ability to produce </a:t>
            </a:r>
            <a:r>
              <a:rPr lang="en-US" sz="2400" dirty="0" smtClean="0">
                <a:latin typeface="Cambria" pitchFamily="18" charset="0"/>
              </a:rPr>
              <a:t>speech sounds </a:t>
            </a:r>
            <a:r>
              <a:rPr lang="en-US" sz="2400" dirty="0">
                <a:latin typeface="Cambria" pitchFamily="18" charset="0"/>
              </a:rPr>
              <a:t>correctly, maintain good breath control, or coordinate the movements </a:t>
            </a:r>
            <a:r>
              <a:rPr lang="en-US" sz="2400" dirty="0" smtClean="0">
                <a:latin typeface="Cambria" pitchFamily="18" charset="0"/>
              </a:rPr>
              <a:t>of the </a:t>
            </a:r>
            <a:r>
              <a:rPr lang="en-US" sz="2400" dirty="0">
                <a:latin typeface="Cambria" pitchFamily="18" charset="0"/>
              </a:rPr>
              <a:t>lips, tongue, palate, and larynx. </a:t>
            </a:r>
            <a:endParaRPr lang="en-US" sz="2400" dirty="0" smtClean="0">
              <a:latin typeface="Cambria" pitchFamily="18" charset="0"/>
            </a:endParaRPr>
          </a:p>
          <a:p>
            <a:pPr marL="342900" indent="-342900">
              <a:buFont typeface="Arial" panose="020B0604020202020204" pitchFamily="34" charset="0"/>
              <a:buChar char="•"/>
            </a:pPr>
            <a:r>
              <a:rPr lang="en-US" sz="2400" dirty="0" smtClean="0">
                <a:latin typeface="Cambria" pitchFamily="18" charset="0"/>
              </a:rPr>
              <a:t>Many </a:t>
            </a:r>
            <a:r>
              <a:rPr lang="en-US" sz="2400" dirty="0">
                <a:latin typeface="Cambria" pitchFamily="18" charset="0"/>
              </a:rPr>
              <a:t>of these patients can be helped by </a:t>
            </a:r>
            <a:r>
              <a:rPr lang="en-US" sz="2400" dirty="0" smtClean="0">
                <a:latin typeface="Cambria" pitchFamily="18" charset="0"/>
              </a:rPr>
              <a:t>certain medications </a:t>
            </a:r>
            <a:r>
              <a:rPr lang="en-US" sz="2400" dirty="0">
                <a:latin typeface="Cambria" pitchFamily="18" charset="0"/>
              </a:rPr>
              <a:t>or by therapy from a trained speech pathologist</a:t>
            </a:r>
            <a:r>
              <a:rPr lang="en-US" sz="2400" dirty="0" smtClean="0">
                <a:latin typeface="Cambria" pitchFamily="18" charset="0"/>
              </a:rPr>
              <a:t>.</a:t>
            </a:r>
            <a:endParaRPr lang="en-US" sz="2400" dirty="0">
              <a:latin typeface="Cambria" pitchFamily="18" charset="0"/>
            </a:endParaRPr>
          </a:p>
        </p:txBody>
      </p:sp>
    </p:spTree>
    <p:extLst>
      <p:ext uri="{BB962C8B-B14F-4D97-AF65-F5344CB8AC3E}">
        <p14:creationId xmlns:p14="http://schemas.microsoft.com/office/powerpoint/2010/main" val="8949009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343" y="228600"/>
            <a:ext cx="8915400" cy="643253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en-US" sz="2400" b="1" dirty="0" smtClean="0">
                <a:latin typeface="Cambria" pitchFamily="18" charset="0"/>
              </a:rPr>
              <a:t>      </a:t>
            </a:r>
            <a:r>
              <a:rPr lang="en-US" sz="2800" b="1" dirty="0" smtClean="0">
                <a:latin typeface="Cambria" pitchFamily="18" charset="0"/>
              </a:rPr>
              <a:t> </a:t>
            </a:r>
            <a:r>
              <a:rPr lang="en-US" sz="2800" b="1" dirty="0" smtClean="0">
                <a:solidFill>
                  <a:srgbClr val="FF0000"/>
                </a:solidFill>
                <a:latin typeface="Cambria" pitchFamily="18" charset="0"/>
              </a:rPr>
              <a:t> Aphasia</a:t>
            </a:r>
          </a:p>
          <a:p>
            <a:endParaRPr lang="en-US" sz="2400" b="1" dirty="0">
              <a:latin typeface="Cambria" pitchFamily="18" charset="0"/>
            </a:endParaRPr>
          </a:p>
          <a:p>
            <a:endParaRPr lang="en-US" sz="2400" b="1" dirty="0" smtClean="0">
              <a:latin typeface="Cambria" pitchFamily="18" charset="0"/>
            </a:endParaRPr>
          </a:p>
          <a:p>
            <a:endParaRPr lang="en-US" sz="2400" b="1" dirty="0" smtClean="0">
              <a:latin typeface="Cambria" pitchFamily="18" charset="0"/>
            </a:endParaRPr>
          </a:p>
          <a:p>
            <a:endParaRPr lang="en-US" sz="2400" dirty="0">
              <a:latin typeface="Cambria" pitchFamily="18" charset="0"/>
            </a:endParaRPr>
          </a:p>
          <a:p>
            <a:r>
              <a:rPr lang="en-US" sz="2400" dirty="0">
                <a:latin typeface="Cambria" pitchFamily="18" charset="0"/>
              </a:rPr>
              <a:t>A group of patients with related speech difficulties are those who suffer </a:t>
            </a:r>
            <a:r>
              <a:rPr lang="en-US" sz="2400" dirty="0" smtClean="0">
                <a:latin typeface="Cambria" pitchFamily="18" charset="0"/>
              </a:rPr>
              <a:t>from aphasia </a:t>
            </a:r>
            <a:r>
              <a:rPr lang="en-US" sz="2400" dirty="0">
                <a:latin typeface="Cambria" pitchFamily="18" charset="0"/>
              </a:rPr>
              <a:t>after a stroke or another adverse event. </a:t>
            </a:r>
            <a:endParaRPr lang="en-US" sz="2400" dirty="0" smtClean="0">
              <a:latin typeface="Cambria" pitchFamily="18" charset="0"/>
            </a:endParaRPr>
          </a:p>
          <a:p>
            <a:pPr marL="342900" indent="-342900">
              <a:buFont typeface="Wingdings" pitchFamily="2" charset="2"/>
              <a:buChar char="Ø"/>
            </a:pPr>
            <a:r>
              <a:rPr lang="en-US" sz="2400" b="1" dirty="0" smtClean="0">
                <a:latin typeface="Cambria" pitchFamily="18" charset="0"/>
              </a:rPr>
              <a:t>Aphasia </a:t>
            </a:r>
            <a:r>
              <a:rPr lang="en-US" sz="2400" b="1" dirty="0">
                <a:latin typeface="Cambria" pitchFamily="18" charset="0"/>
              </a:rPr>
              <a:t>is a complex </a:t>
            </a:r>
            <a:r>
              <a:rPr lang="en-US" sz="2400" b="1" dirty="0" smtClean="0">
                <a:latin typeface="Cambria" pitchFamily="18" charset="0"/>
              </a:rPr>
              <a:t>problem that </a:t>
            </a:r>
            <a:r>
              <a:rPr lang="en-US" sz="2400" b="1" dirty="0">
                <a:latin typeface="Cambria" pitchFamily="18" charset="0"/>
              </a:rPr>
              <a:t>may result, to varying degrees, in the reduced ability to understand </a:t>
            </a:r>
            <a:r>
              <a:rPr lang="en-US" sz="2400" b="1" dirty="0" smtClean="0">
                <a:latin typeface="Cambria" pitchFamily="18" charset="0"/>
              </a:rPr>
              <a:t>what others </a:t>
            </a:r>
            <a:r>
              <a:rPr lang="en-US" sz="2400" b="1" dirty="0">
                <a:latin typeface="Cambria" pitchFamily="18" charset="0"/>
              </a:rPr>
              <a:t>are saying and to express oneself. Some patients may have no </a:t>
            </a:r>
            <a:r>
              <a:rPr lang="en-US" sz="2400" b="1" dirty="0" smtClean="0">
                <a:latin typeface="Cambria" pitchFamily="18" charset="0"/>
              </a:rPr>
              <a:t>speech, whereas </a:t>
            </a:r>
            <a:r>
              <a:rPr lang="en-US" sz="2400" b="1" dirty="0">
                <a:latin typeface="Cambria" pitchFamily="18" charset="0"/>
              </a:rPr>
              <a:t>others may have only mild difficulties in recalling names or </a:t>
            </a:r>
            <a:r>
              <a:rPr lang="en-US" sz="2400" b="1" dirty="0" smtClean="0">
                <a:latin typeface="Cambria" pitchFamily="18" charset="0"/>
              </a:rPr>
              <a:t>words . Others </a:t>
            </a:r>
            <a:r>
              <a:rPr lang="en-US" sz="2400" b="1" dirty="0">
                <a:latin typeface="Cambria" pitchFamily="18" charset="0"/>
              </a:rPr>
              <a:t>may have problems putting words in their proper order in a </a:t>
            </a:r>
            <a:r>
              <a:rPr lang="en-US" sz="2400" b="1" dirty="0" smtClean="0">
                <a:latin typeface="Cambria" pitchFamily="18" charset="0"/>
              </a:rPr>
              <a:t>sentence. </a:t>
            </a:r>
          </a:p>
          <a:p>
            <a:pPr marL="342900" indent="-342900">
              <a:buFont typeface="Wingdings" pitchFamily="2" charset="2"/>
              <a:buChar char="Ø"/>
            </a:pPr>
            <a:r>
              <a:rPr lang="en-US" sz="2400" dirty="0" smtClean="0">
                <a:latin typeface="Cambria" pitchFamily="18" charset="0"/>
              </a:rPr>
              <a:t>Speech </a:t>
            </a:r>
            <a:r>
              <a:rPr lang="en-US" sz="2400" dirty="0">
                <a:latin typeface="Cambria" pitchFamily="18" charset="0"/>
              </a:rPr>
              <a:t>may be limited to short phrases or single words, or smaller words are </a:t>
            </a:r>
            <a:r>
              <a:rPr lang="en-US" sz="2400" dirty="0" smtClean="0">
                <a:latin typeface="Cambria" pitchFamily="18" charset="0"/>
              </a:rPr>
              <a:t>left out </a:t>
            </a:r>
            <a:r>
              <a:rPr lang="en-US" sz="2400" dirty="0">
                <a:latin typeface="Cambria" pitchFamily="18" charset="0"/>
              </a:rPr>
              <a:t>so that the sentence reads like a telegram. The ability to understand </a:t>
            </a:r>
            <a:r>
              <a:rPr lang="en-US" sz="2400" dirty="0" smtClean="0">
                <a:latin typeface="Cambria" pitchFamily="18" charset="0"/>
              </a:rPr>
              <a:t>oral directions</a:t>
            </a:r>
            <a:r>
              <a:rPr lang="en-US" sz="2400" dirty="0">
                <a:latin typeface="Cambria" pitchFamily="18" charset="0"/>
              </a:rPr>
              <a:t>, to read, to write, and to deal with numbers may also be disturbed</a:t>
            </a:r>
            <a:r>
              <a:rPr lang="en-US" sz="2400" dirty="0" smtClean="0">
                <a:latin typeface="Cambria" pitchFamily="18" charset="0"/>
              </a:rPr>
              <a:t>.</a:t>
            </a:r>
            <a:endParaRPr lang="en-US" sz="2400" dirty="0">
              <a:latin typeface="Cambria" pitchFamily="18" charset="0"/>
            </a:endParaRPr>
          </a:p>
        </p:txBody>
      </p:sp>
      <p:pic>
        <p:nvPicPr>
          <p:cNvPr id="3074" name="Picture 2" descr="C:\Users\Al-Ra'y\Desktop\Aphasi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7000" y="228600"/>
            <a:ext cx="3810000" cy="17852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83572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10600" cy="6370975"/>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endParaRPr lang="en-US" sz="2400" dirty="0"/>
          </a:p>
          <a:p>
            <a:pPr marL="342900" indent="-342900">
              <a:buFont typeface="Arial" pitchFamily="34" charset="0"/>
              <a:buChar char="•"/>
            </a:pPr>
            <a:r>
              <a:rPr lang="en-US" sz="2400" dirty="0"/>
              <a:t>Their problems are due to lack of comprehension; they are not hard of hearing, takes longer to communicate with them, since they may hear the word but may not </a:t>
            </a:r>
            <a:r>
              <a:rPr lang="en-US" sz="2400" dirty="0" smtClean="0"/>
              <a:t>immediately remember the </a:t>
            </a:r>
            <a:r>
              <a:rPr lang="en-US" sz="2400" dirty="0"/>
              <a:t>meaning of it. </a:t>
            </a:r>
            <a:endParaRPr lang="en-US" sz="2400" dirty="0" smtClean="0"/>
          </a:p>
          <a:p>
            <a:pPr marL="342900" indent="-342900">
              <a:buFont typeface="Arial" pitchFamily="34" charset="0"/>
              <a:buChar char="•"/>
            </a:pPr>
            <a:r>
              <a:rPr lang="en-US" sz="2400" b="1" dirty="0" smtClean="0"/>
              <a:t>Patience</a:t>
            </a:r>
            <a:r>
              <a:rPr lang="en-US" sz="2400" dirty="0" smtClean="0"/>
              <a:t> </a:t>
            </a:r>
            <a:r>
              <a:rPr lang="en-US" sz="2400" dirty="0"/>
              <a:t>is also needed, since you may be tempted to fill in the word or phrase for aphasic patients. It is best to let </a:t>
            </a:r>
            <a:r>
              <a:rPr lang="en-US" sz="2400" dirty="0" smtClean="0"/>
              <a:t>them try </a:t>
            </a:r>
            <a:r>
              <a:rPr lang="en-US" sz="2400" dirty="0"/>
              <a:t>to communicate. If they are unsuccessful after a few attempts, </a:t>
            </a:r>
            <a:r>
              <a:rPr lang="en-US" sz="2400" b="1" dirty="0"/>
              <a:t>help them </a:t>
            </a:r>
            <a:r>
              <a:rPr lang="en-US" sz="2400" b="1" dirty="0" smtClean="0"/>
              <a:t>by supplying </a:t>
            </a:r>
            <a:r>
              <a:rPr lang="en-US" sz="2400" b="1" dirty="0"/>
              <a:t>a few words in multiple-choice fashion and let them select the </a:t>
            </a:r>
            <a:r>
              <a:rPr lang="en-US" sz="2400" b="1" dirty="0" smtClean="0"/>
              <a:t>word they </a:t>
            </a:r>
            <a:r>
              <a:rPr lang="en-US" sz="2400" b="1" dirty="0"/>
              <a:t>desire</a:t>
            </a:r>
            <a:r>
              <a:rPr lang="en-US" sz="2400" dirty="0"/>
              <a:t>. </a:t>
            </a:r>
          </a:p>
          <a:p>
            <a:pPr marL="342900" indent="-342900">
              <a:buFont typeface="Arial" pitchFamily="34" charset="0"/>
              <a:buChar char="•"/>
            </a:pPr>
            <a:r>
              <a:rPr lang="en-US" sz="2400" dirty="0" smtClean="0"/>
              <a:t>Aphasic </a:t>
            </a:r>
            <a:r>
              <a:rPr lang="en-US" sz="2400" dirty="0"/>
              <a:t>patients often feel isolated and may withdraw from </a:t>
            </a:r>
            <a:r>
              <a:rPr lang="en-US" sz="2400" dirty="0" smtClean="0"/>
              <a:t>social interactions</a:t>
            </a:r>
            <a:r>
              <a:rPr lang="en-US" sz="2400" dirty="0"/>
              <a:t>. Thus, they should be encouraged to interact with other people</a:t>
            </a:r>
            <a:r>
              <a:rPr lang="en-US" sz="2400" dirty="0" smtClean="0"/>
              <a:t>.</a:t>
            </a:r>
          </a:p>
          <a:p>
            <a:pPr marL="342900" indent="-342900">
              <a:buFont typeface="Arial" pitchFamily="34" charset="0"/>
              <a:buChar char="•"/>
            </a:pPr>
            <a:r>
              <a:rPr lang="en-US" sz="2400" dirty="0">
                <a:latin typeface="Cambria" pitchFamily="18" charset="0"/>
              </a:rPr>
              <a:t>Some aphasic patients have difficulty reading. The difficulty is not one of visual sharpness but rather of understanding written  language</a:t>
            </a:r>
            <a:endParaRPr lang="en-US" sz="2400" dirty="0"/>
          </a:p>
          <a:p>
            <a:r>
              <a:rPr lang="en-US" sz="2400" dirty="0"/>
              <a:t> </a:t>
            </a:r>
          </a:p>
        </p:txBody>
      </p:sp>
    </p:spTree>
    <p:extLst>
      <p:ext uri="{BB962C8B-B14F-4D97-AF65-F5344CB8AC3E}">
        <p14:creationId xmlns:p14="http://schemas.microsoft.com/office/powerpoint/2010/main" val="21453080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46546"/>
            <a:ext cx="8763000" cy="5632311"/>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endParaRPr lang="en-US" sz="2400" dirty="0" smtClean="0">
              <a:latin typeface="Cambria" pitchFamily="18" charset="0"/>
            </a:endParaRPr>
          </a:p>
          <a:p>
            <a:pPr marL="342900" indent="-342900">
              <a:buFont typeface="Arial" pitchFamily="34" charset="0"/>
              <a:buChar char="•"/>
            </a:pPr>
            <a:r>
              <a:rPr lang="en-US" sz="2400" dirty="0" smtClean="0">
                <a:latin typeface="Cambria" pitchFamily="18" charset="0"/>
              </a:rPr>
              <a:t>Some </a:t>
            </a:r>
            <a:r>
              <a:rPr lang="en-US" sz="2400" dirty="0">
                <a:latin typeface="Cambria" pitchFamily="18" charset="0"/>
              </a:rPr>
              <a:t>have </a:t>
            </a:r>
            <a:r>
              <a:rPr lang="en-US" sz="2400" dirty="0">
                <a:solidFill>
                  <a:srgbClr val="FF0000"/>
                </a:solidFill>
                <a:latin typeface="Cambria" pitchFamily="18" charset="0"/>
              </a:rPr>
              <a:t>severe </a:t>
            </a:r>
            <a:r>
              <a:rPr lang="en-US" sz="2400" b="1" dirty="0" smtClean="0">
                <a:solidFill>
                  <a:srgbClr val="FF0000"/>
                </a:solidFill>
                <a:latin typeface="Cambria" pitchFamily="18" charset="0"/>
              </a:rPr>
              <a:t>dyslexia </a:t>
            </a:r>
            <a:r>
              <a:rPr lang="en-US" sz="2400" dirty="0" smtClean="0">
                <a:latin typeface="Cambria" pitchFamily="18" charset="0"/>
              </a:rPr>
              <a:t>and </a:t>
            </a:r>
            <a:r>
              <a:rPr lang="en-US" sz="2400" dirty="0">
                <a:latin typeface="Cambria" pitchFamily="18" charset="0"/>
              </a:rPr>
              <a:t>cannot read at all; others can read single words with comprehension but </a:t>
            </a:r>
            <a:r>
              <a:rPr lang="en-US" sz="2400" dirty="0" smtClean="0">
                <a:latin typeface="Cambria" pitchFamily="18" charset="0"/>
              </a:rPr>
              <a:t>cannot read </a:t>
            </a:r>
            <a:r>
              <a:rPr lang="en-US" sz="2400" dirty="0">
                <a:latin typeface="Cambria" pitchFamily="18" charset="0"/>
              </a:rPr>
              <a:t>sentences. </a:t>
            </a:r>
            <a:endParaRPr lang="en-US" sz="2400" dirty="0" smtClean="0">
              <a:latin typeface="Cambria" pitchFamily="18" charset="0"/>
            </a:endParaRPr>
          </a:p>
          <a:p>
            <a:pPr marL="342900" indent="-342900">
              <a:buFont typeface="Arial" pitchFamily="34" charset="0"/>
              <a:buChar char="•"/>
            </a:pPr>
            <a:r>
              <a:rPr lang="en-US" sz="2400" dirty="0" smtClean="0">
                <a:latin typeface="Cambria" pitchFamily="18" charset="0"/>
              </a:rPr>
              <a:t>Patients </a:t>
            </a:r>
            <a:r>
              <a:rPr lang="en-US" sz="2400" dirty="0">
                <a:latin typeface="Cambria" pitchFamily="18" charset="0"/>
              </a:rPr>
              <a:t>with dyslexia may not be able to write notes to you</a:t>
            </a:r>
            <a:r>
              <a:rPr lang="en-US" sz="2400" dirty="0" smtClean="0">
                <a:latin typeface="Cambria" pitchFamily="18" charset="0"/>
              </a:rPr>
              <a:t>.</a:t>
            </a:r>
          </a:p>
          <a:p>
            <a:pPr marL="342900" indent="-342900">
              <a:buFont typeface="Arial" pitchFamily="34" charset="0"/>
              <a:buChar char="•"/>
            </a:pPr>
            <a:r>
              <a:rPr lang="en-US" sz="2400" dirty="0" smtClean="0">
                <a:latin typeface="Cambria" pitchFamily="18" charset="0"/>
              </a:rPr>
              <a:t>Dyslexia </a:t>
            </a:r>
            <a:r>
              <a:rPr lang="en-US" sz="2400" dirty="0">
                <a:latin typeface="Cambria" pitchFamily="18" charset="0"/>
              </a:rPr>
              <a:t>is not a physical disability but rather the inability to </a:t>
            </a:r>
            <a:r>
              <a:rPr lang="en-US" sz="2400" dirty="0" smtClean="0">
                <a:latin typeface="Cambria" pitchFamily="18" charset="0"/>
              </a:rPr>
              <a:t>remember or </a:t>
            </a:r>
            <a:r>
              <a:rPr lang="en-US" sz="2400" dirty="0">
                <a:latin typeface="Cambria" pitchFamily="18" charset="0"/>
              </a:rPr>
              <a:t>form conventional written symbols</a:t>
            </a:r>
            <a:r>
              <a:rPr lang="en-US" sz="2400" dirty="0" smtClean="0">
                <a:latin typeface="Cambria" pitchFamily="18" charset="0"/>
              </a:rPr>
              <a:t>.</a:t>
            </a:r>
            <a:endParaRPr lang="en-US" sz="2400" dirty="0">
              <a:latin typeface="Cambria" pitchFamily="18" charset="0"/>
            </a:endParaRPr>
          </a:p>
          <a:p>
            <a:pPr marL="342900" indent="-342900">
              <a:buFont typeface="Arial" pitchFamily="34" charset="0"/>
              <a:buChar char="•"/>
            </a:pPr>
            <a:r>
              <a:rPr lang="en-US" sz="2400" dirty="0">
                <a:latin typeface="Cambria" pitchFamily="18" charset="0"/>
              </a:rPr>
              <a:t>The key is to be sensitive to their unique needs. </a:t>
            </a:r>
            <a:endParaRPr lang="en-US" sz="2400" dirty="0" smtClean="0">
              <a:latin typeface="Cambria" pitchFamily="18" charset="0"/>
            </a:endParaRPr>
          </a:p>
          <a:p>
            <a:pPr marL="342900" indent="-342900">
              <a:buFont typeface="Arial" pitchFamily="34" charset="0"/>
              <a:buChar char="•"/>
            </a:pPr>
            <a:r>
              <a:rPr lang="en-US" sz="2400" dirty="0" smtClean="0">
                <a:latin typeface="Cambria" pitchFamily="18" charset="0"/>
              </a:rPr>
              <a:t>As </a:t>
            </a:r>
            <a:r>
              <a:rPr lang="en-US" sz="2400" dirty="0">
                <a:latin typeface="Cambria" pitchFamily="18" charset="0"/>
              </a:rPr>
              <a:t>many disabled individuals would say, “don’t treat me as a disability, treat me as an individual with a disability; in </a:t>
            </a:r>
            <a:r>
              <a:rPr lang="en-US" sz="2400" dirty="0" smtClean="0">
                <a:latin typeface="Cambria" pitchFamily="18" charset="0"/>
              </a:rPr>
              <a:t>other words</a:t>
            </a:r>
            <a:r>
              <a:rPr lang="en-US" sz="2400" dirty="0">
                <a:latin typeface="Cambria" pitchFamily="18" charset="0"/>
              </a:rPr>
              <a:t>, treat me as an individual first.” </a:t>
            </a:r>
            <a:endParaRPr lang="en-US" sz="2400" dirty="0" smtClean="0">
              <a:latin typeface="Cambria" pitchFamily="18" charset="0"/>
            </a:endParaRPr>
          </a:p>
          <a:p>
            <a:pPr marL="342900" indent="-342900">
              <a:buFont typeface="Arial" pitchFamily="34" charset="0"/>
              <a:buChar char="•"/>
            </a:pPr>
            <a:r>
              <a:rPr lang="en-US" sz="2400" dirty="0" smtClean="0">
                <a:latin typeface="Cambria" pitchFamily="18" charset="0"/>
              </a:rPr>
              <a:t>Using </a:t>
            </a:r>
            <a:r>
              <a:rPr lang="en-US" sz="2400" dirty="0">
                <a:latin typeface="Cambria" pitchFamily="18" charset="0"/>
              </a:rPr>
              <a:t>common sense and being </a:t>
            </a:r>
            <a:r>
              <a:rPr lang="en-US" sz="2400" dirty="0" smtClean="0">
                <a:latin typeface="Cambria" pitchFamily="18" charset="0"/>
              </a:rPr>
              <a:t>sensitive to </a:t>
            </a:r>
            <a:r>
              <a:rPr lang="en-US" sz="2400" dirty="0">
                <a:latin typeface="Cambria" pitchFamily="18" charset="0"/>
              </a:rPr>
              <a:t>individual needs would be good practices to follow. </a:t>
            </a:r>
            <a:endParaRPr lang="en-US" sz="2400" dirty="0" smtClean="0">
              <a:latin typeface="Cambria" pitchFamily="18" charset="0"/>
            </a:endParaRPr>
          </a:p>
          <a:p>
            <a:pPr marL="342900" indent="-342900">
              <a:buFont typeface="Arial" pitchFamily="34" charset="0"/>
              <a:buChar char="•"/>
            </a:pPr>
            <a:r>
              <a:rPr lang="en-US" sz="2400" dirty="0" smtClean="0">
                <a:latin typeface="Cambria" pitchFamily="18" charset="0"/>
              </a:rPr>
              <a:t> </a:t>
            </a:r>
            <a:r>
              <a:rPr lang="en-US" sz="2400" dirty="0" smtClean="0">
                <a:latin typeface="Cambria" pitchFamily="18" charset="0"/>
              </a:rPr>
              <a:t> </a:t>
            </a:r>
            <a:r>
              <a:rPr lang="en-US" sz="2400" dirty="0" smtClean="0">
                <a:latin typeface="Cambria" pitchFamily="18" charset="0"/>
              </a:rPr>
              <a:t>Due </a:t>
            </a:r>
            <a:r>
              <a:rPr lang="en-US" sz="2400" dirty="0">
                <a:latin typeface="Cambria" pitchFamily="18" charset="0"/>
              </a:rPr>
              <a:t>to some </a:t>
            </a:r>
            <a:r>
              <a:rPr lang="en-US" sz="2400" dirty="0" smtClean="0">
                <a:latin typeface="Cambria" pitchFamily="18" charset="0"/>
              </a:rPr>
              <a:t>disabilities, you </a:t>
            </a:r>
            <a:r>
              <a:rPr lang="en-US" sz="2400" dirty="0">
                <a:latin typeface="Cambria" pitchFamily="18" charset="0"/>
              </a:rPr>
              <a:t>may need to interact with the </a:t>
            </a:r>
            <a:r>
              <a:rPr lang="en-US" sz="2400" dirty="0" smtClean="0">
                <a:latin typeface="Cambria" pitchFamily="18" charset="0"/>
              </a:rPr>
              <a:t>           </a:t>
            </a:r>
          </a:p>
          <a:p>
            <a:r>
              <a:rPr lang="en-US" sz="2400" dirty="0" smtClean="0">
                <a:latin typeface="Cambria" pitchFamily="18" charset="0"/>
              </a:rPr>
              <a:t>     patient’s </a:t>
            </a:r>
            <a:r>
              <a:rPr lang="en-US" sz="2400" dirty="0">
                <a:latin typeface="Cambria" pitchFamily="18" charset="0"/>
              </a:rPr>
              <a:t>caregiver rather than the patient</a:t>
            </a:r>
            <a:r>
              <a:rPr lang="en-US" sz="2400" dirty="0" smtClean="0">
                <a:latin typeface="Cambria" pitchFamily="18" charset="0"/>
              </a:rPr>
              <a:t>.</a:t>
            </a:r>
            <a:endParaRPr lang="en-US" sz="2400" dirty="0">
              <a:latin typeface="Cambria" pitchFamily="18" charset="0"/>
            </a:endParaRPr>
          </a:p>
        </p:txBody>
      </p:sp>
    </p:spTree>
    <p:extLst>
      <p:ext uri="{BB962C8B-B14F-4D97-AF65-F5344CB8AC3E}">
        <p14:creationId xmlns:p14="http://schemas.microsoft.com/office/powerpoint/2010/main" val="23899482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2003"/>
            <a:ext cx="9144000" cy="735586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endParaRPr lang="en-US" sz="2000" b="1" dirty="0" smtClean="0">
              <a:latin typeface="Cambria" pitchFamily="18" charset="0"/>
            </a:endParaRPr>
          </a:p>
          <a:p>
            <a:pPr marL="457200" indent="-457200">
              <a:buFont typeface="Wingdings" pitchFamily="2" charset="2"/>
              <a:buChar char="q"/>
            </a:pPr>
            <a:r>
              <a:rPr lang="en-US" sz="3200" b="1" dirty="0" smtClean="0">
                <a:solidFill>
                  <a:srgbClr val="FF0000"/>
                </a:solidFill>
                <a:latin typeface="Cambria" pitchFamily="18" charset="0"/>
              </a:rPr>
              <a:t>Wheel </a:t>
            </a:r>
            <a:r>
              <a:rPr lang="en-US" sz="3200" b="1" dirty="0">
                <a:solidFill>
                  <a:srgbClr val="FF0000"/>
                </a:solidFill>
                <a:latin typeface="Cambria" pitchFamily="18" charset="0"/>
              </a:rPr>
              <a:t>chair bound patients</a:t>
            </a:r>
            <a:endParaRPr lang="en-US" sz="3200" dirty="0">
              <a:solidFill>
                <a:srgbClr val="FF0000"/>
              </a:solidFill>
              <a:latin typeface="Cambria" pitchFamily="18" charset="0"/>
            </a:endParaRPr>
          </a:p>
          <a:p>
            <a:r>
              <a:rPr lang="en-US" sz="2000" dirty="0">
                <a:latin typeface="Cambria" pitchFamily="18" charset="0"/>
              </a:rPr>
              <a:t> </a:t>
            </a:r>
          </a:p>
          <a:p>
            <a:pPr marL="342900" indent="-342900">
              <a:buFont typeface="Arial" panose="020B0604020202020204" pitchFamily="34" charset="0"/>
              <a:buChar char="•"/>
            </a:pPr>
            <a:r>
              <a:rPr lang="en-US" sz="2000" dirty="0">
                <a:latin typeface="Cambria" pitchFamily="18" charset="0"/>
              </a:rPr>
              <a:t>When talking with patients in wheelchairs, it is important to realize that you</a:t>
            </a:r>
          </a:p>
          <a:p>
            <a:pPr marL="342900" indent="-342900">
              <a:buFont typeface="Arial" panose="020B0604020202020204" pitchFamily="34" charset="0"/>
              <a:buChar char="•"/>
            </a:pPr>
            <a:r>
              <a:rPr lang="en-US" sz="2000" dirty="0">
                <a:latin typeface="Cambria" pitchFamily="18" charset="0"/>
              </a:rPr>
              <a:t>may be talking down to them. </a:t>
            </a:r>
            <a:endParaRPr lang="en-US" sz="2000" dirty="0" smtClean="0">
              <a:latin typeface="Cambria" pitchFamily="18" charset="0"/>
            </a:endParaRPr>
          </a:p>
          <a:p>
            <a:pPr marL="342900" indent="-342900">
              <a:buFont typeface="Arial" panose="020B0604020202020204" pitchFamily="34" charset="0"/>
              <a:buChar char="•"/>
            </a:pPr>
            <a:r>
              <a:rPr lang="en-US" sz="2000" dirty="0" smtClean="0">
                <a:latin typeface="Cambria" pitchFamily="18" charset="0"/>
              </a:rPr>
              <a:t>Although </a:t>
            </a:r>
            <a:r>
              <a:rPr lang="en-US" sz="2000" dirty="0">
                <a:latin typeface="Cambria" pitchFamily="18" charset="0"/>
              </a:rPr>
              <a:t>they may be used to having people </a:t>
            </a:r>
            <a:r>
              <a:rPr lang="en-US" sz="2000" dirty="0" smtClean="0">
                <a:latin typeface="Cambria" pitchFamily="18" charset="0"/>
              </a:rPr>
              <a:t>hovering over </a:t>
            </a:r>
            <a:r>
              <a:rPr lang="en-US" sz="2000" dirty="0">
                <a:latin typeface="Cambria" pitchFamily="18" charset="0"/>
              </a:rPr>
              <a:t>them, it is best to talk on the same eye </a:t>
            </a:r>
            <a:r>
              <a:rPr lang="en-US" sz="2000" dirty="0" smtClean="0">
                <a:latin typeface="Cambria" pitchFamily="18" charset="0"/>
              </a:rPr>
              <a:t>level</a:t>
            </a:r>
            <a:r>
              <a:rPr lang="en-US" sz="2000" dirty="0">
                <a:latin typeface="Cambria" pitchFamily="18" charset="0"/>
              </a:rPr>
              <a:t> </a:t>
            </a:r>
            <a:r>
              <a:rPr lang="en-US" sz="2000" dirty="0" smtClean="0">
                <a:latin typeface="Cambria" pitchFamily="18" charset="0"/>
              </a:rPr>
              <a:t>.</a:t>
            </a:r>
            <a:endParaRPr lang="en-US" sz="2000" dirty="0">
              <a:latin typeface="Cambria" pitchFamily="18" charset="0"/>
            </a:endParaRPr>
          </a:p>
          <a:p>
            <a:pPr marL="342900" indent="-342900">
              <a:buFont typeface="Arial" panose="020B0604020202020204" pitchFamily="34" charset="0"/>
              <a:buChar char="•"/>
            </a:pPr>
            <a:r>
              <a:rPr lang="en-US" sz="2000" dirty="0">
                <a:latin typeface="Cambria" pitchFamily="18" charset="0"/>
              </a:rPr>
              <a:t>Patients appreciate any efforts to minimize the distance between you and them</a:t>
            </a:r>
          </a:p>
          <a:p>
            <a:pPr marL="342900" indent="-342900">
              <a:buFont typeface="Arial" panose="020B0604020202020204" pitchFamily="34" charset="0"/>
              <a:buChar char="•"/>
            </a:pPr>
            <a:r>
              <a:rPr lang="en-US" sz="2000" dirty="0">
                <a:latin typeface="Cambria" pitchFamily="18" charset="0"/>
              </a:rPr>
              <a:t>without causing increased attention to the fact that they are in a wheel chair. </a:t>
            </a:r>
            <a:endParaRPr lang="en-US" sz="2000" dirty="0" smtClean="0">
              <a:latin typeface="Cambria" pitchFamily="18" charset="0"/>
            </a:endParaRPr>
          </a:p>
          <a:p>
            <a:pPr marL="342900" indent="-342900">
              <a:buFont typeface="Arial" panose="020B0604020202020204" pitchFamily="34" charset="0"/>
              <a:buChar char="•"/>
            </a:pPr>
            <a:r>
              <a:rPr lang="en-US" sz="2000" dirty="0" smtClean="0">
                <a:latin typeface="Cambria" pitchFamily="18" charset="0"/>
              </a:rPr>
              <a:t>You </a:t>
            </a:r>
            <a:r>
              <a:rPr lang="en-US" sz="2000" dirty="0" smtClean="0">
                <a:latin typeface="Cambria" pitchFamily="18" charset="0"/>
              </a:rPr>
              <a:t>should </a:t>
            </a:r>
            <a:r>
              <a:rPr lang="en-US" sz="2000" dirty="0">
                <a:latin typeface="Cambria" pitchFamily="18" charset="0"/>
              </a:rPr>
              <a:t>watch patient nonverbal messages to monitor whether they are </a:t>
            </a:r>
            <a:r>
              <a:rPr lang="en-US" sz="2000" dirty="0" smtClean="0">
                <a:latin typeface="Cambria" pitchFamily="18" charset="0"/>
              </a:rPr>
              <a:t>comfortable during </a:t>
            </a:r>
            <a:r>
              <a:rPr lang="en-US" sz="2000" dirty="0">
                <a:latin typeface="Cambria" pitchFamily="18" charset="0"/>
              </a:rPr>
              <a:t>the communication process</a:t>
            </a:r>
            <a:r>
              <a:rPr lang="en-US" sz="2000" dirty="0" smtClean="0">
                <a:latin typeface="Cambria" pitchFamily="18" charset="0"/>
              </a:rPr>
              <a:t>.</a:t>
            </a:r>
          </a:p>
          <a:p>
            <a:pPr marL="342900" indent="-342900">
              <a:buFont typeface="Arial" panose="020B0604020202020204" pitchFamily="34" charset="0"/>
              <a:buChar char="•"/>
            </a:pPr>
            <a:r>
              <a:rPr lang="en-US" sz="2000" dirty="0" smtClean="0">
                <a:latin typeface="Cambria" pitchFamily="18" charset="0"/>
              </a:rPr>
              <a:t> </a:t>
            </a:r>
            <a:r>
              <a:rPr lang="en-US" sz="2000" dirty="0">
                <a:latin typeface="Cambria" pitchFamily="18" charset="0"/>
              </a:rPr>
              <a:t>You may need to adjust your location </a:t>
            </a:r>
            <a:r>
              <a:rPr lang="en-US" sz="2000" dirty="0" smtClean="0">
                <a:latin typeface="Cambria" pitchFamily="18" charset="0"/>
              </a:rPr>
              <a:t>or approach </a:t>
            </a:r>
            <a:r>
              <a:rPr lang="en-US" sz="2000" dirty="0">
                <a:latin typeface="Cambria" pitchFamily="18" charset="0"/>
              </a:rPr>
              <a:t>if they appear to be straining to hear or do not seem satisfied with </a:t>
            </a:r>
            <a:r>
              <a:rPr lang="en-US" sz="2000" dirty="0" smtClean="0">
                <a:latin typeface="Cambria" pitchFamily="18" charset="0"/>
              </a:rPr>
              <a:t>the communication </a:t>
            </a:r>
            <a:r>
              <a:rPr lang="en-US" sz="2000" dirty="0">
                <a:latin typeface="Cambria" pitchFamily="18" charset="0"/>
              </a:rPr>
              <a:t>environment</a:t>
            </a:r>
            <a:r>
              <a:rPr lang="en-US" sz="2000" dirty="0" smtClean="0">
                <a:latin typeface="Cambria" pitchFamily="18" charset="0"/>
              </a:rPr>
              <a:t>.</a:t>
            </a:r>
          </a:p>
          <a:p>
            <a:endParaRPr lang="en-US" sz="2000" dirty="0">
              <a:latin typeface="Cambria" pitchFamily="18" charset="0"/>
            </a:endParaRPr>
          </a:p>
          <a:p>
            <a:endParaRPr lang="en-US" sz="2000" dirty="0" smtClean="0">
              <a:latin typeface="Cambria" pitchFamily="18" charset="0"/>
            </a:endParaRPr>
          </a:p>
          <a:p>
            <a:endParaRPr lang="en-US" sz="2000" dirty="0">
              <a:latin typeface="Cambria" pitchFamily="18" charset="0"/>
            </a:endParaRPr>
          </a:p>
          <a:p>
            <a:endParaRPr lang="en-US" sz="2000" dirty="0" smtClean="0">
              <a:latin typeface="Cambria" pitchFamily="18" charset="0"/>
            </a:endParaRPr>
          </a:p>
          <a:p>
            <a:endParaRPr lang="en-US" sz="2000" dirty="0">
              <a:latin typeface="Cambria" pitchFamily="18" charset="0"/>
            </a:endParaRPr>
          </a:p>
          <a:p>
            <a:endParaRPr lang="en-US" sz="2000" dirty="0" smtClean="0">
              <a:latin typeface="Cambria" pitchFamily="18" charset="0"/>
            </a:endParaRPr>
          </a:p>
          <a:p>
            <a:endParaRPr lang="en-US" sz="2000" dirty="0">
              <a:latin typeface="Cambria" pitchFamily="18" charset="0"/>
            </a:endParaRPr>
          </a:p>
          <a:p>
            <a:endParaRPr lang="en-US" sz="2000" dirty="0" smtClean="0">
              <a:latin typeface="Cambria" pitchFamily="18" charset="0"/>
            </a:endParaRPr>
          </a:p>
          <a:p>
            <a:endParaRPr lang="en-US" sz="2000" dirty="0">
              <a:latin typeface="Cambria" pitchFamily="18" charset="0"/>
            </a:endParaRPr>
          </a:p>
          <a:p>
            <a:endParaRPr lang="en-US" sz="2000" dirty="0">
              <a:latin typeface="Cambria" pitchFamily="18" charset="0"/>
            </a:endParaRPr>
          </a:p>
        </p:txBody>
      </p:sp>
      <p:pic>
        <p:nvPicPr>
          <p:cNvPr id="1026" name="Picture 2" descr="C:\Users\Al-Ra'y\Desktop\hobbies-for-wheelchair-senior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800" y="4648200"/>
            <a:ext cx="3762375" cy="24718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41777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6863417"/>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marL="342900" indent="-342900">
              <a:buFont typeface="Wingdings" pitchFamily="2" charset="2"/>
              <a:buChar char="q"/>
            </a:pPr>
            <a:r>
              <a:rPr lang="en-US" sz="3200" b="1" dirty="0">
                <a:solidFill>
                  <a:srgbClr val="FF0000"/>
                </a:solidFill>
                <a:latin typeface="Cambria" pitchFamily="18" charset="0"/>
              </a:rPr>
              <a:t>Learning disabled patients</a:t>
            </a:r>
            <a:endParaRPr lang="en-US" sz="3200" dirty="0">
              <a:solidFill>
                <a:srgbClr val="FF0000"/>
              </a:solidFill>
              <a:latin typeface="Cambria" pitchFamily="18" charset="0"/>
            </a:endParaRPr>
          </a:p>
          <a:p>
            <a:r>
              <a:rPr lang="en-US" sz="2400" dirty="0">
                <a:latin typeface="Cambria" pitchFamily="18" charset="0"/>
              </a:rPr>
              <a:t>Patients with learning disabilities are especially challenging since you do not </a:t>
            </a:r>
            <a:r>
              <a:rPr lang="en-US" sz="2400" dirty="0" smtClean="0">
                <a:latin typeface="Cambria" pitchFamily="18" charset="0"/>
              </a:rPr>
              <a:t>want to </a:t>
            </a:r>
            <a:r>
              <a:rPr lang="en-US" sz="2400" dirty="0">
                <a:latin typeface="Cambria" pitchFamily="18" charset="0"/>
              </a:rPr>
              <a:t>treat them differently, but at the same time you want to make sure that </a:t>
            </a:r>
            <a:r>
              <a:rPr lang="en-US" sz="2400" dirty="0" smtClean="0">
                <a:latin typeface="Cambria" pitchFamily="18" charset="0"/>
              </a:rPr>
              <a:t>they can </a:t>
            </a:r>
            <a:r>
              <a:rPr lang="en-US" sz="2400" dirty="0">
                <a:latin typeface="Cambria" pitchFamily="18" charset="0"/>
              </a:rPr>
              <a:t>understand the critical information that you provide, including how to </a:t>
            </a:r>
            <a:r>
              <a:rPr lang="en-US" sz="2400" dirty="0" smtClean="0">
                <a:latin typeface="Cambria" pitchFamily="18" charset="0"/>
              </a:rPr>
              <a:t>take the </a:t>
            </a:r>
            <a:r>
              <a:rPr lang="en-US" sz="2400" dirty="0">
                <a:latin typeface="Cambria" pitchFamily="18" charset="0"/>
              </a:rPr>
              <a:t>medicine, </a:t>
            </a:r>
            <a:r>
              <a:rPr lang="en-US" sz="2400" dirty="0" smtClean="0">
                <a:latin typeface="Cambria" pitchFamily="18" charset="0"/>
              </a:rPr>
              <a:t>proper storage </a:t>
            </a:r>
            <a:r>
              <a:rPr lang="en-US" sz="2400" dirty="0">
                <a:latin typeface="Cambria" pitchFamily="18" charset="0"/>
              </a:rPr>
              <a:t>requirements, or what side effects to </a:t>
            </a:r>
            <a:r>
              <a:rPr lang="en-US" sz="2400" dirty="0" smtClean="0">
                <a:latin typeface="Cambria" pitchFamily="18" charset="0"/>
              </a:rPr>
              <a:t>monitor. </a:t>
            </a:r>
          </a:p>
          <a:p>
            <a:r>
              <a:rPr lang="en-US" sz="2400" dirty="0" smtClean="0">
                <a:latin typeface="Cambria" pitchFamily="18" charset="0"/>
              </a:rPr>
              <a:t>1-You may have </a:t>
            </a:r>
            <a:r>
              <a:rPr lang="en-US" sz="2400" b="1" dirty="0">
                <a:latin typeface="Cambria" pitchFamily="18" charset="0"/>
              </a:rPr>
              <a:t>to repeat key information </a:t>
            </a:r>
            <a:r>
              <a:rPr lang="en-US" sz="2400" dirty="0">
                <a:latin typeface="Cambria" pitchFamily="18" charset="0"/>
              </a:rPr>
              <a:t>or use a </a:t>
            </a:r>
            <a:r>
              <a:rPr lang="en-US" sz="2400" dirty="0" smtClean="0">
                <a:latin typeface="Cambria" pitchFamily="18" charset="0"/>
              </a:rPr>
              <a:t>variety of </a:t>
            </a:r>
            <a:r>
              <a:rPr lang="en-US" sz="2400" dirty="0">
                <a:latin typeface="Cambria" pitchFamily="18" charset="0"/>
              </a:rPr>
              <a:t>analogies to make your point.</a:t>
            </a:r>
          </a:p>
          <a:p>
            <a:r>
              <a:rPr lang="en-US" sz="2400" dirty="0" smtClean="0">
                <a:latin typeface="Cambria" pitchFamily="18" charset="0"/>
              </a:rPr>
              <a:t>2- </a:t>
            </a:r>
            <a:r>
              <a:rPr lang="en-US" sz="2400" dirty="0">
                <a:latin typeface="Cambria" pitchFamily="18" charset="0"/>
              </a:rPr>
              <a:t>Y</a:t>
            </a:r>
            <a:r>
              <a:rPr lang="en-US" sz="2400" dirty="0" smtClean="0">
                <a:latin typeface="Cambria" pitchFamily="18" charset="0"/>
              </a:rPr>
              <a:t>ou </a:t>
            </a:r>
            <a:r>
              <a:rPr lang="en-US" sz="2400" b="1" dirty="0">
                <a:latin typeface="Cambria" pitchFamily="18" charset="0"/>
              </a:rPr>
              <a:t>should not get </a:t>
            </a:r>
            <a:r>
              <a:rPr lang="en-US" sz="2400" b="1" dirty="0" smtClean="0">
                <a:latin typeface="Cambria" pitchFamily="18" charset="0"/>
              </a:rPr>
              <a:t>upset </a:t>
            </a:r>
            <a:r>
              <a:rPr lang="en-US" sz="2400" dirty="0" smtClean="0">
                <a:latin typeface="Cambria" pitchFamily="18" charset="0"/>
              </a:rPr>
              <a:t>if </a:t>
            </a:r>
            <a:r>
              <a:rPr lang="en-US" sz="2400" dirty="0">
                <a:latin typeface="Cambria" pitchFamily="18" charset="0"/>
              </a:rPr>
              <a:t>the patient does not seem to get </a:t>
            </a:r>
            <a:r>
              <a:rPr lang="en-US" sz="2400" dirty="0" smtClean="0">
                <a:latin typeface="Cambria" pitchFamily="18" charset="0"/>
              </a:rPr>
              <a:t>the main </a:t>
            </a:r>
            <a:r>
              <a:rPr lang="en-US" sz="2400" dirty="0">
                <a:latin typeface="Cambria" pitchFamily="18" charset="0"/>
              </a:rPr>
              <a:t>points</a:t>
            </a:r>
            <a:r>
              <a:rPr lang="en-US" sz="2400" dirty="0" smtClean="0">
                <a:latin typeface="Cambria" pitchFamily="18" charset="0"/>
              </a:rPr>
              <a:t>.</a:t>
            </a:r>
          </a:p>
          <a:p>
            <a:r>
              <a:rPr lang="en-US" sz="2400" dirty="0" smtClean="0">
                <a:latin typeface="Cambria" pitchFamily="18" charset="0"/>
              </a:rPr>
              <a:t>3- </a:t>
            </a:r>
            <a:r>
              <a:rPr lang="en-US" sz="2400" dirty="0">
                <a:latin typeface="Cambria" pitchFamily="18" charset="0"/>
              </a:rPr>
              <a:t>Some pharmacists have developed </a:t>
            </a:r>
            <a:r>
              <a:rPr lang="en-US" sz="2400" b="1" dirty="0">
                <a:latin typeface="Cambria" pitchFamily="18" charset="0"/>
              </a:rPr>
              <a:t>effective written information </a:t>
            </a:r>
            <a:r>
              <a:rPr lang="en-US" sz="2400" dirty="0" smtClean="0">
                <a:latin typeface="Cambria" pitchFamily="18" charset="0"/>
              </a:rPr>
              <a:t>that is </a:t>
            </a:r>
            <a:r>
              <a:rPr lang="en-US" sz="2400" dirty="0">
                <a:latin typeface="Cambria" pitchFamily="18" charset="0"/>
              </a:rPr>
              <a:t>written at the appropriate level to share with their </a:t>
            </a:r>
            <a:r>
              <a:rPr lang="en-US" sz="2400" dirty="0" smtClean="0">
                <a:latin typeface="Cambria" pitchFamily="18" charset="0"/>
              </a:rPr>
              <a:t>patients.</a:t>
            </a:r>
          </a:p>
          <a:p>
            <a:r>
              <a:rPr lang="en-US" sz="2400" dirty="0" smtClean="0">
                <a:latin typeface="Cambria" pitchFamily="18" charset="0"/>
              </a:rPr>
              <a:t>4-For </a:t>
            </a:r>
            <a:r>
              <a:rPr lang="en-US" sz="2400" dirty="0">
                <a:latin typeface="Cambria" pitchFamily="18" charset="0"/>
              </a:rPr>
              <a:t>many patients, you may also have to work </a:t>
            </a:r>
            <a:r>
              <a:rPr lang="en-US" sz="2400" dirty="0" smtClean="0">
                <a:latin typeface="Cambria" pitchFamily="18" charset="0"/>
              </a:rPr>
              <a:t>with the </a:t>
            </a:r>
            <a:r>
              <a:rPr lang="en-US" sz="2400" dirty="0">
                <a:latin typeface="Cambria" pitchFamily="18" charset="0"/>
              </a:rPr>
              <a:t>patient’s </a:t>
            </a:r>
            <a:r>
              <a:rPr lang="en-US" sz="2400" b="1" dirty="0">
                <a:latin typeface="Cambria" pitchFamily="18" charset="0"/>
              </a:rPr>
              <a:t>caregiver t</a:t>
            </a:r>
            <a:r>
              <a:rPr lang="en-US" sz="2400" dirty="0">
                <a:latin typeface="Cambria" pitchFamily="18" charset="0"/>
              </a:rPr>
              <a:t>o make sure that information is transmitted correctly </a:t>
            </a:r>
            <a:r>
              <a:rPr lang="en-US" sz="2400" dirty="0" smtClean="0">
                <a:latin typeface="Cambria" pitchFamily="18" charset="0"/>
              </a:rPr>
              <a:t>and used </a:t>
            </a:r>
            <a:r>
              <a:rPr lang="en-US" sz="2400" dirty="0">
                <a:latin typeface="Cambria" pitchFamily="18" charset="0"/>
              </a:rPr>
              <a:t>appropriately. </a:t>
            </a:r>
            <a:endParaRPr lang="en-US" sz="2400" dirty="0" smtClean="0">
              <a:latin typeface="Cambria" pitchFamily="18" charset="0"/>
            </a:endParaRPr>
          </a:p>
          <a:p>
            <a:r>
              <a:rPr lang="en-US" sz="2400" dirty="0" smtClean="0">
                <a:latin typeface="Cambria" pitchFamily="18" charset="0"/>
              </a:rPr>
              <a:t>5-If </a:t>
            </a:r>
            <a:r>
              <a:rPr lang="en-US" sz="2400" dirty="0">
                <a:latin typeface="Cambria" pitchFamily="18" charset="0"/>
              </a:rPr>
              <a:t>the patient and caregiver are both present, make sure </a:t>
            </a:r>
            <a:r>
              <a:rPr lang="en-US" sz="2400" dirty="0" smtClean="0">
                <a:latin typeface="Cambria" pitchFamily="18" charset="0"/>
              </a:rPr>
              <a:t>that you </a:t>
            </a:r>
            <a:r>
              <a:rPr lang="en-US" sz="2400" dirty="0">
                <a:latin typeface="Cambria" pitchFamily="18" charset="0"/>
              </a:rPr>
              <a:t>speak to the patient, not just to the caregiver, to get them involved with </a:t>
            </a:r>
            <a:r>
              <a:rPr lang="en-US" sz="2400" dirty="0" smtClean="0">
                <a:latin typeface="Cambria" pitchFamily="18" charset="0"/>
              </a:rPr>
              <a:t>the situation.</a:t>
            </a:r>
            <a:endParaRPr lang="ar-IQ" sz="2400" dirty="0">
              <a:latin typeface="Cambria" pitchFamily="18" charset="0"/>
            </a:endParaRPr>
          </a:p>
        </p:txBody>
      </p:sp>
    </p:spTree>
    <p:extLst>
      <p:ext uri="{BB962C8B-B14F-4D97-AF65-F5344CB8AC3E}">
        <p14:creationId xmlns:p14="http://schemas.microsoft.com/office/powerpoint/2010/main" val="29948655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152400" y="228600"/>
            <a:ext cx="8915400" cy="6172200"/>
          </a:xfrm>
          <a:prstGeom prst="ellipse">
            <a:avLst/>
          </a:prstGeom>
          <a:solidFill>
            <a:schemeClr val="accent2"/>
          </a:solidFill>
        </p:spPr>
        <p:style>
          <a:lnRef idx="3">
            <a:schemeClr val="lt1"/>
          </a:lnRef>
          <a:fillRef idx="1">
            <a:schemeClr val="accent2"/>
          </a:fillRef>
          <a:effectRef idx="1">
            <a:schemeClr val="accent2"/>
          </a:effectRef>
          <a:fontRef idx="minor">
            <a:schemeClr val="lt1"/>
          </a:fontRef>
        </p:style>
        <p:txBody>
          <a:bodyPr rtlCol="1" anchor="ctr"/>
          <a:lstStyle/>
          <a:p>
            <a:r>
              <a:rPr lang="en-US" sz="2800" dirty="0">
                <a:latin typeface="Arial Black" pitchFamily="34" charset="0"/>
              </a:rPr>
              <a:t>COMMUNICATION STRATIGIES TO MEET SPESIFIC </a:t>
            </a:r>
            <a:r>
              <a:rPr lang="en-US" sz="2800" dirty="0" smtClean="0">
                <a:latin typeface="Arial Black" pitchFamily="34" charset="0"/>
              </a:rPr>
              <a:t>NEEDS</a:t>
            </a:r>
          </a:p>
          <a:p>
            <a:endParaRPr lang="en-US" sz="2800" dirty="0" smtClean="0">
              <a:latin typeface="Arial Black" pitchFamily="34" charset="0"/>
            </a:endParaRPr>
          </a:p>
          <a:p>
            <a:endParaRPr lang="en-US" sz="2800" dirty="0">
              <a:latin typeface="Arial Black" pitchFamily="34" charset="0"/>
            </a:endParaRPr>
          </a:p>
        </p:txBody>
      </p:sp>
    </p:spTree>
    <p:extLst>
      <p:ext uri="{BB962C8B-B14F-4D97-AF65-F5344CB8AC3E}">
        <p14:creationId xmlns:p14="http://schemas.microsoft.com/office/powerpoint/2010/main" val="13297929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52400"/>
            <a:ext cx="8915400" cy="5386090"/>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marL="342900" indent="-342900">
              <a:buFont typeface="Wingdings" pitchFamily="2" charset="2"/>
              <a:buChar char="q"/>
            </a:pPr>
            <a:r>
              <a:rPr lang="en-US" sz="3200" b="1" dirty="0" smtClean="0">
                <a:solidFill>
                  <a:srgbClr val="FF0000"/>
                </a:solidFill>
                <a:latin typeface="Cambria" pitchFamily="18" charset="0"/>
              </a:rPr>
              <a:t>Homebound </a:t>
            </a:r>
            <a:r>
              <a:rPr lang="en-US" sz="3200" b="1" dirty="0" smtClean="0">
                <a:solidFill>
                  <a:srgbClr val="FF0000"/>
                </a:solidFill>
                <a:latin typeface="Cambria" pitchFamily="18" charset="0"/>
              </a:rPr>
              <a:t>patients</a:t>
            </a:r>
          </a:p>
          <a:p>
            <a:endParaRPr lang="en-US" sz="2400" dirty="0" smtClean="0">
              <a:latin typeface="Cambria" pitchFamily="18" charset="0"/>
            </a:endParaRPr>
          </a:p>
          <a:p>
            <a:r>
              <a:rPr lang="en-US" sz="2400" dirty="0" smtClean="0">
                <a:latin typeface="Cambria" pitchFamily="18" charset="0"/>
              </a:rPr>
              <a:t>A-The </a:t>
            </a:r>
            <a:r>
              <a:rPr lang="en-US" sz="2400" dirty="0">
                <a:latin typeface="Cambria" pitchFamily="18" charset="0"/>
              </a:rPr>
              <a:t>key to communicating with homebound patients is to work with </a:t>
            </a:r>
            <a:r>
              <a:rPr lang="en-US" sz="2400" dirty="0" smtClean="0">
                <a:latin typeface="Cambria" pitchFamily="18" charset="0"/>
              </a:rPr>
              <a:t>patients’ caregivers </a:t>
            </a:r>
            <a:r>
              <a:rPr lang="en-US" sz="2400" dirty="0">
                <a:latin typeface="Cambria" pitchFamily="18" charset="0"/>
              </a:rPr>
              <a:t>when they visit the pharmacy to verify that information is </a:t>
            </a:r>
            <a:r>
              <a:rPr lang="en-US" sz="2400" dirty="0" smtClean="0">
                <a:latin typeface="Cambria" pitchFamily="18" charset="0"/>
              </a:rPr>
              <a:t>transmitted correctly </a:t>
            </a:r>
            <a:r>
              <a:rPr lang="en-US" sz="2400" dirty="0">
                <a:latin typeface="Cambria" pitchFamily="18" charset="0"/>
              </a:rPr>
              <a:t>and used appropriately</a:t>
            </a:r>
            <a:r>
              <a:rPr lang="en-US" sz="2400" dirty="0" smtClean="0">
                <a:latin typeface="Cambria" pitchFamily="18" charset="0"/>
              </a:rPr>
              <a:t>.</a:t>
            </a:r>
          </a:p>
          <a:p>
            <a:r>
              <a:rPr lang="en-US" sz="2400" dirty="0" smtClean="0">
                <a:latin typeface="Cambria" pitchFamily="18" charset="0"/>
              </a:rPr>
              <a:t> </a:t>
            </a:r>
          </a:p>
          <a:p>
            <a:r>
              <a:rPr lang="en-US" sz="2400" dirty="0" smtClean="0">
                <a:latin typeface="Cambria" pitchFamily="18" charset="0"/>
              </a:rPr>
              <a:t>B-Clear</a:t>
            </a:r>
            <a:r>
              <a:rPr lang="en-US" sz="2400" dirty="0">
                <a:latin typeface="Cambria" pitchFamily="18" charset="0"/>
              </a:rPr>
              <a:t>, brief written information </a:t>
            </a:r>
            <a:r>
              <a:rPr lang="en-US" sz="2400" dirty="0" smtClean="0">
                <a:latin typeface="Cambria" pitchFamily="18" charset="0"/>
              </a:rPr>
              <a:t>is essential </a:t>
            </a:r>
            <a:r>
              <a:rPr lang="en-US" sz="2400" dirty="0">
                <a:latin typeface="Cambria" pitchFamily="18" charset="0"/>
              </a:rPr>
              <a:t>in these situations. It is critical to review this information with </a:t>
            </a:r>
            <a:r>
              <a:rPr lang="en-US" sz="2400" dirty="0" smtClean="0">
                <a:latin typeface="Cambria" pitchFamily="18" charset="0"/>
              </a:rPr>
              <a:t>the caregiver </a:t>
            </a:r>
            <a:r>
              <a:rPr lang="en-US" sz="2400" dirty="0">
                <a:latin typeface="Cambria" pitchFamily="18" charset="0"/>
              </a:rPr>
              <a:t>to make sure that key points are highlighted and are </a:t>
            </a:r>
            <a:r>
              <a:rPr lang="en-US" sz="2400" dirty="0" smtClean="0">
                <a:latin typeface="Cambria" pitchFamily="18" charset="0"/>
              </a:rPr>
              <a:t>eventually discussed </a:t>
            </a:r>
            <a:r>
              <a:rPr lang="en-US" sz="2400" dirty="0">
                <a:latin typeface="Cambria" pitchFamily="18" charset="0"/>
              </a:rPr>
              <a:t>with the patient. </a:t>
            </a:r>
            <a:endParaRPr lang="en-US" sz="2400" dirty="0" smtClean="0">
              <a:latin typeface="Cambria" pitchFamily="18" charset="0"/>
            </a:endParaRPr>
          </a:p>
          <a:p>
            <a:endParaRPr lang="en-US" sz="2400" dirty="0" smtClean="0">
              <a:latin typeface="Cambria" pitchFamily="18" charset="0"/>
            </a:endParaRPr>
          </a:p>
          <a:p>
            <a:r>
              <a:rPr lang="en-US" sz="2400" dirty="0" smtClean="0">
                <a:latin typeface="Cambria" pitchFamily="18" charset="0"/>
              </a:rPr>
              <a:t>C-Communication </a:t>
            </a:r>
            <a:r>
              <a:rPr lang="en-US" sz="2400" dirty="0">
                <a:latin typeface="Cambria" pitchFamily="18" charset="0"/>
              </a:rPr>
              <a:t>over the phone or Internet </a:t>
            </a:r>
            <a:r>
              <a:rPr lang="en-US" sz="2400" dirty="0" smtClean="0">
                <a:latin typeface="Cambria" pitchFamily="18" charset="0"/>
              </a:rPr>
              <a:t>may also </a:t>
            </a:r>
            <a:r>
              <a:rPr lang="en-US" sz="2400" dirty="0">
                <a:latin typeface="Cambria" pitchFamily="18" charset="0"/>
              </a:rPr>
              <a:t>be possible . Many homebound patients can use the Internet and </a:t>
            </a:r>
            <a:r>
              <a:rPr lang="en-US" sz="2400" dirty="0" smtClean="0">
                <a:latin typeface="Cambria" pitchFamily="18" charset="0"/>
              </a:rPr>
              <a:t>thus you </a:t>
            </a:r>
            <a:r>
              <a:rPr lang="en-US" sz="2400" dirty="0">
                <a:latin typeface="Cambria" pitchFamily="18" charset="0"/>
              </a:rPr>
              <a:t>may be able to communicate with them via e-mail. </a:t>
            </a:r>
          </a:p>
        </p:txBody>
      </p:sp>
    </p:spTree>
    <p:extLst>
      <p:ext uri="{BB962C8B-B14F-4D97-AF65-F5344CB8AC3E}">
        <p14:creationId xmlns:p14="http://schemas.microsoft.com/office/powerpoint/2010/main" val="29807485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3543"/>
            <a:ext cx="9144000" cy="6986528"/>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marL="342900" indent="-342900">
              <a:buFont typeface="Wingdings" pitchFamily="2" charset="2"/>
              <a:buChar char="q"/>
            </a:pPr>
            <a:r>
              <a:rPr lang="en-US" sz="3200" b="1" dirty="0">
                <a:solidFill>
                  <a:srgbClr val="FF0000"/>
                </a:solidFill>
                <a:latin typeface="Cambria" pitchFamily="18" charset="0"/>
              </a:rPr>
              <a:t>Terminally ill </a:t>
            </a:r>
            <a:r>
              <a:rPr lang="en-US" sz="3200" b="1" dirty="0" smtClean="0">
                <a:solidFill>
                  <a:srgbClr val="FF0000"/>
                </a:solidFill>
                <a:latin typeface="Cambria" pitchFamily="18" charset="0"/>
              </a:rPr>
              <a:t>patients</a:t>
            </a:r>
          </a:p>
          <a:p>
            <a:endParaRPr lang="en-US" sz="2400" dirty="0">
              <a:latin typeface="Cambria" pitchFamily="18" charset="0"/>
            </a:endParaRPr>
          </a:p>
          <a:p>
            <a:pPr marL="342900" indent="-342900">
              <a:buFont typeface="Arial" panose="020B0604020202020204" pitchFamily="34" charset="0"/>
              <a:buChar char="•"/>
            </a:pPr>
            <a:r>
              <a:rPr lang="en-US" sz="2800" dirty="0">
                <a:latin typeface="Cambria" pitchFamily="18" charset="0"/>
              </a:rPr>
              <a:t>Most individuals, including pharmacists, find it somewhat difficult to </a:t>
            </a:r>
            <a:r>
              <a:rPr lang="en-US" sz="2800" dirty="0" smtClean="0">
                <a:latin typeface="Cambria" pitchFamily="18" charset="0"/>
              </a:rPr>
              <a:t>interact with </a:t>
            </a:r>
            <a:r>
              <a:rPr lang="en-US" sz="2800" dirty="0">
                <a:latin typeface="Cambria" pitchFamily="18" charset="0"/>
              </a:rPr>
              <a:t>terminally ill patients. </a:t>
            </a:r>
            <a:endParaRPr lang="en-US" sz="2800" dirty="0" smtClean="0">
              <a:latin typeface="Cambria" pitchFamily="18" charset="0"/>
            </a:endParaRPr>
          </a:p>
          <a:p>
            <a:pPr marL="342900" indent="-342900">
              <a:buFont typeface="Arial" panose="020B0604020202020204" pitchFamily="34" charset="0"/>
              <a:buChar char="•"/>
            </a:pPr>
            <a:r>
              <a:rPr lang="en-US" sz="2800" dirty="0" smtClean="0">
                <a:latin typeface="Cambria" pitchFamily="18" charset="0"/>
              </a:rPr>
              <a:t>People </a:t>
            </a:r>
            <a:r>
              <a:rPr lang="en-US" sz="2800" dirty="0">
                <a:latin typeface="Cambria" pitchFamily="18" charset="0"/>
              </a:rPr>
              <a:t>typically feel uncomfortable discussing </a:t>
            </a:r>
            <a:r>
              <a:rPr lang="en-US" sz="2800" dirty="0" smtClean="0">
                <a:latin typeface="Cambria" pitchFamily="18" charset="0"/>
              </a:rPr>
              <a:t>the topic </a:t>
            </a:r>
            <a:r>
              <a:rPr lang="en-US" sz="2800" dirty="0">
                <a:latin typeface="Cambria" pitchFamily="18" charset="0"/>
              </a:rPr>
              <a:t>of death and are uncertain about what to say; they do not want to say </a:t>
            </a:r>
            <a:r>
              <a:rPr lang="en-US" sz="2800" dirty="0" smtClean="0">
                <a:latin typeface="Cambria" pitchFamily="18" charset="0"/>
              </a:rPr>
              <a:t>the “wrong</a:t>
            </a:r>
            <a:r>
              <a:rPr lang="en-US" sz="2800" dirty="0">
                <a:latin typeface="Cambria" pitchFamily="18" charset="0"/>
              </a:rPr>
              <a:t>” thing or upset patients. </a:t>
            </a:r>
            <a:endParaRPr lang="en-US" sz="2800" dirty="0" smtClean="0">
              <a:latin typeface="Cambria" pitchFamily="18" charset="0"/>
            </a:endParaRPr>
          </a:p>
          <a:p>
            <a:pPr marL="342900" indent="-342900">
              <a:buFont typeface="Arial" panose="020B0604020202020204" pitchFamily="34" charset="0"/>
              <a:buChar char="•"/>
            </a:pPr>
            <a:r>
              <a:rPr lang="en-US" sz="2800" dirty="0" smtClean="0">
                <a:latin typeface="Cambria" pitchFamily="18" charset="0"/>
              </a:rPr>
              <a:t>Yet </a:t>
            </a:r>
            <a:r>
              <a:rPr lang="en-US" sz="2800" dirty="0">
                <a:latin typeface="Cambria" pitchFamily="18" charset="0"/>
              </a:rPr>
              <a:t>most terminally ill patients need </a:t>
            </a:r>
            <a:r>
              <a:rPr lang="en-US" sz="2800" dirty="0" smtClean="0">
                <a:latin typeface="Cambria" pitchFamily="18" charset="0"/>
              </a:rPr>
              <a:t>supportive relationships </a:t>
            </a:r>
            <a:r>
              <a:rPr lang="en-US" sz="2800" dirty="0">
                <a:latin typeface="Cambria" pitchFamily="18" charset="0"/>
              </a:rPr>
              <a:t>from family members, friends, and pharmacists</a:t>
            </a:r>
            <a:r>
              <a:rPr lang="en-US" sz="2800" dirty="0" smtClean="0">
                <a:latin typeface="Cambria" pitchFamily="18" charset="0"/>
              </a:rPr>
              <a:t>.</a:t>
            </a:r>
            <a:endParaRPr lang="en-US" sz="2800" dirty="0" smtClean="0">
              <a:latin typeface="Cambria" pitchFamily="18" charset="0"/>
            </a:endParaRPr>
          </a:p>
          <a:p>
            <a:pPr marL="342900" indent="-342900">
              <a:buFont typeface="Arial" panose="020B0604020202020204" pitchFamily="34" charset="0"/>
              <a:buChar char="•"/>
            </a:pPr>
            <a:r>
              <a:rPr lang="en-US" sz="2800" b="1" dirty="0" smtClean="0">
                <a:latin typeface="Cambria" pitchFamily="18" charset="0"/>
              </a:rPr>
              <a:t>Pharmacists </a:t>
            </a:r>
            <a:r>
              <a:rPr lang="en-US" sz="2800" b="1" dirty="0">
                <a:latin typeface="Cambria" pitchFamily="18" charset="0"/>
              </a:rPr>
              <a:t>are becoming increasingly important in the care of terminally </a:t>
            </a:r>
            <a:r>
              <a:rPr lang="en-US" sz="2800" b="1" dirty="0" smtClean="0">
                <a:latin typeface="Cambria" pitchFamily="18" charset="0"/>
              </a:rPr>
              <a:t>ill patients</a:t>
            </a:r>
            <a:r>
              <a:rPr lang="en-US" sz="2800" dirty="0" smtClean="0">
                <a:latin typeface="Cambria" pitchFamily="18" charset="0"/>
              </a:rPr>
              <a:t> </a:t>
            </a:r>
            <a:r>
              <a:rPr lang="en-US" sz="2800" dirty="0">
                <a:latin typeface="Cambria" pitchFamily="18" charset="0"/>
              </a:rPr>
              <a:t>owing to the complex nature of cancer therapy and pain </a:t>
            </a:r>
            <a:r>
              <a:rPr lang="en-US" sz="2800" dirty="0" smtClean="0">
                <a:latin typeface="Cambria" pitchFamily="18" charset="0"/>
              </a:rPr>
              <a:t>management and </a:t>
            </a:r>
            <a:r>
              <a:rPr lang="en-US" sz="2800" dirty="0">
                <a:latin typeface="Cambria" pitchFamily="18" charset="0"/>
              </a:rPr>
              <a:t>to their increased involvement on oncology teams in hospitals and other </a:t>
            </a:r>
            <a:r>
              <a:rPr lang="en-US" sz="2800" dirty="0" smtClean="0">
                <a:latin typeface="Cambria" pitchFamily="18" charset="0"/>
              </a:rPr>
              <a:t>institutions. </a:t>
            </a:r>
            <a:endParaRPr lang="en-US" sz="2800" dirty="0">
              <a:latin typeface="Cambria" pitchFamily="18" charset="0"/>
            </a:endParaRPr>
          </a:p>
        </p:txBody>
      </p:sp>
    </p:spTree>
    <p:extLst>
      <p:ext uri="{BB962C8B-B14F-4D97-AF65-F5344CB8AC3E}">
        <p14:creationId xmlns:p14="http://schemas.microsoft.com/office/powerpoint/2010/main" val="42906126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58846"/>
            <a:ext cx="9144000" cy="3416320"/>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endParaRPr lang="en-US" sz="2400" dirty="0" smtClean="0">
              <a:latin typeface="Cambria" pitchFamily="18" charset="0"/>
            </a:endParaRPr>
          </a:p>
          <a:p>
            <a:pPr marL="342900" indent="-342900">
              <a:buFont typeface="Wingdings" pitchFamily="2" charset="2"/>
              <a:buChar char="§"/>
            </a:pPr>
            <a:r>
              <a:rPr lang="en-US" sz="2400" dirty="0" smtClean="0">
                <a:latin typeface="Cambria" pitchFamily="18" charset="0"/>
              </a:rPr>
              <a:t>More </a:t>
            </a:r>
            <a:r>
              <a:rPr lang="en-US" sz="2400" dirty="0">
                <a:latin typeface="Cambria" pitchFamily="18" charset="0"/>
              </a:rPr>
              <a:t>important, pharmacists may be the only health professionals in their </a:t>
            </a:r>
            <a:r>
              <a:rPr lang="en-US" sz="2400" dirty="0" smtClean="0">
                <a:latin typeface="Cambria" pitchFamily="18" charset="0"/>
              </a:rPr>
              <a:t>community who </a:t>
            </a:r>
            <a:r>
              <a:rPr lang="en-US" sz="2400" dirty="0">
                <a:latin typeface="Cambria" pitchFamily="18" charset="0"/>
              </a:rPr>
              <a:t>are readily accessible to patients and families. </a:t>
            </a:r>
            <a:endParaRPr lang="en-US" sz="2400" dirty="0" smtClean="0">
              <a:latin typeface="Cambria" pitchFamily="18" charset="0"/>
            </a:endParaRPr>
          </a:p>
          <a:p>
            <a:pPr marL="342900" indent="-342900">
              <a:buFont typeface="Wingdings" pitchFamily="2" charset="2"/>
              <a:buChar char="§"/>
            </a:pPr>
            <a:r>
              <a:rPr lang="en-US" sz="2400" dirty="0" smtClean="0">
                <a:latin typeface="Cambria" pitchFamily="18" charset="0"/>
              </a:rPr>
              <a:t>In </a:t>
            </a:r>
            <a:r>
              <a:rPr lang="en-US" sz="2400" dirty="0">
                <a:latin typeface="Cambria" pitchFamily="18" charset="0"/>
              </a:rPr>
              <a:t>addition, </a:t>
            </a:r>
            <a:r>
              <a:rPr lang="en-US" sz="2400" dirty="0" smtClean="0">
                <a:latin typeface="Cambria" pitchFamily="18" charset="0"/>
              </a:rPr>
              <a:t>more patients </a:t>
            </a:r>
            <a:r>
              <a:rPr lang="en-US" sz="2400" dirty="0">
                <a:latin typeface="Cambria" pitchFamily="18" charset="0"/>
              </a:rPr>
              <a:t>are receiving palliative care at home. </a:t>
            </a:r>
            <a:r>
              <a:rPr lang="en-US" sz="2400" dirty="0">
                <a:latin typeface="Cambria" pitchFamily="18" charset="0"/>
              </a:rPr>
              <a:t> </a:t>
            </a:r>
            <a:r>
              <a:rPr lang="en-US" sz="2400" dirty="0" smtClean="0">
                <a:latin typeface="Cambria" pitchFamily="18" charset="0"/>
              </a:rPr>
              <a:t>Palliative </a:t>
            </a:r>
            <a:r>
              <a:rPr lang="en-US" sz="2400" dirty="0">
                <a:latin typeface="Cambria" pitchFamily="18" charset="0"/>
              </a:rPr>
              <a:t>care seeks to </a:t>
            </a:r>
            <a:r>
              <a:rPr lang="en-US" sz="2400" dirty="0" smtClean="0">
                <a:latin typeface="Cambria" pitchFamily="18" charset="0"/>
              </a:rPr>
              <a:t>comfort patients </a:t>
            </a:r>
            <a:r>
              <a:rPr lang="en-US" sz="2400" dirty="0">
                <a:latin typeface="Cambria" pitchFamily="18" charset="0"/>
              </a:rPr>
              <a:t>and to keep them pain </a:t>
            </a:r>
            <a:r>
              <a:rPr lang="en-US" sz="2400" dirty="0" smtClean="0">
                <a:latin typeface="Cambria" pitchFamily="18" charset="0"/>
              </a:rPr>
              <a:t>free . </a:t>
            </a:r>
          </a:p>
          <a:p>
            <a:r>
              <a:rPr lang="en-US" sz="2400" dirty="0" smtClean="0">
                <a:latin typeface="Cambria" pitchFamily="18" charset="0"/>
              </a:rPr>
              <a:t>.</a:t>
            </a:r>
          </a:p>
          <a:p>
            <a:r>
              <a:rPr lang="en-US" sz="2400" dirty="0" smtClean="0">
                <a:latin typeface="Cambria" pitchFamily="18" charset="0"/>
              </a:rPr>
              <a:t> </a:t>
            </a:r>
            <a:endParaRPr lang="en-US" sz="2400" dirty="0">
              <a:latin typeface="Cambria" pitchFamily="18" charset="0"/>
            </a:endParaRPr>
          </a:p>
        </p:txBody>
      </p:sp>
    </p:spTree>
    <p:extLst>
      <p:ext uri="{BB962C8B-B14F-4D97-AF65-F5344CB8AC3E}">
        <p14:creationId xmlns:p14="http://schemas.microsoft.com/office/powerpoint/2010/main" val="38177354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6114" y="58057"/>
            <a:ext cx="8723086" cy="7109639"/>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lvl="0"/>
            <a:r>
              <a:rPr lang="en-US" sz="2400" b="1" dirty="0">
                <a:latin typeface="Cambria" pitchFamily="18" charset="0"/>
              </a:rPr>
              <a:t>The following communication strategies should be used when working with terminally ill patients</a:t>
            </a:r>
          </a:p>
          <a:p>
            <a:pPr marL="342900" lvl="0" indent="-342900">
              <a:buFont typeface="Wingdings" pitchFamily="2" charset="2"/>
              <a:buChar char="Ø"/>
            </a:pPr>
            <a:r>
              <a:rPr lang="en-US" sz="2400" dirty="0" smtClean="0">
                <a:latin typeface="Cambria" pitchFamily="18" charset="0"/>
              </a:rPr>
              <a:t>Most </a:t>
            </a:r>
            <a:r>
              <a:rPr lang="en-US" sz="2400" dirty="0">
                <a:latin typeface="Cambria" pitchFamily="18" charset="0"/>
              </a:rPr>
              <a:t>strategies require “</a:t>
            </a:r>
            <a:r>
              <a:rPr lang="en-US" sz="2400" b="1" dirty="0">
                <a:latin typeface="Cambria" pitchFamily="18" charset="0"/>
              </a:rPr>
              <a:t>meeting the patients where they are</a:t>
            </a:r>
            <a:r>
              <a:rPr lang="en-US" sz="2400" dirty="0">
                <a:latin typeface="Cambria" pitchFamily="18" charset="0"/>
              </a:rPr>
              <a:t>” in relation to their understanding of their condition and their stage of adjustment. For example, a patient may be denying the existence of his illness, or he may be angry or depressed about his situation. You would approach these two situations differently. </a:t>
            </a:r>
            <a:endParaRPr lang="en-US" sz="2400" dirty="0" smtClean="0">
              <a:latin typeface="Cambria" pitchFamily="18" charset="0"/>
            </a:endParaRPr>
          </a:p>
          <a:p>
            <a:pPr marL="342900" lvl="0" indent="-342900">
              <a:buFont typeface="Wingdings" pitchFamily="2" charset="2"/>
              <a:buChar char="Ø"/>
            </a:pPr>
            <a:r>
              <a:rPr lang="en-US" sz="2400" dirty="0" smtClean="0">
                <a:latin typeface="Cambria" pitchFamily="18" charset="0"/>
              </a:rPr>
              <a:t>The </a:t>
            </a:r>
            <a:r>
              <a:rPr lang="en-US" sz="2400" dirty="0">
                <a:latin typeface="Cambria" pitchFamily="18" charset="0"/>
              </a:rPr>
              <a:t>key is to </a:t>
            </a:r>
            <a:r>
              <a:rPr lang="en-US" sz="2400" b="1" dirty="0">
                <a:latin typeface="Cambria" pitchFamily="18" charset="0"/>
              </a:rPr>
              <a:t>ask open-ended questions</a:t>
            </a:r>
            <a:r>
              <a:rPr lang="en-US" sz="2400" dirty="0">
                <a:latin typeface="Cambria" pitchFamily="18" charset="0"/>
              </a:rPr>
              <a:t>, such as “How are you doing today?” or “How are things going?” to determine patient willingness to discuss the situation with you. You should not assume that patients do not want to talk about it. Even if patients do not respond initially, they at least realize that you are willing to talk and may open up at a later time</a:t>
            </a:r>
            <a:r>
              <a:rPr lang="en-US" sz="2400" dirty="0" smtClean="0">
                <a:latin typeface="Cambria" pitchFamily="18" charset="0"/>
              </a:rPr>
              <a:t>.</a:t>
            </a:r>
            <a:endParaRPr lang="en-US" sz="2400" dirty="0">
              <a:latin typeface="Cambria" pitchFamily="18" charset="0"/>
            </a:endParaRPr>
          </a:p>
          <a:p>
            <a:pPr marL="342900" lvl="0" indent="-342900">
              <a:buFont typeface="Wingdings" pitchFamily="2" charset="2"/>
              <a:buChar char="Ø"/>
            </a:pPr>
            <a:r>
              <a:rPr lang="en-US" sz="2400" dirty="0">
                <a:latin typeface="Cambria" pitchFamily="18" charset="0"/>
              </a:rPr>
              <a:t>Before interacting with terminally ill patients, be aware </a:t>
            </a:r>
            <a:r>
              <a:rPr lang="en-US" sz="2400" b="1" dirty="0">
                <a:latin typeface="Cambria" pitchFamily="18" charset="0"/>
              </a:rPr>
              <a:t>of your own </a:t>
            </a:r>
            <a:r>
              <a:rPr lang="en-US" sz="2400" b="1" dirty="0" smtClean="0">
                <a:latin typeface="Cambria" pitchFamily="18" charset="0"/>
              </a:rPr>
              <a:t>feelings about </a:t>
            </a:r>
            <a:r>
              <a:rPr lang="en-US" sz="2400" b="1" dirty="0">
                <a:latin typeface="Cambria" pitchFamily="18" charset="0"/>
              </a:rPr>
              <a:t>death </a:t>
            </a:r>
            <a:r>
              <a:rPr lang="en-US" sz="2400" dirty="0">
                <a:latin typeface="Cambria" pitchFamily="18" charset="0"/>
              </a:rPr>
              <a:t>and about interacting with terminally ill patients. Being aware of  </a:t>
            </a:r>
            <a:r>
              <a:rPr lang="en-US" sz="2400" dirty="0" smtClean="0">
                <a:latin typeface="Cambria" pitchFamily="18" charset="0"/>
              </a:rPr>
              <a:t>your </a:t>
            </a:r>
            <a:r>
              <a:rPr lang="en-US" sz="2400" dirty="0">
                <a:latin typeface="Cambria" pitchFamily="18" charset="0"/>
              </a:rPr>
              <a:t>feelings will help you assist these patients. You should realize that you </a:t>
            </a:r>
            <a:r>
              <a:rPr lang="en-US" sz="2400" dirty="0" smtClean="0">
                <a:latin typeface="Cambria" pitchFamily="18" charset="0"/>
              </a:rPr>
              <a:t>can handle </a:t>
            </a:r>
            <a:r>
              <a:rPr lang="en-US" sz="2400" dirty="0">
                <a:latin typeface="Cambria" pitchFamily="18" charset="0"/>
              </a:rPr>
              <a:t>some situations</a:t>
            </a:r>
          </a:p>
        </p:txBody>
      </p:sp>
    </p:spTree>
    <p:extLst>
      <p:ext uri="{BB962C8B-B14F-4D97-AF65-F5344CB8AC3E}">
        <p14:creationId xmlns:p14="http://schemas.microsoft.com/office/powerpoint/2010/main" val="11628647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8991600" cy="5632311"/>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marL="342900" lvl="0" indent="-342900">
              <a:buFont typeface="Wingdings" pitchFamily="2" charset="2"/>
              <a:buChar char="Ø"/>
            </a:pPr>
            <a:r>
              <a:rPr lang="en-US" sz="2400" dirty="0" smtClean="0">
                <a:latin typeface="Cambria" pitchFamily="18" charset="0"/>
              </a:rPr>
              <a:t>As </a:t>
            </a:r>
            <a:r>
              <a:rPr lang="en-US" sz="2400" dirty="0">
                <a:latin typeface="Cambria" pitchFamily="18" charset="0"/>
              </a:rPr>
              <a:t>in any type of patient interaction, the </a:t>
            </a:r>
            <a:r>
              <a:rPr lang="en-US" sz="2400" b="1" dirty="0">
                <a:latin typeface="Cambria" pitchFamily="18" charset="0"/>
              </a:rPr>
              <a:t>degree of involvement depends on your relationship with the patient</a:t>
            </a:r>
            <a:r>
              <a:rPr lang="en-US" sz="2400" dirty="0">
                <a:latin typeface="Cambria" pitchFamily="18" charset="0"/>
              </a:rPr>
              <a:t>. You will be more open with some patients than with others. </a:t>
            </a:r>
            <a:r>
              <a:rPr lang="en-US" sz="2400" dirty="0" smtClean="0">
                <a:latin typeface="Cambria" pitchFamily="18" charset="0"/>
              </a:rPr>
              <a:t> </a:t>
            </a:r>
            <a:r>
              <a:rPr lang="en-US" sz="2400" dirty="0" smtClean="0">
                <a:latin typeface="Cambria" pitchFamily="18" charset="0"/>
              </a:rPr>
              <a:t>It </a:t>
            </a:r>
            <a:r>
              <a:rPr lang="en-US" sz="2400" dirty="0">
                <a:latin typeface="Cambria" pitchFamily="18" charset="0"/>
              </a:rPr>
              <a:t>is also important to </a:t>
            </a:r>
            <a:r>
              <a:rPr lang="en-US" sz="2400" dirty="0" smtClean="0">
                <a:latin typeface="Cambria" pitchFamily="18" charset="0"/>
              </a:rPr>
              <a:t> </a:t>
            </a:r>
            <a:r>
              <a:rPr lang="en-US" sz="2400" dirty="0">
                <a:latin typeface="Cambria" pitchFamily="18" charset="0"/>
              </a:rPr>
              <a:t>explicitly</a:t>
            </a:r>
            <a:r>
              <a:rPr lang="en-US" sz="2400" b="1" dirty="0">
                <a:latin typeface="Cambria" pitchFamily="18" charset="0"/>
              </a:rPr>
              <a:t> set limits </a:t>
            </a:r>
            <a:r>
              <a:rPr lang="en-US" sz="2400" dirty="0">
                <a:latin typeface="Cambria" pitchFamily="18" charset="0"/>
              </a:rPr>
              <a:t>on what you can do </a:t>
            </a:r>
            <a:r>
              <a:rPr lang="en-US" sz="2400" dirty="0" smtClean="0">
                <a:latin typeface="Cambria" pitchFamily="18" charset="0"/>
              </a:rPr>
              <a:t>             </a:t>
            </a:r>
          </a:p>
          <a:p>
            <a:pPr lvl="0"/>
            <a:r>
              <a:rPr lang="en-US" sz="2400" dirty="0" smtClean="0">
                <a:latin typeface="Cambria" pitchFamily="18" charset="0"/>
              </a:rPr>
              <a:t>     for </a:t>
            </a:r>
            <a:r>
              <a:rPr lang="en-US" sz="2400" dirty="0">
                <a:latin typeface="Cambria" pitchFamily="18" charset="0"/>
              </a:rPr>
              <a:t>the </a:t>
            </a:r>
            <a:r>
              <a:rPr lang="en-US" sz="2400" dirty="0" smtClean="0">
                <a:latin typeface="Cambria" pitchFamily="18" charset="0"/>
              </a:rPr>
              <a:t>patient</a:t>
            </a:r>
            <a:r>
              <a:rPr lang="en-US" sz="2400" dirty="0" smtClean="0">
                <a:latin typeface="Cambria" pitchFamily="18" charset="0"/>
              </a:rPr>
              <a:t>.</a:t>
            </a:r>
            <a:endParaRPr lang="en-US" sz="2400" dirty="0" smtClean="0">
              <a:latin typeface="Cambria" pitchFamily="18" charset="0"/>
            </a:endParaRPr>
          </a:p>
          <a:p>
            <a:pPr marL="342900" lvl="0" indent="-342900">
              <a:buFont typeface="Wingdings" pitchFamily="2" charset="2"/>
              <a:buChar char="Ø"/>
            </a:pPr>
            <a:r>
              <a:rPr lang="en-US" sz="2400" dirty="0" smtClean="0">
                <a:latin typeface="Cambria" pitchFamily="18" charset="0"/>
              </a:rPr>
              <a:t>Many </a:t>
            </a:r>
            <a:r>
              <a:rPr lang="en-US" sz="2400" dirty="0">
                <a:latin typeface="Cambria" pitchFamily="18" charset="0"/>
              </a:rPr>
              <a:t>terminally ill patients </a:t>
            </a:r>
            <a:r>
              <a:rPr lang="en-US" sz="2400" b="1" dirty="0">
                <a:latin typeface="Cambria" pitchFamily="18" charset="0"/>
              </a:rPr>
              <a:t>realize they make other people </a:t>
            </a:r>
            <a:r>
              <a:rPr lang="en-US" sz="2400" b="1" dirty="0" smtClean="0">
                <a:latin typeface="Cambria" pitchFamily="18" charset="0"/>
              </a:rPr>
              <a:t>feel uncomfortable</a:t>
            </a:r>
            <a:r>
              <a:rPr lang="en-US" sz="2400" dirty="0" smtClean="0">
                <a:latin typeface="Cambria" pitchFamily="18" charset="0"/>
              </a:rPr>
              <a:t>. Thus</a:t>
            </a:r>
            <a:r>
              <a:rPr lang="en-US" sz="2400" dirty="0">
                <a:latin typeface="Cambria" pitchFamily="18" charset="0"/>
              </a:rPr>
              <a:t>, they tend to avoid certain interactions. However, if you can </a:t>
            </a:r>
            <a:r>
              <a:rPr lang="en-US" sz="2400" dirty="0" smtClean="0">
                <a:latin typeface="Cambria" pitchFamily="18" charset="0"/>
              </a:rPr>
              <a:t>express your </a:t>
            </a:r>
            <a:r>
              <a:rPr lang="en-US" sz="2400" dirty="0">
                <a:latin typeface="Cambria" pitchFamily="18" charset="0"/>
              </a:rPr>
              <a:t>uneasiness or your frustration about not knowing how to help them at </a:t>
            </a:r>
            <a:r>
              <a:rPr lang="en-US" sz="2400" dirty="0" smtClean="0">
                <a:latin typeface="Cambria" pitchFamily="18" charset="0"/>
              </a:rPr>
              <a:t>the same </a:t>
            </a:r>
            <a:r>
              <a:rPr lang="en-US" sz="2400" dirty="0">
                <a:latin typeface="Cambria" pitchFamily="18" charset="0"/>
              </a:rPr>
              <a:t>time that you express your concern for them, patients will typically </a:t>
            </a:r>
            <a:r>
              <a:rPr lang="en-US" sz="2400" dirty="0" smtClean="0">
                <a:latin typeface="Cambria" pitchFamily="18" charset="0"/>
              </a:rPr>
              <a:t>feel more  comfort </a:t>
            </a:r>
            <a:r>
              <a:rPr lang="en-US" sz="2400" dirty="0">
                <a:latin typeface="Cambria" pitchFamily="18" charset="0"/>
              </a:rPr>
              <a:t>and more willing to express their own feelings</a:t>
            </a:r>
            <a:r>
              <a:rPr lang="en-US" sz="2400" dirty="0" smtClean="0">
                <a:latin typeface="Cambria" pitchFamily="18" charset="0"/>
              </a:rPr>
              <a:t>.</a:t>
            </a:r>
            <a:endParaRPr lang="en-US" sz="2400" dirty="0">
              <a:latin typeface="Cambria" pitchFamily="18" charset="0"/>
            </a:endParaRPr>
          </a:p>
          <a:p>
            <a:pPr marL="342900" indent="-342900">
              <a:buFont typeface="Wingdings" pitchFamily="2" charset="2"/>
              <a:buChar char="Ø"/>
            </a:pPr>
            <a:r>
              <a:rPr lang="en-US" sz="2400" dirty="0">
                <a:latin typeface="Cambria" pitchFamily="18" charset="0"/>
              </a:rPr>
              <a:t>You may also come in </a:t>
            </a:r>
            <a:r>
              <a:rPr lang="en-US" sz="2400" b="1" dirty="0">
                <a:latin typeface="Cambria" pitchFamily="18" charset="0"/>
              </a:rPr>
              <a:t>contact with family members </a:t>
            </a:r>
            <a:r>
              <a:rPr lang="en-US" sz="2400" dirty="0">
                <a:latin typeface="Cambria" pitchFamily="18" charset="0"/>
              </a:rPr>
              <a:t>who will probably </a:t>
            </a:r>
            <a:r>
              <a:rPr lang="en-US" sz="2400" dirty="0" smtClean="0">
                <a:latin typeface="Cambria" pitchFamily="18" charset="0"/>
              </a:rPr>
              <a:t>have special </a:t>
            </a:r>
            <a:r>
              <a:rPr lang="en-US" sz="2400" dirty="0">
                <a:latin typeface="Cambria" pitchFamily="18" charset="0"/>
              </a:rPr>
              <a:t>needs </a:t>
            </a:r>
            <a:r>
              <a:rPr lang="en-US" sz="2400" dirty="0" smtClean="0">
                <a:latin typeface="Cambria" pitchFamily="18" charset="0"/>
              </a:rPr>
              <a:t>themselves communicating </a:t>
            </a:r>
            <a:r>
              <a:rPr lang="en-US" sz="2400" dirty="0">
                <a:latin typeface="Cambria" pitchFamily="18" charset="0"/>
              </a:rPr>
              <a:t>with terminally ill patients and their families </a:t>
            </a:r>
            <a:r>
              <a:rPr lang="en-US" sz="2400" dirty="0" smtClean="0">
                <a:latin typeface="Cambria" pitchFamily="18" charset="0"/>
              </a:rPr>
              <a:t>is extremely </a:t>
            </a:r>
            <a:r>
              <a:rPr lang="en-US" sz="2400" dirty="0">
                <a:latin typeface="Cambria" pitchFamily="18" charset="0"/>
              </a:rPr>
              <a:t>important. </a:t>
            </a:r>
            <a:r>
              <a:rPr lang="en-US" sz="2400" b="1" dirty="0">
                <a:latin typeface="Cambria" pitchFamily="18" charset="0"/>
              </a:rPr>
              <a:t> </a:t>
            </a:r>
            <a:endParaRPr lang="en-US" sz="2400" dirty="0">
              <a:latin typeface="Cambria" pitchFamily="18" charset="0"/>
            </a:endParaRPr>
          </a:p>
        </p:txBody>
      </p:sp>
    </p:spTree>
    <p:extLst>
      <p:ext uri="{BB962C8B-B14F-4D97-AF65-F5344CB8AC3E}">
        <p14:creationId xmlns:p14="http://schemas.microsoft.com/office/powerpoint/2010/main" val="34839280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28" y="0"/>
            <a:ext cx="9140371" cy="3908762"/>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marL="457200" indent="-457200">
              <a:buFont typeface="Wingdings" pitchFamily="2" charset="2"/>
              <a:buChar char="q"/>
            </a:pPr>
            <a:r>
              <a:rPr lang="en-US" sz="3200" b="1" dirty="0" smtClean="0">
                <a:solidFill>
                  <a:srgbClr val="FF0000"/>
                </a:solidFill>
                <a:latin typeface="Cambria" pitchFamily="18" charset="0"/>
              </a:rPr>
              <a:t>Patients </a:t>
            </a:r>
            <a:r>
              <a:rPr lang="en-US" sz="3200" b="1" dirty="0">
                <a:solidFill>
                  <a:srgbClr val="FF0000"/>
                </a:solidFill>
                <a:latin typeface="Cambria" pitchFamily="18" charset="0"/>
              </a:rPr>
              <a:t>with HIV or </a:t>
            </a:r>
            <a:r>
              <a:rPr lang="en-US" sz="3200" b="1" dirty="0" smtClean="0">
                <a:solidFill>
                  <a:srgbClr val="FF0000"/>
                </a:solidFill>
                <a:latin typeface="Cambria" pitchFamily="18" charset="0"/>
              </a:rPr>
              <a:t>AIDS</a:t>
            </a:r>
            <a:endParaRPr lang="en-US" sz="2400" dirty="0">
              <a:latin typeface="Cambria" pitchFamily="18" charset="0"/>
            </a:endParaRPr>
          </a:p>
          <a:p>
            <a:r>
              <a:rPr lang="en-US" sz="2400" dirty="0">
                <a:latin typeface="Cambria" pitchFamily="18" charset="0"/>
              </a:rPr>
              <a:t>Patients with HIV or AIDS have special needs that should be considered. </a:t>
            </a:r>
            <a:endParaRPr lang="en-US" sz="2400" dirty="0" smtClean="0">
              <a:latin typeface="Cambria" pitchFamily="18" charset="0"/>
            </a:endParaRPr>
          </a:p>
          <a:p>
            <a:r>
              <a:rPr lang="en-US" sz="2400" dirty="0" smtClean="0">
                <a:latin typeface="Cambria" pitchFamily="18" charset="0"/>
              </a:rPr>
              <a:t>For </a:t>
            </a:r>
            <a:r>
              <a:rPr lang="en-US" sz="2400" dirty="0" smtClean="0">
                <a:latin typeface="Cambria" pitchFamily="18" charset="0"/>
              </a:rPr>
              <a:t>example</a:t>
            </a:r>
            <a:r>
              <a:rPr lang="en-US" sz="2400" dirty="0">
                <a:latin typeface="Cambria" pitchFamily="18" charset="0"/>
              </a:rPr>
              <a:t>, many patients do not have an adequate support system, since </a:t>
            </a:r>
            <a:r>
              <a:rPr lang="en-US" sz="2400" dirty="0" smtClean="0">
                <a:latin typeface="Cambria" pitchFamily="18" charset="0"/>
              </a:rPr>
              <a:t>relationships with </a:t>
            </a:r>
            <a:r>
              <a:rPr lang="en-US" sz="2400" dirty="0">
                <a:latin typeface="Cambria" pitchFamily="18" charset="0"/>
              </a:rPr>
              <a:t>family and friends may be strained because of the social stigma. </a:t>
            </a:r>
            <a:r>
              <a:rPr lang="en-US" sz="2400" dirty="0" smtClean="0">
                <a:latin typeface="Cambria" pitchFamily="18" charset="0"/>
              </a:rPr>
              <a:t> </a:t>
            </a:r>
            <a:endParaRPr lang="en-US" sz="2400" dirty="0" smtClean="0">
              <a:latin typeface="Cambria" pitchFamily="18" charset="0"/>
            </a:endParaRPr>
          </a:p>
          <a:p>
            <a:r>
              <a:rPr lang="en-US" sz="2400" dirty="0" smtClean="0">
                <a:latin typeface="Cambria" pitchFamily="18" charset="0"/>
              </a:rPr>
              <a:t>You </a:t>
            </a:r>
            <a:r>
              <a:rPr lang="en-US" sz="2400" dirty="0">
                <a:latin typeface="Cambria" pitchFamily="18" charset="0"/>
              </a:rPr>
              <a:t>may or may not feel comfortable becoming a close member of a patient support network or taking an active role in ensuring that patient needs </a:t>
            </a:r>
            <a:r>
              <a:rPr lang="en-US" sz="2400" dirty="0" smtClean="0">
                <a:latin typeface="Cambria" pitchFamily="18" charset="0"/>
              </a:rPr>
              <a:t>to </a:t>
            </a:r>
            <a:r>
              <a:rPr lang="en-US" sz="2400" dirty="0">
                <a:latin typeface="Cambria" pitchFamily="18" charset="0"/>
              </a:rPr>
              <a:t>provide pharmaceutical care services. </a:t>
            </a:r>
            <a:endParaRPr lang="en-US" sz="2400" dirty="0" smtClean="0">
              <a:latin typeface="Cambria" pitchFamily="18" charset="0"/>
            </a:endParaRPr>
          </a:p>
          <a:p>
            <a:endParaRPr lang="en-US" sz="2400" dirty="0">
              <a:latin typeface="Cambria" pitchFamily="18" charset="0"/>
            </a:endParaRPr>
          </a:p>
        </p:txBody>
      </p:sp>
    </p:spTree>
    <p:extLst>
      <p:ext uri="{BB962C8B-B14F-4D97-AF65-F5344CB8AC3E}">
        <p14:creationId xmlns:p14="http://schemas.microsoft.com/office/powerpoint/2010/main" val="27245911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086" y="0"/>
            <a:ext cx="9056914" cy="6986528"/>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marL="457200" indent="-457200">
              <a:buFont typeface="Wingdings" pitchFamily="2" charset="2"/>
              <a:buChar char="q"/>
            </a:pPr>
            <a:r>
              <a:rPr lang="en-US" sz="3200" b="1" dirty="0">
                <a:solidFill>
                  <a:srgbClr val="FF0000"/>
                </a:solidFill>
                <a:latin typeface="Cambria" pitchFamily="18" charset="0"/>
              </a:rPr>
              <a:t>Patients with mental health </a:t>
            </a:r>
            <a:r>
              <a:rPr lang="en-US" sz="3200" b="1" dirty="0" smtClean="0">
                <a:solidFill>
                  <a:srgbClr val="FF0000"/>
                </a:solidFill>
                <a:latin typeface="Cambria" pitchFamily="18" charset="0"/>
              </a:rPr>
              <a:t>problems</a:t>
            </a:r>
            <a:endParaRPr lang="en-US" sz="2400" dirty="0">
              <a:solidFill>
                <a:srgbClr val="FF0000"/>
              </a:solidFill>
              <a:latin typeface="Cambria" pitchFamily="18" charset="0"/>
            </a:endParaRPr>
          </a:p>
          <a:p>
            <a:pPr marL="342900" indent="-342900">
              <a:buFont typeface="Arial" panose="020B0604020202020204" pitchFamily="34" charset="0"/>
              <a:buChar char="•"/>
            </a:pPr>
            <a:r>
              <a:rPr lang="en-US" sz="2400" dirty="0" smtClean="0">
                <a:latin typeface="Cambria" pitchFamily="18" charset="0"/>
              </a:rPr>
              <a:t>Many </a:t>
            </a:r>
            <a:r>
              <a:rPr lang="en-US" sz="2400" dirty="0">
                <a:latin typeface="Cambria" pitchFamily="18" charset="0"/>
              </a:rPr>
              <a:t>pharmacists admit that they have difficulty in communicating with </a:t>
            </a:r>
            <a:r>
              <a:rPr lang="en-US" sz="2400" dirty="0" smtClean="0">
                <a:latin typeface="Cambria" pitchFamily="18" charset="0"/>
              </a:rPr>
              <a:t>patients with </a:t>
            </a:r>
            <a:r>
              <a:rPr lang="en-US" sz="2400" dirty="0">
                <a:latin typeface="Cambria" pitchFamily="18" charset="0"/>
              </a:rPr>
              <a:t>mental health disorders. </a:t>
            </a:r>
            <a:endParaRPr lang="en-US" sz="2400" dirty="0" smtClean="0">
              <a:latin typeface="Cambria" pitchFamily="18" charset="0"/>
            </a:endParaRPr>
          </a:p>
          <a:p>
            <a:pPr marL="342900" indent="-342900">
              <a:buFont typeface="Arial" panose="020B0604020202020204" pitchFamily="34" charset="0"/>
              <a:buChar char="•"/>
            </a:pPr>
            <a:r>
              <a:rPr lang="en-US" sz="2400" dirty="0" smtClean="0">
                <a:latin typeface="Cambria" pitchFamily="18" charset="0"/>
              </a:rPr>
              <a:t>Examples </a:t>
            </a:r>
            <a:r>
              <a:rPr lang="en-US" sz="2400" dirty="0">
                <a:latin typeface="Cambria" pitchFamily="18" charset="0"/>
              </a:rPr>
              <a:t>include “What has the doctor told you </a:t>
            </a:r>
            <a:r>
              <a:rPr lang="en-US" sz="2400" dirty="0" smtClean="0">
                <a:latin typeface="Cambria" pitchFamily="18" charset="0"/>
              </a:rPr>
              <a:t>about this </a:t>
            </a:r>
            <a:r>
              <a:rPr lang="en-US" sz="2400" dirty="0">
                <a:latin typeface="Cambria" pitchFamily="18" charset="0"/>
              </a:rPr>
              <a:t>medication?” or “This drug can be used for different things. What has </a:t>
            </a:r>
            <a:r>
              <a:rPr lang="en-US" sz="2400" dirty="0" smtClean="0">
                <a:latin typeface="Cambria" pitchFamily="18" charset="0"/>
              </a:rPr>
              <a:t>your physician </a:t>
            </a:r>
            <a:r>
              <a:rPr lang="en-US" sz="2400" dirty="0">
                <a:latin typeface="Cambria" pitchFamily="18" charset="0"/>
              </a:rPr>
              <a:t>said?” </a:t>
            </a:r>
            <a:endParaRPr lang="en-US" sz="2400" dirty="0" smtClean="0">
              <a:latin typeface="Cambria" pitchFamily="18" charset="0"/>
            </a:endParaRPr>
          </a:p>
          <a:p>
            <a:pPr marL="342900" indent="-342900">
              <a:buFont typeface="Arial" panose="020B0604020202020204" pitchFamily="34" charset="0"/>
              <a:buChar char="•"/>
            </a:pPr>
            <a:r>
              <a:rPr lang="en-US" sz="2400" dirty="0" smtClean="0">
                <a:latin typeface="Cambria" pitchFamily="18" charset="0"/>
              </a:rPr>
              <a:t>Asking </a:t>
            </a:r>
            <a:r>
              <a:rPr lang="en-US" sz="2400" b="1" dirty="0">
                <a:latin typeface="Cambria" pitchFamily="18" charset="0"/>
              </a:rPr>
              <a:t>open-ended questions </a:t>
            </a:r>
            <a:r>
              <a:rPr lang="en-US" sz="2400" dirty="0">
                <a:latin typeface="Cambria" pitchFamily="18" charset="0"/>
              </a:rPr>
              <a:t>also helps you determine </a:t>
            </a:r>
            <a:r>
              <a:rPr lang="en-US" sz="2400" dirty="0" smtClean="0">
                <a:latin typeface="Cambria" pitchFamily="18" charset="0"/>
              </a:rPr>
              <a:t>patient cognitive </a:t>
            </a:r>
            <a:r>
              <a:rPr lang="en-US" sz="2400" dirty="0">
                <a:latin typeface="Cambria" pitchFamily="18" charset="0"/>
              </a:rPr>
              <a:t>functioning. </a:t>
            </a:r>
            <a:endParaRPr lang="en-US" sz="2400" dirty="0" smtClean="0">
              <a:latin typeface="Cambria" pitchFamily="18" charset="0"/>
            </a:endParaRPr>
          </a:p>
          <a:p>
            <a:pPr marL="342900" indent="-342900">
              <a:buFont typeface="Arial" panose="020B0604020202020204" pitchFamily="34" charset="0"/>
              <a:buChar char="•"/>
            </a:pPr>
            <a:r>
              <a:rPr lang="en-US" sz="2400" dirty="0" smtClean="0">
                <a:latin typeface="Cambria" pitchFamily="18" charset="0"/>
              </a:rPr>
              <a:t>That </a:t>
            </a:r>
            <a:r>
              <a:rPr lang="en-US" sz="2400" dirty="0">
                <a:latin typeface="Cambria" pitchFamily="18" charset="0"/>
              </a:rPr>
              <a:t>is, are they able to comprehend what you are </a:t>
            </a:r>
            <a:r>
              <a:rPr lang="en-US" sz="2400" dirty="0" smtClean="0">
                <a:latin typeface="Cambria" pitchFamily="18" charset="0"/>
              </a:rPr>
              <a:t>saying, and </a:t>
            </a:r>
            <a:r>
              <a:rPr lang="en-US" sz="2400" dirty="0">
                <a:latin typeface="Cambria" pitchFamily="18" charset="0"/>
              </a:rPr>
              <a:t>can they articulate their concerns to you? If not, you may have to </a:t>
            </a:r>
            <a:r>
              <a:rPr lang="en-US" sz="2400" dirty="0" smtClean="0">
                <a:latin typeface="Cambria" pitchFamily="18" charset="0"/>
              </a:rPr>
              <a:t>communicate </a:t>
            </a:r>
            <a:r>
              <a:rPr lang="en-US" sz="2400" b="1" dirty="0" smtClean="0">
                <a:latin typeface="Cambria" pitchFamily="18" charset="0"/>
              </a:rPr>
              <a:t>through </a:t>
            </a:r>
            <a:r>
              <a:rPr lang="en-US" sz="2400" b="1" dirty="0">
                <a:latin typeface="Cambria" pitchFamily="18" charset="0"/>
              </a:rPr>
              <a:t>a caregiver</a:t>
            </a:r>
            <a:r>
              <a:rPr lang="en-US" sz="2400" b="1" dirty="0" smtClean="0">
                <a:latin typeface="Cambria" pitchFamily="18" charset="0"/>
              </a:rPr>
              <a:t>.</a:t>
            </a:r>
          </a:p>
          <a:p>
            <a:pPr marL="342900" indent="-342900">
              <a:buFont typeface="Arial" panose="020B0604020202020204" pitchFamily="34" charset="0"/>
              <a:buChar char="•"/>
            </a:pPr>
            <a:r>
              <a:rPr lang="en-US" sz="2400" dirty="0">
                <a:latin typeface="Cambria" pitchFamily="18" charset="0"/>
              </a:rPr>
              <a:t>Some pharmacists may also be </a:t>
            </a:r>
            <a:r>
              <a:rPr lang="en-US" sz="2400" b="1" dirty="0">
                <a:latin typeface="Cambria" pitchFamily="18" charset="0"/>
              </a:rPr>
              <a:t>unwilling to distribute written information to patients </a:t>
            </a:r>
            <a:r>
              <a:rPr lang="en-US" sz="2400" dirty="0">
                <a:latin typeface="Cambria" pitchFamily="18" charset="0"/>
              </a:rPr>
              <a:t>receiving psychotropic medications for fear that patients may misinterpret the information.</a:t>
            </a:r>
          </a:p>
          <a:p>
            <a:pPr marL="342900" indent="-342900">
              <a:buFont typeface="Arial" panose="020B0604020202020204" pitchFamily="34" charset="0"/>
              <a:buChar char="•"/>
            </a:pPr>
            <a:r>
              <a:rPr lang="en-US" sz="2000" dirty="0">
                <a:latin typeface="Cambria" pitchFamily="18" charset="0"/>
              </a:rPr>
              <a:t>Another related concern is that many psychotropic medications are used for </a:t>
            </a:r>
            <a:r>
              <a:rPr lang="en-US" sz="2000" b="1" dirty="0">
                <a:latin typeface="Cambria" pitchFamily="18" charset="0"/>
              </a:rPr>
              <a:t>non mental health disorders</a:t>
            </a:r>
            <a:r>
              <a:rPr lang="en-US" sz="2000" dirty="0">
                <a:latin typeface="Cambria" pitchFamily="18" charset="0"/>
              </a:rPr>
              <a:t>, such as imipramine for bed-wetting or diazepam for muscle spasms. Thus, the written material may not be relevant to the patient’s condition and may only cause alarm.</a:t>
            </a:r>
          </a:p>
          <a:p>
            <a:pPr marL="342900" indent="-342900">
              <a:buFont typeface="Arial" panose="020B0604020202020204" pitchFamily="34" charset="0"/>
              <a:buChar char="•"/>
            </a:pPr>
            <a:endParaRPr lang="en-US" sz="2400" dirty="0">
              <a:latin typeface="Cambria" pitchFamily="18" charset="0"/>
            </a:endParaRPr>
          </a:p>
        </p:txBody>
      </p:sp>
    </p:spTree>
    <p:extLst>
      <p:ext uri="{BB962C8B-B14F-4D97-AF65-F5344CB8AC3E}">
        <p14:creationId xmlns:p14="http://schemas.microsoft.com/office/powerpoint/2010/main" val="4357173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763000" cy="4154984"/>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en-US" sz="2400" b="1" dirty="0">
                <a:latin typeface="Cambria" pitchFamily="18" charset="0"/>
              </a:rPr>
              <a:t>Patients with mental illness may be reluctant to interact with pharmacists </a:t>
            </a:r>
            <a:r>
              <a:rPr lang="en-US" sz="2400" b="1" dirty="0" smtClean="0">
                <a:latin typeface="Cambria" pitchFamily="18" charset="0"/>
              </a:rPr>
              <a:t>for</a:t>
            </a:r>
            <a:r>
              <a:rPr lang="en-US" sz="2400" dirty="0">
                <a:latin typeface="Cambria" pitchFamily="18" charset="0"/>
              </a:rPr>
              <a:t> </a:t>
            </a:r>
            <a:r>
              <a:rPr lang="en-US" sz="2400" b="1" dirty="0" smtClean="0">
                <a:latin typeface="Cambria" pitchFamily="18" charset="0"/>
              </a:rPr>
              <a:t>a </a:t>
            </a:r>
            <a:r>
              <a:rPr lang="en-US" sz="2400" b="1" dirty="0">
                <a:latin typeface="Cambria" pitchFamily="18" charset="0"/>
              </a:rPr>
              <a:t>variety of reasons. </a:t>
            </a:r>
            <a:endParaRPr lang="en-US" sz="2400" dirty="0">
              <a:latin typeface="Cambria" pitchFamily="18" charset="0"/>
            </a:endParaRPr>
          </a:p>
          <a:p>
            <a:r>
              <a:rPr lang="en-US" sz="2400" dirty="0">
                <a:latin typeface="Cambria" pitchFamily="18" charset="0"/>
              </a:rPr>
              <a:t>1-First, they may have a poor self-concept and may be </a:t>
            </a:r>
            <a:r>
              <a:rPr lang="en-US" sz="2400" dirty="0" smtClean="0">
                <a:latin typeface="Cambria" pitchFamily="18" charset="0"/>
              </a:rPr>
              <a:t>insecure about </a:t>
            </a:r>
            <a:r>
              <a:rPr lang="en-US" sz="2400" dirty="0">
                <a:latin typeface="Cambria" pitchFamily="18" charset="0"/>
              </a:rPr>
              <a:t>interacting with others. </a:t>
            </a:r>
          </a:p>
          <a:p>
            <a:r>
              <a:rPr lang="en-US" sz="2400" dirty="0">
                <a:latin typeface="Cambria" pitchFamily="18" charset="0"/>
              </a:rPr>
              <a:t>2-They may also realize that they have a condition that makes other people uncomfortable. Thus, this societal stigma about mental illness makes them avoid social interactions</a:t>
            </a:r>
            <a:r>
              <a:rPr lang="en-US" sz="2400" dirty="0" smtClean="0">
                <a:latin typeface="Cambria" pitchFamily="18" charset="0"/>
              </a:rPr>
              <a:t>.</a:t>
            </a:r>
          </a:p>
          <a:p>
            <a:r>
              <a:rPr lang="en-US" sz="2400" dirty="0" smtClean="0">
                <a:latin typeface="Cambria" pitchFamily="18" charset="0"/>
              </a:rPr>
              <a:t> </a:t>
            </a:r>
            <a:endParaRPr lang="en-US" sz="2400" dirty="0">
              <a:latin typeface="Cambria" pitchFamily="18" charset="0"/>
            </a:endParaRPr>
          </a:p>
          <a:p>
            <a:r>
              <a:rPr lang="en-US" sz="2400" dirty="0">
                <a:latin typeface="Cambria" pitchFamily="18" charset="0"/>
              </a:rPr>
              <a:t>3-In some cases, patients may be </a:t>
            </a:r>
            <a:r>
              <a:rPr lang="en-US" sz="2400" dirty="0" smtClean="0">
                <a:latin typeface="Cambria" pitchFamily="18" charset="0"/>
              </a:rPr>
              <a:t>fearful about </a:t>
            </a:r>
            <a:r>
              <a:rPr lang="en-US" sz="2400" dirty="0">
                <a:latin typeface="Cambria" pitchFamily="18" charset="0"/>
              </a:rPr>
              <a:t>dealing with other people, especially health care professionals. Thus, your attempts to communicate may find initial patient resistance. </a:t>
            </a: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542" y="4307384"/>
            <a:ext cx="8305800" cy="2439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5860858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
            <a:ext cx="9067800" cy="6863417"/>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marL="342900" indent="-342900">
              <a:buFont typeface="Wingdings" pitchFamily="2" charset="2"/>
              <a:buChar char="q"/>
            </a:pPr>
            <a:r>
              <a:rPr lang="en-US" sz="2400" b="1" dirty="0" smtClean="0">
                <a:latin typeface="Cambria" pitchFamily="18" charset="0"/>
              </a:rPr>
              <a:t> </a:t>
            </a:r>
            <a:r>
              <a:rPr lang="en-US" sz="3200" b="1" dirty="0" smtClean="0">
                <a:solidFill>
                  <a:srgbClr val="FF0000"/>
                </a:solidFill>
                <a:latin typeface="Cambria" pitchFamily="18" charset="0"/>
              </a:rPr>
              <a:t>Patients </a:t>
            </a:r>
            <a:r>
              <a:rPr lang="en-US" sz="3200" b="1" dirty="0">
                <a:solidFill>
                  <a:srgbClr val="FF0000"/>
                </a:solidFill>
                <a:latin typeface="Cambria" pitchFamily="18" charset="0"/>
              </a:rPr>
              <a:t>with low health </a:t>
            </a:r>
            <a:r>
              <a:rPr lang="en-US" sz="3200" b="1" dirty="0" smtClean="0">
                <a:solidFill>
                  <a:srgbClr val="FF0000"/>
                </a:solidFill>
                <a:latin typeface="Cambria" pitchFamily="18" charset="0"/>
              </a:rPr>
              <a:t>literacy</a:t>
            </a:r>
          </a:p>
          <a:p>
            <a:endParaRPr lang="en-US" sz="2400" b="1" dirty="0">
              <a:latin typeface="Cambria" pitchFamily="18" charset="0"/>
            </a:endParaRPr>
          </a:p>
          <a:p>
            <a:endParaRPr lang="en-US" sz="2400" dirty="0" smtClean="0">
              <a:latin typeface="Cambria" pitchFamily="18" charset="0"/>
            </a:endParaRPr>
          </a:p>
          <a:p>
            <a:pPr marL="342900" indent="-342900">
              <a:buFont typeface="Arial" panose="020B0604020202020204" pitchFamily="34" charset="0"/>
              <a:buChar char="•"/>
            </a:pPr>
            <a:endParaRPr lang="en-US" sz="2400" dirty="0">
              <a:latin typeface="Cambria" pitchFamily="18" charset="0"/>
            </a:endParaRPr>
          </a:p>
          <a:p>
            <a:pPr marL="342900" indent="-342900">
              <a:buFont typeface="Arial" panose="020B0604020202020204" pitchFamily="34" charset="0"/>
              <a:buChar char="•"/>
            </a:pPr>
            <a:r>
              <a:rPr lang="en-US" sz="2400" dirty="0">
                <a:latin typeface="Cambria" pitchFamily="18" charset="0"/>
              </a:rPr>
              <a:t>Health literacy is the ability to “read, understand and act on healthcare information</a:t>
            </a:r>
            <a:r>
              <a:rPr lang="en-US" sz="2400" dirty="0" smtClean="0">
                <a:latin typeface="Cambria" pitchFamily="18" charset="0"/>
              </a:rPr>
              <a:t>”</a:t>
            </a:r>
            <a:endParaRPr lang="en-US" sz="2400" dirty="0" smtClean="0">
              <a:latin typeface="Cambria" pitchFamily="18" charset="0"/>
            </a:endParaRPr>
          </a:p>
          <a:p>
            <a:pPr marL="342900" indent="-342900">
              <a:buFont typeface="Arial" panose="020B0604020202020204" pitchFamily="34" charset="0"/>
              <a:buChar char="•"/>
            </a:pPr>
            <a:r>
              <a:rPr lang="en-US" sz="2400" dirty="0" smtClean="0">
                <a:latin typeface="Cambria" pitchFamily="18" charset="0"/>
              </a:rPr>
              <a:t>Low </a:t>
            </a:r>
            <a:r>
              <a:rPr lang="en-US" sz="2400" dirty="0">
                <a:latin typeface="Cambria" pitchFamily="18" charset="0"/>
              </a:rPr>
              <a:t>health literacy is a pervasive problem that impedes the ability of </a:t>
            </a:r>
            <a:r>
              <a:rPr lang="en-US" sz="2400" dirty="0" smtClean="0">
                <a:latin typeface="Cambria" pitchFamily="18" charset="0"/>
              </a:rPr>
              <a:t>many patients </a:t>
            </a:r>
            <a:r>
              <a:rPr lang="en-US" sz="2400" dirty="0">
                <a:latin typeface="Cambria" pitchFamily="18" charset="0"/>
              </a:rPr>
              <a:t>to understand information we provide them about their medications.</a:t>
            </a:r>
          </a:p>
          <a:p>
            <a:pPr marL="342900" indent="-342900">
              <a:buFont typeface="Arial" panose="020B0604020202020204" pitchFamily="34" charset="0"/>
              <a:buChar char="•"/>
            </a:pPr>
            <a:r>
              <a:rPr lang="en-US" sz="2400" dirty="0" smtClean="0">
                <a:latin typeface="Cambria" pitchFamily="18" charset="0"/>
              </a:rPr>
              <a:t>Persons </a:t>
            </a:r>
            <a:r>
              <a:rPr lang="en-US" sz="2400" dirty="0">
                <a:latin typeface="Cambria" pitchFamily="18" charset="0"/>
              </a:rPr>
              <a:t>with limited ability to read and comprehend</a:t>
            </a:r>
          </a:p>
          <a:p>
            <a:pPr marL="342900" indent="-342900">
              <a:buFont typeface="Arial" panose="020B0604020202020204" pitchFamily="34" charset="0"/>
              <a:buChar char="•"/>
            </a:pPr>
            <a:r>
              <a:rPr lang="en-US" sz="2400" dirty="0">
                <a:latin typeface="Cambria" pitchFamily="18" charset="0"/>
              </a:rPr>
              <a:t>information are frequently embarrassed and fail to release this fact </a:t>
            </a:r>
            <a:r>
              <a:rPr lang="en-US" sz="2400" dirty="0" smtClean="0">
                <a:latin typeface="Cambria" pitchFamily="18" charset="0"/>
              </a:rPr>
              <a:t>to health </a:t>
            </a:r>
            <a:r>
              <a:rPr lang="en-US" sz="2400" dirty="0">
                <a:latin typeface="Cambria" pitchFamily="18" charset="0"/>
              </a:rPr>
              <a:t>care providers. Due to the strong stigma associated with reading </a:t>
            </a:r>
            <a:r>
              <a:rPr lang="en-US" sz="2400" dirty="0" smtClean="0">
                <a:latin typeface="Cambria" pitchFamily="18" charset="0"/>
              </a:rPr>
              <a:t>problems, many </a:t>
            </a:r>
            <a:r>
              <a:rPr lang="en-US" sz="2400" dirty="0">
                <a:latin typeface="Cambria" pitchFamily="18" charset="0"/>
              </a:rPr>
              <a:t>patients will make excuses or try to conceal that fact that they </a:t>
            </a:r>
            <a:r>
              <a:rPr lang="en-US" sz="2400" dirty="0" smtClean="0">
                <a:latin typeface="Cambria" pitchFamily="18" charset="0"/>
              </a:rPr>
              <a:t>have trouble </a:t>
            </a:r>
            <a:r>
              <a:rPr lang="en-US" sz="2400" dirty="0">
                <a:latin typeface="Cambria" pitchFamily="18" charset="0"/>
              </a:rPr>
              <a:t>reading. </a:t>
            </a:r>
          </a:p>
          <a:p>
            <a:pPr marL="342900" indent="-342900">
              <a:buFont typeface="Arial" panose="020B0604020202020204" pitchFamily="34" charset="0"/>
              <a:buChar char="•"/>
            </a:pPr>
            <a:r>
              <a:rPr lang="en-US" sz="2400" dirty="0">
                <a:latin typeface="Cambria" pitchFamily="18" charset="0"/>
              </a:rPr>
              <a:t>Unfortunately, health care providers typically fail to assess patients’ understanding of written information provided to them. </a:t>
            </a:r>
          </a:p>
          <a:p>
            <a:pPr marL="342900" indent="-342900">
              <a:buFont typeface="Arial" panose="020B0604020202020204" pitchFamily="34" charset="0"/>
              <a:buChar char="•"/>
            </a:pPr>
            <a:r>
              <a:rPr lang="en-US" sz="2400" dirty="0">
                <a:latin typeface="Cambria" pitchFamily="18" charset="0"/>
              </a:rPr>
              <a:t>Pharmacists should have their patients repeat back instructions to ensure </a:t>
            </a:r>
            <a:r>
              <a:rPr lang="en-US" sz="2400" dirty="0" smtClean="0">
                <a:latin typeface="Cambria" pitchFamily="18" charset="0"/>
              </a:rPr>
              <a:t>accurate transmission </a:t>
            </a:r>
            <a:r>
              <a:rPr lang="en-US" sz="2400" dirty="0">
                <a:latin typeface="Cambria" pitchFamily="18" charset="0"/>
              </a:rPr>
              <a:t>of information. </a:t>
            </a:r>
            <a:endParaRPr lang="ar-IQ" sz="2400" dirty="0">
              <a:latin typeface="Cambria" pitchFamily="18" charset="0"/>
            </a:endParaRP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34200" y="228600"/>
            <a:ext cx="1966912" cy="1252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766543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571" y="0"/>
            <a:ext cx="8991600" cy="6494085"/>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en-US" sz="2400" b="1" dirty="0" smtClean="0">
                <a:latin typeface="Cambria" pitchFamily="18" charset="0"/>
              </a:rPr>
              <a:t>                                          </a:t>
            </a:r>
            <a:r>
              <a:rPr lang="en-US" sz="3200" b="1" dirty="0" smtClean="0">
                <a:solidFill>
                  <a:srgbClr val="FF0000"/>
                </a:solidFill>
                <a:latin typeface="Cambria" pitchFamily="18" charset="0"/>
              </a:rPr>
              <a:t>Caregivers</a:t>
            </a:r>
            <a:endParaRPr lang="en-US" sz="3200" dirty="0">
              <a:solidFill>
                <a:srgbClr val="FF0000"/>
              </a:solidFill>
              <a:latin typeface="Cambria" pitchFamily="18" charset="0"/>
            </a:endParaRPr>
          </a:p>
          <a:p>
            <a:pPr marL="342900" indent="-342900">
              <a:buFont typeface="Arial" panose="020B0604020202020204" pitchFamily="34" charset="0"/>
              <a:buChar char="•"/>
            </a:pPr>
            <a:r>
              <a:rPr lang="en-US" sz="2400" dirty="0">
                <a:latin typeface="Cambria" pitchFamily="18" charset="0"/>
              </a:rPr>
              <a:t>Several special communication problems arise when pharmacists must </a:t>
            </a:r>
            <a:r>
              <a:rPr lang="en-US" sz="2400" dirty="0" smtClean="0">
                <a:latin typeface="Cambria" pitchFamily="18" charset="0"/>
              </a:rPr>
              <a:t>interact with </a:t>
            </a:r>
            <a:r>
              <a:rPr lang="en-US" sz="2400" dirty="0">
                <a:latin typeface="Cambria" pitchFamily="18" charset="0"/>
              </a:rPr>
              <a:t>patient caregivers rather than with the patients themselves. </a:t>
            </a:r>
            <a:endParaRPr lang="en-US" sz="2400" dirty="0" smtClean="0">
              <a:latin typeface="Cambria" pitchFamily="18" charset="0"/>
            </a:endParaRPr>
          </a:p>
          <a:p>
            <a:pPr marL="342900" indent="-342900">
              <a:buFont typeface="Arial" panose="020B0604020202020204" pitchFamily="34" charset="0"/>
              <a:buChar char="•"/>
            </a:pPr>
            <a:r>
              <a:rPr lang="en-US" sz="2400" dirty="0" smtClean="0">
                <a:latin typeface="Cambria" pitchFamily="18" charset="0"/>
              </a:rPr>
              <a:t>Caregivers </a:t>
            </a:r>
            <a:r>
              <a:rPr lang="en-US" sz="2400" dirty="0" smtClean="0">
                <a:latin typeface="Cambria" pitchFamily="18" charset="0"/>
              </a:rPr>
              <a:t>can be </a:t>
            </a:r>
            <a:r>
              <a:rPr lang="en-US" sz="2400" dirty="0">
                <a:latin typeface="Cambria" pitchFamily="18" charset="0"/>
              </a:rPr>
              <a:t>people who take care of older adults with chronic conditions, parents who </a:t>
            </a:r>
            <a:r>
              <a:rPr lang="en-US" sz="2400" dirty="0" smtClean="0">
                <a:latin typeface="Cambria" pitchFamily="18" charset="0"/>
              </a:rPr>
              <a:t>take care </a:t>
            </a:r>
            <a:r>
              <a:rPr lang="en-US" sz="2400" dirty="0">
                <a:latin typeface="Cambria" pitchFamily="18" charset="0"/>
              </a:rPr>
              <a:t>of children during acute or chronic illnesses, family members, friends, </a:t>
            </a:r>
            <a:r>
              <a:rPr lang="en-US" sz="2400" dirty="0" smtClean="0">
                <a:latin typeface="Cambria" pitchFamily="18" charset="0"/>
              </a:rPr>
              <a:t>or hired </a:t>
            </a:r>
            <a:r>
              <a:rPr lang="en-US" sz="2400" dirty="0">
                <a:latin typeface="Cambria" pitchFamily="18" charset="0"/>
              </a:rPr>
              <a:t>assistants. </a:t>
            </a:r>
            <a:endParaRPr lang="en-US" sz="2400" dirty="0" smtClean="0">
              <a:latin typeface="Cambria" pitchFamily="18" charset="0"/>
            </a:endParaRPr>
          </a:p>
          <a:p>
            <a:r>
              <a:rPr lang="en-US" sz="2400" b="1" dirty="0" smtClean="0">
                <a:latin typeface="Cambria" pitchFamily="18" charset="0"/>
              </a:rPr>
              <a:t> </a:t>
            </a:r>
            <a:r>
              <a:rPr lang="en-US" sz="2400" b="1" dirty="0">
                <a:latin typeface="Cambria" pitchFamily="18" charset="0"/>
              </a:rPr>
              <a:t>Dealing with caregivers takes a set of specific points</a:t>
            </a:r>
          </a:p>
          <a:p>
            <a:r>
              <a:rPr lang="en-US" sz="2400" dirty="0">
                <a:latin typeface="Cambria" pitchFamily="18" charset="0"/>
              </a:rPr>
              <a:t> </a:t>
            </a:r>
          </a:p>
          <a:p>
            <a:r>
              <a:rPr lang="en-US" sz="2400" dirty="0">
                <a:latin typeface="Cambria" pitchFamily="18" charset="0"/>
              </a:rPr>
              <a:t>1- </a:t>
            </a:r>
            <a:r>
              <a:rPr lang="en-US" sz="2400" b="1" dirty="0">
                <a:latin typeface="Cambria" pitchFamily="18" charset="0"/>
              </a:rPr>
              <a:t>You cannot communicate directly with patients </a:t>
            </a:r>
            <a:r>
              <a:rPr lang="en-US" sz="2400" dirty="0">
                <a:latin typeface="Cambria" pitchFamily="18" charset="0"/>
              </a:rPr>
              <a:t>and thus cannot </a:t>
            </a:r>
            <a:r>
              <a:rPr lang="en-US" sz="2400" dirty="0" smtClean="0">
                <a:latin typeface="Cambria" pitchFamily="18" charset="0"/>
              </a:rPr>
              <a:t>determine whether </a:t>
            </a:r>
            <a:r>
              <a:rPr lang="en-US" sz="2400" dirty="0">
                <a:latin typeface="Cambria" pitchFamily="18" charset="0"/>
              </a:rPr>
              <a:t>they received your intended message. </a:t>
            </a:r>
            <a:endParaRPr lang="en-US" sz="2400" dirty="0" smtClean="0">
              <a:latin typeface="Cambria" pitchFamily="18" charset="0"/>
            </a:endParaRPr>
          </a:p>
          <a:p>
            <a:endParaRPr lang="en-US" sz="2400" dirty="0">
              <a:latin typeface="Cambria" pitchFamily="18" charset="0"/>
            </a:endParaRPr>
          </a:p>
          <a:p>
            <a:r>
              <a:rPr lang="en-US" sz="2400" dirty="0">
                <a:latin typeface="Cambria" pitchFamily="18" charset="0"/>
              </a:rPr>
              <a:t>2-It is also </a:t>
            </a:r>
            <a:r>
              <a:rPr lang="en-US" sz="2400" b="1" dirty="0">
                <a:latin typeface="Cambria" pitchFamily="18" charset="0"/>
              </a:rPr>
              <a:t>difficult to assess patient adherence with medication regimens and to offer support and encouragement </a:t>
            </a:r>
            <a:r>
              <a:rPr lang="en-US" sz="2400" dirty="0">
                <a:latin typeface="Cambria" pitchFamily="18" charset="0"/>
              </a:rPr>
              <a:t>to patients regarding their medication treatment.</a:t>
            </a:r>
          </a:p>
          <a:p>
            <a:r>
              <a:rPr lang="en-US" sz="2400" dirty="0">
                <a:latin typeface="Cambria" pitchFamily="18" charset="0"/>
              </a:rPr>
              <a:t> </a:t>
            </a:r>
          </a:p>
        </p:txBody>
      </p:sp>
    </p:spTree>
    <p:extLst>
      <p:ext uri="{BB962C8B-B14F-4D97-AF65-F5344CB8AC3E}">
        <p14:creationId xmlns:p14="http://schemas.microsoft.com/office/powerpoint/2010/main" val="5851059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839200" cy="6555641"/>
          </a:xfrm>
          <a:prstGeom prst="rect">
            <a:avLst/>
          </a:prstGeom>
          <a:solidFill>
            <a:schemeClr val="accent3">
              <a:lumMod val="40000"/>
              <a:lumOff val="60000"/>
            </a:schemeClr>
          </a:solidFill>
        </p:spPr>
        <p:txBody>
          <a:bodyPr wrap="square">
            <a:spAutoFit/>
          </a:bodyPr>
          <a:lstStyle/>
          <a:p>
            <a:r>
              <a:rPr lang="en-US" sz="2800" dirty="0" smtClean="0">
                <a:latin typeface="Bodoni MT Black" pitchFamily="18" charset="0"/>
              </a:rPr>
              <a:t>COMMUNICATION STRATIGIES TO MEET SPESIFIC </a:t>
            </a:r>
            <a:r>
              <a:rPr lang="en-US" sz="2800" dirty="0" smtClean="0">
                <a:latin typeface="Bodoni MT Black" pitchFamily="18" charset="0"/>
              </a:rPr>
              <a:t>NEEDS</a:t>
            </a:r>
            <a:endParaRPr lang="en-US" sz="2800" b="1" dirty="0">
              <a:latin typeface="Bodoni MT Black" pitchFamily="18" charset="0"/>
            </a:endParaRPr>
          </a:p>
          <a:p>
            <a:r>
              <a:rPr lang="en-US" sz="2800" b="1" dirty="0" smtClean="0">
                <a:latin typeface="Cambria" pitchFamily="18" charset="0"/>
              </a:rPr>
              <a:t>Overview</a:t>
            </a:r>
            <a:endParaRPr lang="en-US" sz="2800" dirty="0" smtClean="0">
              <a:latin typeface="Cambria" pitchFamily="18" charset="0"/>
            </a:endParaRPr>
          </a:p>
          <a:p>
            <a:r>
              <a:rPr lang="en-US" sz="2800" dirty="0" smtClean="0">
                <a:latin typeface="Cambria" pitchFamily="18" charset="0"/>
              </a:rPr>
              <a:t>Some </a:t>
            </a:r>
            <a:r>
              <a:rPr lang="en-US" sz="2800" dirty="0">
                <a:latin typeface="Cambria" pitchFamily="18" charset="0"/>
              </a:rPr>
              <a:t>situations require special  </a:t>
            </a:r>
            <a:r>
              <a:rPr lang="en-US" sz="2800" dirty="0" smtClean="0">
                <a:latin typeface="Cambria" pitchFamily="18" charset="0"/>
              </a:rPr>
              <a:t>and </a:t>
            </a:r>
            <a:r>
              <a:rPr lang="en-US" sz="2800" dirty="0">
                <a:latin typeface="Cambria" pitchFamily="18" charset="0"/>
              </a:rPr>
              <a:t>unique strategies to ensure effective communication. </a:t>
            </a:r>
            <a:endParaRPr lang="en-US" sz="2800" dirty="0" smtClean="0">
              <a:latin typeface="Cambria" pitchFamily="18" charset="0"/>
            </a:endParaRPr>
          </a:p>
          <a:p>
            <a:pPr marL="457200" indent="-457200">
              <a:buFont typeface="Arial" panose="020B0604020202020204" pitchFamily="34" charset="0"/>
              <a:buChar char="•"/>
            </a:pPr>
            <a:r>
              <a:rPr lang="en-US" sz="2800" dirty="0" smtClean="0">
                <a:latin typeface="Cambria" pitchFamily="18" charset="0"/>
              </a:rPr>
              <a:t>There </a:t>
            </a:r>
            <a:r>
              <a:rPr lang="en-US" sz="2800" dirty="0">
                <a:latin typeface="Cambria" pitchFamily="18" charset="0"/>
              </a:rPr>
              <a:t>are different skills needed to deal with older adults; </a:t>
            </a:r>
            <a:endParaRPr lang="en-US" sz="2800" dirty="0" smtClean="0">
              <a:latin typeface="Cambria" pitchFamily="18" charset="0"/>
            </a:endParaRPr>
          </a:p>
          <a:p>
            <a:pPr marL="457200" indent="-457200">
              <a:buFont typeface="Arial" panose="020B0604020202020204" pitchFamily="34" charset="0"/>
              <a:buChar char="•"/>
            </a:pPr>
            <a:r>
              <a:rPr lang="en-US" sz="2800" dirty="0" smtClean="0">
                <a:latin typeface="Cambria" pitchFamily="18" charset="0"/>
              </a:rPr>
              <a:t>persons </a:t>
            </a:r>
            <a:r>
              <a:rPr lang="en-US" sz="2800" dirty="0">
                <a:latin typeface="Cambria" pitchFamily="18" charset="0"/>
              </a:rPr>
              <a:t>with hearing, sight, or literacy deficiencies</a:t>
            </a:r>
            <a:r>
              <a:rPr lang="en-US" sz="2800" dirty="0" smtClean="0">
                <a:latin typeface="Cambria" pitchFamily="18" charset="0"/>
              </a:rPr>
              <a:t>;</a:t>
            </a:r>
          </a:p>
          <a:p>
            <a:pPr marL="457200" indent="-457200">
              <a:buFont typeface="Arial" panose="020B0604020202020204" pitchFamily="34" charset="0"/>
              <a:buChar char="•"/>
            </a:pPr>
            <a:r>
              <a:rPr lang="en-US" sz="2800" dirty="0" smtClean="0">
                <a:latin typeface="Cambria" pitchFamily="18" charset="0"/>
              </a:rPr>
              <a:t> </a:t>
            </a:r>
            <a:r>
              <a:rPr lang="en-US" sz="2800" dirty="0">
                <a:latin typeface="Cambria" pitchFamily="18" charset="0"/>
              </a:rPr>
              <a:t>patients with disabilities</a:t>
            </a:r>
            <a:r>
              <a:rPr lang="en-US" sz="2800" dirty="0" smtClean="0">
                <a:latin typeface="Cambria" pitchFamily="18" charset="0"/>
              </a:rPr>
              <a:t>;</a:t>
            </a:r>
          </a:p>
          <a:p>
            <a:pPr marL="457200" indent="-457200">
              <a:buFont typeface="Arial" panose="020B0604020202020204" pitchFamily="34" charset="0"/>
              <a:buChar char="•"/>
            </a:pPr>
            <a:r>
              <a:rPr lang="en-US" sz="2800" dirty="0" smtClean="0">
                <a:latin typeface="Cambria" pitchFamily="18" charset="0"/>
              </a:rPr>
              <a:t> </a:t>
            </a:r>
            <a:r>
              <a:rPr lang="en-US" sz="2800" dirty="0">
                <a:latin typeface="Cambria" pitchFamily="18" charset="0"/>
              </a:rPr>
              <a:t>terminally ill patients; </a:t>
            </a:r>
            <a:endParaRPr lang="en-US" sz="2800" dirty="0" smtClean="0">
              <a:latin typeface="Cambria" pitchFamily="18" charset="0"/>
            </a:endParaRPr>
          </a:p>
          <a:p>
            <a:pPr marL="457200" indent="-457200">
              <a:buFont typeface="Arial" panose="020B0604020202020204" pitchFamily="34" charset="0"/>
              <a:buChar char="•"/>
            </a:pPr>
            <a:r>
              <a:rPr lang="en-US" sz="2800" dirty="0" smtClean="0">
                <a:latin typeface="Cambria" pitchFamily="18" charset="0"/>
              </a:rPr>
              <a:t>patients </a:t>
            </a:r>
            <a:r>
              <a:rPr lang="en-US" sz="2800" dirty="0">
                <a:latin typeface="Cambria" pitchFamily="18" charset="0"/>
              </a:rPr>
              <a:t>with AIDS</a:t>
            </a:r>
            <a:r>
              <a:rPr lang="en-US" sz="2800" dirty="0" smtClean="0">
                <a:latin typeface="Cambria" pitchFamily="18" charset="0"/>
              </a:rPr>
              <a:t>;</a:t>
            </a:r>
          </a:p>
          <a:p>
            <a:pPr marL="457200" indent="-457200">
              <a:buFont typeface="Arial" panose="020B0604020202020204" pitchFamily="34" charset="0"/>
              <a:buChar char="•"/>
            </a:pPr>
            <a:r>
              <a:rPr lang="en-US" sz="2800" dirty="0" smtClean="0">
                <a:latin typeface="Cambria" pitchFamily="18" charset="0"/>
              </a:rPr>
              <a:t> </a:t>
            </a:r>
            <a:r>
              <a:rPr lang="en-US" sz="2800" dirty="0">
                <a:latin typeface="Cambria" pitchFamily="18" charset="0"/>
              </a:rPr>
              <a:t>patients with mental health problems</a:t>
            </a:r>
            <a:r>
              <a:rPr lang="en-US" sz="2800" dirty="0" smtClean="0">
                <a:latin typeface="Cambria" pitchFamily="18" charset="0"/>
              </a:rPr>
              <a:t>;</a:t>
            </a:r>
          </a:p>
          <a:p>
            <a:pPr marL="457200" indent="-457200">
              <a:buFont typeface="Arial" panose="020B0604020202020204" pitchFamily="34" charset="0"/>
              <a:buChar char="•"/>
            </a:pPr>
            <a:r>
              <a:rPr lang="en-US" sz="2800" dirty="0" smtClean="0">
                <a:latin typeface="Cambria" pitchFamily="18" charset="0"/>
              </a:rPr>
              <a:t> </a:t>
            </a:r>
            <a:r>
              <a:rPr lang="en-US" sz="2800" dirty="0">
                <a:latin typeface="Cambria" pitchFamily="18" charset="0"/>
              </a:rPr>
              <a:t>patients from different cultural backgrounds </a:t>
            </a:r>
            <a:endParaRPr lang="en-US" sz="2800" dirty="0" smtClean="0">
              <a:latin typeface="Cambria" pitchFamily="18" charset="0"/>
            </a:endParaRPr>
          </a:p>
          <a:p>
            <a:pPr marL="457200" indent="-457200">
              <a:buFont typeface="Arial" panose="020B0604020202020204" pitchFamily="34" charset="0"/>
              <a:buChar char="•"/>
            </a:pPr>
            <a:r>
              <a:rPr lang="en-US" sz="2800" dirty="0" smtClean="0">
                <a:latin typeface="Cambria" pitchFamily="18" charset="0"/>
              </a:rPr>
              <a:t>and </a:t>
            </a:r>
            <a:r>
              <a:rPr lang="en-US" sz="2800" dirty="0">
                <a:latin typeface="Cambria" pitchFamily="18" charset="0"/>
              </a:rPr>
              <a:t>persons taking care of patients (caregivers).</a:t>
            </a:r>
          </a:p>
          <a:p>
            <a:r>
              <a:rPr lang="en-US" sz="2800" b="1" dirty="0">
                <a:latin typeface="Cambria" pitchFamily="18" charset="0"/>
              </a:rPr>
              <a:t> </a:t>
            </a:r>
            <a:endParaRPr lang="en-US" sz="2800" dirty="0">
              <a:latin typeface="Cambria" pitchFamily="18" charset="0"/>
            </a:endParaRPr>
          </a:p>
        </p:txBody>
      </p:sp>
    </p:spTree>
    <p:extLst>
      <p:ext uri="{BB962C8B-B14F-4D97-AF65-F5344CB8AC3E}">
        <p14:creationId xmlns:p14="http://schemas.microsoft.com/office/powerpoint/2010/main" val="417368143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2401"/>
            <a:ext cx="9067800" cy="6001643"/>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en-US" sz="2400" b="1" dirty="0">
                <a:latin typeface="Cambria" pitchFamily="18" charset="0"/>
              </a:rPr>
              <a:t>When dealing with caregivers, certain areas should be addressed</a:t>
            </a:r>
            <a:r>
              <a:rPr lang="en-US" sz="2400" dirty="0">
                <a:latin typeface="Cambria" pitchFamily="18" charset="0"/>
              </a:rPr>
              <a:t>. </a:t>
            </a:r>
          </a:p>
          <a:p>
            <a:endParaRPr lang="en-US" sz="2400" dirty="0">
              <a:latin typeface="Cambria" pitchFamily="18" charset="0"/>
            </a:endParaRPr>
          </a:p>
          <a:p>
            <a:r>
              <a:rPr lang="en-US" sz="2400" dirty="0">
                <a:latin typeface="Cambria" pitchFamily="18" charset="0"/>
              </a:rPr>
              <a:t>a-Caregivers need to understand the patient’s condition and treatment and how to communicate specific instructions to the patient. </a:t>
            </a:r>
          </a:p>
          <a:p>
            <a:r>
              <a:rPr lang="en-US" sz="2400" dirty="0">
                <a:latin typeface="Cambria" pitchFamily="18" charset="0"/>
              </a:rPr>
              <a:t>b-Caregivers must also understand how to monitor patient therapeutic response to a specific medication</a:t>
            </a:r>
          </a:p>
          <a:p>
            <a:r>
              <a:rPr lang="en-US" sz="2400" dirty="0">
                <a:latin typeface="Cambria" pitchFamily="18" charset="0"/>
              </a:rPr>
              <a:t>c-How to monitor for adverse drug events, and how to report any suspicious events. </a:t>
            </a:r>
            <a:endParaRPr lang="en-US" sz="2400" dirty="0" smtClean="0">
              <a:latin typeface="Cambria" pitchFamily="18" charset="0"/>
            </a:endParaRPr>
          </a:p>
          <a:p>
            <a:r>
              <a:rPr lang="en-US" sz="2400" dirty="0" smtClean="0">
                <a:latin typeface="Cambria" pitchFamily="18" charset="0"/>
              </a:rPr>
              <a:t>D-They </a:t>
            </a:r>
            <a:r>
              <a:rPr lang="en-US" sz="2400" dirty="0">
                <a:latin typeface="Cambria" pitchFamily="18" charset="0"/>
              </a:rPr>
              <a:t>should be instructed about the importance of good nutrition and fluid intake for certain types of patients. </a:t>
            </a:r>
          </a:p>
          <a:p>
            <a:r>
              <a:rPr lang="en-US" sz="2400" dirty="0">
                <a:latin typeface="Cambria" pitchFamily="18" charset="0"/>
              </a:rPr>
              <a:t>E-They must be reminded about the refill status of medications and when their physicians need to be contacted.</a:t>
            </a:r>
          </a:p>
          <a:p>
            <a:r>
              <a:rPr lang="en-US" sz="2400" dirty="0">
                <a:latin typeface="Cambria" pitchFamily="18" charset="0"/>
              </a:rPr>
              <a:t>F- Caregivers should be encouraged to contact you if they have any questions or if the patient has specific question        </a:t>
            </a:r>
          </a:p>
        </p:txBody>
      </p:sp>
    </p:spTree>
    <p:extLst>
      <p:ext uri="{BB962C8B-B14F-4D97-AF65-F5344CB8AC3E}">
        <p14:creationId xmlns:p14="http://schemas.microsoft.com/office/powerpoint/2010/main" val="31883799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991600" cy="3046988"/>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marL="342900" indent="-342900">
              <a:buFont typeface="Arial" panose="020B0604020202020204" pitchFamily="34" charset="0"/>
              <a:buChar char="•"/>
            </a:pPr>
            <a:r>
              <a:rPr lang="en-US" sz="2400" dirty="0">
                <a:latin typeface="Cambria" pitchFamily="18" charset="0"/>
              </a:rPr>
              <a:t>Written information about the medication is essential, since the </a:t>
            </a:r>
            <a:r>
              <a:rPr lang="en-US" sz="2400" dirty="0" smtClean="0">
                <a:latin typeface="Cambria" pitchFamily="18" charset="0"/>
              </a:rPr>
              <a:t>message should </a:t>
            </a:r>
            <a:r>
              <a:rPr lang="en-US" sz="2400" dirty="0">
                <a:latin typeface="Cambria" pitchFamily="18" charset="0"/>
              </a:rPr>
              <a:t>be delivered to patients. </a:t>
            </a:r>
            <a:endParaRPr lang="en-US" sz="2400" dirty="0" smtClean="0">
              <a:latin typeface="Cambria" pitchFamily="18" charset="0"/>
            </a:endParaRPr>
          </a:p>
          <a:p>
            <a:pPr marL="342900" indent="-342900">
              <a:buFont typeface="Arial" panose="020B0604020202020204" pitchFamily="34" charset="0"/>
              <a:buChar char="•"/>
            </a:pPr>
            <a:r>
              <a:rPr lang="en-US" sz="2400" dirty="0" smtClean="0">
                <a:latin typeface="Cambria" pitchFamily="18" charset="0"/>
              </a:rPr>
              <a:t>A </a:t>
            </a:r>
            <a:r>
              <a:rPr lang="en-US" sz="2400" dirty="0">
                <a:latin typeface="Cambria" pitchFamily="18" charset="0"/>
              </a:rPr>
              <a:t>follow-up phone call to patients may also </a:t>
            </a:r>
            <a:r>
              <a:rPr lang="en-US" sz="2400" dirty="0" smtClean="0">
                <a:latin typeface="Cambria" pitchFamily="18" charset="0"/>
              </a:rPr>
              <a:t>be necessary </a:t>
            </a:r>
            <a:r>
              <a:rPr lang="en-US" sz="2400" dirty="0">
                <a:latin typeface="Cambria" pitchFamily="18" charset="0"/>
              </a:rPr>
              <a:t>to make sure that messages were received and to reinforce key </a:t>
            </a:r>
            <a:r>
              <a:rPr lang="en-US" sz="2400" dirty="0" smtClean="0">
                <a:latin typeface="Cambria" pitchFamily="18" charset="0"/>
              </a:rPr>
              <a:t>points regarding </a:t>
            </a:r>
            <a:r>
              <a:rPr lang="en-US" sz="2400" dirty="0">
                <a:latin typeface="Cambria" pitchFamily="18" charset="0"/>
              </a:rPr>
              <a:t>drug therapy. </a:t>
            </a:r>
            <a:endParaRPr lang="en-US" sz="2400" dirty="0" smtClean="0">
              <a:latin typeface="Cambria" pitchFamily="18" charset="0"/>
            </a:endParaRPr>
          </a:p>
          <a:p>
            <a:pPr marL="342900" indent="-342900">
              <a:buFont typeface="Arial" panose="020B0604020202020204" pitchFamily="34" charset="0"/>
              <a:buChar char="•"/>
            </a:pPr>
            <a:r>
              <a:rPr lang="en-US" sz="2400" dirty="0" smtClean="0">
                <a:latin typeface="Cambria" pitchFamily="18" charset="0"/>
              </a:rPr>
              <a:t>In </a:t>
            </a:r>
            <a:r>
              <a:rPr lang="en-US" sz="2400" dirty="0">
                <a:latin typeface="Cambria" pitchFamily="18" charset="0"/>
              </a:rPr>
              <a:t>addition, you should develop a special sensitivity to caregivers and </a:t>
            </a:r>
            <a:r>
              <a:rPr lang="en-US" sz="2400" dirty="0" smtClean="0">
                <a:latin typeface="Cambria" pitchFamily="18" charset="0"/>
              </a:rPr>
              <a:t>should not </a:t>
            </a:r>
            <a:r>
              <a:rPr lang="en-US" sz="2400" dirty="0">
                <a:latin typeface="Cambria" pitchFamily="18" charset="0"/>
              </a:rPr>
              <a:t>merely view them as someone picking up the medication. </a:t>
            </a:r>
            <a:r>
              <a:rPr lang="ar-IQ" sz="2400" dirty="0">
                <a:latin typeface="Cambria" pitchFamily="18" charset="0"/>
              </a:rPr>
              <a:t> </a:t>
            </a:r>
            <a:endParaRPr lang="en-US" sz="2400" dirty="0">
              <a:latin typeface="Cambria" pitchFamily="18" charset="0"/>
            </a:endParaRP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4343400"/>
            <a:ext cx="3810000" cy="21055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0423820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915400" cy="6740307"/>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marL="342900" indent="-342900">
              <a:buFont typeface="Arial" panose="020B0604020202020204" pitchFamily="34" charset="0"/>
              <a:buChar char="•"/>
            </a:pPr>
            <a:r>
              <a:rPr lang="en-US" sz="2400" dirty="0" smtClean="0">
                <a:latin typeface="Cambria" pitchFamily="18" charset="0"/>
              </a:rPr>
              <a:t>caregivers </a:t>
            </a:r>
            <a:r>
              <a:rPr lang="en-US" sz="2400" dirty="0">
                <a:latin typeface="Cambria" pitchFamily="18" charset="0"/>
              </a:rPr>
              <a:t>have special needs themselves. They may be under a lot of stress trying to care for the patient at home. They may have careers and other activities. Serious depression has been found in almost one-fourth of the individuals caring for the home-bound elderly</a:t>
            </a:r>
            <a:r>
              <a:rPr lang="en-US" sz="2400" dirty="0" smtClean="0">
                <a:latin typeface="Cambria" pitchFamily="18" charset="0"/>
              </a:rPr>
              <a:t>.</a:t>
            </a:r>
            <a:endParaRPr lang="en-US" sz="2400" dirty="0">
              <a:latin typeface="Cambria" pitchFamily="18" charset="0"/>
            </a:endParaRPr>
          </a:p>
          <a:p>
            <a:pPr marL="342900" indent="-342900">
              <a:buFont typeface="Arial" panose="020B0604020202020204" pitchFamily="34" charset="0"/>
              <a:buChar char="•"/>
            </a:pPr>
            <a:r>
              <a:rPr lang="en-US" sz="2400" dirty="0" smtClean="0">
                <a:latin typeface="Cambria" pitchFamily="18" charset="0"/>
              </a:rPr>
              <a:t>In </a:t>
            </a:r>
            <a:r>
              <a:rPr lang="en-US" sz="2400" dirty="0">
                <a:latin typeface="Cambria" pitchFamily="18" charset="0"/>
              </a:rPr>
              <a:t>some situations, the caregivers may be patients themselves with their own medical problems. You should also respond empathetically to caregivers and try to </a:t>
            </a:r>
            <a:r>
              <a:rPr lang="en-US" sz="2400" dirty="0" smtClean="0">
                <a:latin typeface="Cambria" pitchFamily="18" charset="0"/>
              </a:rPr>
              <a:t>understand some </a:t>
            </a:r>
            <a:r>
              <a:rPr lang="en-US" sz="2400" dirty="0">
                <a:latin typeface="Cambria" pitchFamily="18" charset="0"/>
              </a:rPr>
              <a:t>of their personal problems</a:t>
            </a:r>
            <a:r>
              <a:rPr lang="en-US" sz="2400" dirty="0" smtClean="0">
                <a:latin typeface="Cambria" pitchFamily="18" charset="0"/>
              </a:rPr>
              <a:t>.</a:t>
            </a:r>
            <a:endParaRPr lang="en-US" sz="2400" dirty="0">
              <a:latin typeface="Cambria" pitchFamily="18" charset="0"/>
            </a:endParaRPr>
          </a:p>
          <a:p>
            <a:pPr marL="342900" indent="-342900">
              <a:buFont typeface="Arial" panose="020B0604020202020204" pitchFamily="34" charset="0"/>
              <a:buChar char="•"/>
            </a:pPr>
            <a:r>
              <a:rPr lang="en-US" sz="2400" dirty="0">
                <a:latin typeface="Cambria" pitchFamily="18" charset="0"/>
              </a:rPr>
              <a:t>Caregivers have so much stress in their daily lives that it is</a:t>
            </a:r>
          </a:p>
          <a:p>
            <a:pPr marL="342900" indent="-342900">
              <a:buFont typeface="Arial" panose="020B0604020202020204" pitchFamily="34" charset="0"/>
              <a:buChar char="•"/>
            </a:pPr>
            <a:r>
              <a:rPr lang="en-US" sz="2400" dirty="0">
                <a:latin typeface="Cambria" pitchFamily="18" charset="0"/>
              </a:rPr>
              <a:t>difficult for them to express their exact </a:t>
            </a:r>
            <a:r>
              <a:rPr lang="en-US" sz="2400" dirty="0" smtClean="0">
                <a:latin typeface="Cambria" pitchFamily="18" charset="0"/>
              </a:rPr>
              <a:t>need</a:t>
            </a:r>
          </a:p>
          <a:p>
            <a:endParaRPr lang="en-US" sz="2400" dirty="0">
              <a:latin typeface="Cambria" pitchFamily="18" charset="0"/>
            </a:endParaRPr>
          </a:p>
          <a:p>
            <a:endParaRPr lang="en-US" sz="2400" dirty="0" smtClean="0">
              <a:latin typeface="Cambria" pitchFamily="18" charset="0"/>
            </a:endParaRPr>
          </a:p>
          <a:p>
            <a:endParaRPr lang="en-US" sz="2400" dirty="0">
              <a:latin typeface="Cambria" pitchFamily="18" charset="0"/>
            </a:endParaRPr>
          </a:p>
          <a:p>
            <a:endParaRPr lang="en-US" sz="2400" dirty="0" smtClean="0">
              <a:latin typeface="Cambria" pitchFamily="18" charset="0"/>
            </a:endParaRPr>
          </a:p>
          <a:p>
            <a:endParaRPr lang="en-US" sz="2400" dirty="0">
              <a:latin typeface="Cambria" pitchFamily="18" charset="0"/>
            </a:endParaRPr>
          </a:p>
          <a:p>
            <a:endParaRPr lang="en-US" sz="2400" dirty="0" smtClean="0">
              <a:latin typeface="Cambria" pitchFamily="18" charset="0"/>
            </a:endParaRPr>
          </a:p>
          <a:p>
            <a:endParaRPr lang="en-US" sz="2400" dirty="0">
              <a:latin typeface="Cambria" pitchFamily="18" charset="0"/>
            </a:endParaRPr>
          </a:p>
        </p:txBody>
      </p:sp>
      <p:pic>
        <p:nvPicPr>
          <p:cNvPr id="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0412" y="4724400"/>
            <a:ext cx="2619375" cy="174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423794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63417"/>
          </a:xfrm>
          <a:prstGeom prst="rect">
            <a:avLst/>
          </a:prstGeom>
          <a:solidFill>
            <a:schemeClr val="accent3">
              <a:lumMod val="60000"/>
              <a:lumOff val="40000"/>
            </a:schemeClr>
          </a:solidFill>
        </p:spPr>
        <p:txBody>
          <a:bodyPr wrap="square">
            <a:spAutoFit/>
          </a:bodyPr>
          <a:lstStyle/>
          <a:p>
            <a:r>
              <a:rPr lang="en-US" sz="3200" b="1" dirty="0" smtClean="0">
                <a:solidFill>
                  <a:srgbClr val="FF0000"/>
                </a:solidFill>
                <a:latin typeface="Cambria" pitchFamily="18" charset="0"/>
              </a:rPr>
              <a:t>  -Older </a:t>
            </a:r>
            <a:r>
              <a:rPr lang="en-US" sz="3200" b="1" dirty="0">
                <a:solidFill>
                  <a:srgbClr val="FF0000"/>
                </a:solidFill>
                <a:latin typeface="Cambria" pitchFamily="18" charset="0"/>
              </a:rPr>
              <a:t>Adults</a:t>
            </a:r>
          </a:p>
          <a:p>
            <a:r>
              <a:rPr lang="en-US" sz="2400" dirty="0">
                <a:latin typeface="Cambria" pitchFamily="18" charset="0"/>
              </a:rPr>
              <a:t> </a:t>
            </a:r>
            <a:r>
              <a:rPr lang="en-US" sz="2400" dirty="0" smtClean="0">
                <a:latin typeface="Cambria" pitchFamily="18" charset="0"/>
              </a:rPr>
              <a:t>The </a:t>
            </a:r>
            <a:r>
              <a:rPr lang="en-US" sz="2400" dirty="0">
                <a:latin typeface="Cambria" pitchFamily="18" charset="0"/>
              </a:rPr>
              <a:t>number of elderly in our society is increasing, and the </a:t>
            </a:r>
            <a:r>
              <a:rPr lang="en-US" sz="2400" dirty="0" smtClean="0">
                <a:latin typeface="Cambria" pitchFamily="18" charset="0"/>
              </a:rPr>
              <a:t>elderly consume an amount </a:t>
            </a:r>
            <a:r>
              <a:rPr lang="en-US" sz="2400" dirty="0">
                <a:latin typeface="Cambria" pitchFamily="18" charset="0"/>
              </a:rPr>
              <a:t>of prescription and nonprescription </a:t>
            </a:r>
            <a:r>
              <a:rPr lang="en-US" sz="2400" dirty="0" smtClean="0">
                <a:latin typeface="Cambria" pitchFamily="18" charset="0"/>
              </a:rPr>
              <a:t>medications compared </a:t>
            </a:r>
            <a:r>
              <a:rPr lang="en-US" sz="2400" dirty="0">
                <a:latin typeface="Cambria" pitchFamily="18" charset="0"/>
              </a:rPr>
              <a:t>with other age groups. </a:t>
            </a:r>
          </a:p>
          <a:p>
            <a:r>
              <a:rPr lang="en-US" sz="2400" dirty="0">
                <a:latin typeface="Cambria" pitchFamily="18" charset="0"/>
              </a:rPr>
              <a:t>As a group, </a:t>
            </a:r>
            <a:r>
              <a:rPr lang="en-US" sz="2400" b="1" dirty="0">
                <a:latin typeface="Cambria" pitchFamily="18" charset="0"/>
              </a:rPr>
              <a:t>two out of three elderly people </a:t>
            </a:r>
            <a:r>
              <a:rPr lang="en-US" sz="2400" dirty="0">
                <a:latin typeface="Cambria" pitchFamily="18" charset="0"/>
              </a:rPr>
              <a:t>take at least one </a:t>
            </a:r>
            <a:r>
              <a:rPr lang="en-US" sz="2400" dirty="0" smtClean="0">
                <a:latin typeface="Cambria" pitchFamily="18" charset="0"/>
              </a:rPr>
              <a:t>medication daily</a:t>
            </a:r>
            <a:r>
              <a:rPr lang="en-US" sz="2400" dirty="0">
                <a:latin typeface="Cambria" pitchFamily="18" charset="0"/>
              </a:rPr>
              <a:t>. Thus, this growing segment of the population is in need of our </a:t>
            </a:r>
            <a:r>
              <a:rPr lang="en-US" sz="2400" dirty="0" smtClean="0">
                <a:latin typeface="Cambria" pitchFamily="18" charset="0"/>
              </a:rPr>
              <a:t>patient counseling </a:t>
            </a:r>
            <a:r>
              <a:rPr lang="en-US" sz="2400" dirty="0">
                <a:latin typeface="Cambria" pitchFamily="18" charset="0"/>
              </a:rPr>
              <a:t>services. Unfortunately, the aging process sometimes </a:t>
            </a:r>
            <a:r>
              <a:rPr lang="en-US" sz="2400" b="1" dirty="0">
                <a:latin typeface="Cambria" pitchFamily="18" charset="0"/>
              </a:rPr>
              <a:t>affects </a:t>
            </a:r>
            <a:r>
              <a:rPr lang="en-US" sz="2400" b="1" dirty="0" smtClean="0">
                <a:latin typeface="Cambria" pitchFamily="18" charset="0"/>
              </a:rPr>
              <a:t>certain elements </a:t>
            </a:r>
            <a:r>
              <a:rPr lang="en-US" sz="2400" b="1" dirty="0">
                <a:latin typeface="Cambria" pitchFamily="18" charset="0"/>
              </a:rPr>
              <a:t>of the communication process in some older adults. </a:t>
            </a:r>
            <a:endParaRPr lang="en-US" sz="2400" b="1" dirty="0" smtClean="0">
              <a:latin typeface="Cambria" pitchFamily="18" charset="0"/>
            </a:endParaRPr>
          </a:p>
          <a:p>
            <a:endParaRPr lang="en-US" sz="2400" b="1" dirty="0">
              <a:latin typeface="Cambria" pitchFamily="18" charset="0"/>
            </a:endParaRPr>
          </a:p>
          <a:p>
            <a:pPr marL="342900" indent="-342900">
              <a:buFont typeface="Wingdings" pitchFamily="2" charset="2"/>
              <a:buChar char="v"/>
            </a:pPr>
            <a:r>
              <a:rPr lang="en-US" sz="2400" dirty="0">
                <a:latin typeface="Cambria" pitchFamily="18" charset="0"/>
              </a:rPr>
              <a:t>Although </a:t>
            </a:r>
            <a:r>
              <a:rPr lang="en-US" sz="2400" b="1" dirty="0">
                <a:latin typeface="Cambria" pitchFamily="18" charset="0"/>
              </a:rPr>
              <a:t>some elderly patients </a:t>
            </a:r>
            <a:r>
              <a:rPr lang="en-US" sz="2400" dirty="0">
                <a:latin typeface="Cambria" pitchFamily="18" charset="0"/>
              </a:rPr>
              <a:t>may appear to be weak, they may not be forgetful or hearing impaired. However, we make certain assumptions based on our perceptions of the elderly as a group of patients. </a:t>
            </a:r>
            <a:r>
              <a:rPr lang="en-US" sz="2400" dirty="0" smtClean="0">
                <a:latin typeface="Cambria" pitchFamily="18" charset="0"/>
              </a:rPr>
              <a:t> </a:t>
            </a:r>
            <a:endParaRPr lang="en-US" sz="2400" dirty="0">
              <a:latin typeface="Cambria" pitchFamily="18" charset="0"/>
            </a:endParaRPr>
          </a:p>
          <a:p>
            <a:pPr marL="342900" indent="-342900">
              <a:buFont typeface="Wingdings" pitchFamily="2" charset="2"/>
              <a:buChar char="v"/>
            </a:pPr>
            <a:r>
              <a:rPr lang="en-US" sz="2400" dirty="0">
                <a:latin typeface="Cambria" pitchFamily="18" charset="0"/>
              </a:rPr>
              <a:t>The key is </a:t>
            </a:r>
            <a:r>
              <a:rPr lang="en-US" sz="2400" dirty="0" smtClean="0">
                <a:latin typeface="Cambria" pitchFamily="18" charset="0"/>
              </a:rPr>
              <a:t>to assess how they </a:t>
            </a:r>
            <a:r>
              <a:rPr lang="en-US" sz="2400" b="1" dirty="0" smtClean="0">
                <a:latin typeface="Cambria" pitchFamily="18" charset="0"/>
              </a:rPr>
              <a:t>are responding to our educational efforts. </a:t>
            </a:r>
            <a:r>
              <a:rPr lang="en-US" sz="2400" dirty="0" smtClean="0">
                <a:latin typeface="Cambria" pitchFamily="18" charset="0"/>
              </a:rPr>
              <a:t>We should watch for nonverbal signs </a:t>
            </a:r>
            <a:r>
              <a:rPr lang="en-US" sz="2400" dirty="0">
                <a:latin typeface="Cambria" pitchFamily="18" charset="0"/>
              </a:rPr>
              <a:t>.</a:t>
            </a:r>
          </a:p>
          <a:p>
            <a:pPr marL="342900" indent="-342900">
              <a:buFont typeface="Wingdings" pitchFamily="2" charset="2"/>
              <a:buChar char="v"/>
            </a:pPr>
            <a:r>
              <a:rPr lang="en-US" sz="2400" dirty="0">
                <a:latin typeface="Cambria" pitchFamily="18" charset="0"/>
              </a:rPr>
              <a:t> Asking </a:t>
            </a:r>
            <a:r>
              <a:rPr lang="en-US" sz="2400" b="1" dirty="0" smtClean="0">
                <a:latin typeface="Cambria" pitchFamily="18" charset="0"/>
              </a:rPr>
              <a:t>open-ended </a:t>
            </a:r>
            <a:r>
              <a:rPr lang="en-US" sz="2400" b="1" dirty="0">
                <a:latin typeface="Cambria" pitchFamily="18" charset="0"/>
              </a:rPr>
              <a:t>questions </a:t>
            </a:r>
            <a:r>
              <a:rPr lang="en-US" sz="2400" dirty="0">
                <a:latin typeface="Cambria" pitchFamily="18" charset="0"/>
              </a:rPr>
              <a:t>can also provide feedback about the patient’s ability to communicate. </a:t>
            </a:r>
            <a:endParaRPr lang="en-US" sz="2400" dirty="0" smtClean="0">
              <a:latin typeface="Cambria" pitchFamily="18" charset="0"/>
            </a:endParaRPr>
          </a:p>
        </p:txBody>
      </p:sp>
    </p:spTree>
    <p:extLst>
      <p:ext uri="{BB962C8B-B14F-4D97-AF65-F5344CB8AC3E}">
        <p14:creationId xmlns:p14="http://schemas.microsoft.com/office/powerpoint/2010/main" val="14664580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602081"/>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p:spPr>
        <p:txBody>
          <a:bodyPr wrap="square">
            <a:spAutoFit/>
          </a:bodyPr>
          <a:lstStyle/>
          <a:p>
            <a:endParaRPr lang="en-US" sz="2000" dirty="0" smtClean="0">
              <a:latin typeface="Cambria" pitchFamily="18" charset="0"/>
            </a:endParaRPr>
          </a:p>
          <a:p>
            <a:r>
              <a:rPr lang="en-US" sz="2400" b="1" dirty="0">
                <a:latin typeface="Cambria" pitchFamily="18" charset="0"/>
              </a:rPr>
              <a:t>These </a:t>
            </a:r>
            <a:r>
              <a:rPr lang="en-US" sz="2400" b="1" dirty="0" smtClean="0">
                <a:latin typeface="Cambria" pitchFamily="18" charset="0"/>
              </a:rPr>
              <a:t>potential communication </a:t>
            </a:r>
            <a:r>
              <a:rPr lang="en-US" sz="2400" b="1" dirty="0">
                <a:latin typeface="Cambria" pitchFamily="18" charset="0"/>
              </a:rPr>
              <a:t>problems are </a:t>
            </a:r>
          </a:p>
          <a:p>
            <a:endParaRPr lang="en-US" sz="2400" b="1" dirty="0" smtClean="0">
              <a:solidFill>
                <a:srgbClr val="FF0000"/>
              </a:solidFill>
              <a:latin typeface="Cambria" pitchFamily="18" charset="0"/>
            </a:endParaRPr>
          </a:p>
          <a:p>
            <a:r>
              <a:rPr lang="en-US" sz="2000" b="1" dirty="0" smtClean="0">
                <a:solidFill>
                  <a:srgbClr val="FF0000"/>
                </a:solidFill>
                <a:latin typeface="Cambria" pitchFamily="18" charset="0"/>
              </a:rPr>
              <a:t>1-LEARNING</a:t>
            </a:r>
            <a:endParaRPr lang="en-US" sz="2000" b="1" dirty="0">
              <a:solidFill>
                <a:srgbClr val="FF0000"/>
              </a:solidFill>
              <a:latin typeface="Cambria" pitchFamily="18" charset="0"/>
            </a:endParaRPr>
          </a:p>
          <a:p>
            <a:pPr marL="342900" lvl="0" indent="-342900">
              <a:buFont typeface="Arial" panose="020B0604020202020204" pitchFamily="34" charset="0"/>
              <a:buChar char="•"/>
            </a:pPr>
            <a:r>
              <a:rPr lang="en-US" sz="2000" dirty="0">
                <a:latin typeface="Cambria" pitchFamily="18" charset="0"/>
              </a:rPr>
              <a:t>In certain individuals, the </a:t>
            </a:r>
            <a:r>
              <a:rPr lang="en-US" sz="2000" b="1" dirty="0">
                <a:latin typeface="Cambria" pitchFamily="18" charset="0"/>
              </a:rPr>
              <a:t>aging process affects the learning process, but not the ability to learn. </a:t>
            </a:r>
          </a:p>
          <a:p>
            <a:pPr marL="342900" lvl="0" indent="-342900">
              <a:buFont typeface="Arial" panose="020B0604020202020204" pitchFamily="34" charset="0"/>
              <a:buChar char="•"/>
            </a:pPr>
            <a:r>
              <a:rPr lang="en-US" sz="2000" dirty="0">
                <a:latin typeface="Cambria" pitchFamily="18" charset="0"/>
              </a:rPr>
              <a:t>Some older adults learn at a </a:t>
            </a:r>
            <a:r>
              <a:rPr lang="en-US" sz="2000" b="1" dirty="0">
                <a:latin typeface="Cambria" pitchFamily="18" charset="0"/>
              </a:rPr>
              <a:t>slower rate than younger </a:t>
            </a:r>
            <a:r>
              <a:rPr lang="en-US" sz="2000" b="1" dirty="0" smtClean="0">
                <a:latin typeface="Cambria" pitchFamily="18" charset="0"/>
              </a:rPr>
              <a:t>persons </a:t>
            </a:r>
            <a:r>
              <a:rPr lang="en-US" sz="2000" dirty="0" smtClean="0">
                <a:latin typeface="Cambria" pitchFamily="18" charset="0"/>
              </a:rPr>
              <a:t>. They </a:t>
            </a:r>
            <a:r>
              <a:rPr lang="en-US" sz="2000" dirty="0">
                <a:latin typeface="Cambria" pitchFamily="18" charset="0"/>
              </a:rPr>
              <a:t>have the ability to learn, but they </a:t>
            </a:r>
            <a:r>
              <a:rPr lang="en-US" sz="2000" b="1" dirty="0">
                <a:latin typeface="Cambria" pitchFamily="18" charset="0"/>
              </a:rPr>
              <a:t>process information at a different rate</a:t>
            </a:r>
            <a:r>
              <a:rPr lang="en-US" sz="2000" dirty="0">
                <a:latin typeface="Cambria" pitchFamily="18" charset="0"/>
              </a:rPr>
              <a:t>.</a:t>
            </a:r>
          </a:p>
          <a:p>
            <a:pPr marL="342900" indent="-342900">
              <a:buFont typeface="Arial" panose="020B0604020202020204" pitchFamily="34" charset="0"/>
              <a:buChar char="•"/>
            </a:pPr>
            <a:r>
              <a:rPr lang="en-US" sz="2000" dirty="0">
                <a:latin typeface="Cambria" pitchFamily="18" charset="0"/>
              </a:rPr>
              <a:t>Thus, the </a:t>
            </a:r>
            <a:r>
              <a:rPr lang="en-US" sz="2000" b="1" dirty="0">
                <a:latin typeface="Cambria" pitchFamily="18" charset="0"/>
              </a:rPr>
              <a:t>rate of speech and the amount of information </a:t>
            </a:r>
            <a:r>
              <a:rPr lang="en-US" sz="2000" dirty="0">
                <a:latin typeface="Cambria" pitchFamily="18" charset="0"/>
              </a:rPr>
              <a:t>presented at one </a:t>
            </a:r>
            <a:r>
              <a:rPr lang="en-US" sz="2000" dirty="0" smtClean="0">
                <a:latin typeface="Cambria" pitchFamily="18" charset="0"/>
              </a:rPr>
              <a:t>time must </a:t>
            </a:r>
            <a:r>
              <a:rPr lang="en-US" sz="2000" dirty="0">
                <a:latin typeface="Cambria" pitchFamily="18" charset="0"/>
              </a:rPr>
              <a:t>meet the individual’s ability to comprehend the material. </a:t>
            </a:r>
            <a:endParaRPr lang="en-US" sz="2000" dirty="0" smtClean="0">
              <a:latin typeface="Cambria" pitchFamily="18" charset="0"/>
            </a:endParaRPr>
          </a:p>
          <a:p>
            <a:pPr marL="342900" indent="-342900">
              <a:buFont typeface="Arial" panose="020B0604020202020204" pitchFamily="34" charset="0"/>
              <a:buChar char="•"/>
            </a:pPr>
            <a:r>
              <a:rPr lang="en-US" sz="2000" dirty="0" smtClean="0">
                <a:latin typeface="Cambria" pitchFamily="18" charset="0"/>
              </a:rPr>
              <a:t>In </a:t>
            </a:r>
            <a:r>
              <a:rPr lang="en-US" sz="2000" dirty="0">
                <a:latin typeface="Cambria" pitchFamily="18" charset="0"/>
              </a:rPr>
              <a:t>addition, short </a:t>
            </a:r>
            <a:r>
              <a:rPr lang="en-US" sz="2000" dirty="0" smtClean="0">
                <a:latin typeface="Cambria" pitchFamily="18" charset="0"/>
              </a:rPr>
              <a:t>term memory</a:t>
            </a:r>
            <a:r>
              <a:rPr lang="en-US" sz="2000" dirty="0">
                <a:latin typeface="Cambria" pitchFamily="18" charset="0"/>
              </a:rPr>
              <a:t>, recall, and attention span may be diminished in some elderly patients</a:t>
            </a:r>
            <a:r>
              <a:rPr lang="en-US" sz="2000" dirty="0" smtClean="0">
                <a:latin typeface="Cambria" pitchFamily="18" charset="0"/>
              </a:rPr>
              <a:t>.</a:t>
            </a:r>
          </a:p>
          <a:p>
            <a:pPr marL="342900" indent="-342900">
              <a:buFont typeface="Arial" panose="020B0604020202020204" pitchFamily="34" charset="0"/>
              <a:buChar char="•"/>
            </a:pPr>
            <a:r>
              <a:rPr lang="en-US" sz="2000" dirty="0" smtClean="0">
                <a:latin typeface="Cambria" pitchFamily="18" charset="0"/>
              </a:rPr>
              <a:t> </a:t>
            </a:r>
            <a:r>
              <a:rPr lang="en-US" sz="2000" dirty="0">
                <a:latin typeface="Cambria" pitchFamily="18" charset="0"/>
              </a:rPr>
              <a:t>The ability to process </a:t>
            </a:r>
            <a:r>
              <a:rPr lang="en-US" sz="2000" dirty="0" smtClean="0">
                <a:latin typeface="Cambria" pitchFamily="18" charset="0"/>
              </a:rPr>
              <a:t>new solutions </a:t>
            </a:r>
            <a:r>
              <a:rPr lang="en-US" sz="2000" dirty="0">
                <a:latin typeface="Cambria" pitchFamily="18" charset="0"/>
              </a:rPr>
              <a:t>to problems might also be slower. </a:t>
            </a:r>
            <a:endParaRPr lang="en-US" sz="2000" dirty="0" smtClean="0">
              <a:latin typeface="Cambria" pitchFamily="18" charset="0"/>
            </a:endParaRPr>
          </a:p>
          <a:p>
            <a:endParaRPr lang="en-US" sz="2000" dirty="0">
              <a:latin typeface="Cambria" pitchFamily="18" charset="0"/>
            </a:endParaRPr>
          </a:p>
          <a:p>
            <a:r>
              <a:rPr lang="en-US" sz="2000" b="1" dirty="0">
                <a:latin typeface="Cambria" pitchFamily="18" charset="0"/>
              </a:rPr>
              <a:t>Thus, attempts to change behaviors should be</a:t>
            </a:r>
            <a:r>
              <a:rPr lang="en-US" sz="2000" b="1" dirty="0" smtClean="0">
                <a:latin typeface="Cambria" pitchFamily="18" charset="0"/>
              </a:rPr>
              <a:t>:</a:t>
            </a:r>
            <a:endParaRPr lang="en-US" sz="2000" dirty="0">
              <a:latin typeface="Cambria" pitchFamily="18" charset="0"/>
            </a:endParaRPr>
          </a:p>
          <a:p>
            <a:r>
              <a:rPr lang="en-US" sz="2000" dirty="0" smtClean="0">
                <a:latin typeface="Cambria" pitchFamily="18" charset="0"/>
              </a:rPr>
              <a:t>1-Structured </a:t>
            </a:r>
            <a:r>
              <a:rPr lang="en-US" sz="2000" dirty="0">
                <a:latin typeface="Cambria" pitchFamily="18" charset="0"/>
              </a:rPr>
              <a:t>gradually and should build on past experiences. </a:t>
            </a:r>
          </a:p>
          <a:p>
            <a:r>
              <a:rPr lang="en-US" sz="2000" dirty="0">
                <a:latin typeface="Cambria" pitchFamily="18" charset="0"/>
              </a:rPr>
              <a:t>2-A good </a:t>
            </a:r>
            <a:r>
              <a:rPr lang="en-US" sz="2000" dirty="0" smtClean="0">
                <a:latin typeface="Cambria" pitchFamily="18" charset="0"/>
              </a:rPr>
              <a:t>style with </a:t>
            </a:r>
            <a:r>
              <a:rPr lang="en-US" sz="2000" dirty="0">
                <a:latin typeface="Cambria" pitchFamily="18" charset="0"/>
              </a:rPr>
              <a:t>some older adults is to set </a:t>
            </a:r>
            <a:r>
              <a:rPr lang="en-US" sz="2000" dirty="0" smtClean="0">
                <a:latin typeface="Cambria" pitchFamily="18" charset="0"/>
              </a:rPr>
              <a:t> short-term </a:t>
            </a:r>
            <a:r>
              <a:rPr lang="en-US" sz="2000" dirty="0">
                <a:latin typeface="Cambria" pitchFamily="18" charset="0"/>
              </a:rPr>
              <a:t>goals,  </a:t>
            </a:r>
            <a:r>
              <a:rPr lang="en-US" sz="2000" dirty="0" smtClean="0">
                <a:latin typeface="Cambria" pitchFamily="18" charset="0"/>
              </a:rPr>
              <a:t>and long-term </a:t>
            </a:r>
            <a:r>
              <a:rPr lang="en-US" sz="2000" dirty="0">
                <a:latin typeface="Cambria" pitchFamily="18" charset="0"/>
              </a:rPr>
              <a:t>goals in stages.</a:t>
            </a:r>
          </a:p>
          <a:p>
            <a:r>
              <a:rPr lang="en-US" sz="2000" dirty="0">
                <a:latin typeface="Cambria" pitchFamily="18" charset="0"/>
              </a:rPr>
              <a:t>3- A</a:t>
            </a:r>
            <a:r>
              <a:rPr lang="en-US" sz="2000" dirty="0" smtClean="0">
                <a:latin typeface="Cambria" pitchFamily="18" charset="0"/>
              </a:rPr>
              <a:t>nd </a:t>
            </a:r>
            <a:r>
              <a:rPr lang="en-US" sz="2000" dirty="0">
                <a:latin typeface="Cambria" pitchFamily="18" charset="0"/>
              </a:rPr>
              <a:t>break down learning tasks into smaller components. </a:t>
            </a:r>
          </a:p>
          <a:p>
            <a:r>
              <a:rPr lang="en-US" sz="2000" dirty="0">
                <a:latin typeface="Cambria" pitchFamily="18" charset="0"/>
              </a:rPr>
              <a:t>4-Another important step is to encourage feedback from patients as to whether they received your intended message by tactfully asking them to </a:t>
            </a:r>
            <a:r>
              <a:rPr lang="en-US" sz="2000" dirty="0" smtClean="0">
                <a:latin typeface="Cambria" pitchFamily="18" charset="0"/>
              </a:rPr>
              <a:t>repeat instructions </a:t>
            </a:r>
            <a:r>
              <a:rPr lang="en-US" sz="2000" dirty="0">
                <a:latin typeface="Cambria" pitchFamily="18" charset="0"/>
              </a:rPr>
              <a:t>and other information and by watching their nonverbal responses. </a:t>
            </a:r>
          </a:p>
          <a:p>
            <a:pPr rtl="1"/>
            <a:r>
              <a:rPr lang="en-US" sz="2000" dirty="0">
                <a:latin typeface="Cambria" pitchFamily="18" charset="0"/>
              </a:rPr>
              <a:t> </a:t>
            </a:r>
          </a:p>
          <a:p>
            <a:r>
              <a:rPr lang="en-US" sz="2000" b="1" dirty="0">
                <a:latin typeface="Cambria" pitchFamily="18" charset="0"/>
              </a:rPr>
              <a:t> </a:t>
            </a:r>
            <a:endParaRPr lang="en-US" sz="2000" dirty="0">
              <a:latin typeface="Cambria" pitchFamily="18" charset="0"/>
            </a:endParaRPr>
          </a:p>
        </p:txBody>
      </p:sp>
    </p:spTree>
    <p:extLst>
      <p:ext uri="{BB962C8B-B14F-4D97-AF65-F5344CB8AC3E}">
        <p14:creationId xmlns:p14="http://schemas.microsoft.com/office/powerpoint/2010/main" val="8612303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11343" cy="618630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txBody>
          <a:bodyPr wrap="square">
            <a:spAutoFit/>
          </a:bodyPr>
          <a:lstStyle/>
          <a:p>
            <a:r>
              <a:rPr lang="en-US" sz="3200" b="1" dirty="0" smtClean="0">
                <a:solidFill>
                  <a:srgbClr val="FF0000"/>
                </a:solidFill>
                <a:latin typeface="Cambria" pitchFamily="18" charset="0"/>
                <a:cs typeface="+mj-cs"/>
              </a:rPr>
              <a:t>2-Value </a:t>
            </a:r>
            <a:r>
              <a:rPr lang="en-US" sz="3200" b="1" dirty="0">
                <a:solidFill>
                  <a:srgbClr val="FF0000"/>
                </a:solidFill>
                <a:latin typeface="Cambria" pitchFamily="18" charset="0"/>
                <a:cs typeface="+mj-cs"/>
              </a:rPr>
              <a:t>and perceptual </a:t>
            </a:r>
            <a:r>
              <a:rPr lang="en-US" sz="3200" b="1" dirty="0" smtClean="0">
                <a:solidFill>
                  <a:srgbClr val="FF0000"/>
                </a:solidFill>
                <a:latin typeface="Cambria" pitchFamily="18" charset="0"/>
                <a:cs typeface="+mj-cs"/>
              </a:rPr>
              <a:t>differences</a:t>
            </a:r>
            <a:endParaRPr lang="en-US" sz="2400" dirty="0">
              <a:solidFill>
                <a:srgbClr val="FF0000"/>
              </a:solidFill>
              <a:latin typeface="Cambria" pitchFamily="18" charset="0"/>
              <a:cs typeface="+mj-cs"/>
            </a:endParaRPr>
          </a:p>
          <a:p>
            <a:pPr marL="342900" indent="-342900">
              <a:buFont typeface="Arial" pitchFamily="34" charset="0"/>
              <a:buChar char="•"/>
            </a:pPr>
            <a:r>
              <a:rPr lang="en-US" sz="2000" dirty="0">
                <a:latin typeface="Cambria" pitchFamily="18" charset="0"/>
                <a:cs typeface="+mj-cs"/>
              </a:rPr>
              <a:t>Potential communication barriers between you and older patients may be </a:t>
            </a:r>
            <a:r>
              <a:rPr lang="en-US" sz="2000" dirty="0" smtClean="0">
                <a:latin typeface="Cambria" pitchFamily="18" charset="0"/>
                <a:cs typeface="+mj-cs"/>
              </a:rPr>
              <a:t>attributable to </a:t>
            </a:r>
            <a:r>
              <a:rPr lang="en-US" sz="2000" dirty="0">
                <a:latin typeface="Cambria" pitchFamily="18" charset="0"/>
                <a:cs typeface="+mj-cs"/>
              </a:rPr>
              <a:t>the generation gap. </a:t>
            </a:r>
            <a:endParaRPr lang="en-US" sz="2000" dirty="0" smtClean="0">
              <a:latin typeface="Cambria" pitchFamily="18" charset="0"/>
              <a:cs typeface="+mj-cs"/>
            </a:endParaRPr>
          </a:p>
          <a:p>
            <a:pPr marL="342900" indent="-342900">
              <a:buFont typeface="Arial" pitchFamily="34" charset="0"/>
              <a:buChar char="•"/>
            </a:pPr>
            <a:r>
              <a:rPr lang="en-US" sz="2000" dirty="0" smtClean="0">
                <a:latin typeface="Cambria" pitchFamily="18" charset="0"/>
                <a:cs typeface="+mj-cs"/>
              </a:rPr>
              <a:t>Some </a:t>
            </a:r>
            <a:r>
              <a:rPr lang="en-US" sz="2000" dirty="0">
                <a:latin typeface="Cambria" pitchFamily="18" charset="0"/>
                <a:cs typeface="+mj-cs"/>
              </a:rPr>
              <a:t>older adults may perceive things differently </a:t>
            </a:r>
            <a:r>
              <a:rPr lang="en-US" sz="2000" dirty="0" smtClean="0">
                <a:latin typeface="Cambria" pitchFamily="18" charset="0"/>
                <a:cs typeface="+mj-cs"/>
              </a:rPr>
              <a:t>from those </a:t>
            </a:r>
            <a:r>
              <a:rPr lang="en-US" sz="2000" dirty="0">
                <a:latin typeface="Cambria" pitchFamily="18" charset="0"/>
                <a:cs typeface="+mj-cs"/>
              </a:rPr>
              <a:t>in different age groups since people typically adhere to values learned </a:t>
            </a:r>
            <a:r>
              <a:rPr lang="en-US" sz="2000" dirty="0" smtClean="0">
                <a:latin typeface="Cambria" pitchFamily="18" charset="0"/>
                <a:cs typeface="+mj-cs"/>
              </a:rPr>
              <a:t>and accepted </a:t>
            </a:r>
            <a:r>
              <a:rPr lang="en-US" sz="2000" dirty="0">
                <a:latin typeface="Cambria" pitchFamily="18" charset="0"/>
                <a:cs typeface="+mj-cs"/>
              </a:rPr>
              <a:t>in their younger years. </a:t>
            </a:r>
            <a:endParaRPr lang="en-US" sz="2000" dirty="0" smtClean="0">
              <a:latin typeface="Cambria" pitchFamily="18" charset="0"/>
              <a:cs typeface="+mj-cs"/>
            </a:endParaRPr>
          </a:p>
          <a:p>
            <a:pPr marL="342900" indent="-342900">
              <a:buFont typeface="Arial" pitchFamily="34" charset="0"/>
              <a:buChar char="•"/>
            </a:pPr>
            <a:r>
              <a:rPr lang="en-US" sz="2000" dirty="0" smtClean="0">
                <a:latin typeface="Cambria" pitchFamily="18" charset="0"/>
                <a:cs typeface="+mj-cs"/>
              </a:rPr>
              <a:t>Thus</a:t>
            </a:r>
            <a:r>
              <a:rPr lang="en-US" sz="2000" dirty="0">
                <a:latin typeface="Cambria" pitchFamily="18" charset="0"/>
                <a:cs typeface="+mj-cs"/>
              </a:rPr>
              <a:t>, some older adults may have different </a:t>
            </a:r>
            <a:r>
              <a:rPr lang="en-US" sz="2000" dirty="0" smtClean="0">
                <a:latin typeface="Cambria" pitchFamily="18" charset="0"/>
                <a:cs typeface="+mj-cs"/>
              </a:rPr>
              <a:t>beliefs and </a:t>
            </a:r>
            <a:r>
              <a:rPr lang="en-US" sz="2000" dirty="0">
                <a:latin typeface="Cambria" pitchFamily="18" charset="0"/>
                <a:cs typeface="+mj-cs"/>
              </a:rPr>
              <a:t>perceptions about health care in general and about drugs and pharmacists specifically. </a:t>
            </a:r>
            <a:endParaRPr lang="en-US" sz="2000" dirty="0" smtClean="0">
              <a:latin typeface="Cambria" pitchFamily="18" charset="0"/>
              <a:cs typeface="+mj-cs"/>
            </a:endParaRPr>
          </a:p>
          <a:p>
            <a:pPr marL="342900" indent="-342900">
              <a:buFont typeface="Arial" pitchFamily="34" charset="0"/>
              <a:buChar char="•"/>
            </a:pPr>
            <a:r>
              <a:rPr lang="en-US" sz="2000" dirty="0" smtClean="0">
                <a:latin typeface="Cambria" pitchFamily="18" charset="0"/>
                <a:cs typeface="+mj-cs"/>
              </a:rPr>
              <a:t>Some </a:t>
            </a:r>
            <a:r>
              <a:rPr lang="en-US" sz="2000" dirty="0">
                <a:latin typeface="Cambria" pitchFamily="18" charset="0"/>
                <a:cs typeface="+mj-cs"/>
              </a:rPr>
              <a:t>behaviors, such as hoarding and sharing medication, may seem inappropriate to you, but such actions may make sense to someone who grew up in the 1930s.</a:t>
            </a:r>
          </a:p>
          <a:p>
            <a:pPr marL="342900" indent="-342900">
              <a:buFont typeface="Arial" pitchFamily="34" charset="0"/>
              <a:buChar char="•"/>
            </a:pPr>
            <a:r>
              <a:rPr lang="en-US" sz="2000" dirty="0">
                <a:latin typeface="Cambria" pitchFamily="18" charset="0"/>
                <a:cs typeface="+mj-cs"/>
              </a:rPr>
              <a:t>The image of the pharmacist and the pharmacy profession is also </a:t>
            </a:r>
            <a:r>
              <a:rPr lang="en-US" sz="2000" dirty="0" smtClean="0">
                <a:latin typeface="Cambria" pitchFamily="18" charset="0"/>
                <a:cs typeface="+mj-cs"/>
              </a:rPr>
              <a:t>important. Older </a:t>
            </a:r>
            <a:r>
              <a:rPr lang="en-US" sz="2000" dirty="0">
                <a:latin typeface="Cambria" pitchFamily="18" charset="0"/>
                <a:cs typeface="+mj-cs"/>
              </a:rPr>
              <a:t>patients may expect a </a:t>
            </a:r>
            <a:r>
              <a:rPr lang="en-US" sz="2000" dirty="0" smtClean="0">
                <a:latin typeface="Cambria" pitchFamily="18" charset="0"/>
                <a:cs typeface="+mj-cs"/>
              </a:rPr>
              <a:t>well-dressed, </a:t>
            </a:r>
            <a:r>
              <a:rPr lang="en-US" sz="2000" dirty="0">
                <a:latin typeface="Cambria" pitchFamily="18" charset="0"/>
                <a:cs typeface="+mj-cs"/>
              </a:rPr>
              <a:t>clean-shaven, professional-looking </a:t>
            </a:r>
            <a:r>
              <a:rPr lang="en-US" sz="2000" dirty="0" smtClean="0">
                <a:latin typeface="Cambria" pitchFamily="18" charset="0"/>
                <a:cs typeface="+mj-cs"/>
              </a:rPr>
              <a:t>male practitioner </a:t>
            </a:r>
            <a:r>
              <a:rPr lang="en-US" sz="2000" dirty="0">
                <a:latin typeface="Cambria" pitchFamily="18" charset="0"/>
                <a:cs typeface="+mj-cs"/>
              </a:rPr>
              <a:t>to serve them</a:t>
            </a:r>
            <a:r>
              <a:rPr lang="en-US" sz="2000" dirty="0" smtClean="0">
                <a:latin typeface="Cambria" pitchFamily="18" charset="0"/>
                <a:cs typeface="+mj-cs"/>
              </a:rPr>
              <a:t>.</a:t>
            </a:r>
          </a:p>
          <a:p>
            <a:pPr marL="342900" indent="-342900">
              <a:buFont typeface="Arial" pitchFamily="34" charset="0"/>
              <a:buChar char="•"/>
            </a:pPr>
            <a:r>
              <a:rPr lang="en-US" sz="2000" dirty="0" smtClean="0">
                <a:latin typeface="Cambria" pitchFamily="18" charset="0"/>
                <a:cs typeface="+mj-cs"/>
              </a:rPr>
              <a:t> </a:t>
            </a:r>
            <a:r>
              <a:rPr lang="en-US" sz="2000" dirty="0">
                <a:latin typeface="Cambria" pitchFamily="18" charset="0"/>
                <a:cs typeface="+mj-cs"/>
              </a:rPr>
              <a:t>If you do not meet these expectations, they may be somewhat reluctant to interact with you initially. Their perception of expert may also influence how they interact with you. Some older adults grew up respecting </a:t>
            </a:r>
            <a:r>
              <a:rPr lang="en-US" sz="2000" dirty="0" smtClean="0">
                <a:latin typeface="Cambria" pitchFamily="18" charset="0"/>
                <a:cs typeface="+mj-cs"/>
              </a:rPr>
              <a:t>the ability </a:t>
            </a:r>
            <a:r>
              <a:rPr lang="en-US" sz="2000" dirty="0">
                <a:latin typeface="Cambria" pitchFamily="18" charset="0"/>
                <a:cs typeface="+mj-cs"/>
              </a:rPr>
              <a:t>of physicians and pharmacists and prefer a more directed approach </a:t>
            </a:r>
            <a:r>
              <a:rPr lang="en-US" sz="2000" dirty="0" smtClean="0">
                <a:latin typeface="Cambria" pitchFamily="18" charset="0"/>
                <a:cs typeface="+mj-cs"/>
              </a:rPr>
              <a:t>to receiving </a:t>
            </a:r>
            <a:r>
              <a:rPr lang="en-US" sz="2000" dirty="0">
                <a:latin typeface="Cambria" pitchFamily="18" charset="0"/>
                <a:cs typeface="+mj-cs"/>
              </a:rPr>
              <a:t>health care</a:t>
            </a:r>
            <a:r>
              <a:rPr lang="en-US" sz="2400" dirty="0">
                <a:latin typeface="Cambria" pitchFamily="18" charset="0"/>
              </a:rPr>
              <a:t>.</a:t>
            </a:r>
          </a:p>
        </p:txBody>
      </p:sp>
    </p:spTree>
    <p:extLst>
      <p:ext uri="{BB962C8B-B14F-4D97-AF65-F5344CB8AC3E}">
        <p14:creationId xmlns:p14="http://schemas.microsoft.com/office/powerpoint/2010/main" val="32635477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08407"/>
            <a:ext cx="8839200" cy="6124754"/>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p:spPr>
        <p:txBody>
          <a:bodyPr wrap="square">
            <a:spAutoFit/>
          </a:bodyPr>
          <a:lstStyle/>
          <a:p>
            <a:r>
              <a:rPr lang="en-US" sz="3200" b="1" dirty="0" smtClean="0">
                <a:solidFill>
                  <a:srgbClr val="FF0000"/>
                </a:solidFill>
                <a:latin typeface="Cambria" pitchFamily="18" charset="0"/>
              </a:rPr>
              <a:t>3-Psychosocial factors</a:t>
            </a:r>
            <a:endParaRPr lang="en-US" sz="3200" dirty="0" smtClean="0">
              <a:solidFill>
                <a:srgbClr val="FF0000"/>
              </a:solidFill>
              <a:latin typeface="Cambria" pitchFamily="18" charset="0"/>
            </a:endParaRPr>
          </a:p>
          <a:p>
            <a:endParaRPr lang="en-US" sz="2400" dirty="0">
              <a:latin typeface="Cambria" pitchFamily="18" charset="0"/>
            </a:endParaRPr>
          </a:p>
          <a:p>
            <a:r>
              <a:rPr lang="en-US" sz="2400" dirty="0" smtClean="0">
                <a:latin typeface="Cambria" pitchFamily="18" charset="0"/>
              </a:rPr>
              <a:t>Several </a:t>
            </a:r>
            <a:r>
              <a:rPr lang="en-US" sz="2400" dirty="0">
                <a:latin typeface="Cambria" pitchFamily="18" charset="0"/>
              </a:rPr>
              <a:t>psychosocial factors may influence your relationship with older adults.</a:t>
            </a:r>
          </a:p>
          <a:p>
            <a:r>
              <a:rPr lang="en-US" sz="2400" dirty="0">
                <a:latin typeface="Cambria" pitchFamily="18" charset="0"/>
              </a:rPr>
              <a:t>First, some older adults may be experiencing a significant amount of loss </a:t>
            </a:r>
            <a:r>
              <a:rPr lang="en-US" sz="2400" dirty="0" smtClean="0">
                <a:latin typeface="Cambria" pitchFamily="18" charset="0"/>
              </a:rPr>
              <a:t>compared with </a:t>
            </a:r>
            <a:r>
              <a:rPr lang="en-US" sz="2400" dirty="0">
                <a:latin typeface="Cambria" pitchFamily="18" charset="0"/>
              </a:rPr>
              <a:t>people of other age groups. </a:t>
            </a:r>
            <a:endParaRPr lang="en-US" sz="2400" dirty="0" smtClean="0">
              <a:latin typeface="Cambria" pitchFamily="18" charset="0"/>
            </a:endParaRPr>
          </a:p>
          <a:p>
            <a:pPr marL="342900" indent="-342900">
              <a:buFont typeface="Arial" pitchFamily="34" charset="0"/>
              <a:buChar char="•"/>
            </a:pPr>
            <a:r>
              <a:rPr lang="en-US" sz="2400" dirty="0" smtClean="0">
                <a:latin typeface="Cambria" pitchFamily="18" charset="0"/>
              </a:rPr>
              <a:t>For </a:t>
            </a:r>
            <a:r>
              <a:rPr lang="en-US" sz="2400" dirty="0">
                <a:latin typeface="Cambria" pitchFamily="18" charset="0"/>
              </a:rPr>
              <a:t>example, their friends may be </a:t>
            </a:r>
            <a:r>
              <a:rPr lang="en-US" sz="2400" dirty="0" smtClean="0">
                <a:latin typeface="Cambria" pitchFamily="18" charset="0"/>
              </a:rPr>
              <a:t>dying at </a:t>
            </a:r>
            <a:r>
              <a:rPr lang="en-US" sz="2400" dirty="0">
                <a:latin typeface="Cambria" pitchFamily="18" charset="0"/>
              </a:rPr>
              <a:t>an increased rate, they may have retired from their jobs, or they may have </a:t>
            </a:r>
            <a:r>
              <a:rPr lang="en-US" sz="2400" dirty="0" smtClean="0">
                <a:latin typeface="Cambria" pitchFamily="18" charset="0"/>
              </a:rPr>
              <a:t>had to </a:t>
            </a:r>
            <a:r>
              <a:rPr lang="en-US" sz="2400" dirty="0">
                <a:latin typeface="Cambria" pitchFamily="18" charset="0"/>
              </a:rPr>
              <a:t>slow down or cease certain activities due to the aging process. </a:t>
            </a:r>
            <a:endParaRPr lang="en-US" sz="2400" dirty="0" smtClean="0">
              <a:latin typeface="Cambria" pitchFamily="18" charset="0"/>
            </a:endParaRPr>
          </a:p>
          <a:p>
            <a:pPr marL="342900" indent="-342900">
              <a:buFont typeface="Arial" pitchFamily="34" charset="0"/>
              <a:buChar char="•"/>
            </a:pPr>
            <a:r>
              <a:rPr lang="en-US" sz="2400" dirty="0" smtClean="0">
                <a:latin typeface="Cambria" pitchFamily="18" charset="0"/>
              </a:rPr>
              <a:t> </a:t>
            </a:r>
            <a:r>
              <a:rPr lang="en-US" sz="2400" dirty="0">
                <a:latin typeface="Cambria" pitchFamily="18" charset="0"/>
              </a:rPr>
              <a:t>Thus, their reaction to certain </a:t>
            </a:r>
            <a:r>
              <a:rPr lang="en-US" sz="2400" dirty="0" smtClean="0">
                <a:latin typeface="Cambria" pitchFamily="18" charset="0"/>
              </a:rPr>
              <a:t>medical situations</a:t>
            </a:r>
            <a:r>
              <a:rPr lang="en-US" sz="2400" dirty="0">
                <a:latin typeface="Cambria" pitchFamily="18" charset="0"/>
              </a:rPr>
              <a:t>, such as ignoring your directions or complaining about the price </a:t>
            </a:r>
            <a:r>
              <a:rPr lang="en-US" sz="2400" dirty="0" smtClean="0">
                <a:latin typeface="Cambria" pitchFamily="18" charset="0"/>
              </a:rPr>
              <a:t>of their </a:t>
            </a:r>
            <a:r>
              <a:rPr lang="en-US" sz="2400" dirty="0">
                <a:latin typeface="Cambria" pitchFamily="18" charset="0"/>
              </a:rPr>
              <a:t>medications, may be responses to fear of their diseases, of becoming </a:t>
            </a:r>
            <a:r>
              <a:rPr lang="en-US" sz="2400" dirty="0" smtClean="0">
                <a:latin typeface="Cambria" pitchFamily="18" charset="0"/>
              </a:rPr>
              <a:t>even less </a:t>
            </a:r>
            <a:r>
              <a:rPr lang="en-US" sz="2400" dirty="0">
                <a:latin typeface="Cambria" pitchFamily="18" charset="0"/>
              </a:rPr>
              <a:t>active, or of dying. </a:t>
            </a:r>
            <a:endParaRPr lang="en-US" sz="2400" dirty="0" smtClean="0">
              <a:latin typeface="Cambria" pitchFamily="18" charset="0"/>
            </a:endParaRPr>
          </a:p>
          <a:p>
            <a:pPr marL="342900" indent="-342900">
              <a:buFont typeface="Arial" pitchFamily="34" charset="0"/>
              <a:buChar char="•"/>
            </a:pPr>
            <a:r>
              <a:rPr lang="en-US" sz="2400" dirty="0" smtClean="0">
                <a:latin typeface="Cambria" pitchFamily="18" charset="0"/>
              </a:rPr>
              <a:t>They </a:t>
            </a:r>
            <a:r>
              <a:rPr lang="en-US" sz="2400" dirty="0">
                <a:latin typeface="Cambria" pitchFamily="18" charset="0"/>
              </a:rPr>
              <a:t>may deny the situation or become angry at you </a:t>
            </a:r>
            <a:r>
              <a:rPr lang="en-US" sz="2400" dirty="0" smtClean="0">
                <a:latin typeface="Cambria" pitchFamily="18" charset="0"/>
              </a:rPr>
              <a:t>or other </a:t>
            </a:r>
            <a:r>
              <a:rPr lang="en-US" sz="2400" dirty="0">
                <a:latin typeface="Cambria" pitchFamily="18" charset="0"/>
              </a:rPr>
              <a:t>health care providers. They may also turn to self-diagnosis and </a:t>
            </a:r>
            <a:r>
              <a:rPr lang="en-US" sz="2400" dirty="0" smtClean="0">
                <a:latin typeface="Cambria" pitchFamily="18" charset="0"/>
              </a:rPr>
              <a:t>self-treatment or </a:t>
            </a:r>
            <a:r>
              <a:rPr lang="en-US" sz="2400" dirty="0">
                <a:latin typeface="Cambria" pitchFamily="18" charset="0"/>
              </a:rPr>
              <a:t>to the use of other people’s medications</a:t>
            </a:r>
            <a:r>
              <a:rPr lang="en-US" sz="2400" dirty="0" smtClean="0">
                <a:latin typeface="Cambria" pitchFamily="18" charset="0"/>
              </a:rPr>
              <a:t>.</a:t>
            </a:r>
            <a:endParaRPr lang="en-US" sz="2400" dirty="0">
              <a:latin typeface="Cambria" pitchFamily="18" charset="0"/>
            </a:endParaRPr>
          </a:p>
        </p:txBody>
      </p:sp>
    </p:spTree>
    <p:extLst>
      <p:ext uri="{BB962C8B-B14F-4D97-AF65-F5344CB8AC3E}">
        <p14:creationId xmlns:p14="http://schemas.microsoft.com/office/powerpoint/2010/main" val="40815094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257"/>
            <a:ext cx="9136743" cy="6617196"/>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en-US" sz="3200" b="1" dirty="0">
                <a:solidFill>
                  <a:srgbClr val="FF0000"/>
                </a:solidFill>
                <a:latin typeface="Cambria" pitchFamily="18" charset="0"/>
              </a:rPr>
              <a:t>Communication </a:t>
            </a:r>
            <a:r>
              <a:rPr lang="en-US" sz="3200" b="1" dirty="0" smtClean="0">
                <a:solidFill>
                  <a:srgbClr val="FF0000"/>
                </a:solidFill>
                <a:latin typeface="Cambria" pitchFamily="18" charset="0"/>
              </a:rPr>
              <a:t>Impairments:</a:t>
            </a:r>
            <a:r>
              <a:rPr lang="en-US" sz="3200" dirty="0" smtClean="0">
                <a:solidFill>
                  <a:srgbClr val="FF0000"/>
                </a:solidFill>
                <a:latin typeface="Cambria" pitchFamily="18" charset="0"/>
              </a:rPr>
              <a:t>(</a:t>
            </a:r>
            <a:r>
              <a:rPr lang="en-US" sz="3200" b="1" dirty="0" smtClean="0">
                <a:solidFill>
                  <a:srgbClr val="FF0000"/>
                </a:solidFill>
                <a:latin typeface="Cambria" pitchFamily="18" charset="0"/>
              </a:rPr>
              <a:t>Possible </a:t>
            </a:r>
            <a:r>
              <a:rPr lang="en-US" sz="3200" b="1" dirty="0">
                <a:solidFill>
                  <a:srgbClr val="FF0000"/>
                </a:solidFill>
                <a:latin typeface="Cambria" pitchFamily="18" charset="0"/>
              </a:rPr>
              <a:t>patients </a:t>
            </a:r>
            <a:r>
              <a:rPr lang="en-US" sz="3200" b="1" dirty="0" smtClean="0">
                <a:solidFill>
                  <a:srgbClr val="FF0000"/>
                </a:solidFill>
                <a:latin typeface="Cambria" pitchFamily="18" charset="0"/>
              </a:rPr>
              <a:t>impairments</a:t>
            </a:r>
            <a:r>
              <a:rPr lang="en-US" sz="3200" dirty="0">
                <a:solidFill>
                  <a:srgbClr val="FF0000"/>
                </a:solidFill>
                <a:latin typeface="Cambria" pitchFamily="18" charset="0"/>
              </a:rPr>
              <a:t>)</a:t>
            </a:r>
          </a:p>
          <a:p>
            <a:r>
              <a:rPr lang="en-US" sz="2400" dirty="0">
                <a:solidFill>
                  <a:srgbClr val="FF0000"/>
                </a:solidFill>
                <a:latin typeface="Cambria" pitchFamily="18" charset="0"/>
              </a:rPr>
              <a:t>• </a:t>
            </a:r>
            <a:r>
              <a:rPr lang="en-US" sz="2400" dirty="0" smtClean="0">
                <a:solidFill>
                  <a:srgbClr val="FF0000"/>
                </a:solidFill>
                <a:latin typeface="Cambria" pitchFamily="18" charset="0"/>
              </a:rPr>
              <a:t>Vision        • Hearing        • </a:t>
            </a:r>
            <a:r>
              <a:rPr lang="en-US" sz="2400" dirty="0" smtClean="0">
                <a:solidFill>
                  <a:srgbClr val="FF0000"/>
                </a:solidFill>
                <a:latin typeface="Cambria" pitchFamily="18" charset="0"/>
              </a:rPr>
              <a:t>Speech</a:t>
            </a:r>
            <a:endParaRPr lang="en-US" sz="2400" dirty="0">
              <a:latin typeface="Cambria" pitchFamily="18" charset="0"/>
            </a:endParaRPr>
          </a:p>
          <a:p>
            <a:pPr marL="342900" indent="-342900">
              <a:buFont typeface="Wingdings" pitchFamily="2" charset="2"/>
              <a:buChar char="q"/>
            </a:pPr>
            <a:r>
              <a:rPr lang="en-US" sz="2400" b="1" dirty="0">
                <a:solidFill>
                  <a:srgbClr val="FF0000"/>
                </a:solidFill>
                <a:latin typeface="Cambria" pitchFamily="18" charset="0"/>
              </a:rPr>
              <a:t>VISION</a:t>
            </a:r>
            <a:endParaRPr lang="en-US" sz="2400" dirty="0">
              <a:solidFill>
                <a:srgbClr val="FF0000"/>
              </a:solidFill>
              <a:latin typeface="Cambria" pitchFamily="18" charset="0"/>
            </a:endParaRPr>
          </a:p>
          <a:p>
            <a:pPr marL="342900" indent="-342900">
              <a:buFont typeface="Arial" panose="020B0604020202020204" pitchFamily="34" charset="0"/>
              <a:buChar char="•"/>
            </a:pPr>
            <a:r>
              <a:rPr lang="en-US" sz="2400" dirty="0">
                <a:latin typeface="Cambria" pitchFamily="18" charset="0"/>
              </a:rPr>
              <a:t>Pharmacists and their staffs work with patients with visual impairments in a </a:t>
            </a:r>
            <a:r>
              <a:rPr lang="en-US" sz="2400" dirty="0" smtClean="0">
                <a:latin typeface="Cambria" pitchFamily="18" charset="0"/>
              </a:rPr>
              <a:t>variety of </a:t>
            </a:r>
            <a:r>
              <a:rPr lang="en-US" sz="2400" dirty="0">
                <a:latin typeface="Cambria" pitchFamily="18" charset="0"/>
              </a:rPr>
              <a:t>practice settings. </a:t>
            </a:r>
            <a:endParaRPr lang="en-US" sz="2400" dirty="0" smtClean="0">
              <a:latin typeface="Cambria" pitchFamily="18" charset="0"/>
            </a:endParaRPr>
          </a:p>
          <a:p>
            <a:pPr marL="342900" indent="-342900">
              <a:buFont typeface="Arial" panose="020B0604020202020204" pitchFamily="34" charset="0"/>
              <a:buChar char="•"/>
            </a:pPr>
            <a:r>
              <a:rPr lang="en-US" sz="2400" dirty="0" smtClean="0">
                <a:latin typeface="Cambria" pitchFamily="18" charset="0"/>
              </a:rPr>
              <a:t>Be </a:t>
            </a:r>
            <a:r>
              <a:rPr lang="en-US" sz="2400" dirty="0">
                <a:latin typeface="Cambria" pitchFamily="18" charset="0"/>
              </a:rPr>
              <a:t>prepared to offer </a:t>
            </a:r>
            <a:r>
              <a:rPr lang="en-US" sz="2400" b="1" dirty="0">
                <a:solidFill>
                  <a:schemeClr val="tx1"/>
                </a:solidFill>
                <a:latin typeface="Cambria" pitchFamily="18" charset="0"/>
              </a:rPr>
              <a:t>alternative forms of patient </a:t>
            </a:r>
            <a:r>
              <a:rPr lang="en-US" sz="2400" b="1" dirty="0" smtClean="0">
                <a:solidFill>
                  <a:schemeClr val="tx1"/>
                </a:solidFill>
                <a:latin typeface="Cambria" pitchFamily="18" charset="0"/>
              </a:rPr>
              <a:t>counseling </a:t>
            </a:r>
            <a:r>
              <a:rPr lang="en-US" sz="2400" dirty="0" smtClean="0">
                <a:latin typeface="Cambria" pitchFamily="18" charset="0"/>
              </a:rPr>
              <a:t>to </a:t>
            </a:r>
            <a:r>
              <a:rPr lang="en-US" sz="2400" dirty="0">
                <a:latin typeface="Cambria" pitchFamily="18" charset="0"/>
              </a:rPr>
              <a:t>deal with these impairments. If you work with elderly patients, you </a:t>
            </a:r>
            <a:r>
              <a:rPr lang="en-US" sz="2400" dirty="0" smtClean="0">
                <a:latin typeface="Cambria" pitchFamily="18" charset="0"/>
              </a:rPr>
              <a:t>need to </a:t>
            </a:r>
            <a:r>
              <a:rPr lang="en-US" sz="2400" dirty="0">
                <a:latin typeface="Cambria" pitchFamily="18" charset="0"/>
              </a:rPr>
              <a:t>realize that the aging process may affect the visual process</a:t>
            </a:r>
            <a:r>
              <a:rPr lang="en-US" sz="2400" dirty="0" smtClean="0">
                <a:latin typeface="Cambria" pitchFamily="18" charset="0"/>
              </a:rPr>
              <a:t>.</a:t>
            </a:r>
          </a:p>
          <a:p>
            <a:pPr marL="342900" indent="-342900">
              <a:buFont typeface="Wingdings" pitchFamily="2" charset="2"/>
              <a:buChar char="Ø"/>
            </a:pPr>
            <a:r>
              <a:rPr lang="en-US" sz="2400" dirty="0" smtClean="0">
                <a:latin typeface="Cambria" pitchFamily="18" charset="0"/>
              </a:rPr>
              <a:t> </a:t>
            </a:r>
            <a:r>
              <a:rPr lang="en-US" sz="2400" b="1" dirty="0">
                <a:latin typeface="Cambria" pitchFamily="18" charset="0"/>
              </a:rPr>
              <a:t>Written </a:t>
            </a:r>
            <a:r>
              <a:rPr lang="en-US" sz="2400" b="1" dirty="0" smtClean="0">
                <a:latin typeface="Cambria" pitchFamily="18" charset="0"/>
              </a:rPr>
              <a:t>messages for </a:t>
            </a:r>
            <a:r>
              <a:rPr lang="en-US" sz="2400" b="1" dirty="0">
                <a:latin typeface="Cambria" pitchFamily="18" charset="0"/>
              </a:rPr>
              <a:t>persons </a:t>
            </a:r>
            <a:r>
              <a:rPr lang="en-US" sz="2400" dirty="0">
                <a:latin typeface="Cambria" pitchFamily="18" charset="0"/>
              </a:rPr>
              <a:t>with visual deficiencies should be in large print and on </a:t>
            </a:r>
            <a:r>
              <a:rPr lang="en-US" sz="2400" dirty="0" smtClean="0">
                <a:latin typeface="Cambria" pitchFamily="18" charset="0"/>
              </a:rPr>
              <a:t>pastel-colored paper </a:t>
            </a:r>
            <a:r>
              <a:rPr lang="en-US" sz="2400" dirty="0">
                <a:latin typeface="Cambria" pitchFamily="18" charset="0"/>
              </a:rPr>
              <a:t>rather than on white paper. </a:t>
            </a:r>
            <a:endParaRPr lang="en-US" sz="2400" dirty="0" smtClean="0">
              <a:latin typeface="Cambria" pitchFamily="18" charset="0"/>
            </a:endParaRPr>
          </a:p>
          <a:p>
            <a:endParaRPr lang="en-US" sz="2400" dirty="0" smtClean="0">
              <a:latin typeface="Cambria" pitchFamily="18" charset="0"/>
            </a:endParaRPr>
          </a:p>
          <a:p>
            <a:pPr marL="342900" indent="-342900">
              <a:buFont typeface="Wingdings" pitchFamily="2" charset="2"/>
              <a:buChar char="Ø"/>
            </a:pPr>
            <a:r>
              <a:rPr lang="en-US" sz="2400" dirty="0">
                <a:latin typeface="Cambria" pitchFamily="18" charset="0"/>
              </a:rPr>
              <a:t>B</a:t>
            </a:r>
            <a:r>
              <a:rPr lang="en-US" sz="2400" dirty="0" smtClean="0">
                <a:latin typeface="Cambria" pitchFamily="18" charset="0"/>
              </a:rPr>
              <a:t>ecause </a:t>
            </a:r>
            <a:r>
              <a:rPr lang="en-US" sz="2400" b="1" dirty="0">
                <a:latin typeface="Cambria" pitchFamily="18" charset="0"/>
              </a:rPr>
              <a:t>visual acuity is not as sharp, </a:t>
            </a:r>
            <a:r>
              <a:rPr lang="en-US" sz="2400" b="1" dirty="0" smtClean="0">
                <a:latin typeface="Cambria" pitchFamily="18" charset="0"/>
              </a:rPr>
              <a:t>and sensitivity </a:t>
            </a:r>
            <a:r>
              <a:rPr lang="en-US" sz="2400" b="1" dirty="0">
                <a:latin typeface="Cambria" pitchFamily="18" charset="0"/>
              </a:rPr>
              <a:t>to color is </a:t>
            </a:r>
            <a:r>
              <a:rPr lang="en-US" sz="2400" b="1" dirty="0" smtClean="0">
                <a:latin typeface="Cambria" pitchFamily="18" charset="0"/>
              </a:rPr>
              <a:t>decreased</a:t>
            </a:r>
            <a:r>
              <a:rPr lang="en-US" sz="2400" b="1" dirty="0">
                <a:latin typeface="Cambria" pitchFamily="18" charset="0"/>
              </a:rPr>
              <a:t> </a:t>
            </a:r>
            <a:r>
              <a:rPr lang="en-US" sz="2400" b="1" dirty="0" smtClean="0">
                <a:latin typeface="Cambria" pitchFamily="18" charset="0"/>
              </a:rPr>
              <a:t>so </a:t>
            </a:r>
            <a:r>
              <a:rPr lang="en-US" sz="2400" b="1" dirty="0">
                <a:latin typeface="Cambria" pitchFamily="18" charset="0"/>
              </a:rPr>
              <a:t>i</a:t>
            </a:r>
            <a:r>
              <a:rPr lang="en-US" sz="2400" b="1" dirty="0" smtClean="0">
                <a:latin typeface="Cambria" pitchFamily="18" charset="0"/>
              </a:rPr>
              <a:t>n </a:t>
            </a:r>
            <a:r>
              <a:rPr lang="en-US" sz="2400" b="1" dirty="0">
                <a:latin typeface="Cambria" pitchFamily="18" charset="0"/>
              </a:rPr>
              <a:t>some older patients</a:t>
            </a:r>
            <a:r>
              <a:rPr lang="en-US" sz="2400" dirty="0">
                <a:latin typeface="Cambria" pitchFamily="18" charset="0"/>
              </a:rPr>
              <a:t>, more light is needed </a:t>
            </a:r>
            <a:r>
              <a:rPr lang="en-US" sz="2400" dirty="0" smtClean="0">
                <a:latin typeface="Cambria" pitchFamily="18" charset="0"/>
              </a:rPr>
              <a:t>to stimulate </a:t>
            </a:r>
            <a:r>
              <a:rPr lang="en-US" sz="2400" dirty="0">
                <a:latin typeface="Cambria" pitchFamily="18" charset="0"/>
              </a:rPr>
              <a:t>the receptors in the eye. </a:t>
            </a:r>
            <a:endParaRPr lang="ar-IQ" sz="2400" dirty="0">
              <a:latin typeface="Cambria" pitchFamily="18" charset="0"/>
            </a:endParaRPr>
          </a:p>
        </p:txBody>
      </p:sp>
    </p:spTree>
    <p:extLst>
      <p:ext uri="{BB962C8B-B14F-4D97-AF65-F5344CB8AC3E}">
        <p14:creationId xmlns:p14="http://schemas.microsoft.com/office/powerpoint/2010/main" val="24460566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9038771" cy="6863417"/>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marL="457200" indent="-457200">
              <a:buFont typeface="Wingdings" pitchFamily="2" charset="2"/>
              <a:buChar char="q"/>
            </a:pPr>
            <a:r>
              <a:rPr lang="en-US" sz="3200" b="1" dirty="0">
                <a:solidFill>
                  <a:srgbClr val="FF0000"/>
                </a:solidFill>
                <a:latin typeface="Cambria" pitchFamily="18" charset="0"/>
              </a:rPr>
              <a:t>Hearing</a:t>
            </a:r>
            <a:endParaRPr lang="en-US" sz="3200" dirty="0">
              <a:solidFill>
                <a:srgbClr val="FF0000"/>
              </a:solidFill>
              <a:latin typeface="Cambria" pitchFamily="18" charset="0"/>
            </a:endParaRPr>
          </a:p>
          <a:p>
            <a:r>
              <a:rPr lang="en-US" sz="2400" dirty="0">
                <a:latin typeface="Cambria" pitchFamily="18" charset="0"/>
              </a:rPr>
              <a:t>Three general types of physical hearing impairment (conductive, </a:t>
            </a:r>
            <a:r>
              <a:rPr lang="en-US" sz="2400" dirty="0" err="1" smtClean="0">
                <a:latin typeface="Cambria" pitchFamily="18" charset="0"/>
              </a:rPr>
              <a:t>sensorineural</a:t>
            </a:r>
            <a:r>
              <a:rPr lang="en-US" sz="2400" dirty="0" smtClean="0">
                <a:latin typeface="Cambria" pitchFamily="18" charset="0"/>
              </a:rPr>
              <a:t>, and </a:t>
            </a:r>
            <a:r>
              <a:rPr lang="en-US" sz="2400" dirty="0">
                <a:latin typeface="Cambria" pitchFamily="18" charset="0"/>
              </a:rPr>
              <a:t>central) can occur singly or in combination with one another. </a:t>
            </a:r>
          </a:p>
          <a:p>
            <a:pPr marL="342900" lvl="0" indent="-342900">
              <a:buFont typeface="Arial" pitchFamily="34" charset="0"/>
              <a:buChar char="•"/>
            </a:pPr>
            <a:r>
              <a:rPr lang="en-US" sz="2400" b="1" dirty="0">
                <a:latin typeface="Cambria" pitchFamily="18" charset="0"/>
              </a:rPr>
              <a:t>Conductive hearing impairment </a:t>
            </a:r>
            <a:r>
              <a:rPr lang="en-US" sz="2400" dirty="0">
                <a:latin typeface="Cambria" pitchFamily="18" charset="0"/>
              </a:rPr>
              <a:t>results when something blocks the conduction of sound into the ear’s sensory nerve centers. </a:t>
            </a:r>
          </a:p>
          <a:p>
            <a:pPr marL="342900" lvl="0" indent="-342900">
              <a:buFont typeface="Arial" pitchFamily="34" charset="0"/>
              <a:buChar char="•"/>
            </a:pPr>
            <a:r>
              <a:rPr lang="en-US" sz="2400" b="1" dirty="0" err="1">
                <a:latin typeface="Cambria" pitchFamily="18" charset="0"/>
              </a:rPr>
              <a:t>Sensorineural</a:t>
            </a:r>
            <a:r>
              <a:rPr lang="en-US" sz="2400" b="1" dirty="0">
                <a:latin typeface="Cambria" pitchFamily="18" charset="0"/>
              </a:rPr>
              <a:t> impairment </a:t>
            </a:r>
            <a:r>
              <a:rPr lang="en-US" sz="2400" dirty="0">
                <a:latin typeface="Cambria" pitchFamily="18" charset="0"/>
              </a:rPr>
              <a:t>occurs when the problem is situated in the sensory center of the inner ear. </a:t>
            </a:r>
          </a:p>
          <a:p>
            <a:pPr marL="342900" lvl="0" indent="-342900">
              <a:buFont typeface="Arial" pitchFamily="34" charset="0"/>
              <a:buChar char="•"/>
            </a:pPr>
            <a:r>
              <a:rPr lang="en-US" sz="2400" b="1" dirty="0">
                <a:latin typeface="Cambria" pitchFamily="18" charset="0"/>
              </a:rPr>
              <a:t>Central hearing impairment </a:t>
            </a:r>
            <a:r>
              <a:rPr lang="en-US" sz="2400" dirty="0">
                <a:latin typeface="Cambria" pitchFamily="18" charset="0"/>
              </a:rPr>
              <a:t>occurs when the nerve centers within the brain are affected. </a:t>
            </a:r>
          </a:p>
          <a:p>
            <a:r>
              <a:rPr lang="en-US" sz="2400" dirty="0">
                <a:latin typeface="Cambria" pitchFamily="18" charset="0"/>
              </a:rPr>
              <a:t>A hearing aid is helpful for people with conductive hearing problems, less effective for those with </a:t>
            </a:r>
            <a:r>
              <a:rPr lang="en-US" sz="2400" dirty="0" err="1">
                <a:latin typeface="Cambria" pitchFamily="18" charset="0"/>
              </a:rPr>
              <a:t>sensorineural</a:t>
            </a:r>
            <a:r>
              <a:rPr lang="en-US" sz="2400" dirty="0">
                <a:latin typeface="Cambria" pitchFamily="18" charset="0"/>
              </a:rPr>
              <a:t> impairment, and ineffective for those with central loss.</a:t>
            </a:r>
          </a:p>
          <a:p>
            <a:endParaRPr lang="en-US" sz="2400" dirty="0" smtClean="0">
              <a:latin typeface="Cambria" pitchFamily="18" charset="0"/>
            </a:endParaRPr>
          </a:p>
          <a:p>
            <a:r>
              <a:rPr lang="en-US" sz="2400" dirty="0" smtClean="0">
                <a:latin typeface="Cambria" pitchFamily="18" charset="0"/>
              </a:rPr>
              <a:t>Hearing </a:t>
            </a:r>
            <a:r>
              <a:rPr lang="en-US" sz="2400" dirty="0">
                <a:latin typeface="Cambria" pitchFamily="18" charset="0"/>
              </a:rPr>
              <a:t>deficiencies can also be caused by a variety of </a:t>
            </a:r>
            <a:r>
              <a:rPr lang="en-US" sz="2400" dirty="0" smtClean="0">
                <a:latin typeface="Cambria" pitchFamily="18" charset="0"/>
              </a:rPr>
              <a:t>factors, including </a:t>
            </a:r>
            <a:r>
              <a:rPr lang="en-US" sz="2400" dirty="0">
                <a:latin typeface="Cambria" pitchFamily="18" charset="0"/>
              </a:rPr>
              <a:t>birth defects, injuries, and chronic exposure to loud noises</a:t>
            </a:r>
            <a:r>
              <a:rPr lang="en-US" sz="2400" dirty="0" smtClean="0">
                <a:latin typeface="Cambria" pitchFamily="18" charset="0"/>
              </a:rPr>
              <a:t>.</a:t>
            </a:r>
            <a:endParaRPr lang="en-US" sz="2400" dirty="0">
              <a:latin typeface="Cambria" pitchFamily="18" charset="0"/>
            </a:endParaRPr>
          </a:p>
        </p:txBody>
      </p:sp>
    </p:spTree>
    <p:extLst>
      <p:ext uri="{BB962C8B-B14F-4D97-AF65-F5344CB8AC3E}">
        <p14:creationId xmlns:p14="http://schemas.microsoft.com/office/powerpoint/2010/main" val="16358455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1172</TotalTime>
  <Words>3434</Words>
  <Application>Microsoft Office PowerPoint</Application>
  <PresentationFormat>On-screen Show (4:3)</PresentationFormat>
  <Paragraphs>230</Paragraphs>
  <Slides>32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Arial</vt:lpstr>
      <vt:lpstr>Arial Black</vt:lpstr>
      <vt:lpstr>Bodoni MT Black</vt:lpstr>
      <vt:lpstr>Calibri</vt:lpstr>
      <vt:lpstr>Cambria</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Al-Ra'y</dc:creator>
  <cp:lastModifiedBy>acer</cp:lastModifiedBy>
  <cp:revision>60</cp:revision>
  <dcterms:created xsi:type="dcterms:W3CDTF">2006-08-16T00:00:00Z</dcterms:created>
  <dcterms:modified xsi:type="dcterms:W3CDTF">2025-02-19T19:44:15Z</dcterms:modified>
</cp:coreProperties>
</file>