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2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6857" y="140665"/>
            <a:ext cx="3610609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6857" y="140665"/>
            <a:ext cx="3610609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93189"/>
            <a:ext cx="10016490" cy="2117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70335" y="6465214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14270" y="2581732"/>
            <a:ext cx="8183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General</a:t>
            </a:r>
            <a:r>
              <a:rPr sz="4000" b="1" spc="-1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Urine</a:t>
            </a:r>
            <a:r>
              <a:rPr sz="4000" b="1" spc="-1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Examination</a:t>
            </a:r>
            <a:r>
              <a:rPr sz="4000" b="1" spc="-1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(Urinalysis)</a:t>
            </a:r>
            <a:endParaRPr sz="4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548" y="4118305"/>
            <a:ext cx="2274570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"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By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lang="en-US" sz="2000" b="1" spc="-10" dirty="0">
                <a:latin typeface="Calibri" panose="020F0502020204030204"/>
                <a:cs typeface="Calibri" panose="020F0502020204030204"/>
              </a:rPr>
              <a:t>MSc. </a:t>
            </a:r>
            <a:r>
              <a:rPr lang="en-US" altLang="" sz="2000" b="1" spc="-10" dirty="0">
                <a:latin typeface="Calibri" panose="020F0502020204030204"/>
                <a:cs typeface="Calibri" panose="020F0502020204030204"/>
              </a:rPr>
              <a:t>Huda Raad</a:t>
            </a:r>
            <a:r>
              <a:rPr sz="2000" b="1" spc="-50" dirty="0">
                <a:latin typeface="Calibri" panose="020F0502020204030204"/>
                <a:cs typeface="Calibri" panose="020F0502020204030204"/>
              </a:rPr>
              <a:t> 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6128003"/>
            <a:ext cx="12175236" cy="729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042140" y="6487769"/>
            <a:ext cx="54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Calibri" panose="020F0502020204030204"/>
                <a:cs typeface="Calibri" panose="020F0502020204030204"/>
              </a:rPr>
              <a:t>.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4876" y="574527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28003"/>
            <a:ext cx="1277112" cy="7299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148" y="3042285"/>
            <a:ext cx="11193145" cy="26269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30" marR="5080" indent="-227330">
              <a:lnSpc>
                <a:spcPts val="302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This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concentrated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specimen,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thereby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assuring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detection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chemicals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formed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elements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that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may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not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present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dilute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random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specimen.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620"/>
              </a:spcBef>
              <a:buFont typeface="Arial" panose="020B0604020202020204"/>
              <a:buChar char="•"/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0030" marR="488315" indent="-227330">
              <a:lnSpc>
                <a:spcPts val="3020"/>
              </a:lnSpc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patient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should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instructed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collect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specimen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immediately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on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awaking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deliver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it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laboratory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within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2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hours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keep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it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refrigerated.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412" y="1927860"/>
            <a:ext cx="4180840" cy="495300"/>
          </a:xfrm>
          <a:prstGeom prst="rect">
            <a:avLst/>
          </a:prstGeom>
          <a:solidFill>
            <a:srgbClr val="2E5496"/>
          </a:solidFill>
          <a:ln w="12192">
            <a:solidFill>
              <a:srgbClr val="2E5496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5"/>
              </a:spcBef>
            </a:pP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2-</a:t>
            </a: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First</a:t>
            </a:r>
            <a:r>
              <a:rPr sz="2400" b="1" spc="-5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Morning</a:t>
            </a:r>
            <a:r>
              <a:rPr sz="2400" b="1" spc="-6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Specimen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393" y="2968498"/>
            <a:ext cx="1084516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8803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41148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Measuring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exact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amount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chemical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often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necessary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instead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just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reporting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its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presence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absence.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carefully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timed </a:t>
            </a:r>
            <a:r>
              <a:rPr sz="2800" dirty="0">
                <a:latin typeface="Calibri" panose="020F0502020204030204"/>
                <a:cs typeface="Calibri" panose="020F0502020204030204"/>
              </a:rPr>
              <a:t>specimen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must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used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produce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accurate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quantitative</a:t>
            </a:r>
            <a:r>
              <a:rPr sz="2800" b="1" spc="-7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results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5080" indent="-457835">
              <a:lnSpc>
                <a:spcPct val="100000"/>
              </a:lnSpc>
              <a:spcBef>
                <a:spcPts val="3360"/>
              </a:spcBef>
              <a:buFont typeface="Arial" panose="020B0604020202020204"/>
              <a:buChar char="•"/>
              <a:tabLst>
                <a:tab pos="4699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All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specimens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should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refrigerated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kept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on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ice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during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collection </a:t>
            </a:r>
            <a:r>
              <a:rPr sz="2800" dirty="0">
                <a:latin typeface="Calibri" panose="020F0502020204030204"/>
                <a:cs typeface="Calibri" panose="020F0502020204030204"/>
              </a:rPr>
              <a:t>period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may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also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require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addition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chemical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preservative.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976" y="1581911"/>
            <a:ext cx="5020310" cy="692150"/>
          </a:xfrm>
          <a:prstGeom prst="rect">
            <a:avLst/>
          </a:prstGeom>
          <a:solidFill>
            <a:srgbClr val="2E5496"/>
          </a:solidFill>
          <a:ln w="12192">
            <a:solidFill>
              <a:srgbClr val="2E5496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1010"/>
              </a:spcBef>
              <a:tabLst>
                <a:tab pos="614045" algn="l"/>
              </a:tabLst>
            </a:pPr>
            <a:r>
              <a:rPr sz="24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3-</a:t>
            </a: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24-</a:t>
            </a: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Hour</a:t>
            </a:r>
            <a:r>
              <a:rPr sz="24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(or</a:t>
            </a: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Timed)</a:t>
            </a:r>
            <a:r>
              <a:rPr sz="24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Specimen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189"/>
            <a:ext cx="6764655" cy="3519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General</a:t>
            </a:r>
            <a:r>
              <a:rPr sz="28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Urine</a:t>
            </a:r>
            <a:r>
              <a:rPr sz="2800" b="1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examination</a:t>
            </a:r>
            <a:r>
              <a:rPr sz="28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consist</a:t>
            </a:r>
            <a:r>
              <a:rPr sz="28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of</a:t>
            </a:r>
            <a:r>
              <a:rPr sz="28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3</a:t>
            </a:r>
            <a:r>
              <a:rPr sz="28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parts</a:t>
            </a:r>
            <a:r>
              <a:rPr sz="28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u="sng" spc="-5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4985">
              <a:lnSpc>
                <a:spcPct val="100000"/>
              </a:lnSpc>
              <a:buAutoNum type="arabicPeriod"/>
              <a:tabLst>
                <a:tab pos="5276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Physical</a:t>
            </a:r>
            <a:r>
              <a:rPr sz="2800" spc="-1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examination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Calibri" panose="020F0502020204030204"/>
              <a:buAutoNum type="arabicPeriod"/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4985">
              <a:lnSpc>
                <a:spcPct val="100000"/>
              </a:lnSpc>
              <a:buAutoNum type="arabicPeriod"/>
              <a:tabLst>
                <a:tab pos="5276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Chemical</a:t>
            </a:r>
            <a:r>
              <a:rPr sz="2800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examination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65"/>
              </a:spcBef>
              <a:buFont typeface="Calibri" panose="020F0502020204030204"/>
              <a:buAutoNum type="arabicPeriod"/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4985">
              <a:lnSpc>
                <a:spcPct val="100000"/>
              </a:lnSpc>
              <a:buAutoNum type="arabicPeriod"/>
              <a:tabLst>
                <a:tab pos="52768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Microscopic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examination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3150" y="867232"/>
            <a:ext cx="5123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Physical</a:t>
            </a:r>
            <a:r>
              <a:rPr sz="4000" spc="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Examination</a:t>
            </a:r>
            <a:endParaRPr sz="4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35482" y="2087626"/>
            <a:ext cx="9309100" cy="4275455"/>
            <a:chOff x="935482" y="2087626"/>
            <a:chExt cx="9309100" cy="4275455"/>
          </a:xfrm>
        </p:grpSpPr>
        <p:sp>
          <p:nvSpPr>
            <p:cNvPr id="4" name="object 4"/>
            <p:cNvSpPr/>
            <p:nvPr/>
          </p:nvSpPr>
          <p:spPr>
            <a:xfrm>
              <a:off x="941832" y="2093976"/>
              <a:ext cx="9296400" cy="4262755"/>
            </a:xfrm>
            <a:custGeom>
              <a:avLst/>
              <a:gdLst/>
              <a:ahLst/>
              <a:cxnLst/>
              <a:rect l="l" t="t" r="r" b="b"/>
              <a:pathLst>
                <a:path w="9296400" h="4262755">
                  <a:moveTo>
                    <a:pt x="9296400" y="0"/>
                  </a:moveTo>
                  <a:lnTo>
                    <a:pt x="0" y="0"/>
                  </a:lnTo>
                  <a:lnTo>
                    <a:pt x="0" y="4262628"/>
                  </a:lnTo>
                  <a:lnTo>
                    <a:pt x="9296400" y="4262628"/>
                  </a:lnTo>
                  <a:lnTo>
                    <a:pt x="92964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2" y="2093976"/>
              <a:ext cx="9296400" cy="4262755"/>
            </a:xfrm>
            <a:custGeom>
              <a:avLst/>
              <a:gdLst/>
              <a:ahLst/>
              <a:cxnLst/>
              <a:rect l="l" t="t" r="r" b="b"/>
              <a:pathLst>
                <a:path w="9296400" h="4262755">
                  <a:moveTo>
                    <a:pt x="0" y="4262628"/>
                  </a:moveTo>
                  <a:lnTo>
                    <a:pt x="9296400" y="4262628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262628"/>
                  </a:lnTo>
                  <a:close/>
                </a:path>
              </a:pathLst>
            </a:custGeom>
            <a:ln w="12192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478407" y="2647645"/>
            <a:ext cx="299402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indent="-74358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756285" algn="l"/>
              </a:tabLst>
            </a:pPr>
            <a:r>
              <a:rPr sz="3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Urine</a:t>
            </a:r>
            <a:r>
              <a:rPr sz="3600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color</a:t>
            </a:r>
            <a:endParaRPr sz="3600">
              <a:latin typeface="Calibri" panose="020F0502020204030204"/>
              <a:cs typeface="Calibri" panose="020F0502020204030204"/>
            </a:endParaRPr>
          </a:p>
          <a:p>
            <a:pPr marL="756285" indent="-74358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756285" algn="l"/>
              </a:tabLst>
            </a:pPr>
            <a:r>
              <a:rPr sz="36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Appearance</a:t>
            </a:r>
            <a:endParaRPr sz="3600">
              <a:latin typeface="Calibri" panose="020F0502020204030204"/>
              <a:cs typeface="Calibri" panose="020F0502020204030204"/>
            </a:endParaRPr>
          </a:p>
          <a:p>
            <a:pPr marL="756285" indent="-743585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sz="36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Volume</a:t>
            </a:r>
            <a:endParaRPr sz="3600">
              <a:latin typeface="Calibri" panose="020F0502020204030204"/>
              <a:cs typeface="Calibri" panose="020F0502020204030204"/>
            </a:endParaRPr>
          </a:p>
          <a:p>
            <a:pPr marL="756285" indent="-743585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sz="3600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Oder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082028" y="2316479"/>
            <a:ext cx="3893820" cy="426110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2329688"/>
            <a:ext cx="10696575" cy="3466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Common</a:t>
            </a:r>
            <a:r>
              <a:rPr sz="26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descriptions</a:t>
            </a:r>
            <a:r>
              <a:rPr sz="26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include</a:t>
            </a:r>
            <a:r>
              <a:rPr sz="26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pale</a:t>
            </a:r>
            <a:r>
              <a:rPr sz="2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25" dirty="0">
                <a:latin typeface="Calibri" panose="020F0502020204030204"/>
                <a:cs typeface="Calibri" panose="020F0502020204030204"/>
              </a:rPr>
              <a:t>yellow,</a:t>
            </a:r>
            <a:r>
              <a:rPr sz="26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25" dirty="0">
                <a:latin typeface="Calibri" panose="020F0502020204030204"/>
                <a:cs typeface="Calibri" panose="020F0502020204030204"/>
              </a:rPr>
              <a:t>yellow,</a:t>
            </a:r>
            <a:r>
              <a:rPr sz="2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and</a:t>
            </a:r>
            <a:r>
              <a:rPr sz="2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dark</a:t>
            </a:r>
            <a:r>
              <a:rPr sz="2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yellow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.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325"/>
              </a:spcBef>
              <a:buFont typeface="Arial" panose="020B0604020202020204"/>
              <a:buChar char="•"/>
            </a:pPr>
            <a:endParaRPr sz="2600">
              <a:latin typeface="Calibri" panose="020F0502020204030204"/>
              <a:cs typeface="Calibri" panose="020F0502020204030204"/>
            </a:endParaRPr>
          </a:p>
          <a:p>
            <a:pPr marL="241300" marR="5080" indent="-228600" algn="just">
              <a:lnSpc>
                <a:spcPct val="80000"/>
              </a:lnSpc>
              <a:buFont typeface="Arial" panose="020B0604020202020204"/>
              <a:buChar char="•"/>
              <a:tabLst>
                <a:tab pos="241300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This</a:t>
            </a:r>
            <a:r>
              <a:rPr sz="2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is</a:t>
            </a:r>
            <a:r>
              <a:rPr sz="26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attributed</a:t>
            </a:r>
            <a:r>
              <a:rPr sz="26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to</a:t>
            </a:r>
            <a:r>
              <a:rPr sz="26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the</a:t>
            </a:r>
            <a:r>
              <a:rPr sz="26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presence</a:t>
            </a:r>
            <a:r>
              <a:rPr sz="26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of</a:t>
            </a:r>
            <a:r>
              <a:rPr sz="26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pigments,</a:t>
            </a:r>
            <a:r>
              <a:rPr sz="26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such</a:t>
            </a:r>
            <a:r>
              <a:rPr sz="26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as</a:t>
            </a:r>
            <a:r>
              <a:rPr sz="26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urochrome</a:t>
            </a:r>
            <a:r>
              <a:rPr sz="2600" b="1" spc="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(a</a:t>
            </a:r>
            <a:r>
              <a:rPr sz="2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product </a:t>
            </a:r>
            <a:r>
              <a:rPr sz="2600" dirty="0">
                <a:latin typeface="Calibri" panose="020F0502020204030204"/>
                <a:cs typeface="Calibri" panose="020F0502020204030204"/>
              </a:rPr>
              <a:t>of</a:t>
            </a:r>
            <a:r>
              <a:rPr sz="2600" spc="110" dirty="0">
                <a:latin typeface="Calibri" panose="020F0502020204030204"/>
                <a:cs typeface="Calibri" panose="020F0502020204030204"/>
              </a:rPr>
              <a:t>  </a:t>
            </a:r>
            <a:r>
              <a:rPr sz="2600" dirty="0">
                <a:latin typeface="Calibri" panose="020F0502020204030204"/>
                <a:cs typeface="Calibri" panose="020F0502020204030204"/>
              </a:rPr>
              <a:t>endogenous</a:t>
            </a:r>
            <a:r>
              <a:rPr sz="2600" spc="110" dirty="0">
                <a:latin typeface="Calibri" panose="020F0502020204030204"/>
                <a:cs typeface="Calibri" panose="020F0502020204030204"/>
              </a:rPr>
              <a:t>  </a:t>
            </a:r>
            <a:r>
              <a:rPr sz="2600" dirty="0">
                <a:latin typeface="Calibri" panose="020F0502020204030204"/>
                <a:cs typeface="Calibri" panose="020F0502020204030204"/>
              </a:rPr>
              <a:t>metabolism),and</a:t>
            </a:r>
            <a:r>
              <a:rPr sz="2600" spc="120" dirty="0">
                <a:latin typeface="Calibri" panose="020F0502020204030204"/>
                <a:cs typeface="Calibri" panose="020F0502020204030204"/>
              </a:rPr>
              <a:t>  </a:t>
            </a:r>
            <a:r>
              <a:rPr sz="2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Urobilin</a:t>
            </a:r>
            <a:r>
              <a:rPr sz="2600" b="1" spc="1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2600" dirty="0">
                <a:latin typeface="Calibri" panose="020F0502020204030204"/>
                <a:cs typeface="Calibri" panose="020F0502020204030204"/>
              </a:rPr>
              <a:t>(</a:t>
            </a:r>
            <a:r>
              <a:rPr sz="2600" spc="114" dirty="0">
                <a:latin typeface="Calibri" panose="020F0502020204030204"/>
                <a:cs typeface="Calibri" panose="020F0502020204030204"/>
              </a:rPr>
              <a:t>  </a:t>
            </a:r>
            <a:r>
              <a:rPr sz="2600" dirty="0">
                <a:latin typeface="Calibri" panose="020F0502020204030204"/>
                <a:cs typeface="Calibri" panose="020F0502020204030204"/>
              </a:rPr>
              <a:t>an</a:t>
            </a:r>
            <a:r>
              <a:rPr sz="2600" spc="114" dirty="0">
                <a:latin typeface="Calibri" panose="020F0502020204030204"/>
                <a:cs typeface="Calibri" panose="020F0502020204030204"/>
              </a:rPr>
              <a:t>  </a:t>
            </a:r>
            <a:r>
              <a:rPr sz="2600" dirty="0">
                <a:latin typeface="Calibri" panose="020F0502020204030204"/>
                <a:cs typeface="Calibri" panose="020F0502020204030204"/>
              </a:rPr>
              <a:t>oxidation</a:t>
            </a:r>
            <a:r>
              <a:rPr sz="2600" spc="120" dirty="0">
                <a:latin typeface="Calibri" panose="020F0502020204030204"/>
                <a:cs typeface="Calibri" panose="020F0502020204030204"/>
              </a:rPr>
              <a:t>  </a:t>
            </a:r>
            <a:r>
              <a:rPr sz="2600" dirty="0">
                <a:latin typeface="Calibri" panose="020F0502020204030204"/>
                <a:cs typeface="Calibri" panose="020F0502020204030204"/>
              </a:rPr>
              <a:t>product</a:t>
            </a:r>
            <a:r>
              <a:rPr sz="2600" spc="114" dirty="0">
                <a:latin typeface="Calibri" panose="020F0502020204030204"/>
                <a:cs typeface="Calibri" panose="020F0502020204030204"/>
              </a:rPr>
              <a:t>  </a:t>
            </a:r>
            <a:r>
              <a:rPr sz="2600" dirty="0">
                <a:latin typeface="Calibri" panose="020F0502020204030204"/>
                <a:cs typeface="Calibri" panose="020F0502020204030204"/>
              </a:rPr>
              <a:t>of</a:t>
            </a:r>
            <a:r>
              <a:rPr sz="2600" spc="114" dirty="0">
                <a:latin typeface="Calibri" panose="020F0502020204030204"/>
                <a:cs typeface="Calibri" panose="020F0502020204030204"/>
              </a:rPr>
              <a:t>  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the </a:t>
            </a:r>
            <a:r>
              <a:rPr sz="2600" dirty="0">
                <a:latin typeface="Calibri" panose="020F0502020204030204"/>
                <a:cs typeface="Calibri" panose="020F0502020204030204"/>
              </a:rPr>
              <a:t>normal</a:t>
            </a:r>
            <a:r>
              <a:rPr sz="26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urinary</a:t>
            </a:r>
            <a:r>
              <a:rPr sz="26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constituent</a:t>
            </a:r>
            <a:r>
              <a:rPr sz="26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urobilinogen)</a:t>
            </a:r>
            <a:r>
              <a:rPr sz="26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the</a:t>
            </a:r>
            <a:r>
              <a:rPr sz="26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later</a:t>
            </a:r>
            <a:r>
              <a:rPr sz="2600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imparts</a:t>
            </a:r>
            <a:r>
              <a:rPr sz="26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an</a:t>
            </a:r>
            <a:r>
              <a:rPr sz="26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orange-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brown </a:t>
            </a:r>
            <a:r>
              <a:rPr sz="2600" dirty="0">
                <a:latin typeface="Calibri" panose="020F0502020204030204"/>
                <a:cs typeface="Calibri" panose="020F0502020204030204"/>
              </a:rPr>
              <a:t>color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to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that</a:t>
            </a:r>
            <a:r>
              <a:rPr sz="2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is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not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fresh.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315"/>
              </a:spcBef>
              <a:buFont typeface="Arial" panose="020B0604020202020204"/>
              <a:buChar char="•"/>
            </a:pPr>
            <a:endParaRPr sz="2600">
              <a:latin typeface="Calibri" panose="020F0502020204030204"/>
              <a:cs typeface="Calibri" panose="020F0502020204030204"/>
            </a:endParaRPr>
          </a:p>
          <a:p>
            <a:pPr marL="241300" marR="9525" indent="-228600" algn="just">
              <a:lnSpc>
                <a:spcPct val="80000"/>
              </a:lnSpc>
              <a:buFont typeface="Arial" panose="020B0604020202020204"/>
              <a:buChar char="•"/>
              <a:tabLst>
                <a:tab pos="241300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Freshly</a:t>
            </a:r>
            <a:r>
              <a:rPr sz="2600" spc="4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voided</a:t>
            </a:r>
            <a:r>
              <a:rPr sz="2600" spc="4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normal</a:t>
            </a:r>
            <a:r>
              <a:rPr sz="2600" spc="4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600" spc="4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is</a:t>
            </a:r>
            <a:r>
              <a:rPr sz="2600" spc="4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usually</a:t>
            </a:r>
            <a:r>
              <a:rPr sz="2600" spc="4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clear</a:t>
            </a:r>
            <a:r>
              <a:rPr sz="2600" dirty="0">
                <a:latin typeface="Calibri" panose="020F0502020204030204"/>
                <a:cs typeface="Calibri" panose="020F0502020204030204"/>
              </a:rPr>
              <a:t>,</a:t>
            </a:r>
            <a:r>
              <a:rPr sz="2600" spc="4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turbidity</a:t>
            </a:r>
            <a:r>
              <a:rPr sz="2600" spc="4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in</a:t>
            </a:r>
            <a:r>
              <a:rPr sz="2600" spc="4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a</a:t>
            </a:r>
            <a:r>
              <a:rPr sz="2600" spc="4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fresh</a:t>
            </a:r>
            <a:r>
              <a:rPr sz="2600" spc="4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specimen </a:t>
            </a:r>
            <a:r>
              <a:rPr sz="2600" dirty="0">
                <a:latin typeface="Calibri" panose="020F0502020204030204"/>
                <a:cs typeface="Calibri" panose="020F0502020204030204"/>
              </a:rPr>
              <a:t>caused</a:t>
            </a:r>
            <a:r>
              <a:rPr sz="2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by</a:t>
            </a:r>
            <a:r>
              <a:rPr sz="2600" spc="5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RBCs,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WBCs,</a:t>
            </a:r>
            <a:r>
              <a:rPr sz="26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bacteria,</a:t>
            </a:r>
            <a:r>
              <a:rPr sz="2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epithelial</a:t>
            </a:r>
            <a:r>
              <a:rPr sz="26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cells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and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mucus.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9839" y="1371600"/>
            <a:ext cx="6507480" cy="643255"/>
          </a:xfrm>
          <a:prstGeom prst="rect">
            <a:avLst/>
          </a:prstGeom>
          <a:solidFill>
            <a:srgbClr val="2E5496"/>
          </a:solidFill>
          <a:ln w="12192">
            <a:solidFill>
              <a:srgbClr val="41709C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520"/>
              </a:spcBef>
            </a:pP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Urine</a:t>
            </a:r>
            <a:r>
              <a:rPr sz="3200" b="1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color</a:t>
            </a:r>
            <a:r>
              <a:rPr sz="3200" b="1" spc="-1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&amp;</a:t>
            </a:r>
            <a:r>
              <a:rPr sz="3200" b="1" spc="-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Appearance</a:t>
            </a:r>
            <a:endParaRPr sz="3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1039" y="1409827"/>
            <a:ext cx="5520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 panose="020F0502020204030204"/>
                <a:cs typeface="Calibri" panose="020F0502020204030204"/>
              </a:rPr>
              <a:t>Laboratory</a:t>
            </a:r>
            <a:r>
              <a:rPr sz="2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Correlation</a:t>
            </a:r>
            <a:r>
              <a:rPr sz="2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Color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01166" y="1988692"/>
          <a:ext cx="10979150" cy="451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6125"/>
                <a:gridCol w="7603490"/>
              </a:tblGrid>
              <a:tr h="608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color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Cause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Pale</a:t>
                      </a:r>
                      <a:r>
                        <a:rPr sz="2400" b="1" spc="-1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b="1" spc="-10" dirty="0">
                          <a:latin typeface="Calibri" panose="020F0502020204030204"/>
                          <a:cs typeface="Calibri" panose="020F0502020204030204"/>
                        </a:rPr>
                        <a:t>yellow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85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621030" marR="612140" indent="3302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polyuria</a:t>
                      </a:r>
                      <a:r>
                        <a:rPr sz="2400" spc="-8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:</a:t>
                      </a:r>
                      <a:r>
                        <a:rPr sz="2400" spc="-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diabetes</a:t>
                      </a:r>
                      <a:r>
                        <a:rPr sz="2400" spc="-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insipidus</a:t>
                      </a:r>
                      <a:r>
                        <a:rPr sz="2400" spc="-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,diabetes</a:t>
                      </a:r>
                      <a:r>
                        <a:rPr sz="2400" spc="-9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mellitus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dilute</a:t>
                      </a:r>
                      <a:r>
                        <a:rPr sz="2400" spc="-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random</a:t>
                      </a:r>
                      <a:r>
                        <a:rPr sz="2400" spc="-7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specimen</a:t>
                      </a:r>
                      <a:r>
                        <a:rPr sz="2400" spc="-8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(recent</a:t>
                      </a:r>
                      <a:r>
                        <a:rPr sz="2400" spc="-9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fluid</a:t>
                      </a:r>
                      <a:r>
                        <a:rPr sz="2400" spc="-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consumption)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975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Dark</a:t>
                      </a:r>
                      <a:r>
                        <a:rPr sz="2400" b="1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b="1" spc="-10" dirty="0">
                          <a:latin typeface="Calibri" panose="020F0502020204030204"/>
                          <a:cs typeface="Calibri" panose="020F0502020204030204"/>
                        </a:rPr>
                        <a:t>yellow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85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020060" marR="551180" indent="-2459990">
                        <a:lnSpc>
                          <a:spcPct val="100000"/>
                        </a:lnSpc>
                        <a:spcBef>
                          <a:spcPts val="815"/>
                        </a:spcBef>
                        <a:tabLst>
                          <a:tab pos="4836795" algn="l"/>
                        </a:tabLst>
                      </a:pPr>
                      <a:r>
                        <a:rPr sz="2400" spc="-20" dirty="0">
                          <a:latin typeface="Calibri" panose="020F0502020204030204"/>
                          <a:cs typeface="Calibri" panose="020F0502020204030204"/>
                        </a:rPr>
                        <a:t>concentrated</a:t>
                      </a:r>
                      <a:r>
                        <a:rPr sz="2400" spc="-6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specimen</a:t>
                      </a:r>
                      <a:r>
                        <a:rPr sz="24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,</a:t>
                      </a:r>
                      <a:r>
                        <a:rPr sz="2400" spc="-6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increase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	Bilirubin,</a:t>
                      </a:r>
                      <a:r>
                        <a:rPr sz="24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increase urobilinogen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Pink</a:t>
                      </a:r>
                      <a:r>
                        <a:rPr sz="2400" b="1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b="1" spc="-20" dirty="0">
                          <a:latin typeface="Calibri" panose="020F0502020204030204"/>
                          <a:cs typeface="Calibri" panose="020F0502020204030204"/>
                        </a:rPr>
                        <a:t>-</a:t>
                      </a:r>
                      <a:r>
                        <a:rPr sz="2400" b="1" spc="-25" dirty="0">
                          <a:latin typeface="Calibri" panose="020F0502020204030204"/>
                          <a:cs typeface="Calibri" panose="020F0502020204030204"/>
                        </a:rPr>
                        <a:t>Red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86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198880" marR="1189990" indent="73914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RBCs,</a:t>
                      </a:r>
                      <a:r>
                        <a:rPr sz="2400" spc="-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Hemoglobin,</a:t>
                      </a:r>
                      <a:r>
                        <a:rPr sz="2400" spc="-6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Myoglobin</a:t>
                      </a:r>
                      <a:r>
                        <a:rPr sz="2400" spc="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beets</a:t>
                      </a:r>
                      <a:r>
                        <a:rPr sz="2400" spc="-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,</a:t>
                      </a:r>
                      <a:r>
                        <a:rPr sz="2400" spc="-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rifampin</a:t>
                      </a:r>
                      <a:r>
                        <a:rPr sz="2400" spc="-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,menstrual</a:t>
                      </a:r>
                      <a:r>
                        <a:rPr sz="2400" spc="-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contamination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Brown</a:t>
                      </a:r>
                      <a:r>
                        <a:rPr sz="2400" b="1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b="1" spc="-20" dirty="0">
                          <a:latin typeface="Calibri" panose="020F0502020204030204"/>
                          <a:cs typeface="Calibri" panose="020F0502020204030204"/>
                        </a:rPr>
                        <a:t>-Black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86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5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Homogentisic</a:t>
                      </a:r>
                      <a:r>
                        <a:rPr sz="2400" spc="-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acid</a:t>
                      </a:r>
                      <a:r>
                        <a:rPr sz="2400" spc="-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(alkaptonuria)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86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6583" y="1360932"/>
            <a:ext cx="6962140" cy="643255"/>
          </a:xfrm>
          <a:prstGeom prst="rect">
            <a:avLst/>
          </a:prstGeom>
          <a:solidFill>
            <a:srgbClr val="2E5496"/>
          </a:solidFill>
          <a:ln w="12192">
            <a:solidFill>
              <a:srgbClr val="41709C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620"/>
              </a:spcBef>
            </a:pP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Urine</a:t>
            </a:r>
            <a:r>
              <a:rPr sz="3200" b="1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Volume</a:t>
            </a:r>
            <a:endParaRPr sz="3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305938"/>
            <a:ext cx="9647555" cy="351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40665" algn="l"/>
                <a:tab pos="41021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normal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daily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output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600</a:t>
            </a:r>
            <a:r>
              <a:rPr sz="28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sz="28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2000</a:t>
            </a:r>
            <a:r>
              <a:rPr sz="28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mL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328930" indent="-317500">
              <a:lnSpc>
                <a:spcPct val="100000"/>
              </a:lnSpc>
              <a:buSzPct val="96000"/>
              <a:buFont typeface="Wingdings" panose="05000000000000000000"/>
              <a:buChar char=""/>
              <a:tabLst>
                <a:tab pos="328930" algn="l"/>
              </a:tabLst>
            </a:pP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Factors</a:t>
            </a:r>
            <a:r>
              <a:rPr sz="2800" spc="-9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that</a:t>
            </a:r>
            <a:r>
              <a:rPr sz="2800" spc="-8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influence</a:t>
            </a:r>
            <a:r>
              <a:rPr sz="2800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urine</a:t>
            </a:r>
            <a:r>
              <a:rPr sz="2800" spc="-7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volume</a:t>
            </a:r>
            <a:r>
              <a:rPr sz="2800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include</a:t>
            </a:r>
            <a:r>
              <a:rPr sz="2800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498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fluid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intake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498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fluid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loss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non-</a:t>
            </a:r>
            <a:r>
              <a:rPr sz="2800" dirty="0">
                <a:latin typeface="Calibri" panose="020F0502020204030204"/>
                <a:cs typeface="Calibri" panose="020F0502020204030204"/>
              </a:rPr>
              <a:t>renal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sources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498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variations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secretion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antidiuretic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hormone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498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Increased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amounts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dissolved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solids,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such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glucose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urine.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640" y="1329054"/>
            <a:ext cx="10748010" cy="40341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638810" indent="-229870">
              <a:lnSpc>
                <a:spcPct val="90000"/>
              </a:lnSpc>
              <a:spcBef>
                <a:spcPts val="430"/>
              </a:spcBef>
              <a:buSzPct val="96000"/>
              <a:buFont typeface="Wingdings" panose="05000000000000000000"/>
              <a:buChar char=""/>
              <a:tabLst>
                <a:tab pos="241300" algn="l"/>
                <a:tab pos="328930" algn="l"/>
              </a:tabLst>
            </a:pPr>
            <a:r>
              <a:rPr sz="2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	</a:t>
            </a:r>
            <a:r>
              <a:rPr sz="2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Oliguria</a:t>
            </a:r>
            <a:r>
              <a:rPr sz="2800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: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decrease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output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(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less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than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400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mL/day),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occur </a:t>
            </a:r>
            <a:r>
              <a:rPr sz="2800" dirty="0">
                <a:latin typeface="Calibri" panose="020F0502020204030204"/>
                <a:cs typeface="Calibri" panose="020F0502020204030204"/>
              </a:rPr>
              <a:t>during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dehydration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result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excessive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water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loss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vomiting, </a:t>
            </a:r>
            <a:r>
              <a:rPr sz="2800" dirty="0">
                <a:latin typeface="Calibri" panose="020F0502020204030204"/>
                <a:cs typeface="Calibri" panose="020F0502020204030204"/>
              </a:rPr>
              <a:t>diarrhea,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severe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burns.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0030" indent="-227330">
              <a:lnSpc>
                <a:spcPct val="10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39395" algn="l"/>
                <a:tab pos="38989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Oliguria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may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result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dirty="0">
                <a:latin typeface="Calibri" panose="020F0502020204030204"/>
                <a:cs typeface="Calibri" panose="020F0502020204030204"/>
              </a:rPr>
              <a:t>	acute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kidneys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injury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(AKI)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60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1300" marR="5080" indent="-229870">
              <a:lnSpc>
                <a:spcPct val="90000"/>
              </a:lnSpc>
              <a:spcBef>
                <a:spcPts val="5"/>
              </a:spcBef>
              <a:buSzPct val="96000"/>
              <a:buFont typeface="Wingdings" panose="05000000000000000000"/>
              <a:buChar char=""/>
              <a:tabLst>
                <a:tab pos="241300" algn="l"/>
                <a:tab pos="328930" algn="l"/>
                <a:tab pos="9497060" algn="l"/>
              </a:tabLst>
            </a:pPr>
            <a:r>
              <a:rPr sz="2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	</a:t>
            </a:r>
            <a:r>
              <a:rPr sz="2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Polyuria</a:t>
            </a:r>
            <a:r>
              <a:rPr sz="2800" dirty="0">
                <a:latin typeface="Calibri" panose="020F0502020204030204"/>
                <a:cs typeface="Calibri" panose="020F0502020204030204"/>
              </a:rPr>
              <a:t>: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increase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daily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volume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(greater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than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2.5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L/day),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is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often</a:t>
            </a:r>
            <a:r>
              <a:rPr sz="2800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associated</a:t>
            </a:r>
            <a:r>
              <a:rPr sz="2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diabetes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mellitus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diabetes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insipidus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diuretics use.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5932" y="1429511"/>
            <a:ext cx="5114925" cy="631190"/>
          </a:xfrm>
          <a:prstGeom prst="rect">
            <a:avLst/>
          </a:prstGeom>
          <a:solidFill>
            <a:srgbClr val="2E5496"/>
          </a:solidFill>
          <a:ln w="12192">
            <a:solidFill>
              <a:srgbClr val="41709C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115570" algn="ctr">
              <a:lnSpc>
                <a:spcPct val="100000"/>
              </a:lnSpc>
              <a:spcBef>
                <a:spcPts val="530"/>
              </a:spcBef>
            </a:pPr>
            <a:r>
              <a:rPr sz="3200" b="1" spc="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Oder</a:t>
            </a:r>
            <a:endParaRPr sz="32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4736" y="3934967"/>
            <a:ext cx="5038725" cy="789940"/>
            <a:chOff x="554736" y="3934967"/>
            <a:chExt cx="5038725" cy="78994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4736" y="4154001"/>
              <a:ext cx="1019556" cy="260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0368" y="3934967"/>
              <a:ext cx="4172711" cy="78943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0148" y="2224531"/>
            <a:ext cx="11044555" cy="41605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30" marR="5080" indent="-227330">
              <a:lnSpc>
                <a:spcPts val="302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Freshly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voided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has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faint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aromatic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odor.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specimen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stands,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odor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ammonia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becomes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more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prominent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(the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breakdown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urea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is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responsible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characteristic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ammonia</a:t>
            </a:r>
            <a:r>
              <a:rPr sz="2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odor).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Causes</a:t>
            </a:r>
            <a:r>
              <a:rPr sz="28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28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unusual</a:t>
            </a:r>
            <a:r>
              <a:rPr sz="28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odors</a:t>
            </a:r>
            <a:r>
              <a:rPr sz="2800" b="1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include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28930" indent="-317500">
              <a:lnSpc>
                <a:spcPct val="100000"/>
              </a:lnSpc>
              <a:spcBef>
                <a:spcPts val="660"/>
              </a:spcBef>
              <a:buSzPct val="96000"/>
              <a:buFont typeface="Wingdings" panose="05000000000000000000"/>
              <a:buChar char=""/>
              <a:tabLst>
                <a:tab pos="32893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Bacterial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infections,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cause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strong,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unpleasant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odor.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28930" indent="-317500">
              <a:lnSpc>
                <a:spcPct val="100000"/>
              </a:lnSpc>
              <a:spcBef>
                <a:spcPts val="675"/>
              </a:spcBef>
              <a:buSzPct val="96000"/>
              <a:buFont typeface="Wingdings" panose="05000000000000000000"/>
              <a:buChar char=""/>
              <a:tabLst>
                <a:tab pos="32893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Diabetic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ketoacidosis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produce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sweet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fruity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odor.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marR="137795" indent="-229870">
              <a:lnSpc>
                <a:spcPts val="3020"/>
              </a:lnSpc>
              <a:spcBef>
                <a:spcPts val="1040"/>
              </a:spcBef>
              <a:buSzPct val="96000"/>
              <a:buFont typeface="Wingdings" panose="05000000000000000000"/>
              <a:buChar char=""/>
              <a:tabLst>
                <a:tab pos="241300" algn="l"/>
                <a:tab pos="32893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Maple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syrup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disease: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metabolic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defect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results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strong </a:t>
            </a:r>
            <a:r>
              <a:rPr sz="2800" dirty="0">
                <a:latin typeface="Calibri" panose="020F0502020204030204"/>
                <a:cs typeface="Calibri" panose="020F0502020204030204"/>
              </a:rPr>
              <a:t>odor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maple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syrup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7289" y="1207135"/>
            <a:ext cx="3724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Chemical</a:t>
            </a:r>
            <a:r>
              <a:rPr sz="2800" b="1" spc="-1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Examination</a:t>
            </a:r>
            <a:endParaRPr sz="2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548" y="1950796"/>
            <a:ext cx="633984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9395" marR="5080" indent="-227330">
              <a:lnSpc>
                <a:spcPts val="3030"/>
              </a:lnSpc>
              <a:spcBef>
                <a:spcPts val="475"/>
              </a:spcBef>
              <a:buFont typeface="Arial" panose="020B0604020202020204"/>
              <a:buChar char="•"/>
              <a:tabLst>
                <a:tab pos="241300" algn="l"/>
                <a:tab pos="2164715" algn="l"/>
                <a:tab pos="2670175" algn="l"/>
                <a:tab pos="3312795" algn="l"/>
                <a:tab pos="5384800" algn="l"/>
                <a:tab pos="584390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Routine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examination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has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changed 	dramatically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development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the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453" y="2719577"/>
            <a:ext cx="115443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reagent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3190"/>
              </a:lnSpc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simple,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5744" y="2719577"/>
            <a:ext cx="474472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66675">
              <a:lnSpc>
                <a:spcPts val="3020"/>
              </a:lnSpc>
              <a:spcBef>
                <a:spcPts val="480"/>
              </a:spcBef>
              <a:tabLst>
                <a:tab pos="1049020" algn="l"/>
                <a:tab pos="1082675" algn="l"/>
                <a:tab pos="2371725" algn="l"/>
                <a:tab pos="2600325" algn="l"/>
                <a:tab pos="3115310" algn="l"/>
                <a:tab pos="456057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strip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method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dirty="0">
                <a:latin typeface="Calibri" panose="020F0502020204030204"/>
                <a:cs typeface="Calibri" panose="020F0502020204030204"/>
              </a:rPr>
              <a:t>	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providing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a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rapid</a:t>
            </a:r>
            <a:r>
              <a:rPr sz="2800" dirty="0">
                <a:latin typeface="Calibri" panose="020F0502020204030204"/>
                <a:cs typeface="Calibri" panose="020F0502020204030204"/>
              </a:rPr>
              <a:t>	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means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performing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453" y="3487369"/>
            <a:ext cx="610997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  <a:tabLst>
                <a:tab pos="1517015" algn="l"/>
                <a:tab pos="3120390" algn="l"/>
                <a:tab pos="4537075" algn="l"/>
                <a:tab pos="580072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medically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significant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chemical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analysis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urine,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including: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0523" y="1888235"/>
            <a:ext cx="3883660" cy="4832985"/>
          </a:xfrm>
          <a:prstGeom prst="rect">
            <a:avLst/>
          </a:prstGeom>
          <a:solidFill>
            <a:srgbClr val="2E5496"/>
          </a:solidFill>
          <a:ln w="12192">
            <a:solidFill>
              <a:srgbClr val="41709C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87045" indent="-394970">
              <a:lnSpc>
                <a:spcPct val="100000"/>
              </a:lnSpc>
              <a:spcBef>
                <a:spcPts val="180"/>
              </a:spcBef>
              <a:buSzPct val="64000"/>
              <a:buAutoNum type="arabicPeriod"/>
              <a:tabLst>
                <a:tab pos="487045" algn="l"/>
              </a:tabLst>
            </a:pPr>
            <a:r>
              <a:rPr sz="2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Protein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16255" indent="-424180">
              <a:lnSpc>
                <a:spcPct val="100000"/>
              </a:lnSpc>
              <a:buAutoNum type="arabicPeriod"/>
              <a:tabLst>
                <a:tab pos="516255" algn="l"/>
              </a:tabLst>
            </a:pPr>
            <a:r>
              <a:rPr sz="2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Glucose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16255" indent="-424180">
              <a:lnSpc>
                <a:spcPct val="100000"/>
              </a:lnSpc>
              <a:buAutoNum type="arabicPeriod"/>
              <a:tabLst>
                <a:tab pos="516255" algn="l"/>
              </a:tabLst>
            </a:pPr>
            <a:r>
              <a:rPr sz="2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Ketones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16255" indent="-424180">
              <a:lnSpc>
                <a:spcPct val="100000"/>
              </a:lnSpc>
              <a:buAutoNum type="arabicPeriod"/>
              <a:tabLst>
                <a:tab pos="516255" algn="l"/>
              </a:tabLst>
            </a:pPr>
            <a:r>
              <a:rPr sz="2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Blood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16255" indent="-424180">
              <a:lnSpc>
                <a:spcPct val="100000"/>
              </a:lnSpc>
              <a:buAutoNum type="arabicPeriod"/>
              <a:tabLst>
                <a:tab pos="516255" algn="l"/>
              </a:tabLst>
            </a:pPr>
            <a:r>
              <a:rPr sz="2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Bilirubin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16255" indent="-424180">
              <a:lnSpc>
                <a:spcPct val="100000"/>
              </a:lnSpc>
              <a:buAutoNum type="arabicPeriod"/>
              <a:tabLst>
                <a:tab pos="516255" algn="l"/>
              </a:tabLst>
            </a:pPr>
            <a:r>
              <a:rPr sz="2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Urobilinogen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16255" indent="-4241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16255" algn="l"/>
              </a:tabLst>
            </a:pPr>
            <a:r>
              <a:rPr sz="2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Nitrite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16255" indent="-424180">
              <a:lnSpc>
                <a:spcPts val="3350"/>
              </a:lnSpc>
              <a:spcBef>
                <a:spcPts val="25"/>
              </a:spcBef>
              <a:buAutoNum type="arabicPeriod"/>
              <a:tabLst>
                <a:tab pos="516255" algn="l"/>
              </a:tabLst>
            </a:pPr>
            <a:r>
              <a:rPr sz="2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Leukocytes</a:t>
            </a:r>
            <a:r>
              <a:rPr sz="2800" spc="-1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esterase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16255" indent="-424180">
              <a:lnSpc>
                <a:spcPts val="3350"/>
              </a:lnSpc>
              <a:buAutoNum type="arabicPeriod"/>
              <a:tabLst>
                <a:tab pos="516255" algn="l"/>
              </a:tabLst>
            </a:pPr>
            <a:r>
              <a:rPr sz="2800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PH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625475" indent="-533400">
              <a:lnSpc>
                <a:spcPct val="100000"/>
              </a:lnSpc>
              <a:buAutoNum type="arabicPeriod"/>
              <a:tabLst>
                <a:tab pos="625475" algn="l"/>
              </a:tabLst>
            </a:pPr>
            <a:r>
              <a:rPr sz="28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Specific</a:t>
            </a:r>
            <a:r>
              <a:rPr sz="2800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gravity.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1548129"/>
            <a:ext cx="9881235" cy="383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9155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Trebuchet MS" panose="020B0603020202020204"/>
                <a:cs typeface="Trebuchet MS" panose="020B0603020202020204"/>
              </a:rPr>
              <a:t>Urine</a:t>
            </a:r>
            <a:r>
              <a:rPr sz="4000" b="1" spc="-2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4000" b="1" dirty="0">
                <a:latin typeface="Trebuchet MS" panose="020B0603020202020204"/>
                <a:cs typeface="Trebuchet MS" panose="020B0603020202020204"/>
              </a:rPr>
              <a:t>Formation</a:t>
            </a:r>
            <a:r>
              <a:rPr sz="4000" b="1" spc="-1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4000" b="1" spc="-285" dirty="0">
                <a:latin typeface="Trebuchet MS" panose="020B0603020202020204"/>
                <a:cs typeface="Trebuchet MS" panose="020B0603020202020204"/>
              </a:rPr>
              <a:t>&amp;</a:t>
            </a:r>
            <a:r>
              <a:rPr sz="4000" b="1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4000" b="1" spc="-10" dirty="0">
                <a:latin typeface="Trebuchet MS" panose="020B0603020202020204"/>
                <a:cs typeface="Trebuchet MS" panose="020B0603020202020204"/>
              </a:rPr>
              <a:t>Composition</a:t>
            </a:r>
            <a:endParaRPr sz="4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4000">
              <a:latin typeface="Trebuchet MS" panose="020B0603020202020204"/>
              <a:cs typeface="Trebuchet MS" panose="020B0603020202020204"/>
            </a:endParaRPr>
          </a:p>
          <a:p>
            <a:pPr marL="240030" indent="-227330">
              <a:lnSpc>
                <a:spcPct val="100000"/>
              </a:lnSpc>
              <a:buFont typeface="Arial" panose="020B0604020202020204"/>
              <a:buChar char="•"/>
              <a:tabLst>
                <a:tab pos="23939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an</a:t>
            </a:r>
            <a:r>
              <a:rPr sz="28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excretory</a:t>
            </a:r>
            <a:r>
              <a:rPr sz="28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product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(fluid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body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buFont typeface="Arial" panose="020B0604020202020204"/>
              <a:buChar char="•"/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0030" marR="5080" indent="-227330">
              <a:lnSpc>
                <a:spcPct val="90000"/>
              </a:lnSpc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kidneys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continuously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form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ultra</a:t>
            </a:r>
            <a:r>
              <a:rPr sz="28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filtrate</a:t>
            </a:r>
            <a:r>
              <a:rPr sz="28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2800" b="1" spc="-8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plasma.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b="1" dirty="0">
                <a:latin typeface="Trebuchet MS" panose="020B0603020202020204"/>
                <a:cs typeface="Trebuchet MS" panose="020B0603020202020204"/>
              </a:rPr>
              <a:t>Reabsorption</a:t>
            </a:r>
            <a:r>
              <a:rPr sz="2400" b="1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water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essential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filtered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substances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converts 	approximately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170,000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mL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this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filtrate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average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daily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urine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output</a:t>
            </a:r>
            <a:r>
              <a:rPr sz="28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28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1200</a:t>
            </a:r>
            <a:r>
              <a:rPr sz="28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mL.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73459" y="6465214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0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697" y="1793189"/>
            <a:ext cx="11087735" cy="26276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30" marR="5080" indent="-227330">
              <a:lnSpc>
                <a:spcPct val="90000"/>
              </a:lnSpc>
              <a:spcBef>
                <a:spcPts val="43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reagent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strip,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also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called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dipstick</a:t>
            </a:r>
            <a:r>
              <a:rPr sz="280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narrow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strip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plastic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small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pads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attached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it.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Each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pad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contains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reagents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different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chemical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reaction,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thus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allowing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simultaneous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determination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several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tests.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655"/>
              </a:spcBef>
              <a:buFont typeface="Arial" panose="020B0604020202020204"/>
              <a:buChar char="•"/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0030" marR="470535" indent="-227330">
              <a:lnSpc>
                <a:spcPts val="302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color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intensity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generated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on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each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reagent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pad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vary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according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concentration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analyte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present.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56576" y="4282440"/>
            <a:ext cx="3791712" cy="22158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272" y="553592"/>
            <a:ext cx="10201275" cy="21164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30" marR="113030" indent="-227330">
              <a:lnSpc>
                <a:spcPts val="302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reactions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are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then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interpreted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comparing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color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produced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on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pad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within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required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time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frame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chart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supplied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by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manufacturer.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0030" marR="5080" indent="-227330">
              <a:lnSpc>
                <a:spcPts val="3020"/>
              </a:lnSpc>
              <a:spcBef>
                <a:spcPts val="102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careful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comparison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colors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on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chart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strip,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semi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quantitative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value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trace,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1+,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2+,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3+,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4+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can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reported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96840" y="3052572"/>
            <a:ext cx="6827519" cy="36682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08" y="1225296"/>
            <a:ext cx="2749550" cy="73787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4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Protein</a:t>
            </a:r>
            <a:endParaRPr sz="4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066" y="2054428"/>
            <a:ext cx="11358245" cy="40328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marR="180975" indent="-229870">
              <a:lnSpc>
                <a:spcPct val="80000"/>
              </a:lnSpc>
              <a:spcBef>
                <a:spcPts val="770"/>
              </a:spcBef>
              <a:buSzPct val="96000"/>
              <a:buFont typeface="Wingdings" panose="05000000000000000000"/>
              <a:buChar char=""/>
              <a:tabLst>
                <a:tab pos="241300" algn="l"/>
                <a:tab pos="328930" algn="l"/>
                <a:tab pos="2521585" algn="l"/>
                <a:tab pos="1051115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routine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chemical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tests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performed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on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urine,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most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indicative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renal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disease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protein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determination.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Proteinuria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often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developed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in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early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stage</a:t>
            </a:r>
            <a:r>
              <a:rPr sz="2800" dirty="0">
                <a:latin typeface="Calibri" panose="020F0502020204030204"/>
                <a:cs typeface="Calibri" panose="020F0502020204030204"/>
              </a:rPr>
              <a:t>	renal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disease.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Wingdings" panose="05000000000000000000"/>
              <a:buChar char=""/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1300" marR="5080" indent="-229870">
              <a:lnSpc>
                <a:spcPct val="80000"/>
              </a:lnSpc>
              <a:buSzPct val="96000"/>
              <a:buFont typeface="Wingdings" panose="05000000000000000000"/>
              <a:buChar char=""/>
              <a:tabLst>
                <a:tab pos="241300" algn="l"/>
                <a:tab pos="328930" algn="l"/>
                <a:tab pos="203327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loss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of</a:t>
            </a:r>
            <a:r>
              <a:rPr sz="2800" dirty="0">
                <a:latin typeface="Calibri" panose="020F0502020204030204"/>
                <a:cs typeface="Calibri" panose="020F0502020204030204"/>
              </a:rPr>
              <a:t>	plasma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proteins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through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glomeruli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restricted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size</a:t>
            </a:r>
            <a:r>
              <a:rPr sz="2800" b="1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pores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negative</a:t>
            </a:r>
            <a:r>
              <a:rPr sz="28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charge</a:t>
            </a:r>
            <a:r>
              <a:rPr sz="28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on,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basement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membrane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that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repel </a:t>
            </a:r>
            <a:r>
              <a:rPr sz="2800" dirty="0">
                <a:latin typeface="Calibri" panose="020F0502020204030204"/>
                <a:cs typeface="Calibri" panose="020F0502020204030204"/>
              </a:rPr>
              <a:t>negatively</a:t>
            </a:r>
            <a:r>
              <a:rPr sz="2800" spc="-1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charged</a:t>
            </a:r>
            <a:r>
              <a:rPr sz="2800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protein</a:t>
            </a:r>
            <a:r>
              <a:rPr sz="2800" spc="-1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molecules.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/>
              <a:buChar char=""/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1300" marR="136525" indent="-228600">
              <a:lnSpc>
                <a:spcPts val="2690"/>
              </a:lnSpc>
              <a:buClr>
                <a:srgbClr val="000000"/>
              </a:buClr>
              <a:buSzPct val="96000"/>
              <a:buFont typeface="Wingdings" panose="05000000000000000000"/>
              <a:buChar char=""/>
              <a:tabLst>
                <a:tab pos="241300" algn="l"/>
                <a:tab pos="409575" algn="l"/>
              </a:tabLst>
            </a:pP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less</a:t>
            </a:r>
            <a:r>
              <a:rPr sz="28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than</a:t>
            </a:r>
            <a:r>
              <a:rPr sz="28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200</a:t>
            </a:r>
            <a:r>
              <a:rPr sz="28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mg</a:t>
            </a:r>
            <a:r>
              <a:rPr sz="28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protein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normally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excreted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each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day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(half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Tamm–Horsfall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protein,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secreted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tubular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cells).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74318"/>
            <a:ext cx="3712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Trebuchet MS" panose="020B0603020202020204"/>
                <a:cs typeface="Trebuchet MS" panose="020B0603020202020204"/>
              </a:rPr>
              <a:t>Causes</a:t>
            </a:r>
            <a:r>
              <a:rPr sz="2800" spc="70" dirty="0">
                <a:solidFill>
                  <a:srgbClr val="00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dirty="0">
                <a:solidFill>
                  <a:srgbClr val="00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800" spc="45" dirty="0">
                <a:solidFill>
                  <a:srgbClr val="00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Trebuchet MS" panose="020B0603020202020204"/>
                <a:cs typeface="Trebuchet MS" panose="020B0603020202020204"/>
              </a:rPr>
              <a:t>proteinuria:</a:t>
            </a:r>
            <a:endParaRPr sz="2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4880"/>
            <a:ext cx="10319385" cy="43738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709295" indent="421640" algn="just">
              <a:lnSpc>
                <a:spcPts val="2690"/>
              </a:lnSpc>
              <a:spcBef>
                <a:spcPts val="740"/>
              </a:spcBef>
              <a:buClr>
                <a:srgbClr val="000000"/>
              </a:buClr>
              <a:buFont typeface="Calibri" panose="020F0502020204030204"/>
              <a:buAutoNum type="alphaLcPeriod"/>
              <a:tabLst>
                <a:tab pos="434340" algn="l"/>
              </a:tabLst>
            </a:pP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Nephrotic</a:t>
            </a:r>
            <a:r>
              <a:rPr sz="28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Syndrome</a:t>
            </a:r>
            <a:r>
              <a:rPr sz="2800" b="1" spc="49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clinical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condition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caused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increased </a:t>
            </a:r>
            <a:r>
              <a:rPr sz="2800" dirty="0">
                <a:latin typeface="Calibri" panose="020F0502020204030204"/>
                <a:cs typeface="Calibri" panose="020F0502020204030204"/>
              </a:rPr>
              <a:t>glomerular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permeability,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resulting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daily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urinary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protein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loss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dirty="0">
                <a:latin typeface="Calibri" panose="020F0502020204030204"/>
                <a:cs typeface="Calibri" panose="020F0502020204030204"/>
              </a:rPr>
              <a:t>more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than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3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g</a:t>
            </a:r>
            <a:r>
              <a:rPr sz="2800" spc="5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hypoalbuminemia,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edema,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hyperlipidemia.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85"/>
              </a:spcBef>
              <a:buFont typeface="Calibri" panose="020F0502020204030204"/>
              <a:buAutoNum type="alphaLcPeriod"/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5080" indent="440055">
              <a:lnSpc>
                <a:spcPct val="80000"/>
              </a:lnSpc>
              <a:buClr>
                <a:srgbClr val="000000"/>
              </a:buClr>
              <a:buFont typeface="Calibri" panose="020F0502020204030204"/>
              <a:buAutoNum type="alphaLcPeriod"/>
              <a:tabLst>
                <a:tab pos="452755" algn="l"/>
                <a:tab pos="5739130" algn="l"/>
                <a:tab pos="833628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Microalbuminuria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: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urinary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albumin</a:t>
            </a:r>
            <a:r>
              <a:rPr sz="2800" dirty="0">
                <a:latin typeface="Calibri" panose="020F0502020204030204"/>
                <a:cs typeface="Calibri" panose="020F0502020204030204"/>
              </a:rPr>
              <a:t>	loss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at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range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30-</a:t>
            </a:r>
            <a:r>
              <a:rPr sz="2800" dirty="0">
                <a:latin typeface="Calibri" panose="020F0502020204030204"/>
                <a:cs typeface="Calibri" panose="020F0502020204030204"/>
              </a:rPr>
              <a:t>300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mg </a:t>
            </a:r>
            <a:r>
              <a:rPr sz="2800" dirty="0">
                <a:latin typeface="Calibri" panose="020F0502020204030204"/>
                <a:cs typeface="Calibri" panose="020F0502020204030204"/>
              </a:rPr>
              <a:t>per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24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hours,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usually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undetected</a:t>
            </a:r>
            <a:r>
              <a:rPr sz="28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by</a:t>
            </a:r>
            <a:r>
              <a:rPr sz="28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reagent</a:t>
            </a:r>
            <a:r>
              <a:rPr sz="28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strip</a:t>
            </a:r>
            <a:r>
              <a:rPr sz="28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required quantitative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determination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using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more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sensitive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immunoassays. Microalbuminuria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shown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precede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overt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renal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disease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an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indicative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increased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risk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development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diabetic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nephropathy.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329565" indent="-317500">
              <a:lnSpc>
                <a:spcPct val="100000"/>
              </a:lnSpc>
              <a:buSzPct val="96000"/>
              <a:buFont typeface="Wingdings" panose="05000000000000000000"/>
              <a:buChar char=""/>
              <a:tabLst>
                <a:tab pos="32956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Blood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pus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also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give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positive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tests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protein.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644" y="1139952"/>
            <a:ext cx="2220595" cy="67818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0" rIns="0" bIns="0" rtlCol="0">
            <a:spAutoFit/>
          </a:bodyPr>
          <a:lstStyle/>
          <a:p>
            <a:pPr marL="233680">
              <a:lnSpc>
                <a:spcPts val="4675"/>
              </a:lnSpc>
            </a:pPr>
            <a:r>
              <a:rPr sz="4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Glucose</a:t>
            </a:r>
            <a:endParaRPr sz="4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1904745"/>
            <a:ext cx="10632440" cy="26269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30" marR="149225" indent="-227330" algn="just">
              <a:lnSpc>
                <a:spcPts val="302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Under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normal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circumstances,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almost</a:t>
            </a:r>
            <a:r>
              <a:rPr sz="2800" b="1" spc="-7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all</a:t>
            </a:r>
            <a:r>
              <a:rPr sz="28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the</a:t>
            </a:r>
            <a:r>
              <a:rPr sz="28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filtered</a:t>
            </a:r>
            <a:r>
              <a:rPr sz="28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glucose</a:t>
            </a:r>
            <a:r>
              <a:rPr sz="2800" b="1" spc="5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actively 	reabsorbed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proximal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convoluted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tubule.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620"/>
              </a:spcBef>
              <a:buFont typeface="Arial" panose="020B0604020202020204"/>
              <a:buChar char="•"/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0030" marR="5080" indent="-227330" algn="just">
              <a:lnSpc>
                <a:spcPts val="3020"/>
              </a:lnSpc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quantity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glucose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that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appears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dependent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upon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blood</a:t>
            </a:r>
            <a:r>
              <a:rPr sz="2800" b="1" i="1" spc="-8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glucose</a:t>
            </a:r>
            <a:r>
              <a:rPr sz="2800" b="1" i="1" spc="-7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level</a:t>
            </a:r>
            <a:r>
              <a:rPr sz="280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rate</a:t>
            </a:r>
            <a:r>
              <a:rPr sz="2800" b="1" i="1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2800" b="1" i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glomerular</a:t>
            </a:r>
            <a:r>
              <a:rPr sz="2800" b="1" i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filtration</a:t>
            </a:r>
            <a:r>
              <a:rPr sz="280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degree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tubular</a:t>
            </a:r>
            <a:r>
              <a:rPr sz="2800" b="1" i="1" spc="-114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reabsorption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59661"/>
            <a:ext cx="10341610" cy="41611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marR="17145" indent="-230505">
              <a:lnSpc>
                <a:spcPct val="80000"/>
              </a:lnSpc>
              <a:spcBef>
                <a:spcPts val="770"/>
              </a:spcBef>
              <a:buSzPct val="96000"/>
              <a:buFont typeface="Wingdings" panose="05000000000000000000"/>
              <a:buChar char=""/>
              <a:tabLst>
                <a:tab pos="241300" algn="l"/>
                <a:tab pos="328295" algn="l"/>
                <a:tab pos="426974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blood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level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at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tubular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reabsorption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stops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(renal</a:t>
            </a:r>
            <a:r>
              <a:rPr sz="28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threshold)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glucose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approximately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160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180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mg/dL,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when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blood </a:t>
            </a:r>
            <a:r>
              <a:rPr sz="2800" dirty="0">
                <a:latin typeface="Calibri" panose="020F0502020204030204"/>
                <a:cs typeface="Calibri" panose="020F0502020204030204"/>
              </a:rPr>
              <a:t>glucose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exceeds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renal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threshold,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tubules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cannot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reabsorb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all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filtered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glucose,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glycosuria</a:t>
            </a:r>
            <a:r>
              <a:rPr sz="2800" b="1" spc="-1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occurs.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Glycosuria</a:t>
            </a:r>
            <a:r>
              <a:rPr sz="2800" b="1" u="sng" spc="90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u="sng" spc="150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may</a:t>
            </a:r>
            <a:r>
              <a:rPr sz="2800" b="1" u="sng" spc="7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be</a:t>
            </a:r>
            <a:r>
              <a:rPr sz="2800" b="1" u="sng" spc="8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due</a:t>
            </a:r>
            <a:r>
              <a:rPr sz="2800" b="1" u="sng" spc="8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u="sng" spc="-2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to</a:t>
            </a:r>
            <a:r>
              <a:rPr sz="2800" b="1" spc="-25" dirty="0">
                <a:latin typeface="Trebuchet MS" panose="020B0603020202020204"/>
                <a:cs typeface="Trebuchet MS" panose="020B0603020202020204"/>
              </a:rPr>
              <a:t>: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240665" indent="-227965">
              <a:lnSpc>
                <a:spcPct val="100000"/>
              </a:lnSpc>
              <a:spcBef>
                <a:spcPts val="345"/>
              </a:spcBef>
              <a:buFont typeface="Arial" panose="020B0604020202020204"/>
              <a:buChar char="•"/>
              <a:tabLst>
                <a:tab pos="24066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Diabetes</a:t>
            </a:r>
            <a:r>
              <a:rPr sz="2800" spc="-1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mellitus.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39395" marR="5080" indent="-227330">
              <a:lnSpc>
                <a:spcPts val="2690"/>
              </a:lnSpc>
              <a:spcBef>
                <a:spcPts val="97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Renal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glycosuria: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renal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threshold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glucose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decreases</a:t>
            </a:r>
            <a:r>
              <a:rPr sz="2800" spc="7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7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so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that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glucose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present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despite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normal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blood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sugar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level.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Font typeface="Arial" panose="020B0604020202020204"/>
              <a:buChar char="•"/>
              <a:tabLst>
                <a:tab pos="24066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Pregnancy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407" y="2484831"/>
            <a:ext cx="10805160" cy="26809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30" marR="275590" indent="-227330">
              <a:lnSpc>
                <a:spcPct val="90000"/>
              </a:lnSpc>
              <a:spcBef>
                <a:spcPts val="43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blood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may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present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either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form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intact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red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blood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cells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3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hematuria</a:t>
            </a:r>
            <a:r>
              <a:rPr sz="2800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product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red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blood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cell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destruction,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hemoglobin</a:t>
            </a:r>
            <a:r>
              <a:rPr sz="2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(hemoglobinuria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).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645"/>
              </a:spcBef>
              <a:buFont typeface="Arial" panose="020B0604020202020204"/>
              <a:buChar char="•"/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0030" marR="5080" indent="-227330">
              <a:lnSpc>
                <a:spcPts val="3020"/>
              </a:lnSpc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hematuria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produces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cloudy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red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urine,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hemoglobinuria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appears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a 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clear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red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specimen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283" y="1751076"/>
            <a:ext cx="1744980" cy="50800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585"/>
              </a:lnSpc>
            </a:pPr>
            <a:r>
              <a:rPr sz="3600" b="1" spc="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Blood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374" y="1366545"/>
            <a:ext cx="8374380" cy="3604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28930" indent="-317500">
              <a:lnSpc>
                <a:spcPct val="100000"/>
              </a:lnSpc>
              <a:spcBef>
                <a:spcPts val="770"/>
              </a:spcBef>
              <a:buSzPct val="96000"/>
              <a:buFont typeface="Wingdings" panose="05000000000000000000"/>
              <a:buChar char=""/>
              <a:tabLst>
                <a:tab pos="32893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Major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causes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hematuria</a:t>
            </a:r>
            <a:r>
              <a:rPr sz="28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include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498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renal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calculi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498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glomerular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diseases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498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tumors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498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trauma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498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pyelonephritis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498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exposure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toxic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chemicals</a:t>
            </a:r>
            <a:r>
              <a:rPr sz="2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anticoagulant</a:t>
            </a:r>
            <a:r>
              <a:rPr sz="2800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therapy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30505">
              <a:lnSpc>
                <a:spcPct val="90000"/>
              </a:lnSpc>
              <a:spcBef>
                <a:spcPts val="435"/>
              </a:spcBef>
              <a:buSzPct val="96000"/>
              <a:buFont typeface="Wingdings" panose="05000000000000000000"/>
              <a:buChar char=""/>
              <a:tabLst>
                <a:tab pos="241300" algn="l"/>
                <a:tab pos="328295" algn="l"/>
              </a:tabLst>
            </a:pPr>
            <a:r>
              <a:rPr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Haemoglobinuria</a:t>
            </a:r>
            <a:r>
              <a:rPr spc="-10" dirty="0"/>
              <a:t>:</a:t>
            </a:r>
            <a:r>
              <a:rPr spc="-15" dirty="0"/>
              <a:t> </a:t>
            </a:r>
            <a:r>
              <a:rPr dirty="0"/>
              <a:t>(Presence</a:t>
            </a:r>
            <a:r>
              <a:rPr spc="-3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free</a:t>
            </a:r>
            <a:r>
              <a:rPr spc="-55" dirty="0"/>
              <a:t> </a:t>
            </a:r>
            <a:r>
              <a:rPr dirty="0"/>
              <a:t>Hb</a:t>
            </a:r>
            <a:r>
              <a:rPr spc="-30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urine),</a:t>
            </a:r>
            <a:r>
              <a:rPr spc="-30" dirty="0"/>
              <a:t> </a:t>
            </a:r>
            <a:r>
              <a:rPr dirty="0"/>
              <a:t>seen</a:t>
            </a:r>
            <a:r>
              <a:rPr spc="-50" dirty="0"/>
              <a:t> </a:t>
            </a:r>
            <a:r>
              <a:rPr spc="-25" dirty="0"/>
              <a:t>in </a:t>
            </a:r>
            <a:r>
              <a:rPr spc="-10" dirty="0"/>
              <a:t>intravascular</a:t>
            </a:r>
            <a:r>
              <a:rPr spc="-75" dirty="0"/>
              <a:t> </a:t>
            </a:r>
            <a:r>
              <a:rPr dirty="0"/>
              <a:t>hemolysis</a:t>
            </a:r>
            <a:r>
              <a:rPr spc="-80" dirty="0"/>
              <a:t> </a:t>
            </a:r>
            <a:r>
              <a:rPr dirty="0"/>
              <a:t>when</a:t>
            </a:r>
            <a:r>
              <a:rPr spc="-80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dirty="0"/>
              <a:t>binding</a:t>
            </a:r>
            <a:r>
              <a:rPr spc="-60" dirty="0"/>
              <a:t> </a:t>
            </a:r>
            <a:r>
              <a:rPr dirty="0"/>
              <a:t>capacity</a:t>
            </a:r>
            <a:r>
              <a:rPr spc="-110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Haptoglobin</a:t>
            </a:r>
            <a:r>
              <a:rPr spc="-65" dirty="0"/>
              <a:t> </a:t>
            </a:r>
            <a:r>
              <a:rPr spc="-25" dirty="0"/>
              <a:t>is </a:t>
            </a:r>
            <a:r>
              <a:rPr spc="-10" dirty="0"/>
              <a:t>exceeded.</a:t>
            </a:r>
            <a:endParaRPr spc="-10" dirty="0"/>
          </a:p>
          <a:p>
            <a:pPr marL="241300" marR="417830" indent="-230505">
              <a:lnSpc>
                <a:spcPts val="3030"/>
              </a:lnSpc>
              <a:spcBef>
                <a:spcPts val="1045"/>
              </a:spcBef>
              <a:buSzPct val="96000"/>
              <a:buFont typeface="Wingdings" panose="05000000000000000000"/>
              <a:buChar char=""/>
              <a:tabLst>
                <a:tab pos="241300" algn="l"/>
                <a:tab pos="328295" algn="l"/>
              </a:tabLst>
            </a:pPr>
            <a:r>
              <a:rPr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Myoglobinuria</a:t>
            </a:r>
            <a:r>
              <a:rPr dirty="0"/>
              <a:t>:</a:t>
            </a:r>
            <a:r>
              <a:rPr spc="-40" dirty="0"/>
              <a:t> </a:t>
            </a:r>
            <a:r>
              <a:rPr dirty="0"/>
              <a:t>presence</a:t>
            </a:r>
            <a:r>
              <a:rPr spc="-45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dirty="0"/>
              <a:t>myoglobin</a:t>
            </a:r>
            <a:r>
              <a:rPr spc="-50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urine(</a:t>
            </a:r>
            <a:r>
              <a:rPr spc="-45" dirty="0"/>
              <a:t> </a:t>
            </a:r>
            <a:r>
              <a:rPr dirty="0"/>
              <a:t>seen</a:t>
            </a:r>
            <a:r>
              <a:rPr spc="-60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spc="-10" dirty="0"/>
              <a:t>crush </a:t>
            </a:r>
            <a:r>
              <a:rPr dirty="0"/>
              <a:t>injuries</a:t>
            </a:r>
            <a:r>
              <a:rPr spc="-60" dirty="0"/>
              <a:t> </a:t>
            </a:r>
            <a:r>
              <a:rPr dirty="0"/>
              <a:t>and</a:t>
            </a:r>
            <a:r>
              <a:rPr spc="-80" dirty="0"/>
              <a:t> </a:t>
            </a:r>
            <a:r>
              <a:rPr dirty="0"/>
              <a:t>muscular</a:t>
            </a:r>
            <a:r>
              <a:rPr spc="-50" dirty="0"/>
              <a:t> </a:t>
            </a:r>
            <a:r>
              <a:rPr spc="-10" dirty="0"/>
              <a:t>disorders)</a:t>
            </a:r>
            <a:r>
              <a:rPr spc="-60" dirty="0"/>
              <a:t> </a:t>
            </a:r>
            <a:r>
              <a:rPr dirty="0"/>
              <a:t>also</a:t>
            </a:r>
            <a:r>
              <a:rPr spc="-75" dirty="0"/>
              <a:t> </a:t>
            </a:r>
            <a:r>
              <a:rPr dirty="0"/>
              <a:t>give</a:t>
            </a:r>
            <a:r>
              <a:rPr spc="-85" dirty="0"/>
              <a:t> </a:t>
            </a:r>
            <a:r>
              <a:rPr dirty="0"/>
              <a:t>positive</a:t>
            </a:r>
            <a:r>
              <a:rPr spc="-80" dirty="0"/>
              <a:t> </a:t>
            </a:r>
            <a:r>
              <a:rPr dirty="0"/>
              <a:t>test</a:t>
            </a:r>
            <a:r>
              <a:rPr spc="-75" dirty="0"/>
              <a:t> </a:t>
            </a:r>
            <a:r>
              <a:rPr dirty="0"/>
              <a:t>for</a:t>
            </a:r>
            <a:r>
              <a:rPr spc="-95" dirty="0"/>
              <a:t> </a:t>
            </a:r>
            <a:r>
              <a:rPr dirty="0"/>
              <a:t>blood</a:t>
            </a:r>
            <a:r>
              <a:rPr spc="-65" dirty="0"/>
              <a:t> </a:t>
            </a:r>
            <a:r>
              <a:rPr spc="-50" dirty="0"/>
              <a:t>.</a:t>
            </a:r>
            <a:endParaRPr spc="-5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587" y="1091311"/>
            <a:ext cx="10379075" cy="4736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3075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Microscopic</a:t>
            </a:r>
            <a:r>
              <a:rPr sz="4000" b="1" spc="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Examination</a:t>
            </a:r>
            <a:r>
              <a:rPr sz="4000" b="1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b="1" spc="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4000" b="1" spc="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Urine</a:t>
            </a:r>
            <a:endParaRPr sz="4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4000">
              <a:latin typeface="Trebuchet MS" panose="020B0603020202020204"/>
              <a:cs typeface="Trebuchet MS" panose="020B0603020202020204"/>
            </a:endParaRPr>
          </a:p>
          <a:p>
            <a:pPr marL="12700" marR="1437005">
              <a:lnSpc>
                <a:spcPts val="3020"/>
              </a:lnSpc>
              <a:spcBef>
                <a:spcPts val="5"/>
              </a:spcBef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Microscopic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examination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sediment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obtained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centrifugation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fresh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sample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shows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presence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60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1300" marR="49530" indent="-228600">
              <a:lnSpc>
                <a:spcPts val="3020"/>
              </a:lnSpc>
              <a:buChar char="•"/>
              <a:tabLst>
                <a:tab pos="241300" algn="l"/>
                <a:tab pos="321945" algn="l"/>
              </a:tabLst>
            </a:pPr>
            <a:r>
              <a:rPr sz="2800" dirty="0">
                <a:latin typeface="Arial" panose="020B0604020202020204"/>
                <a:cs typeface="Arial" panose="020B0604020202020204"/>
              </a:rPr>
              <a:t>	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Few</a:t>
            </a:r>
            <a:r>
              <a:rPr sz="28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cells</a:t>
            </a:r>
            <a:r>
              <a:rPr sz="28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(erythrocytes,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leukocytes,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cells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derived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kidney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urinary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tract)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marR="5080" indent="-228600">
              <a:lnSpc>
                <a:spcPct val="90000"/>
              </a:lnSpc>
              <a:spcBef>
                <a:spcPts val="970"/>
              </a:spcBef>
              <a:buChar char="•"/>
              <a:tabLst>
                <a:tab pos="241300" algn="l"/>
                <a:tab pos="321945" algn="l"/>
              </a:tabLst>
            </a:pPr>
            <a:r>
              <a:rPr sz="2800" dirty="0">
                <a:latin typeface="Arial" panose="020B0604020202020204"/>
                <a:cs typeface="Arial" panose="020B0604020202020204"/>
              </a:rPr>
              <a:t>	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Casts</a:t>
            </a:r>
            <a:r>
              <a:rPr sz="28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(composed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predominantly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Tamm-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Horsfall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glycoprotein,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other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proteins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present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urinary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filtrate,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such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albumin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and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immunoglobulins,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are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also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incorporated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into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cast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matrix)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203692" y="2921507"/>
            <a:ext cx="3619500" cy="35935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6939" y="1296746"/>
            <a:ext cx="10127615" cy="184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43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Composition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550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0030" marR="5080" indent="-227965">
              <a:lnSpc>
                <a:spcPts val="3020"/>
              </a:lnSpc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normally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95%</a:t>
            </a:r>
            <a:r>
              <a:rPr sz="2800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water</a:t>
            </a:r>
            <a:r>
              <a:rPr sz="2800" spc="-7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5%</a:t>
            </a:r>
            <a:r>
              <a:rPr sz="2800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solutes</a:t>
            </a:r>
            <a:r>
              <a:rPr sz="2800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(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urea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other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organic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inorganic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chemicals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dissolved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water)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189"/>
            <a:ext cx="10128250" cy="39065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203200" indent="-230505">
              <a:lnSpc>
                <a:spcPts val="3030"/>
              </a:lnSpc>
              <a:spcBef>
                <a:spcPts val="475"/>
              </a:spcBef>
              <a:buSzPct val="96000"/>
              <a:buFont typeface="Wingdings" panose="05000000000000000000"/>
              <a:buChar char=""/>
              <a:tabLst>
                <a:tab pos="241300" algn="l"/>
                <a:tab pos="32829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Casts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are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only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elements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found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urinary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sediment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that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are </a:t>
            </a:r>
            <a:r>
              <a:rPr sz="2800" dirty="0">
                <a:latin typeface="Calibri" panose="020F0502020204030204"/>
                <a:cs typeface="Calibri" panose="020F0502020204030204"/>
              </a:rPr>
              <a:t>unique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kidney.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560"/>
              </a:spcBef>
              <a:buFont typeface="Wingdings" panose="05000000000000000000"/>
              <a:buChar char=""/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1300" marR="5080" indent="-229235">
              <a:lnSpc>
                <a:spcPct val="90000"/>
              </a:lnSpc>
              <a:buSzPct val="96000"/>
              <a:buFont typeface="Wingdings" panose="05000000000000000000"/>
              <a:buChar char=""/>
              <a:tabLst>
                <a:tab pos="241300" algn="l"/>
                <a:tab pos="40957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They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are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formed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within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lumens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distal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convoluted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tubules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collecting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ducts,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providing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microscopic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view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conditions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within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nephron. Their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shape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representative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tubular lumen.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marR="450215" indent="-229870">
              <a:lnSpc>
                <a:spcPts val="3020"/>
              </a:lnSpc>
              <a:spcBef>
                <a:spcPts val="1045"/>
              </a:spcBef>
              <a:buSzPct val="96000"/>
              <a:buFont typeface="Wingdings" panose="05000000000000000000"/>
              <a:buChar char=""/>
              <a:tabLst>
                <a:tab pos="241300" algn="l"/>
                <a:tab pos="32893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most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frequently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seen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cast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hyaline</a:t>
            </a:r>
            <a:r>
              <a:rPr sz="2800" b="1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type</a:t>
            </a:r>
            <a:r>
              <a:rPr sz="280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consists </a:t>
            </a:r>
            <a:r>
              <a:rPr sz="2800" dirty="0">
                <a:latin typeface="Calibri" panose="020F0502020204030204"/>
                <a:cs typeface="Calibri" panose="020F0502020204030204"/>
              </a:rPr>
              <a:t>almost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entirely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Tamm-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Horsfall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glycoprotein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Microscopy-images-of-typical-urinary-particles-Color-figure-can-be-viewed-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312420"/>
            <a:ext cx="11901805" cy="63417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189"/>
            <a:ext cx="10210165" cy="26276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39395" marR="5080" indent="-227330">
              <a:lnSpc>
                <a:spcPct val="90000"/>
              </a:lnSpc>
              <a:spcBef>
                <a:spcPts val="43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Urea</a:t>
            </a:r>
            <a:r>
              <a:rPr sz="280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metabolic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waste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product,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accounts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nearly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half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total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dissolved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solids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urine.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Other</a:t>
            </a:r>
            <a:r>
              <a:rPr sz="2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organic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substances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include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primarily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creatinine</a:t>
            </a:r>
            <a:r>
              <a:rPr sz="28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uric</a:t>
            </a:r>
            <a:r>
              <a:rPr sz="28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acid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655"/>
              </a:spcBef>
              <a:buFont typeface="Arial" panose="020B0604020202020204"/>
              <a:buChar char="•"/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0030" marR="224155" indent="-227965">
              <a:lnSpc>
                <a:spcPts val="302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major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i="1" dirty="0">
                <a:latin typeface="Calibri" panose="020F0502020204030204"/>
                <a:cs typeface="Calibri" panose="020F0502020204030204"/>
              </a:rPr>
              <a:t>inorganic</a:t>
            </a:r>
            <a:r>
              <a:rPr sz="2800" b="1" i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i="1" dirty="0">
                <a:latin typeface="Calibri" panose="020F0502020204030204"/>
                <a:cs typeface="Calibri" panose="020F0502020204030204"/>
              </a:rPr>
              <a:t>solid</a:t>
            </a:r>
            <a:r>
              <a:rPr sz="2800" b="1" i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dissolved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chloride</a:t>
            </a:r>
            <a:r>
              <a:rPr sz="280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followed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by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sodium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potassium.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443" y="1793189"/>
            <a:ext cx="10464165" cy="2243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 indent="-309245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32194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substances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such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hormones,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vitamins,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drugs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also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found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urine.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615"/>
              </a:spcBef>
              <a:buFont typeface="Arial" panose="020B0604020202020204"/>
              <a:buChar char="•"/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1300" marR="209550" indent="-228600">
              <a:lnSpc>
                <a:spcPct val="90000"/>
              </a:lnSpc>
              <a:buChar char="•"/>
              <a:tabLst>
                <a:tab pos="241300" algn="l"/>
                <a:tab pos="321945" algn="l"/>
              </a:tabLst>
            </a:pPr>
            <a:r>
              <a:rPr sz="2800" dirty="0">
                <a:latin typeface="Arial" panose="020B0604020202020204"/>
                <a:cs typeface="Arial" panose="020B060402020202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Although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not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part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original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plasma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filtrate,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urine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also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may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contain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formed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elements,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such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</a:t>
            </a:r>
            <a:r>
              <a:rPr sz="2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cells,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casts,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crystals,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mucus,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and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bacteria.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189"/>
            <a:ext cx="10094595" cy="339280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30505">
              <a:lnSpc>
                <a:spcPts val="3030"/>
              </a:lnSpc>
              <a:spcBef>
                <a:spcPts val="475"/>
              </a:spcBef>
              <a:buSzPct val="96000"/>
              <a:buFont typeface="Wingdings" panose="05000000000000000000"/>
              <a:buChar char=""/>
              <a:tabLst>
                <a:tab pos="241300" algn="l"/>
                <a:tab pos="32829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Variations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concentrations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these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solutes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can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occur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owing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influence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factors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such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0030" indent="-227330">
              <a:lnSpc>
                <a:spcPct val="10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3939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Dietary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intake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 panose="020B0604020202020204"/>
              <a:buChar char="•"/>
              <a:tabLst>
                <a:tab pos="24066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Physical</a:t>
            </a:r>
            <a:r>
              <a:rPr sz="2800" spc="-1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activity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 panose="020B0604020202020204"/>
              <a:buChar char="•"/>
              <a:tabLst>
                <a:tab pos="24066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Body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metabolism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 panose="020B0604020202020204"/>
              <a:buChar char="•"/>
              <a:tabLst>
                <a:tab pos="24066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Endocrine</a:t>
            </a:r>
            <a:r>
              <a:rPr sz="2800" spc="-1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functions.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051940"/>
            <a:ext cx="10412730" cy="387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Specimen</a:t>
            </a:r>
            <a:r>
              <a:rPr sz="3600" b="1" spc="-19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Collection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365"/>
              </a:spcBef>
            </a:pP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240665" indent="-227965">
              <a:lnSpc>
                <a:spcPts val="319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4066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Specimens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must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collected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clean</a:t>
            </a:r>
            <a:r>
              <a:rPr sz="280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dry</a:t>
            </a:r>
            <a:r>
              <a:rPr sz="280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leak-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proof</a:t>
            </a:r>
            <a:r>
              <a:rPr sz="28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8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disposable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>
              <a:lnSpc>
                <a:spcPts val="3190"/>
              </a:lnSpc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containers.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64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240030" marR="5080" indent="-227965">
              <a:lnSpc>
                <a:spcPts val="3020"/>
              </a:lnSpc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Containers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are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available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variety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sizes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shapes,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including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bags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adhesive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collection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pediatric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specimens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large 	containers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24-</a:t>
            </a:r>
            <a:r>
              <a:rPr sz="2800" dirty="0">
                <a:latin typeface="Calibri" panose="020F0502020204030204"/>
                <a:cs typeface="Calibri" panose="020F0502020204030204"/>
              </a:rPr>
              <a:t>hour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samples.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73459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810" y="2311399"/>
            <a:ext cx="10025380" cy="2241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8930" indent="-317500">
              <a:lnSpc>
                <a:spcPct val="100000"/>
              </a:lnSpc>
              <a:spcBef>
                <a:spcPts val="95"/>
              </a:spcBef>
              <a:buSzPct val="96000"/>
              <a:buFont typeface="Wingdings" panose="05000000000000000000"/>
              <a:buChar char=""/>
              <a:tabLst>
                <a:tab pos="328930" algn="l"/>
              </a:tabLst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Specimen</a:t>
            </a:r>
            <a:r>
              <a:rPr sz="2800" b="1" u="sng" spc="-7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Integrity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64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3020"/>
              </a:lnSpc>
              <a:spcBef>
                <a:spcPts val="5"/>
              </a:spcBef>
            </a:pPr>
            <a:r>
              <a:rPr sz="2800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collection,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specimens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should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delivered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laboratory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promptly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tested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within</a:t>
            </a:r>
            <a:r>
              <a:rPr sz="28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28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hours</a:t>
            </a:r>
            <a:r>
              <a:rPr sz="280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otherwise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sample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should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be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refrigerated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have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appropriate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chemical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preservative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added.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2586050"/>
            <a:ext cx="1047686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5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4699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Most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commonly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used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because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its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ease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collection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&amp;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convenience </a:t>
            </a:r>
            <a:r>
              <a:rPr sz="280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patient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(can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collected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at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any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time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day).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99085" marR="84455" indent="-287020">
              <a:lnSpc>
                <a:spcPct val="100000"/>
              </a:lnSpc>
              <a:spcBef>
                <a:spcPts val="3365"/>
              </a:spcBef>
              <a:buFont typeface="Arial" panose="020B0604020202020204"/>
              <a:buChar char="•"/>
              <a:tabLst>
                <a:tab pos="299085" algn="l"/>
              </a:tabLst>
            </a:pPr>
            <a:r>
              <a:rPr sz="2800" spc="-35" dirty="0">
                <a:latin typeface="Calibri" panose="020F0502020204030204"/>
                <a:cs typeface="Calibri" panose="020F0502020204030204"/>
              </a:rPr>
              <a:t>However,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it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may</a:t>
            </a:r>
            <a:r>
              <a:rPr sz="2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also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show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erroneous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results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resulting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dietary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intake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physical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activity</a:t>
            </a:r>
            <a:r>
              <a:rPr sz="2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just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before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collection.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patient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will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then </a:t>
            </a:r>
            <a:r>
              <a:rPr sz="280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requested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collect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additional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specimen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under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more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controlled conditions.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8402" y="1044016"/>
            <a:ext cx="423989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75" dirty="0">
                <a:latin typeface="Calibri Light" panose="020F0302020204030204"/>
                <a:cs typeface="Calibri Light" panose="020F0302020204030204"/>
              </a:rPr>
              <a:t>Types</a:t>
            </a:r>
            <a:r>
              <a:rPr sz="4300" spc="-14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4300" dirty="0">
                <a:latin typeface="Calibri Light" panose="020F0302020204030204"/>
                <a:cs typeface="Calibri Light" panose="020F0302020204030204"/>
              </a:rPr>
              <a:t>of</a:t>
            </a:r>
            <a:r>
              <a:rPr sz="4300" spc="-12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4300" spc="-20" dirty="0">
                <a:latin typeface="Calibri Light" panose="020F0302020204030204"/>
                <a:cs typeface="Calibri Light" panose="020F0302020204030204"/>
              </a:rPr>
              <a:t>Specimens</a:t>
            </a:r>
            <a:endParaRPr sz="43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927" y="2004060"/>
            <a:ext cx="3291840" cy="486409"/>
          </a:xfrm>
          <a:prstGeom prst="rect">
            <a:avLst/>
          </a:prstGeom>
          <a:solidFill>
            <a:srgbClr val="2E5496"/>
          </a:solidFill>
          <a:ln w="12192">
            <a:solidFill>
              <a:srgbClr val="00AF5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1-</a:t>
            </a: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Random</a:t>
            </a:r>
            <a:r>
              <a:rPr sz="2400" b="1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Sample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9120</Words>
  <Application>WPS Slides</Application>
  <PresentationFormat>On-screen Show (4:3)</PresentationFormat>
  <Paragraphs>272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Trebuchet MS</vt:lpstr>
      <vt:lpstr>Arial</vt:lpstr>
      <vt:lpstr>Wingdings</vt:lpstr>
      <vt:lpstr>Microsoft YaHei</vt:lpstr>
      <vt:lpstr>Arial Unicode MS</vt:lpstr>
      <vt:lpstr>Calibri Light</vt:lpstr>
      <vt:lpstr>Office Theme</vt:lpstr>
      <vt:lpstr>and Scientific Researches</vt:lpstr>
      <vt:lpstr>PowerPoint 演示文稿</vt:lpstr>
      <vt:lpstr>PowerPoint 演示文稿</vt:lpstr>
      <vt:lpstr>PowerPoint 演示文稿</vt:lpstr>
      <vt:lpstr>and Scientific Researches</vt:lpstr>
      <vt:lpstr>PowerPoint 演示文稿</vt:lpstr>
      <vt:lpstr>PowerPoint 演示文稿</vt:lpstr>
      <vt:lpstr>and Scientific Researches</vt:lpstr>
      <vt:lpstr>PowerPoint 演示文稿</vt:lpstr>
      <vt:lpstr>PowerPoint 演示文稿</vt:lpstr>
      <vt:lpstr>and Scientific Researches</vt:lpstr>
      <vt:lpstr>PowerPoint 演示文稿</vt:lpstr>
      <vt:lpstr>Physical Examination</vt:lpstr>
      <vt:lpstr>PowerPoint 演示文稿</vt:lpstr>
      <vt:lpstr>and Scientific Researches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Causes of proteinuria:</vt:lpstr>
      <vt:lpstr>PowerPoint 演示文稿</vt:lpstr>
      <vt:lpstr>PowerPoint 演示文稿</vt:lpstr>
      <vt:lpstr>PowerPoint 演示文稿</vt:lpstr>
      <vt:lpstr>PowerPoint 演示文稿</vt:lpstr>
      <vt:lpstr>and Scientific Researches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lenovo</cp:lastModifiedBy>
  <cp:revision>2</cp:revision>
  <dcterms:created xsi:type="dcterms:W3CDTF">2025-04-05T13:22:29Z</dcterms:created>
  <dcterms:modified xsi:type="dcterms:W3CDTF">2025-04-05T13:24:32Z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2022-11-13T03:00:00Z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2025-04-05T03:00:00Z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ICV">
    <vt:lpwstr>FF1345FA21904B738FA03501EA161FE7_13</vt:lpwstr>
  </property>
  <property fmtid="{D5CDD505-2E9C-101B-9397-08002B2CF9AE}" pid="7" name="KSOProductBuildVer">
    <vt:lpwstr>1033-12.2.0.20782</vt:lpwstr>
  </property>
</Properties>
</file>