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lvl="0">
      <a:defRPr lang="en-US"/>
    </a:defPPr>
    <a:lvl1pPr marL="0" lvl="0" algn="l" defTabSz="457200" rtl="0" eaLnBrk="1" latinLnBrk="0" hangingPunct="1">
      <a:defRPr sz="1800" kern="1200">
        <a:solidFill>
          <a:schemeClr val="tx1"/>
        </a:solidFill>
        <a:latin typeface="+mn-lt"/>
        <a:ea typeface="+mn-ea"/>
        <a:cs typeface="+mn-cs"/>
      </a:defRPr>
    </a:lvl1pPr>
    <a:lvl2pPr marL="457200" lvl="1" algn="l" defTabSz="457200" rtl="0" eaLnBrk="1" latinLnBrk="0" hangingPunct="1">
      <a:defRPr sz="1800" kern="1200">
        <a:solidFill>
          <a:schemeClr val="tx1"/>
        </a:solidFill>
        <a:latin typeface="+mn-lt"/>
        <a:ea typeface="+mn-ea"/>
        <a:cs typeface="+mn-cs"/>
      </a:defRPr>
    </a:lvl2pPr>
    <a:lvl3pPr marL="914400" lvl="2" algn="l" defTabSz="457200" rtl="0" eaLnBrk="1" latinLnBrk="0" hangingPunct="1">
      <a:defRPr sz="1800" kern="1200">
        <a:solidFill>
          <a:schemeClr val="tx1"/>
        </a:solidFill>
        <a:latin typeface="+mn-lt"/>
        <a:ea typeface="+mn-ea"/>
        <a:cs typeface="+mn-cs"/>
      </a:defRPr>
    </a:lvl3pPr>
    <a:lvl4pPr marL="1371600" lvl="3" algn="l" defTabSz="457200" rtl="0" eaLnBrk="1" latinLnBrk="0" hangingPunct="1">
      <a:defRPr sz="1800" kern="1200">
        <a:solidFill>
          <a:schemeClr val="tx1"/>
        </a:solidFill>
        <a:latin typeface="+mn-lt"/>
        <a:ea typeface="+mn-ea"/>
        <a:cs typeface="+mn-cs"/>
      </a:defRPr>
    </a:lvl4pPr>
    <a:lvl5pPr marL="1828800" lvl="4" algn="l" defTabSz="457200" rtl="0" eaLnBrk="1" latinLnBrk="0" hangingPunct="1">
      <a:defRPr sz="1800" kern="1200">
        <a:solidFill>
          <a:schemeClr val="tx1"/>
        </a:solidFill>
        <a:latin typeface="+mn-lt"/>
        <a:ea typeface="+mn-ea"/>
        <a:cs typeface="+mn-cs"/>
      </a:defRPr>
    </a:lvl5pPr>
    <a:lvl6pPr marL="2286000" lvl="5" algn="l" defTabSz="457200" rtl="0" eaLnBrk="1" latinLnBrk="0" hangingPunct="1">
      <a:defRPr sz="1800" kern="1200">
        <a:solidFill>
          <a:schemeClr val="tx1"/>
        </a:solidFill>
        <a:latin typeface="+mn-lt"/>
        <a:ea typeface="+mn-ea"/>
        <a:cs typeface="+mn-cs"/>
      </a:defRPr>
    </a:lvl6pPr>
    <a:lvl7pPr marL="2743200" lvl="6" algn="l" defTabSz="457200" rtl="0" eaLnBrk="1" latinLnBrk="0" hangingPunct="1">
      <a:defRPr sz="1800" kern="1200">
        <a:solidFill>
          <a:schemeClr val="tx1"/>
        </a:solidFill>
        <a:latin typeface="+mn-lt"/>
        <a:ea typeface="+mn-ea"/>
        <a:cs typeface="+mn-cs"/>
      </a:defRPr>
    </a:lvl7pPr>
    <a:lvl8pPr marL="3200400" lvl="7" algn="l" defTabSz="457200" rtl="0" eaLnBrk="1" latinLnBrk="0" hangingPunct="1">
      <a:defRPr sz="1800" kern="1200">
        <a:solidFill>
          <a:schemeClr val="tx1"/>
        </a:solidFill>
        <a:latin typeface="+mn-lt"/>
        <a:ea typeface="+mn-ea"/>
        <a:cs typeface="+mn-cs"/>
      </a:defRPr>
    </a:lvl8pPr>
    <a:lvl9pPr marL="3657600" lvl="8"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3008895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053720-4C3E-424C-A25E-0D4CC26ACA18}" type="datetimeFigureOut">
              <a:rPr lang="en-US" smtClean="0"/>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2830237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3230545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168192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3286953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38233094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14048689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1341834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1242673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592027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347150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053720-4C3E-424C-A25E-0D4CC26ACA18}" type="datetimeFigureOut">
              <a:rPr lang="en-US" smtClean="0"/>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94138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053720-4C3E-424C-A25E-0D4CC26ACA18}" type="datetimeFigureOut">
              <a:rPr lang="en-US" smtClean="0"/>
              <a:t>4/5/2025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3330722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2973512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94947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33053720-4C3E-424C-A25E-0D4CC26ACA18}" type="datetimeFigureOut">
              <a:rPr lang="en-US" smtClean="0"/>
              <a:t>4/5/2025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3336116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053720-4C3E-424C-A25E-0D4CC26ACA18}" type="datetimeFigureOut">
              <a:rPr lang="en-US" smtClean="0"/>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16CE94-2538-40FC-A793-E3CA56C58CD6}" type="slidenum">
              <a:rPr lang="en-US" smtClean="0"/>
              <a:t>‹#›</a:t>
            </a:fld>
            <a:endParaRPr lang="en-US"/>
          </a:p>
        </p:txBody>
      </p:sp>
    </p:spTree>
    <p:extLst>
      <p:ext uri="{BB962C8B-B14F-4D97-AF65-F5344CB8AC3E}">
        <p14:creationId xmlns:p14="http://schemas.microsoft.com/office/powerpoint/2010/main" val="3397133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3053720-4C3E-424C-A25E-0D4CC26ACA18}" type="datetimeFigureOut">
              <a:rPr lang="en-US" smtClean="0"/>
              <a:t>4/5/2025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E16CE94-2538-40FC-A793-E3CA56C58CD6}" type="slidenum">
              <a:rPr lang="en-US" smtClean="0"/>
              <a:t>‹#›</a:t>
            </a:fld>
            <a:endParaRPr lang="en-US"/>
          </a:p>
        </p:txBody>
      </p:sp>
    </p:spTree>
    <p:extLst>
      <p:ext uri="{BB962C8B-B14F-4D97-AF65-F5344CB8AC3E}">
        <p14:creationId xmlns:p14="http://schemas.microsoft.com/office/powerpoint/2010/main" val="253494440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17458-F182-33FD-5403-E125D487B50C}"/>
              </a:ext>
            </a:extLst>
          </p:cNvPr>
          <p:cNvSpPr>
            <a:spLocks noGrp="1"/>
          </p:cNvSpPr>
          <p:nvPr>
            <p:ph type="title"/>
          </p:nvPr>
        </p:nvSpPr>
        <p:spPr>
          <a:xfrm>
            <a:off x="647114" y="1205670"/>
            <a:ext cx="10930596" cy="2223330"/>
          </a:xfrm>
        </p:spPr>
        <p:txBody>
          <a:bodyPr>
            <a:normAutofit/>
          </a:bodyPr>
          <a:lstStyle/>
          <a:p>
            <a:pPr algn="ctr"/>
            <a:r>
              <a:rPr lang="en-US" b="1" dirty="0"/>
              <a:t>Pascal's Rule In </a:t>
            </a:r>
            <a:br>
              <a:rPr lang="en-US" b="1" dirty="0"/>
            </a:br>
            <a:r>
              <a:rPr lang="en-US" b="1" dirty="0"/>
              <a:t>HNMR Spectroscopy</a:t>
            </a:r>
            <a:br>
              <a:rPr lang="en-US" b="1" dirty="0"/>
            </a:br>
            <a:r>
              <a:rPr lang="en-US" b="1" dirty="0"/>
              <a:t>( n+1 )</a:t>
            </a:r>
            <a:endParaRPr lang="en-US" dirty="0"/>
          </a:p>
        </p:txBody>
      </p:sp>
      <p:sp>
        <p:nvSpPr>
          <p:cNvPr id="3" name="Content Placeholder 2">
            <a:extLst>
              <a:ext uri="{FF2B5EF4-FFF2-40B4-BE49-F238E27FC236}">
                <a16:creationId xmlns:a16="http://schemas.microsoft.com/office/drawing/2014/main" id="{05C3E1FC-EF8F-B7C7-E92E-2AAA91AA7E48}"/>
              </a:ext>
            </a:extLst>
          </p:cNvPr>
          <p:cNvSpPr>
            <a:spLocks noGrp="1"/>
          </p:cNvSpPr>
          <p:nvPr>
            <p:ph idx="1"/>
          </p:nvPr>
        </p:nvSpPr>
        <p:spPr>
          <a:xfrm>
            <a:off x="838200" y="4751705"/>
            <a:ext cx="10515600" cy="678424"/>
          </a:xfrm>
        </p:spPr>
        <p:txBody>
          <a:bodyPr>
            <a:normAutofit/>
          </a:bodyPr>
          <a:lstStyle/>
          <a:p>
            <a:pPr marL="0" indent="0">
              <a:buNone/>
            </a:pPr>
            <a:r>
              <a:rPr lang="en-US" sz="2800" b="1" dirty="0"/>
              <a:t>Assistant Professor Ali Rasool Mahmood Albakaa</a:t>
            </a:r>
          </a:p>
        </p:txBody>
      </p:sp>
    </p:spTree>
    <p:extLst>
      <p:ext uri="{BB962C8B-B14F-4D97-AF65-F5344CB8AC3E}">
        <p14:creationId xmlns:p14="http://schemas.microsoft.com/office/powerpoint/2010/main" val="3608208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81C9290-221A-F9F5-50BC-B82843D9DBD8}"/>
              </a:ext>
            </a:extLst>
          </p:cNvPr>
          <p:cNvSpPr txBox="1"/>
          <p:nvPr/>
        </p:nvSpPr>
        <p:spPr>
          <a:xfrm>
            <a:off x="267287" y="243512"/>
            <a:ext cx="10818056" cy="6001643"/>
          </a:xfrm>
          <a:prstGeom prst="rect">
            <a:avLst/>
          </a:prstGeom>
          <a:noFill/>
        </p:spPr>
        <p:txBody>
          <a:bodyPr wrap="square" rtlCol="0">
            <a:spAutoFit/>
          </a:bodyPr>
          <a:lstStyle/>
          <a:p>
            <a:r>
              <a:rPr lang="en-US" sz="2400" b="1" dirty="0">
                <a:cs typeface="+mj-cs"/>
              </a:rPr>
              <a:t>Eg.1 </a:t>
            </a:r>
            <a:endParaRPr lang="ar-IQ" sz="2400" b="1" dirty="0">
              <a:cs typeface="+mj-cs"/>
            </a:endParaRPr>
          </a:p>
          <a:p>
            <a:r>
              <a:rPr lang="en-US" sz="2400" b="1" dirty="0">
                <a:cs typeface="+mj-cs"/>
              </a:rPr>
              <a:t>The following compound gave two proton signals  CH</a:t>
            </a:r>
            <a:r>
              <a:rPr lang="en-US" sz="2400" b="1" baseline="-25000" dirty="0">
                <a:cs typeface="+mj-cs"/>
              </a:rPr>
              <a:t>3</a:t>
            </a:r>
            <a:r>
              <a:rPr lang="en-US" sz="2400" b="1" dirty="0">
                <a:cs typeface="+mj-cs"/>
              </a:rPr>
              <a:t>CH</a:t>
            </a:r>
            <a:r>
              <a:rPr lang="en-US" sz="2400" b="1" baseline="-25000" dirty="0">
                <a:cs typeface="+mj-cs"/>
              </a:rPr>
              <a:t>2</a:t>
            </a:r>
            <a:r>
              <a:rPr lang="en-US" sz="2400" b="1" dirty="0">
                <a:cs typeface="+mj-cs"/>
              </a:rPr>
              <a:t>Cl</a:t>
            </a:r>
          </a:p>
          <a:p>
            <a:r>
              <a:rPr lang="en-US" sz="2400" b="1" dirty="0">
                <a:cs typeface="+mj-cs"/>
              </a:rPr>
              <a:t>Sol. </a:t>
            </a:r>
          </a:p>
          <a:p>
            <a:r>
              <a:rPr lang="en-US" sz="2400" b="1" dirty="0">
                <a:cs typeface="+mj-cs"/>
              </a:rPr>
              <a:t>CH</a:t>
            </a:r>
            <a:r>
              <a:rPr lang="en-US" sz="2400" b="1" baseline="-25000" dirty="0">
                <a:cs typeface="+mj-cs"/>
              </a:rPr>
              <a:t>3</a:t>
            </a:r>
            <a:r>
              <a:rPr lang="en-US" sz="2400" b="1" dirty="0">
                <a:cs typeface="+mj-cs"/>
              </a:rPr>
              <a:t>CH</a:t>
            </a:r>
            <a:r>
              <a:rPr lang="en-US" sz="2400" b="1" baseline="-25000" dirty="0">
                <a:cs typeface="+mj-cs"/>
              </a:rPr>
              <a:t>2</a:t>
            </a:r>
            <a:r>
              <a:rPr lang="en-US" sz="2400" b="1" dirty="0">
                <a:cs typeface="+mj-cs"/>
              </a:rPr>
              <a:t>Cl</a:t>
            </a:r>
          </a:p>
          <a:p>
            <a:r>
              <a:rPr lang="en-US" sz="2400" b="1" dirty="0">
                <a:solidFill>
                  <a:srgbClr val="FF0000"/>
                </a:solidFill>
                <a:cs typeface="+mj-cs"/>
              </a:rPr>
              <a:t>   a     b</a:t>
            </a:r>
          </a:p>
          <a:p>
            <a:pPr marL="457200" indent="-457200">
              <a:buAutoNum type="alphaLcParenR"/>
            </a:pPr>
            <a:r>
              <a:rPr lang="en-US" sz="2400" b="1" dirty="0">
                <a:cs typeface="+mj-cs"/>
              </a:rPr>
              <a:t>n+1= 2+1= 3 =&gt; Triplet   3H</a:t>
            </a:r>
          </a:p>
          <a:p>
            <a:pPr marL="457200" indent="-457200">
              <a:buAutoNum type="alphaLcParenR"/>
            </a:pPr>
            <a:r>
              <a:rPr lang="en-US" sz="2400" b="1" dirty="0">
                <a:cs typeface="+mj-cs"/>
              </a:rPr>
              <a:t> n+1= 3+1=4 =&gt; Quartet  2H</a:t>
            </a:r>
          </a:p>
          <a:p>
            <a:endParaRPr lang="en-US" sz="2400" b="1" dirty="0">
              <a:cs typeface="+mj-cs"/>
            </a:endParaRPr>
          </a:p>
          <a:p>
            <a:r>
              <a:rPr lang="en-US" sz="2400" b="1" dirty="0">
                <a:cs typeface="+mj-cs"/>
              </a:rPr>
              <a:t>Eg.2 </a:t>
            </a:r>
            <a:endParaRPr lang="ar-IQ" sz="2400" b="1" dirty="0">
              <a:cs typeface="+mj-cs"/>
            </a:endParaRPr>
          </a:p>
          <a:p>
            <a:r>
              <a:rPr lang="en-US" sz="2400" b="1" dirty="0">
                <a:cs typeface="+mj-cs"/>
              </a:rPr>
              <a:t>The following compound gave three proton signals  CH</a:t>
            </a:r>
            <a:r>
              <a:rPr lang="en-US" sz="2400" b="1" baseline="-25000" dirty="0">
                <a:cs typeface="+mj-cs"/>
              </a:rPr>
              <a:t>3</a:t>
            </a:r>
            <a:r>
              <a:rPr lang="en-US" sz="2400" b="1" dirty="0">
                <a:cs typeface="+mj-cs"/>
              </a:rPr>
              <a:t>CH</a:t>
            </a:r>
            <a:r>
              <a:rPr lang="en-US" sz="2400" b="1" baseline="-25000" dirty="0">
                <a:cs typeface="+mj-cs"/>
              </a:rPr>
              <a:t>2</a:t>
            </a:r>
            <a:r>
              <a:rPr lang="en-US" sz="2400" b="1" dirty="0">
                <a:cs typeface="+mj-cs"/>
              </a:rPr>
              <a:t>OH</a:t>
            </a:r>
          </a:p>
          <a:p>
            <a:r>
              <a:rPr lang="en-US" sz="2400" b="1" dirty="0">
                <a:cs typeface="+mj-cs"/>
              </a:rPr>
              <a:t>Sol. </a:t>
            </a:r>
          </a:p>
          <a:p>
            <a:r>
              <a:rPr lang="en-US" sz="2400" b="1" dirty="0">
                <a:cs typeface="+mj-cs"/>
              </a:rPr>
              <a:t>CH</a:t>
            </a:r>
            <a:r>
              <a:rPr lang="en-US" sz="2400" b="1" baseline="-25000" dirty="0">
                <a:cs typeface="+mj-cs"/>
              </a:rPr>
              <a:t>3</a:t>
            </a:r>
            <a:r>
              <a:rPr lang="en-US" sz="2400" b="1" dirty="0">
                <a:cs typeface="+mj-cs"/>
              </a:rPr>
              <a:t>CH</a:t>
            </a:r>
            <a:r>
              <a:rPr lang="en-US" sz="2400" b="1" baseline="-25000" dirty="0">
                <a:cs typeface="+mj-cs"/>
              </a:rPr>
              <a:t>2</a:t>
            </a:r>
            <a:r>
              <a:rPr lang="en-US" sz="2400" b="1" dirty="0">
                <a:cs typeface="+mj-cs"/>
              </a:rPr>
              <a:t>OH</a:t>
            </a:r>
          </a:p>
          <a:p>
            <a:r>
              <a:rPr lang="en-US" sz="2400" b="1" dirty="0">
                <a:cs typeface="+mj-cs"/>
              </a:rPr>
              <a:t>   </a:t>
            </a:r>
            <a:r>
              <a:rPr lang="en-US" sz="2400" b="1" dirty="0">
                <a:solidFill>
                  <a:srgbClr val="FF0000"/>
                </a:solidFill>
                <a:cs typeface="+mj-cs"/>
              </a:rPr>
              <a:t>a     b     c</a:t>
            </a:r>
          </a:p>
          <a:p>
            <a:pPr marL="457200" indent="-457200">
              <a:buAutoNum type="alphaLcParenR"/>
            </a:pPr>
            <a:r>
              <a:rPr lang="en-US" sz="2400" b="1" dirty="0">
                <a:cs typeface="+mj-cs"/>
              </a:rPr>
              <a:t>n+1= 2+1= 3 =&gt; Triplet   3H</a:t>
            </a:r>
          </a:p>
          <a:p>
            <a:pPr marL="457200" indent="-457200">
              <a:buAutoNum type="alphaLcParenR"/>
            </a:pPr>
            <a:r>
              <a:rPr lang="en-US" sz="2400" b="1" dirty="0">
                <a:cs typeface="+mj-cs"/>
              </a:rPr>
              <a:t>n+1= 4+1=5 =&gt; Quintet  2H</a:t>
            </a:r>
          </a:p>
          <a:p>
            <a:pPr marL="457200" indent="-457200">
              <a:buAutoNum type="alphaLcParenR"/>
            </a:pPr>
            <a:r>
              <a:rPr lang="en-US" sz="2400" b="1" dirty="0">
                <a:cs typeface="+mj-cs"/>
              </a:rPr>
              <a:t>n+1= 2+1=3 =&gt; Triplet    1H</a:t>
            </a:r>
          </a:p>
        </p:txBody>
      </p:sp>
    </p:spTree>
    <p:extLst>
      <p:ext uri="{BB962C8B-B14F-4D97-AF65-F5344CB8AC3E}">
        <p14:creationId xmlns:p14="http://schemas.microsoft.com/office/powerpoint/2010/main" val="2596659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B334F2-9B09-9DE4-438B-413ACBA5F9BD}"/>
              </a:ext>
            </a:extLst>
          </p:cNvPr>
          <p:cNvSpPr txBox="1"/>
          <p:nvPr/>
        </p:nvSpPr>
        <p:spPr>
          <a:xfrm>
            <a:off x="295422" y="267286"/>
            <a:ext cx="11732455" cy="5909310"/>
          </a:xfrm>
          <a:prstGeom prst="rect">
            <a:avLst/>
          </a:prstGeom>
          <a:noFill/>
        </p:spPr>
        <p:txBody>
          <a:bodyPr wrap="square" rtlCol="0">
            <a:spAutoFit/>
          </a:bodyPr>
          <a:lstStyle/>
          <a:p>
            <a:r>
              <a:rPr lang="en-US" sz="2400" b="1" dirty="0">
                <a:cs typeface="+mj-cs"/>
              </a:rPr>
              <a:t>Eg.3</a:t>
            </a:r>
            <a:endParaRPr lang="ar-IQ" sz="2400" b="1" dirty="0">
              <a:cs typeface="+mj-cs"/>
            </a:endParaRPr>
          </a:p>
          <a:p>
            <a:r>
              <a:rPr lang="en-US" sz="2400" b="1" dirty="0">
                <a:cs typeface="+mj-cs"/>
              </a:rPr>
              <a:t>The following compound gave three proton signals  (CH</a:t>
            </a:r>
            <a:r>
              <a:rPr lang="en-US" sz="2400" b="1" baseline="-25000" dirty="0">
                <a:cs typeface="+mj-cs"/>
              </a:rPr>
              <a:t>3</a:t>
            </a:r>
            <a:r>
              <a:rPr lang="en-US" sz="2400" b="1" dirty="0">
                <a:cs typeface="+mj-cs"/>
              </a:rPr>
              <a:t>)</a:t>
            </a:r>
            <a:r>
              <a:rPr lang="en-US" sz="2400" b="1" baseline="-25000" dirty="0">
                <a:cs typeface="+mj-cs"/>
              </a:rPr>
              <a:t>2</a:t>
            </a:r>
            <a:r>
              <a:rPr lang="en-US" sz="2400" b="1" dirty="0">
                <a:cs typeface="+mj-cs"/>
              </a:rPr>
              <a:t>CHCH</a:t>
            </a:r>
            <a:r>
              <a:rPr lang="en-US" sz="2400" b="1" baseline="-25000" dirty="0">
                <a:cs typeface="+mj-cs"/>
              </a:rPr>
              <a:t>2</a:t>
            </a:r>
            <a:r>
              <a:rPr lang="en-US" sz="2400" b="1" dirty="0">
                <a:cs typeface="+mj-cs"/>
              </a:rPr>
              <a:t>Cl</a:t>
            </a:r>
          </a:p>
          <a:p>
            <a:r>
              <a:rPr lang="en-US" sz="2400" dirty="0">
                <a:cs typeface="+mj-cs"/>
              </a:rPr>
              <a:t> </a:t>
            </a:r>
            <a:r>
              <a:rPr lang="en-US" sz="2400" b="1" dirty="0">
                <a:cs typeface="+mj-cs"/>
              </a:rPr>
              <a:t>Sol. </a:t>
            </a:r>
          </a:p>
          <a:p>
            <a:r>
              <a:rPr lang="en-US" sz="2400" b="1" dirty="0">
                <a:cs typeface="+mj-cs"/>
              </a:rPr>
              <a:t>(CH</a:t>
            </a:r>
            <a:r>
              <a:rPr lang="en-US" sz="2400" b="1" baseline="-25000" dirty="0">
                <a:cs typeface="+mj-cs"/>
              </a:rPr>
              <a:t>3</a:t>
            </a:r>
            <a:r>
              <a:rPr lang="en-US" sz="2400" b="1" dirty="0">
                <a:cs typeface="+mj-cs"/>
              </a:rPr>
              <a:t>)</a:t>
            </a:r>
            <a:r>
              <a:rPr lang="en-US" sz="2400" b="1" baseline="-25000" dirty="0">
                <a:cs typeface="+mj-cs"/>
              </a:rPr>
              <a:t>2</a:t>
            </a:r>
            <a:r>
              <a:rPr lang="en-US" sz="2400" b="1" dirty="0">
                <a:cs typeface="+mj-cs"/>
              </a:rPr>
              <a:t>CHCH</a:t>
            </a:r>
            <a:r>
              <a:rPr lang="en-US" sz="2400" b="1" baseline="-25000" dirty="0">
                <a:cs typeface="+mj-cs"/>
              </a:rPr>
              <a:t>2</a:t>
            </a:r>
            <a:r>
              <a:rPr lang="en-US" sz="2400" b="1" dirty="0">
                <a:cs typeface="+mj-cs"/>
              </a:rPr>
              <a:t>Cl</a:t>
            </a:r>
          </a:p>
          <a:p>
            <a:r>
              <a:rPr lang="en-US" sz="2400" b="1" dirty="0">
                <a:solidFill>
                  <a:srgbClr val="FF0000"/>
                </a:solidFill>
                <a:cs typeface="+mj-cs"/>
              </a:rPr>
              <a:t>     a     b     c</a:t>
            </a:r>
          </a:p>
          <a:p>
            <a:pPr marL="457200" indent="-457200">
              <a:buAutoNum type="alphaLcParenR"/>
            </a:pPr>
            <a:r>
              <a:rPr lang="en-US" sz="2400" b="1" dirty="0">
                <a:cs typeface="+mj-cs"/>
              </a:rPr>
              <a:t>n+1= 1+1= 2 =&gt; Doublet    3H    </a:t>
            </a:r>
          </a:p>
          <a:p>
            <a:pPr marL="457200" indent="-457200">
              <a:buAutoNum type="alphaLcParenR"/>
            </a:pPr>
            <a:r>
              <a:rPr lang="en-US" sz="2400" b="1" dirty="0">
                <a:cs typeface="+mj-cs"/>
              </a:rPr>
              <a:t>n+1= 8+1=9 =&gt; Multi          1H</a:t>
            </a:r>
          </a:p>
          <a:p>
            <a:pPr marL="457200" indent="-457200">
              <a:buAutoNum type="alphaLcParenR"/>
            </a:pPr>
            <a:r>
              <a:rPr lang="en-US" sz="2400" b="1" dirty="0">
                <a:cs typeface="+mj-cs"/>
              </a:rPr>
              <a:t>n+1= 1+1= 2 =&gt; Doublet    2H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mj-lt"/>
                <a:ea typeface="+mn-ea"/>
                <a:cs typeface="+mn-cs"/>
              </a:rPr>
              <a:t>Eg.4</a:t>
            </a:r>
            <a:endParaRPr kumimoji="0" lang="ar-IQ" sz="2400" b="1" i="0" u="none" strike="noStrike" kern="1200" cap="none" spc="0" normalizeH="0" baseline="0" noProof="0" dirty="0">
              <a:ln>
                <a:noFill/>
              </a:ln>
              <a:effectLst/>
              <a:uLnTx/>
              <a:uFillTx/>
              <a:latin typeface="+mj-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mj-lt"/>
                <a:ea typeface="+mn-ea"/>
                <a:cs typeface="+mn-cs"/>
              </a:rPr>
              <a:t>The following compound gave tow proton signals  (CH</a:t>
            </a:r>
            <a:r>
              <a:rPr kumimoji="0" lang="en-US" sz="2400" b="1" i="0" u="none" strike="noStrike" kern="1200" cap="none" spc="0" normalizeH="0" baseline="-25000" noProof="0" dirty="0">
                <a:ln>
                  <a:noFill/>
                </a:ln>
                <a:effectLst/>
                <a:uLnTx/>
                <a:uFillTx/>
                <a:latin typeface="+mj-lt"/>
                <a:ea typeface="+mn-ea"/>
                <a:cs typeface="+mn-cs"/>
              </a:rPr>
              <a:t>3</a:t>
            </a:r>
            <a:r>
              <a:rPr kumimoji="0" lang="en-US" sz="2400" b="1" i="0" u="none" strike="noStrike" kern="1200" cap="none" spc="0" normalizeH="0" baseline="0" noProof="0" dirty="0">
                <a:ln>
                  <a:noFill/>
                </a:ln>
                <a:effectLst/>
                <a:uLnTx/>
                <a:uFillTx/>
                <a:latin typeface="+mj-lt"/>
                <a:ea typeface="+mn-ea"/>
                <a:cs typeface="+mn-cs"/>
              </a:rPr>
              <a:t>)</a:t>
            </a:r>
            <a:r>
              <a:rPr kumimoji="0" lang="en-US" sz="2400" b="1" i="0" u="none" strike="noStrike" kern="1200" cap="none" spc="0" normalizeH="0" baseline="-25000" noProof="0" dirty="0">
                <a:ln>
                  <a:noFill/>
                </a:ln>
                <a:effectLst/>
                <a:uLnTx/>
                <a:uFillTx/>
                <a:latin typeface="+mj-lt"/>
                <a:ea typeface="+mn-ea"/>
                <a:cs typeface="+mn-cs"/>
              </a:rPr>
              <a:t>3</a:t>
            </a:r>
            <a:r>
              <a:rPr kumimoji="0" lang="en-US" sz="2400" b="1" i="0" u="none" strike="noStrike" kern="1200" cap="none" spc="0" normalizeH="0" baseline="0" noProof="0" dirty="0">
                <a:ln>
                  <a:noFill/>
                </a:ln>
                <a:effectLst/>
                <a:uLnTx/>
                <a:uFillTx/>
                <a:latin typeface="+mj-lt"/>
                <a:ea typeface="+mn-ea"/>
                <a:cs typeface="+mn-cs"/>
              </a:rPr>
              <a:t>CCH</a:t>
            </a:r>
            <a:r>
              <a:rPr kumimoji="0" lang="en-US" sz="2400" b="1" i="0" u="none" strike="noStrike" kern="1200" cap="none" spc="0" normalizeH="0" baseline="-25000" noProof="0" dirty="0">
                <a:ln>
                  <a:noFill/>
                </a:ln>
                <a:effectLst/>
                <a:uLnTx/>
                <a:uFillTx/>
                <a:latin typeface="+mj-lt"/>
                <a:ea typeface="+mn-ea"/>
                <a:cs typeface="+mn-cs"/>
              </a:rPr>
              <a:t>2</a:t>
            </a:r>
            <a:r>
              <a:rPr kumimoji="0" lang="en-US" sz="2400" b="1" i="0" u="none" strike="noStrike" kern="1200" cap="none" spc="0" normalizeH="0" baseline="0" noProof="0" dirty="0">
                <a:ln>
                  <a:noFill/>
                </a:ln>
                <a:effectLst/>
                <a:uLnTx/>
                <a:uFillTx/>
                <a:latin typeface="+mj-lt"/>
                <a:ea typeface="+mn-ea"/>
                <a:cs typeface="+mn-cs"/>
              </a:rPr>
              <a:t>Cl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effectLst/>
                <a:uLnTx/>
                <a:uFillTx/>
                <a:latin typeface="+mj-lt"/>
                <a:ea typeface="+mn-ea"/>
                <a:cs typeface="+mn-cs"/>
              </a:rPr>
              <a:t> </a:t>
            </a:r>
            <a:r>
              <a:rPr kumimoji="0" lang="en-US" sz="2400" b="1" i="0" u="none" strike="noStrike" kern="1200" cap="none" spc="0" normalizeH="0" baseline="0" noProof="0" dirty="0">
                <a:ln>
                  <a:noFill/>
                </a:ln>
                <a:effectLst/>
                <a:uLnTx/>
                <a:uFillTx/>
                <a:latin typeface="+mj-lt"/>
                <a:ea typeface="+mn-ea"/>
                <a:cs typeface="+mn-cs"/>
              </a:rPr>
              <a:t>Sol.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mj-lt"/>
                <a:ea typeface="+mn-ea"/>
                <a:cs typeface="+mn-cs"/>
              </a:rPr>
              <a:t>(CH</a:t>
            </a:r>
            <a:r>
              <a:rPr kumimoji="0" lang="en-US" sz="2400" b="1" i="0" u="none" strike="noStrike" kern="1200" cap="none" spc="0" normalizeH="0" baseline="-25000" noProof="0" dirty="0">
                <a:ln>
                  <a:noFill/>
                </a:ln>
                <a:effectLst/>
                <a:uLnTx/>
                <a:uFillTx/>
                <a:latin typeface="+mj-lt"/>
                <a:ea typeface="+mn-ea"/>
                <a:cs typeface="+mn-cs"/>
              </a:rPr>
              <a:t>3</a:t>
            </a:r>
            <a:r>
              <a:rPr kumimoji="0" lang="en-US" sz="2400" b="1" i="0" u="none" strike="noStrike" kern="1200" cap="none" spc="0" normalizeH="0" baseline="0" noProof="0" dirty="0">
                <a:ln>
                  <a:noFill/>
                </a:ln>
                <a:effectLst/>
                <a:uLnTx/>
                <a:uFillTx/>
                <a:latin typeface="+mj-lt"/>
                <a:ea typeface="+mn-ea"/>
                <a:cs typeface="+mn-cs"/>
              </a:rPr>
              <a:t>)</a:t>
            </a:r>
            <a:r>
              <a:rPr kumimoji="0" lang="en-US" sz="2400" b="1" i="0" u="none" strike="noStrike" kern="1200" cap="none" spc="0" normalizeH="0" baseline="-25000" noProof="0" dirty="0">
                <a:ln>
                  <a:noFill/>
                </a:ln>
                <a:effectLst/>
                <a:uLnTx/>
                <a:uFillTx/>
                <a:latin typeface="+mj-lt"/>
                <a:ea typeface="+mn-ea"/>
                <a:cs typeface="+mn-cs"/>
              </a:rPr>
              <a:t>3</a:t>
            </a:r>
            <a:r>
              <a:rPr kumimoji="0" lang="en-US" sz="2400" b="1" i="0" u="none" strike="noStrike" kern="1200" cap="none" spc="0" normalizeH="0" baseline="0" noProof="0" dirty="0">
                <a:ln>
                  <a:noFill/>
                </a:ln>
                <a:effectLst/>
                <a:uLnTx/>
                <a:uFillTx/>
                <a:latin typeface="+mj-lt"/>
                <a:ea typeface="+mn-ea"/>
                <a:cs typeface="+mn-cs"/>
              </a:rPr>
              <a:t>C CH</a:t>
            </a:r>
            <a:r>
              <a:rPr kumimoji="0" lang="en-US" sz="2400" b="1" i="0" u="none" strike="noStrike" kern="1200" cap="none" spc="0" normalizeH="0" baseline="-25000" noProof="0" dirty="0">
                <a:ln>
                  <a:noFill/>
                </a:ln>
                <a:effectLst/>
                <a:uLnTx/>
                <a:uFillTx/>
                <a:latin typeface="+mj-lt"/>
                <a:ea typeface="+mn-ea"/>
                <a:cs typeface="+mn-cs"/>
              </a:rPr>
              <a:t>2</a:t>
            </a:r>
            <a:r>
              <a:rPr kumimoji="0" lang="en-US" sz="2400" b="1" i="0" u="none" strike="noStrike" kern="1200" cap="none" spc="0" normalizeH="0" baseline="0" noProof="0" dirty="0">
                <a:ln>
                  <a:noFill/>
                </a:ln>
                <a:effectLst/>
                <a:uLnTx/>
                <a:uFillTx/>
                <a:latin typeface="+mj-lt"/>
                <a:ea typeface="+mn-ea"/>
                <a:cs typeface="+mn-cs"/>
              </a:rPr>
              <a:t>Cl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mj-lt"/>
                <a:ea typeface="+mn-ea"/>
                <a:cs typeface="+mn-cs"/>
              </a:rPr>
              <a:t>     a          b     </a:t>
            </a:r>
          </a:p>
          <a:p>
            <a:pPr marL="457200" marR="0" lvl="0" indent="-457200" algn="l" defTabSz="914400" rtl="0" eaLnBrk="1" fontAlgn="auto" latinLnBrk="0" hangingPunct="1">
              <a:lnSpc>
                <a:spcPct val="100000"/>
              </a:lnSpc>
              <a:spcBef>
                <a:spcPts val="0"/>
              </a:spcBef>
              <a:spcAft>
                <a:spcPts val="0"/>
              </a:spcAft>
              <a:buClrTx/>
              <a:buSzTx/>
              <a:buFont typeface="+mj-lt"/>
              <a:buAutoNum type="alphaLcParenR"/>
              <a:tabLst/>
              <a:defRPr/>
            </a:pPr>
            <a:r>
              <a:rPr kumimoji="0" lang="en-US" sz="2400" b="1" i="0" u="none" strike="noStrike" kern="1200" cap="none" spc="0" normalizeH="0" baseline="0" noProof="0" dirty="0">
                <a:ln>
                  <a:noFill/>
                </a:ln>
                <a:effectLst/>
                <a:uLnTx/>
                <a:uFillTx/>
                <a:latin typeface="+mj-lt"/>
                <a:ea typeface="+mn-ea"/>
                <a:cs typeface="+mn-cs"/>
              </a:rPr>
              <a:t>n+1= 0+1= 1 =&gt; Singlet    9H    </a:t>
            </a:r>
          </a:p>
          <a:p>
            <a:pPr marL="457200" marR="0" lvl="0" indent="-457200" algn="l" defTabSz="914400" rtl="0" eaLnBrk="1" fontAlgn="auto" latinLnBrk="0" hangingPunct="1">
              <a:lnSpc>
                <a:spcPct val="100000"/>
              </a:lnSpc>
              <a:spcBef>
                <a:spcPts val="0"/>
              </a:spcBef>
              <a:spcAft>
                <a:spcPts val="0"/>
              </a:spcAft>
              <a:buClrTx/>
              <a:buSzTx/>
              <a:buFontTx/>
              <a:buAutoNum type="alphaLcParenR"/>
              <a:tabLst/>
              <a:defRPr/>
            </a:pPr>
            <a:r>
              <a:rPr kumimoji="0" lang="en-US" sz="2400" b="1" i="0" u="none" strike="noStrike" kern="1200" cap="none" spc="0" normalizeH="0" baseline="0" noProof="0" dirty="0">
                <a:ln>
                  <a:noFill/>
                </a:ln>
                <a:effectLst/>
                <a:uLnTx/>
                <a:uFillTx/>
                <a:latin typeface="+mj-lt"/>
                <a:ea typeface="+mn-ea"/>
                <a:cs typeface="+mn-cs"/>
              </a:rPr>
              <a:t>n+1= 0+1=1 =&gt; Singlet     2H</a:t>
            </a:r>
            <a:endParaRPr lang="en-US" sz="2400" dirty="0">
              <a:latin typeface="+mj-lt"/>
            </a:endParaRPr>
          </a:p>
        </p:txBody>
      </p:sp>
    </p:spTree>
    <p:extLst>
      <p:ext uri="{BB962C8B-B14F-4D97-AF65-F5344CB8AC3E}">
        <p14:creationId xmlns:p14="http://schemas.microsoft.com/office/powerpoint/2010/main" val="82696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27E1479-1AE6-78C6-155A-4F943B1870C9}"/>
              </a:ext>
            </a:extLst>
          </p:cNvPr>
          <p:cNvSpPr txBox="1"/>
          <p:nvPr/>
        </p:nvSpPr>
        <p:spPr>
          <a:xfrm>
            <a:off x="180535" y="0"/>
            <a:ext cx="11830929" cy="618630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mj-lt"/>
                <a:ea typeface="+mn-ea"/>
                <a:cs typeface="+mn-cs"/>
              </a:rPr>
              <a:t>Eg.5</a:t>
            </a:r>
            <a:endParaRPr kumimoji="0" lang="ar-IQ" sz="2200" b="1" i="0" u="none" strike="noStrike" kern="1200" cap="none" spc="0" normalizeH="0" baseline="0" noProof="0" dirty="0">
              <a:ln>
                <a:noFill/>
              </a:ln>
              <a:effectLst/>
              <a:uLnTx/>
              <a:uFillTx/>
              <a:latin typeface="+mj-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mj-lt"/>
                <a:ea typeface="+mn-ea"/>
                <a:cs typeface="+mn-cs"/>
              </a:rPr>
              <a:t>The following compound gave three proton signals  CH</a:t>
            </a:r>
            <a:r>
              <a:rPr kumimoji="0" lang="en-US" sz="2200" b="1" i="0" u="none" strike="noStrike" kern="1200" cap="none" spc="0" normalizeH="0" baseline="-25000" noProof="0" dirty="0">
                <a:ln>
                  <a:noFill/>
                </a:ln>
                <a:effectLst/>
                <a:uLnTx/>
                <a:uFillTx/>
                <a:latin typeface="+mj-lt"/>
                <a:ea typeface="+mn-ea"/>
                <a:cs typeface="+mn-cs"/>
              </a:rPr>
              <a:t>3</a:t>
            </a:r>
            <a:r>
              <a:rPr kumimoji="0" lang="en-US" sz="2200" b="1" i="0" u="none" strike="noStrike" kern="1200" cap="none" spc="0" normalizeH="0" baseline="0" noProof="0" dirty="0">
                <a:ln>
                  <a:noFill/>
                </a:ln>
                <a:effectLst/>
                <a:uLnTx/>
                <a:uFillTx/>
                <a:latin typeface="+mj-lt"/>
                <a:ea typeface="+mn-ea"/>
                <a:cs typeface="+mn-cs"/>
              </a:rPr>
              <a:t>CO CH</a:t>
            </a:r>
            <a:r>
              <a:rPr kumimoji="0" lang="en-US" sz="2200" b="1" i="0" u="none" strike="noStrike" kern="1200" cap="none" spc="0" normalizeH="0" baseline="-25000" noProof="0" dirty="0">
                <a:ln>
                  <a:noFill/>
                </a:ln>
                <a:effectLst/>
                <a:uLnTx/>
                <a:uFillTx/>
                <a:latin typeface="+mj-lt"/>
                <a:ea typeface="+mn-ea"/>
                <a:cs typeface="+mn-cs"/>
              </a:rPr>
              <a:t>2</a:t>
            </a:r>
            <a:r>
              <a:rPr kumimoji="0" lang="en-US" sz="2200" b="1" i="0" u="none" strike="noStrike" kern="1200" cap="none" spc="0" normalizeH="0" baseline="0" noProof="0" dirty="0">
                <a:ln>
                  <a:noFill/>
                </a:ln>
                <a:effectLst/>
                <a:uLnTx/>
                <a:uFillTx/>
                <a:latin typeface="+mj-lt"/>
                <a:ea typeface="+mn-ea"/>
                <a:cs typeface="+mn-cs"/>
              </a:rPr>
              <a:t>CH</a:t>
            </a:r>
            <a:r>
              <a:rPr kumimoji="0" lang="en-US" sz="2200" b="1" i="0" u="none" strike="noStrike" kern="1200" cap="none" spc="0" normalizeH="0" baseline="-25000" noProof="0" dirty="0">
                <a:ln>
                  <a:noFill/>
                </a:ln>
                <a:effectLst/>
                <a:uLnTx/>
                <a:uFillTx/>
                <a:latin typeface="+mj-lt"/>
                <a:ea typeface="+mn-ea"/>
                <a:cs typeface="+mn-cs"/>
              </a:rPr>
              <a:t>3</a:t>
            </a:r>
            <a:endParaRPr kumimoji="0" lang="en-US" sz="2200" b="1" i="0" u="none" strike="noStrike" kern="1200" cap="none" spc="0" normalizeH="0" baseline="0" noProof="0" dirty="0">
              <a:ln>
                <a:noFill/>
              </a:ln>
              <a:effectLst/>
              <a:uLnTx/>
              <a:uFillTx/>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mj-lt"/>
                <a:ea typeface="+mn-ea"/>
                <a:cs typeface="+mn-cs"/>
              </a:rPr>
              <a:t> Sol.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mj-lt"/>
                <a:ea typeface="+mn-ea"/>
                <a:cs typeface="+mn-cs"/>
              </a:rPr>
              <a:t>CH</a:t>
            </a:r>
            <a:r>
              <a:rPr kumimoji="0" lang="en-US" sz="2200" b="1" i="0" u="none" strike="noStrike" kern="1200" cap="none" spc="0" normalizeH="0" baseline="-25000" noProof="0" dirty="0">
                <a:ln>
                  <a:noFill/>
                </a:ln>
                <a:effectLst/>
                <a:uLnTx/>
                <a:uFillTx/>
                <a:latin typeface="+mj-lt"/>
                <a:ea typeface="+mn-ea"/>
                <a:cs typeface="+mn-cs"/>
              </a:rPr>
              <a:t>3</a:t>
            </a:r>
            <a:r>
              <a:rPr kumimoji="0" lang="en-US" sz="2200" b="1" i="0" u="none" strike="noStrike" kern="1200" cap="none" spc="0" normalizeH="0" baseline="0" noProof="0" dirty="0">
                <a:ln>
                  <a:noFill/>
                </a:ln>
                <a:effectLst/>
                <a:uLnTx/>
                <a:uFillTx/>
                <a:latin typeface="+mj-lt"/>
                <a:ea typeface="+mn-ea"/>
                <a:cs typeface="+mn-cs"/>
              </a:rPr>
              <a:t>CO CH</a:t>
            </a:r>
            <a:r>
              <a:rPr kumimoji="0" lang="en-US" sz="2200" b="1" i="0" u="none" strike="noStrike" kern="1200" cap="none" spc="0" normalizeH="0" baseline="-25000" noProof="0" dirty="0">
                <a:ln>
                  <a:noFill/>
                </a:ln>
                <a:effectLst/>
                <a:uLnTx/>
                <a:uFillTx/>
                <a:latin typeface="+mj-lt"/>
                <a:ea typeface="+mn-ea"/>
                <a:cs typeface="+mn-cs"/>
              </a:rPr>
              <a:t>2</a:t>
            </a:r>
            <a:r>
              <a:rPr kumimoji="0" lang="en-US" sz="2200" b="1" i="0" u="none" strike="noStrike" kern="1200" cap="none" spc="0" normalizeH="0" baseline="0" noProof="0" dirty="0">
                <a:ln>
                  <a:noFill/>
                </a:ln>
                <a:effectLst/>
                <a:uLnTx/>
                <a:uFillTx/>
                <a:latin typeface="+mj-lt"/>
                <a:ea typeface="+mn-ea"/>
                <a:cs typeface="+mn-cs"/>
              </a:rPr>
              <a:t>CH</a:t>
            </a:r>
            <a:r>
              <a:rPr kumimoji="0" lang="en-US" sz="2200" b="1" i="0" u="none" strike="noStrike" kern="1200" cap="none" spc="0" normalizeH="0" baseline="-25000" noProof="0" dirty="0">
                <a:ln>
                  <a:noFill/>
                </a:ln>
                <a:effectLst/>
                <a:uLnTx/>
                <a:uFillTx/>
                <a:latin typeface="+mj-lt"/>
                <a:ea typeface="+mn-ea"/>
                <a:cs typeface="+mn-cs"/>
              </a:rPr>
              <a:t>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i="0" u="none" strike="noStrike" kern="1200" cap="none" spc="0" normalizeH="0" baseline="0" noProof="0" dirty="0">
                <a:ln>
                  <a:noFill/>
                </a:ln>
                <a:effectLst/>
                <a:uLnTx/>
                <a:uFillTx/>
                <a:latin typeface="+mj-lt"/>
                <a:ea typeface="+mn-ea"/>
                <a:cs typeface="+mn-cs"/>
              </a:rPr>
              <a:t>   </a:t>
            </a:r>
            <a:r>
              <a:rPr kumimoji="0" lang="en-US" sz="2200" b="1" i="0" u="none" strike="noStrike" kern="1200" cap="none" spc="0" normalizeH="0" baseline="0" noProof="0" dirty="0">
                <a:ln>
                  <a:noFill/>
                </a:ln>
                <a:solidFill>
                  <a:srgbClr val="FF0000"/>
                </a:solidFill>
                <a:effectLst/>
                <a:uLnTx/>
                <a:uFillTx/>
                <a:latin typeface="+mj-lt"/>
                <a:ea typeface="+mn-ea"/>
                <a:cs typeface="+mn-cs"/>
              </a:rPr>
              <a:t>a           b     c</a:t>
            </a:r>
          </a:p>
          <a:p>
            <a:pPr marL="457200" marR="0" lvl="0" indent="-457200" algn="l" defTabSz="914400" rtl="0" eaLnBrk="1" fontAlgn="auto" latinLnBrk="0" hangingPunct="1">
              <a:lnSpc>
                <a:spcPct val="100000"/>
              </a:lnSpc>
              <a:spcBef>
                <a:spcPts val="0"/>
              </a:spcBef>
              <a:spcAft>
                <a:spcPts val="0"/>
              </a:spcAft>
              <a:buClrTx/>
              <a:buSzTx/>
              <a:buFontTx/>
              <a:buAutoNum type="alphaLcParenR"/>
              <a:tabLst/>
              <a:defRPr/>
            </a:pPr>
            <a:r>
              <a:rPr kumimoji="0" lang="en-US" sz="2200" b="1" i="0" u="none" strike="noStrike" kern="1200" cap="none" spc="0" normalizeH="0" baseline="0" noProof="0" dirty="0">
                <a:ln>
                  <a:noFill/>
                </a:ln>
                <a:effectLst/>
                <a:uLnTx/>
                <a:uFillTx/>
                <a:latin typeface="+mj-lt"/>
                <a:ea typeface="+mn-ea"/>
                <a:cs typeface="+mn-cs"/>
              </a:rPr>
              <a:t>n+1= 0+1= 1 =&gt; Singlet    3H    </a:t>
            </a:r>
          </a:p>
          <a:p>
            <a:pPr marL="457200" marR="0" lvl="0" indent="-457200" algn="l" defTabSz="914400" rtl="0" eaLnBrk="1" fontAlgn="auto" latinLnBrk="0" hangingPunct="1">
              <a:lnSpc>
                <a:spcPct val="100000"/>
              </a:lnSpc>
              <a:spcBef>
                <a:spcPts val="0"/>
              </a:spcBef>
              <a:spcAft>
                <a:spcPts val="0"/>
              </a:spcAft>
              <a:buClrTx/>
              <a:buSzTx/>
              <a:buFontTx/>
              <a:buAutoNum type="alphaLcParenR"/>
              <a:tabLst/>
              <a:defRPr/>
            </a:pPr>
            <a:r>
              <a:rPr kumimoji="0" lang="en-US" sz="2200" b="1" i="0" u="none" strike="noStrike" kern="1200" cap="none" spc="0" normalizeH="0" baseline="0" noProof="0" dirty="0">
                <a:ln>
                  <a:noFill/>
                </a:ln>
                <a:effectLst/>
                <a:uLnTx/>
                <a:uFillTx/>
                <a:latin typeface="+mj-lt"/>
                <a:ea typeface="+mn-ea"/>
                <a:cs typeface="+mn-cs"/>
              </a:rPr>
              <a:t>n+1= 3+1=4 =&gt; </a:t>
            </a:r>
            <a:r>
              <a:rPr lang="en-US" sz="2200" b="1" dirty="0">
                <a:latin typeface="+mj-lt"/>
                <a:cs typeface="+mj-cs"/>
              </a:rPr>
              <a:t>Quartet</a:t>
            </a:r>
            <a:r>
              <a:rPr kumimoji="0" lang="en-US" sz="2200" b="1" i="0" u="none" strike="noStrike" kern="1200" cap="none" spc="0" normalizeH="0" baseline="0" noProof="0" dirty="0">
                <a:ln>
                  <a:noFill/>
                </a:ln>
                <a:effectLst/>
                <a:uLnTx/>
                <a:uFillTx/>
                <a:latin typeface="+mj-lt"/>
                <a:ea typeface="+mn-ea"/>
                <a:cs typeface="+mn-cs"/>
              </a:rPr>
              <a:t>   2H</a:t>
            </a:r>
          </a:p>
          <a:p>
            <a:pPr marL="457200" marR="0" lvl="0" indent="-457200" algn="l" defTabSz="914400" rtl="0" eaLnBrk="1" fontAlgn="auto" latinLnBrk="0" hangingPunct="1">
              <a:lnSpc>
                <a:spcPct val="100000"/>
              </a:lnSpc>
              <a:spcBef>
                <a:spcPts val="0"/>
              </a:spcBef>
              <a:spcAft>
                <a:spcPts val="0"/>
              </a:spcAft>
              <a:buClrTx/>
              <a:buSzTx/>
              <a:buFontTx/>
              <a:buAutoNum type="alphaLcParenR"/>
              <a:tabLst/>
              <a:defRPr/>
            </a:pPr>
            <a:r>
              <a:rPr kumimoji="0" lang="en-US" sz="2200" b="1" i="0" u="none" strike="noStrike" kern="1200" cap="none" spc="0" normalizeH="0" baseline="0" noProof="0" dirty="0">
                <a:ln>
                  <a:noFill/>
                </a:ln>
                <a:effectLst/>
                <a:uLnTx/>
                <a:uFillTx/>
                <a:latin typeface="+mj-lt"/>
                <a:ea typeface="+mn-ea"/>
                <a:cs typeface="+mn-cs"/>
              </a:rPr>
              <a:t>n+1= 2+1= 3 =&gt; </a:t>
            </a:r>
            <a:r>
              <a:rPr lang="en-US" sz="2200" b="1" dirty="0">
                <a:latin typeface="+mj-lt"/>
                <a:cs typeface="+mj-cs"/>
              </a:rPr>
              <a:t>Triplet</a:t>
            </a:r>
            <a:r>
              <a:rPr kumimoji="0" lang="en-US" sz="2200" b="1" i="0" u="none" strike="noStrike" kern="1200" cap="none" spc="0" normalizeH="0" baseline="0" noProof="0" dirty="0">
                <a:ln>
                  <a:noFill/>
                </a:ln>
                <a:effectLst/>
                <a:uLnTx/>
                <a:uFillTx/>
                <a:latin typeface="+mj-lt"/>
                <a:ea typeface="+mn-ea"/>
                <a:cs typeface="+mn-cs"/>
              </a:rPr>
              <a:t>    2H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mj-lt"/>
                <a:ea typeface="+mn-ea"/>
                <a:cs typeface="+mn-cs"/>
              </a:rPr>
              <a:t>Eg.6</a:t>
            </a:r>
            <a:endParaRPr kumimoji="0" lang="ar-IQ" sz="2200" b="1" i="0" u="none" strike="noStrike" kern="1200" cap="none" spc="0" normalizeH="0" baseline="0" noProof="0" dirty="0">
              <a:ln>
                <a:noFill/>
              </a:ln>
              <a:effectLst/>
              <a:uLnTx/>
              <a:uFillTx/>
              <a:latin typeface="+mj-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mj-lt"/>
                <a:ea typeface="+mn-ea"/>
                <a:cs typeface="+mn-cs"/>
              </a:rPr>
              <a:t>The following compound gave tow proton signals C</a:t>
            </a:r>
            <a:r>
              <a:rPr kumimoji="0" lang="en-US" sz="2200" b="1" i="0" u="none" strike="noStrike" kern="1200" cap="none" spc="0" normalizeH="0" baseline="-25000" noProof="0" dirty="0">
                <a:ln>
                  <a:noFill/>
                </a:ln>
                <a:effectLst/>
                <a:uLnTx/>
                <a:uFillTx/>
                <a:latin typeface="+mj-lt"/>
                <a:ea typeface="+mn-ea"/>
                <a:cs typeface="+mn-cs"/>
              </a:rPr>
              <a:t>9</a:t>
            </a:r>
            <a:r>
              <a:rPr kumimoji="0" lang="en-US" sz="2200" b="1" i="0" u="none" strike="noStrike" kern="1200" cap="none" spc="0" normalizeH="0" baseline="0" noProof="0" dirty="0">
                <a:ln>
                  <a:noFill/>
                </a:ln>
                <a:effectLst/>
                <a:uLnTx/>
                <a:uFillTx/>
                <a:latin typeface="+mj-lt"/>
                <a:ea typeface="+mn-ea"/>
                <a:cs typeface="+mn-cs"/>
              </a:rPr>
              <a:t>H</a:t>
            </a:r>
            <a:r>
              <a:rPr kumimoji="0" lang="en-US" sz="2200" b="1" i="0" u="none" strike="noStrike" kern="1200" cap="none" spc="0" normalizeH="0" baseline="-25000" noProof="0" dirty="0">
                <a:ln>
                  <a:noFill/>
                </a:ln>
                <a:effectLst/>
                <a:uLnTx/>
                <a:uFillTx/>
                <a:latin typeface="+mj-lt"/>
                <a:ea typeface="+mn-ea"/>
                <a:cs typeface="+mn-cs"/>
              </a:rPr>
              <a:t>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mj-lt"/>
                <a:ea typeface="+mn-ea"/>
                <a:cs typeface="+mn-cs"/>
              </a:rPr>
              <a:t> Sol.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latin typeface="+mj-lt"/>
              </a:rPr>
              <a:t>From formula the compound aromatic </a:t>
            </a:r>
            <a:endParaRPr kumimoji="0" lang="en-US" sz="2200" b="1" i="0" u="none" strike="noStrike" kern="1200" cap="none" spc="0" normalizeH="0" baseline="0" noProof="0" dirty="0">
              <a:ln>
                <a:noFill/>
              </a:ln>
              <a:effectLst/>
              <a:uLnTx/>
              <a:uFillTx/>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noProof="0" dirty="0">
                <a:ln>
                  <a:noFill/>
                </a:ln>
                <a:effectLst/>
                <a:uLnTx/>
                <a:uFillTx/>
                <a:latin typeface="+mj-lt"/>
                <a:ea typeface="+mn-ea"/>
                <a:cs typeface="+mn-cs"/>
              </a:rPr>
              <a:t>C</a:t>
            </a:r>
            <a:r>
              <a:rPr lang="en-US" sz="2200" b="1" baseline="-25000" dirty="0">
                <a:latin typeface="+mj-lt"/>
              </a:rPr>
              <a:t>6</a:t>
            </a:r>
            <a:r>
              <a:rPr kumimoji="0" lang="en-US" sz="2200" b="1" i="0" u="none" strike="noStrike" kern="1200" cap="none" spc="0" normalizeH="0" noProof="0" dirty="0">
                <a:ln>
                  <a:noFill/>
                </a:ln>
                <a:effectLst/>
                <a:uLnTx/>
                <a:uFillTx/>
                <a:latin typeface="+mj-lt"/>
                <a:ea typeface="+mn-ea"/>
                <a:cs typeface="+mn-cs"/>
              </a:rPr>
              <a:t>H</a:t>
            </a:r>
            <a:r>
              <a:rPr lang="en-US" sz="2200" b="1" baseline="-25000" dirty="0">
                <a:latin typeface="+mj-lt"/>
              </a:rPr>
              <a:t>3 </a:t>
            </a:r>
            <a:r>
              <a:rPr lang="en-US" sz="2200" b="1" dirty="0">
                <a:latin typeface="+mj-lt"/>
              </a:rPr>
              <a:t>(</a:t>
            </a:r>
            <a:r>
              <a:rPr kumimoji="0" lang="en-US" sz="2200" b="1" i="0" u="none" strike="noStrike" kern="1200" cap="none" spc="0" normalizeH="0" noProof="0" dirty="0">
                <a:ln>
                  <a:noFill/>
                </a:ln>
                <a:effectLst/>
                <a:uLnTx/>
                <a:uFillTx/>
                <a:latin typeface="+mj-lt"/>
                <a:ea typeface="+mn-ea"/>
                <a:cs typeface="+mn-cs"/>
              </a:rPr>
              <a:t>CH</a:t>
            </a:r>
            <a:r>
              <a:rPr kumimoji="0" lang="en-US" sz="2200" b="1" i="0" u="none" strike="noStrike" kern="1200" cap="none" spc="0" normalizeH="0" baseline="-25000" noProof="0" dirty="0">
                <a:ln>
                  <a:noFill/>
                </a:ln>
                <a:effectLst/>
                <a:uLnTx/>
                <a:uFillTx/>
                <a:latin typeface="+mj-lt"/>
                <a:ea typeface="+mn-ea"/>
                <a:cs typeface="+mn-cs"/>
              </a:rPr>
              <a:t>3</a:t>
            </a:r>
            <a:r>
              <a:rPr kumimoji="0" lang="en-US" sz="2200" b="1" i="0" u="none" strike="noStrike" kern="1200" cap="none" spc="0" normalizeH="0" noProof="0" dirty="0">
                <a:ln>
                  <a:noFill/>
                </a:ln>
                <a:effectLst/>
                <a:uLnTx/>
                <a:uFillTx/>
                <a:latin typeface="+mj-lt"/>
                <a:ea typeface="+mn-ea"/>
                <a:cs typeface="+mn-cs"/>
              </a:rPr>
              <a:t>)</a:t>
            </a:r>
            <a:r>
              <a:rPr kumimoji="0" lang="en-US" sz="2200" b="1" i="0" u="none" strike="noStrike" kern="1200" cap="none" spc="0" normalizeH="0" baseline="-25000" noProof="0" dirty="0">
                <a:ln>
                  <a:noFill/>
                </a:ln>
                <a:effectLst/>
                <a:uLnTx/>
                <a:uFillTx/>
                <a:latin typeface="+mj-lt"/>
                <a:ea typeface="+mn-ea"/>
                <a:cs typeface="+mn-cs"/>
              </a:rPr>
              <a:t>3</a:t>
            </a:r>
            <a:r>
              <a:rPr kumimoji="0" lang="en-US" sz="2200" b="1" i="0" u="none" strike="noStrike" kern="1200" cap="none" spc="0" normalizeH="0" noProof="0" dirty="0">
                <a:ln>
                  <a:noFill/>
                </a:ln>
                <a:effectLst/>
                <a:uLnTx/>
                <a:uFillTx/>
                <a:latin typeface="+mj-lt"/>
                <a:ea typeface="+mn-ea"/>
                <a:cs typeface="+mn-cs"/>
              </a:rPr>
              <a:t>                                                                                           </a:t>
            </a:r>
            <a:endParaRPr kumimoji="0" lang="en-US" sz="2200" b="1" i="0" u="none" strike="noStrike" kern="1200" cap="none" spc="0" normalizeH="0" baseline="0" noProof="0" dirty="0">
              <a:ln>
                <a:noFill/>
              </a:ln>
              <a:effectLst/>
              <a:uLnTx/>
              <a:uFillTx/>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FF0000"/>
                </a:solidFill>
                <a:effectLst/>
                <a:uLnTx/>
                <a:uFillTx/>
                <a:latin typeface="+mj-lt"/>
                <a:ea typeface="+mn-ea"/>
                <a:cs typeface="+mn-cs"/>
              </a:rPr>
              <a:t>     a        b     </a:t>
            </a:r>
          </a:p>
          <a:p>
            <a:pPr marL="457200" lvl="0" indent="-457200">
              <a:buFontTx/>
              <a:buAutoNum type="alphaLcParenR"/>
              <a:defRPr/>
            </a:pPr>
            <a:r>
              <a:rPr lang="en-US" sz="2200" b="1" dirty="0">
                <a:latin typeface="+mj-lt"/>
              </a:rPr>
              <a:t>n+1= 0+1= 1 =&gt; Singlet    3H </a:t>
            </a:r>
            <a:endParaRPr kumimoji="0" lang="en-US" sz="2200" b="1" i="0" u="none" strike="noStrike" kern="1200" cap="none" spc="0" normalizeH="0" baseline="0" noProof="0" dirty="0">
              <a:ln>
                <a:noFill/>
              </a:ln>
              <a:effectLst/>
              <a:uLnTx/>
              <a:uFillTx/>
              <a:latin typeface="+mj-lt"/>
              <a:ea typeface="+mn-ea"/>
              <a:cs typeface="+mn-cs"/>
            </a:endParaRPr>
          </a:p>
          <a:p>
            <a:pPr marL="457200" indent="-457200">
              <a:buFontTx/>
              <a:buAutoNum type="alphaLcParenR"/>
              <a:defRPr/>
            </a:pPr>
            <a:r>
              <a:rPr lang="en-US" sz="2200" b="1" dirty="0">
                <a:latin typeface="+mj-lt"/>
              </a:rPr>
              <a:t>n+1= 0+1= 1 =&gt; Singlet    9H </a:t>
            </a:r>
            <a:endParaRPr kumimoji="0" lang="en-US" sz="2200" b="1" i="0" u="none" strike="noStrike" kern="1200" cap="none" spc="0" normalizeH="0" baseline="0" noProof="0" dirty="0">
              <a:ln>
                <a:noFill/>
              </a:ln>
              <a:effectLst/>
              <a:uLnTx/>
              <a:uFillTx/>
              <a:latin typeface="+mj-lt"/>
              <a:ea typeface="+mn-ea"/>
              <a:cs typeface="+mn-cs"/>
            </a:endParaRPr>
          </a:p>
          <a:p>
            <a:pPr>
              <a:defRPr/>
            </a:pPr>
            <a:r>
              <a:rPr lang="en-US" sz="2200" b="1" dirty="0">
                <a:latin typeface="+mj-lt"/>
              </a:rPr>
              <a:t>S:3H:6.7ppm   </a:t>
            </a:r>
          </a:p>
          <a:p>
            <a:pPr>
              <a:defRPr/>
            </a:pPr>
            <a:r>
              <a:rPr lang="en-US" sz="2200" b="1" dirty="0">
                <a:latin typeface="+mj-lt"/>
              </a:rPr>
              <a:t>S: 9H:2.1ppm </a:t>
            </a:r>
            <a:endParaRPr kumimoji="0" lang="en-US" sz="2200" b="1" i="0" u="none" strike="noStrike" kern="1200" cap="none" spc="0" normalizeH="0" baseline="0" noProof="0" dirty="0">
              <a:ln>
                <a:noFill/>
              </a:ln>
              <a:effectLst/>
              <a:uLnTx/>
              <a:uFillTx/>
              <a:latin typeface="+mj-lt"/>
              <a:ea typeface="+mn-ea"/>
              <a:cs typeface="+mn-cs"/>
            </a:endParaRPr>
          </a:p>
        </p:txBody>
      </p:sp>
      <p:sp>
        <p:nvSpPr>
          <p:cNvPr id="6" name="Hexagon 5">
            <a:extLst>
              <a:ext uri="{FF2B5EF4-FFF2-40B4-BE49-F238E27FC236}">
                <a16:creationId xmlns:a16="http://schemas.microsoft.com/office/drawing/2014/main" id="{6AA747A5-2CDD-A170-C27E-E53C966B3FBC}"/>
              </a:ext>
            </a:extLst>
          </p:cNvPr>
          <p:cNvSpPr/>
          <p:nvPr/>
        </p:nvSpPr>
        <p:spPr>
          <a:xfrm>
            <a:off x="9017390" y="4346917"/>
            <a:ext cx="1477108" cy="1209822"/>
          </a:xfrm>
          <a:prstGeom prst="hexag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F98A5E98-F0F1-8C8E-DBC8-10C83BE5F562}"/>
              </a:ext>
            </a:extLst>
          </p:cNvPr>
          <p:cNvSpPr/>
          <p:nvPr/>
        </p:nvSpPr>
        <p:spPr>
          <a:xfrm>
            <a:off x="9397217" y="4543863"/>
            <a:ext cx="745587" cy="82999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1CC6F99C-F737-BF6E-0FD3-D1233983DF47}"/>
              </a:ext>
            </a:extLst>
          </p:cNvPr>
          <p:cNvSpPr txBox="1"/>
          <p:nvPr/>
        </p:nvSpPr>
        <p:spPr>
          <a:xfrm rot="20011099">
            <a:off x="10066658" y="3903069"/>
            <a:ext cx="912058" cy="461665"/>
          </a:xfrm>
          <a:prstGeom prst="rect">
            <a:avLst/>
          </a:prstGeom>
          <a:noFill/>
        </p:spPr>
        <p:txBody>
          <a:bodyPr wrap="square" rtlCol="0">
            <a:spAutoFit/>
          </a:bodyPr>
          <a:lstStyle/>
          <a:p>
            <a:r>
              <a:rPr lang="en-US" sz="2400" b="1" dirty="0">
                <a:latin typeface="Calibri" panose="020F0502020204030204"/>
              </a:rPr>
              <a:t>-</a:t>
            </a:r>
            <a:r>
              <a:rPr kumimoji="0" lang="en-US" sz="2400" b="1" i="0" u="none" strike="noStrike" kern="1200" cap="none" spc="0" normalizeH="0" noProof="0" dirty="0">
                <a:ln>
                  <a:noFill/>
                </a:ln>
                <a:effectLst/>
                <a:uLnTx/>
                <a:uFillTx/>
                <a:latin typeface="Calibri" panose="020F0502020204030204"/>
                <a:ea typeface="+mn-ea"/>
                <a:cs typeface="+mn-cs"/>
              </a:rPr>
              <a:t>CH</a:t>
            </a:r>
            <a:r>
              <a:rPr kumimoji="0" lang="en-US" sz="2400" b="1" i="0" u="none" strike="noStrike" kern="1200" cap="none" spc="0" normalizeH="0" baseline="-25000" noProof="0" dirty="0">
                <a:ln>
                  <a:noFill/>
                </a:ln>
                <a:effectLst/>
                <a:uLnTx/>
                <a:uFillTx/>
                <a:latin typeface="Calibri" panose="020F0502020204030204"/>
                <a:ea typeface="+mn-ea"/>
                <a:cs typeface="+mn-cs"/>
              </a:rPr>
              <a:t>3</a:t>
            </a:r>
            <a:endParaRPr lang="en-US" sz="2400" dirty="0"/>
          </a:p>
        </p:txBody>
      </p:sp>
      <p:sp>
        <p:nvSpPr>
          <p:cNvPr id="9" name="TextBox 8">
            <a:extLst>
              <a:ext uri="{FF2B5EF4-FFF2-40B4-BE49-F238E27FC236}">
                <a16:creationId xmlns:a16="http://schemas.microsoft.com/office/drawing/2014/main" id="{B1E27AE2-B804-96CB-A470-2D9AF872E22E}"/>
              </a:ext>
            </a:extLst>
          </p:cNvPr>
          <p:cNvSpPr txBox="1"/>
          <p:nvPr/>
        </p:nvSpPr>
        <p:spPr>
          <a:xfrm>
            <a:off x="8336165" y="4728027"/>
            <a:ext cx="912058" cy="461665"/>
          </a:xfrm>
          <a:prstGeom prst="rect">
            <a:avLst/>
          </a:prstGeom>
          <a:noFill/>
        </p:spPr>
        <p:txBody>
          <a:bodyPr wrap="square" rtlCol="0">
            <a:spAutoFit/>
          </a:bodyPr>
          <a:lstStyle/>
          <a:p>
            <a:r>
              <a:rPr kumimoji="0" lang="en-US" sz="2400" b="1" i="0" u="none" strike="noStrike" kern="1200" cap="none" spc="0" normalizeH="0" noProof="0" dirty="0">
                <a:ln>
                  <a:noFill/>
                </a:ln>
                <a:effectLst/>
                <a:uLnTx/>
                <a:uFillTx/>
                <a:latin typeface="Calibri" panose="020F0502020204030204"/>
                <a:ea typeface="+mn-ea"/>
                <a:cs typeface="+mn-cs"/>
              </a:rPr>
              <a:t>CH</a:t>
            </a:r>
            <a:r>
              <a:rPr kumimoji="0" lang="en-US" sz="2400" b="1" i="0" u="none" strike="noStrike" kern="1200" cap="none" spc="0" normalizeH="0" baseline="-25000" noProof="0" dirty="0">
                <a:ln>
                  <a:noFill/>
                </a:ln>
                <a:effectLst/>
                <a:uLnTx/>
                <a:uFillTx/>
                <a:latin typeface="Calibri" panose="020F0502020204030204"/>
                <a:ea typeface="+mn-ea"/>
                <a:cs typeface="+mn-cs"/>
              </a:rPr>
              <a:t>3 </a:t>
            </a:r>
            <a:r>
              <a:rPr kumimoji="0" lang="en-US" sz="2400" b="1" i="0" u="none" strike="noStrike" kern="1200" cap="none" spc="0" normalizeH="0" noProof="0" dirty="0">
                <a:ln>
                  <a:noFill/>
                </a:ln>
                <a:effectLst/>
                <a:uLnTx/>
                <a:uFillTx/>
                <a:latin typeface="Calibri" panose="020F0502020204030204"/>
                <a:ea typeface="+mn-ea"/>
                <a:cs typeface="+mn-cs"/>
              </a:rPr>
              <a:t>-</a:t>
            </a:r>
            <a:endParaRPr lang="en-US" sz="2400" dirty="0"/>
          </a:p>
        </p:txBody>
      </p:sp>
      <p:sp>
        <p:nvSpPr>
          <p:cNvPr id="10" name="TextBox 9">
            <a:extLst>
              <a:ext uri="{FF2B5EF4-FFF2-40B4-BE49-F238E27FC236}">
                <a16:creationId xmlns:a16="http://schemas.microsoft.com/office/drawing/2014/main" id="{76AB240C-7F1A-9DCC-BE9A-B1FAC0DD420A}"/>
              </a:ext>
            </a:extLst>
          </p:cNvPr>
          <p:cNvSpPr txBox="1"/>
          <p:nvPr/>
        </p:nvSpPr>
        <p:spPr>
          <a:xfrm rot="1666678">
            <a:off x="10066602" y="5452170"/>
            <a:ext cx="912058" cy="461665"/>
          </a:xfrm>
          <a:prstGeom prst="rect">
            <a:avLst/>
          </a:prstGeom>
          <a:noFill/>
        </p:spPr>
        <p:txBody>
          <a:bodyPr wrap="square" rtlCol="0">
            <a:spAutoFit/>
          </a:bodyPr>
          <a:lstStyle/>
          <a:p>
            <a:r>
              <a:rPr lang="en-US" sz="2400" b="1" dirty="0">
                <a:latin typeface="Calibri" panose="020F0502020204030204"/>
              </a:rPr>
              <a:t>-</a:t>
            </a:r>
            <a:r>
              <a:rPr kumimoji="0" lang="en-US" sz="2400" b="1" i="0" u="none" strike="noStrike" kern="1200" cap="none" spc="0" normalizeH="0" noProof="0" dirty="0">
                <a:ln>
                  <a:noFill/>
                </a:ln>
                <a:effectLst/>
                <a:uLnTx/>
                <a:uFillTx/>
                <a:latin typeface="Calibri" panose="020F0502020204030204"/>
                <a:ea typeface="+mn-ea"/>
                <a:cs typeface="+mn-cs"/>
              </a:rPr>
              <a:t>CH</a:t>
            </a:r>
            <a:r>
              <a:rPr kumimoji="0" lang="en-US" sz="2400" b="1" i="0" u="none" strike="noStrike" kern="1200" cap="none" spc="0" normalizeH="0" baseline="-25000" noProof="0" dirty="0">
                <a:ln>
                  <a:noFill/>
                </a:ln>
                <a:effectLst/>
                <a:uLnTx/>
                <a:uFillTx/>
                <a:latin typeface="Calibri" panose="020F0502020204030204"/>
                <a:ea typeface="+mn-ea"/>
                <a:cs typeface="+mn-cs"/>
              </a:rPr>
              <a:t>3</a:t>
            </a:r>
            <a:endParaRPr lang="en-US" sz="2400" dirty="0"/>
          </a:p>
        </p:txBody>
      </p:sp>
    </p:spTree>
    <p:extLst>
      <p:ext uri="{BB962C8B-B14F-4D97-AF65-F5344CB8AC3E}">
        <p14:creationId xmlns:p14="http://schemas.microsoft.com/office/powerpoint/2010/main" val="4120528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53196D4E-F94A-8DBB-4039-4606E81FB9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896" y="407670"/>
            <a:ext cx="11563642" cy="138399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A1C8D6A-1D2F-FF70-C0B0-B13A25D3614E}"/>
              </a:ext>
            </a:extLst>
          </p:cNvPr>
          <p:cNvSpPr txBox="1"/>
          <p:nvPr/>
        </p:nvSpPr>
        <p:spPr>
          <a:xfrm>
            <a:off x="234462" y="1791667"/>
            <a:ext cx="11633982" cy="984885"/>
          </a:xfrm>
          <a:prstGeom prst="rect">
            <a:avLst/>
          </a:prstGeom>
          <a:noFill/>
        </p:spPr>
        <p:txBody>
          <a:bodyPr wrap="square" rtlCol="0">
            <a:spAutoFit/>
          </a:bodyPr>
          <a:lstStyle/>
          <a:p>
            <a:r>
              <a:rPr lang="en-US" sz="2000" b="0" i="0" dirty="0">
                <a:effectLst/>
                <a:latin typeface="Segoe UI" panose="020B0502040204020203" pitchFamily="34" charset="0"/>
              </a:rPr>
              <a:t>The simplest signal consists of one line and is called a </a:t>
            </a:r>
            <a:r>
              <a:rPr lang="en-US" sz="2000" b="1" i="0" dirty="0">
                <a:effectLst/>
                <a:latin typeface="Segoe UI" panose="020B0502040204020203" pitchFamily="34" charset="0"/>
              </a:rPr>
              <a:t>singlet</a:t>
            </a:r>
            <a:r>
              <a:rPr lang="en-US" sz="2000" b="0" i="0" dirty="0">
                <a:effectLst/>
                <a:latin typeface="Segoe UI" panose="020B0502040204020203" pitchFamily="34" charset="0"/>
              </a:rPr>
              <a:t>, followed by the </a:t>
            </a:r>
            <a:r>
              <a:rPr lang="en-US" sz="2000" b="1" i="0" dirty="0">
                <a:effectLst/>
                <a:latin typeface="Segoe UI" panose="020B0502040204020203" pitchFamily="34" charset="0"/>
              </a:rPr>
              <a:t>doublet</a:t>
            </a:r>
            <a:r>
              <a:rPr lang="en-US" sz="2000" b="0" i="0" dirty="0">
                <a:effectLst/>
                <a:latin typeface="Segoe UI" panose="020B0502040204020203" pitchFamily="34" charset="0"/>
              </a:rPr>
              <a:t>, </a:t>
            </a:r>
            <a:r>
              <a:rPr lang="en-US" sz="2000" b="1" i="0" dirty="0">
                <a:effectLst/>
                <a:latin typeface="Segoe UI" panose="020B0502040204020203" pitchFamily="34" charset="0"/>
              </a:rPr>
              <a:t>triplet</a:t>
            </a:r>
            <a:r>
              <a:rPr lang="en-US" sz="2000" b="0" i="0" dirty="0">
                <a:effectLst/>
                <a:latin typeface="Segoe UI" panose="020B0502040204020203" pitchFamily="34" charset="0"/>
              </a:rPr>
              <a:t>, etc. A signal with </a:t>
            </a:r>
            <a:r>
              <a:rPr lang="en-US" sz="2000" b="1" i="0" dirty="0">
                <a:effectLst/>
                <a:latin typeface="Segoe UI" panose="020B0502040204020203" pitchFamily="34" charset="0"/>
              </a:rPr>
              <a:t>more than seven lines</a:t>
            </a:r>
            <a:r>
              <a:rPr lang="en-US" sz="2000" b="0" i="0" dirty="0">
                <a:effectLst/>
                <a:latin typeface="Segoe UI" panose="020B0502040204020203" pitchFamily="34" charset="0"/>
              </a:rPr>
              <a:t> is referred to as a </a:t>
            </a:r>
            <a:r>
              <a:rPr lang="en-US" sz="2000" b="1" i="0" dirty="0" err="1">
                <a:effectLst/>
                <a:latin typeface="Segoe UI" panose="020B0502040204020203" pitchFamily="34" charset="0"/>
              </a:rPr>
              <a:t>multiplet</a:t>
            </a:r>
            <a:r>
              <a:rPr lang="en-US" sz="2000" b="0" i="0" dirty="0">
                <a:effectLst/>
                <a:latin typeface="Segoe UI" panose="020B0502040204020203" pitchFamily="34" charset="0"/>
              </a:rPr>
              <a:t>.</a:t>
            </a:r>
          </a:p>
          <a:p>
            <a:endParaRPr lang="en-US" dirty="0"/>
          </a:p>
        </p:txBody>
      </p:sp>
      <p:pic>
        <p:nvPicPr>
          <p:cNvPr id="3076" name="Picture 4">
            <a:extLst>
              <a:ext uri="{FF2B5EF4-FFF2-40B4-BE49-F238E27FC236}">
                <a16:creationId xmlns:a16="http://schemas.microsoft.com/office/drawing/2014/main" id="{4ADDC593-4E70-9719-4111-46CD4904915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034" r="3679"/>
          <a:stretch/>
        </p:blipFill>
        <p:spPr bwMode="auto">
          <a:xfrm>
            <a:off x="6691534" y="2632803"/>
            <a:ext cx="5176910" cy="3444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332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a:extLst>
              <a:ext uri="{FF2B5EF4-FFF2-40B4-BE49-F238E27FC236}">
                <a16:creationId xmlns:a16="http://schemas.microsoft.com/office/drawing/2014/main" id="{A0D4121D-633A-CD2E-2B36-CEC5560D18F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8641" y="112542"/>
            <a:ext cx="11296356" cy="6064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7858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F6C979F-BBF7-0364-E8E6-DB28549170AD}"/>
              </a:ext>
            </a:extLst>
          </p:cNvPr>
          <p:cNvSpPr txBox="1"/>
          <p:nvPr/>
        </p:nvSpPr>
        <p:spPr>
          <a:xfrm>
            <a:off x="140678" y="126610"/>
            <a:ext cx="11929402" cy="4154984"/>
          </a:xfrm>
          <a:prstGeom prst="rect">
            <a:avLst/>
          </a:prstGeom>
          <a:noFill/>
        </p:spPr>
        <p:txBody>
          <a:bodyPr wrap="square" rtlCol="0">
            <a:spAutoFit/>
          </a:bodyPr>
          <a:lstStyle/>
          <a:p>
            <a:r>
              <a:rPr lang="en-US" sz="2400" b="1" dirty="0">
                <a:cs typeface="+mj-cs"/>
              </a:rPr>
              <a:t>Eg.7</a:t>
            </a:r>
            <a:endParaRPr lang="ar-IQ" sz="2400" b="1" dirty="0">
              <a:cs typeface="+mj-cs"/>
            </a:endParaRPr>
          </a:p>
          <a:p>
            <a:r>
              <a:rPr lang="en-US" sz="2400" b="1" dirty="0">
                <a:cs typeface="+mj-cs"/>
              </a:rPr>
              <a:t>What the structure formula of following compound C</a:t>
            </a:r>
            <a:r>
              <a:rPr lang="en-US" sz="2400" b="1" baseline="-25000" dirty="0">
                <a:cs typeface="+mj-cs"/>
              </a:rPr>
              <a:t>11</a:t>
            </a:r>
            <a:r>
              <a:rPr lang="en-US" sz="2400" b="1" dirty="0">
                <a:cs typeface="+mj-cs"/>
              </a:rPr>
              <a:t>H</a:t>
            </a:r>
            <a:r>
              <a:rPr lang="en-US" sz="2400" b="1" baseline="-25000" dirty="0">
                <a:cs typeface="+mj-cs"/>
              </a:rPr>
              <a:t>16</a:t>
            </a:r>
            <a:r>
              <a:rPr lang="en-US" sz="2400" b="1" dirty="0">
                <a:cs typeface="+mj-cs"/>
              </a:rPr>
              <a:t> gave </a:t>
            </a:r>
          </a:p>
          <a:p>
            <a:r>
              <a:rPr lang="en-US" sz="2400" b="1" dirty="0">
                <a:cs typeface="+mj-cs"/>
              </a:rPr>
              <a:t>S:9H:1.3ppm</a:t>
            </a:r>
          </a:p>
          <a:p>
            <a:r>
              <a:rPr lang="en-US" sz="2400" b="1" dirty="0">
                <a:cs typeface="+mj-cs"/>
              </a:rPr>
              <a:t>S:3H: 2.3ppm</a:t>
            </a:r>
          </a:p>
          <a:p>
            <a:r>
              <a:rPr lang="en-US" sz="2400" b="1" dirty="0">
                <a:cs typeface="+mj-cs"/>
              </a:rPr>
              <a:t>Multi:4H: 7.33ppm </a:t>
            </a:r>
          </a:p>
          <a:p>
            <a:r>
              <a:rPr lang="en-US" sz="2400" b="1" dirty="0">
                <a:cs typeface="+mj-cs"/>
              </a:rPr>
              <a:t>Sol. </a:t>
            </a:r>
          </a:p>
          <a:p>
            <a:r>
              <a:rPr lang="en-US" sz="2400" b="1" dirty="0">
                <a:cs typeface="+mj-cs"/>
              </a:rPr>
              <a:t>Through 7.33 ppm and 4H , this compound aromatic, and two substituted positions.</a:t>
            </a:r>
          </a:p>
          <a:p>
            <a:r>
              <a:rPr lang="en-US" sz="2400" b="1" dirty="0">
                <a:cs typeface="+mj-cs"/>
              </a:rPr>
              <a:t>S:3H It denotes an methyl group bonded to a carbon atom that is not bonded to a hydrogen atom. –CH</a:t>
            </a:r>
            <a:r>
              <a:rPr lang="en-US" sz="2400" b="1" baseline="-25000" dirty="0">
                <a:cs typeface="+mj-cs"/>
              </a:rPr>
              <a:t>3</a:t>
            </a:r>
            <a:endParaRPr lang="en-US" sz="2400" b="1" dirty="0">
              <a:cs typeface="+mj-cs"/>
            </a:endParaRPr>
          </a:p>
          <a:p>
            <a:r>
              <a:rPr lang="en-US" sz="2400" b="1" dirty="0">
                <a:cs typeface="+mj-cs"/>
              </a:rPr>
              <a:t>S:9H It denotes three methyl group bonded to a carbon atom that is not bonded to a hydrogen atom . –C –(CH</a:t>
            </a:r>
            <a:r>
              <a:rPr lang="en-US" sz="2400" b="1" baseline="-25000" dirty="0">
                <a:cs typeface="+mj-cs"/>
              </a:rPr>
              <a:t>3</a:t>
            </a:r>
            <a:r>
              <a:rPr lang="en-US" sz="2400" b="1" dirty="0">
                <a:cs typeface="+mj-cs"/>
              </a:rPr>
              <a:t>)</a:t>
            </a:r>
            <a:r>
              <a:rPr lang="en-US" sz="2400" b="1" baseline="-25000" dirty="0">
                <a:cs typeface="+mj-cs"/>
              </a:rPr>
              <a:t> 3</a:t>
            </a:r>
            <a:endParaRPr lang="en-US" sz="2400" b="1" dirty="0">
              <a:cs typeface="+mj-cs"/>
            </a:endParaRPr>
          </a:p>
        </p:txBody>
      </p:sp>
      <p:sp>
        <p:nvSpPr>
          <p:cNvPr id="5" name="Hexagon 4">
            <a:extLst>
              <a:ext uri="{FF2B5EF4-FFF2-40B4-BE49-F238E27FC236}">
                <a16:creationId xmlns:a16="http://schemas.microsoft.com/office/drawing/2014/main" id="{AF3E93E1-1BD8-D581-FA5B-5D65EEF36A17}"/>
              </a:ext>
            </a:extLst>
          </p:cNvPr>
          <p:cNvSpPr/>
          <p:nvPr/>
        </p:nvSpPr>
        <p:spPr>
          <a:xfrm>
            <a:off x="5317588" y="5120639"/>
            <a:ext cx="1828800" cy="1505243"/>
          </a:xfrm>
          <a:prstGeom prst="hexag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B84040E-E705-8F88-8CD1-CBF4AD1F937C}"/>
              </a:ext>
            </a:extLst>
          </p:cNvPr>
          <p:cNvSpPr txBox="1"/>
          <p:nvPr/>
        </p:nvSpPr>
        <p:spPr>
          <a:xfrm flipH="1">
            <a:off x="7146387" y="5642427"/>
            <a:ext cx="1420837" cy="461665"/>
          </a:xfrm>
          <a:prstGeom prst="rect">
            <a:avLst/>
          </a:prstGeom>
          <a:noFill/>
        </p:spPr>
        <p:txBody>
          <a:bodyPr wrap="square" rtlCol="0">
            <a:spAutoFit/>
          </a:bodyPr>
          <a:lstStyle/>
          <a:p>
            <a:r>
              <a:rPr lang="en-US" sz="2400" b="1" dirty="0"/>
              <a:t>--CH</a:t>
            </a:r>
            <a:r>
              <a:rPr lang="en-US" sz="2400" b="1" baseline="-25000" dirty="0"/>
              <a:t>3</a:t>
            </a:r>
            <a:endParaRPr lang="en-US" sz="2400" b="1" dirty="0"/>
          </a:p>
        </p:txBody>
      </p:sp>
      <p:sp>
        <p:nvSpPr>
          <p:cNvPr id="7" name="Oval 6">
            <a:extLst>
              <a:ext uri="{FF2B5EF4-FFF2-40B4-BE49-F238E27FC236}">
                <a16:creationId xmlns:a16="http://schemas.microsoft.com/office/drawing/2014/main" id="{91612841-4A73-0C93-55FF-FBBD731EF94A}"/>
              </a:ext>
            </a:extLst>
          </p:cNvPr>
          <p:cNvSpPr/>
          <p:nvPr/>
        </p:nvSpPr>
        <p:spPr>
          <a:xfrm>
            <a:off x="5627077" y="5324619"/>
            <a:ext cx="1252025" cy="110431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1C526CCA-D1CC-0FBF-72A5-C0E261CA93BD}"/>
              </a:ext>
            </a:extLst>
          </p:cNvPr>
          <p:cNvSpPr txBox="1"/>
          <p:nvPr/>
        </p:nvSpPr>
        <p:spPr>
          <a:xfrm>
            <a:off x="3685731" y="5642427"/>
            <a:ext cx="1772530" cy="461665"/>
          </a:xfrm>
          <a:prstGeom prst="rect">
            <a:avLst/>
          </a:prstGeom>
          <a:noFill/>
        </p:spPr>
        <p:txBody>
          <a:bodyPr wrap="square" rtlCol="0">
            <a:spAutoFit/>
          </a:bodyPr>
          <a:lstStyle/>
          <a:p>
            <a:r>
              <a:rPr lang="en-US" sz="2400" b="1" dirty="0"/>
              <a:t>(CH</a:t>
            </a:r>
            <a:r>
              <a:rPr lang="en-US" sz="2400" b="1" baseline="-25000" dirty="0"/>
              <a:t>3</a:t>
            </a:r>
            <a:r>
              <a:rPr lang="en-US" sz="2400" b="1" dirty="0"/>
              <a:t>)</a:t>
            </a:r>
            <a:r>
              <a:rPr lang="en-US" sz="2400" b="1" baseline="-25000" dirty="0"/>
              <a:t> 3</a:t>
            </a:r>
            <a:r>
              <a:rPr lang="en-US" sz="2400" b="1" dirty="0"/>
              <a:t> –C-- </a:t>
            </a:r>
          </a:p>
        </p:txBody>
      </p:sp>
    </p:spTree>
    <p:extLst>
      <p:ext uri="{BB962C8B-B14F-4D97-AF65-F5344CB8AC3E}">
        <p14:creationId xmlns:p14="http://schemas.microsoft.com/office/powerpoint/2010/main" val="37438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CEA7AF4-7E61-7D87-2289-92BCF7E453AF}"/>
              </a:ext>
            </a:extLst>
          </p:cNvPr>
          <p:cNvSpPr txBox="1"/>
          <p:nvPr/>
        </p:nvSpPr>
        <p:spPr>
          <a:xfrm>
            <a:off x="140677" y="168812"/>
            <a:ext cx="11197883" cy="34163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Eg.8</a:t>
            </a:r>
            <a:endParaRPr kumimoji="0" lang="ar-IQ" sz="2400" b="1" i="0" u="none" strike="noStrike" kern="1200" cap="none" spc="0" normalizeH="0" baseline="0" noProof="0" dirty="0">
              <a:ln>
                <a:noFill/>
              </a:ln>
              <a:effectLst/>
              <a:uLnTx/>
              <a:uFillTx/>
              <a:latin typeface="Calibri" panose="020F0502020204030204"/>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What the structure formula of following compound C</a:t>
            </a:r>
            <a:r>
              <a:rPr kumimoji="0" lang="en-US" sz="2400" b="1" i="0" u="none" strike="noStrike" kern="1200" cap="none" spc="0" normalizeH="0" baseline="-25000" noProof="0" dirty="0">
                <a:ln>
                  <a:noFill/>
                </a:ln>
                <a:effectLst/>
                <a:uLnTx/>
                <a:uFillTx/>
                <a:latin typeface="Calibri" panose="020F0502020204030204"/>
                <a:ea typeface="+mn-ea"/>
                <a:cs typeface="+mn-cs"/>
              </a:rPr>
              <a:t>8</a:t>
            </a:r>
            <a:r>
              <a:rPr kumimoji="0" lang="en-US" sz="2400" b="1" i="0" u="none" strike="noStrike" kern="1200" cap="none" spc="0" normalizeH="0" baseline="0" noProof="0" dirty="0">
                <a:ln>
                  <a:noFill/>
                </a:ln>
                <a:effectLst/>
                <a:uLnTx/>
                <a:uFillTx/>
                <a:latin typeface="Calibri" panose="020F0502020204030204"/>
                <a:ea typeface="+mn-ea"/>
                <a:cs typeface="+mn-cs"/>
              </a:rPr>
              <a:t>H</a:t>
            </a:r>
            <a:r>
              <a:rPr kumimoji="0" lang="en-US" sz="2400" b="1" i="0" u="none" strike="noStrike" kern="1200" cap="none" spc="0" normalizeH="0" baseline="-25000" noProof="0" dirty="0">
                <a:ln>
                  <a:noFill/>
                </a:ln>
                <a:effectLst/>
                <a:uLnTx/>
                <a:uFillTx/>
                <a:latin typeface="Calibri" panose="020F0502020204030204"/>
                <a:ea typeface="+mn-ea"/>
                <a:cs typeface="+mn-cs"/>
              </a:rPr>
              <a:t>10</a:t>
            </a:r>
            <a:r>
              <a:rPr kumimoji="0" lang="en-US" sz="2400" b="1" i="0" u="none" strike="noStrike" kern="1200" cap="none" spc="0" normalizeH="0" baseline="0" noProof="0" dirty="0">
                <a:ln>
                  <a:noFill/>
                </a:ln>
                <a:effectLst/>
                <a:uLnTx/>
                <a:uFillTx/>
                <a:latin typeface="Calibri" panose="020F0502020204030204"/>
                <a:ea typeface="+mn-ea"/>
                <a:cs typeface="+mn-cs"/>
              </a:rPr>
              <a:t> gave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Q:2H:2.04ppm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T:3H: 2.9ppm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S:5H: 7.17ppm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Sol.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Through 7.17 ppm and 5H , this compound aromatic, and one substituted position.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Q:2H It denotes an CH</a:t>
            </a:r>
            <a:r>
              <a:rPr kumimoji="0" lang="en-US" sz="2400" b="1" i="0" u="none" strike="noStrike" kern="1200" cap="none" spc="0" normalizeH="0" baseline="-25000" noProof="0" dirty="0">
                <a:ln>
                  <a:noFill/>
                </a:ln>
                <a:effectLst/>
                <a:uLnTx/>
                <a:uFillTx/>
                <a:latin typeface="Calibri" panose="020F0502020204030204"/>
                <a:ea typeface="+mn-ea"/>
                <a:cs typeface="+mn-cs"/>
              </a:rPr>
              <a:t>2</a:t>
            </a:r>
            <a:r>
              <a:rPr kumimoji="0" lang="en-US" sz="2400" b="1" i="0" u="none" strike="noStrike" kern="1200" cap="none" spc="0" normalizeH="0" baseline="0" noProof="0" dirty="0">
                <a:ln>
                  <a:noFill/>
                </a:ln>
                <a:effectLst/>
                <a:uLnTx/>
                <a:uFillTx/>
                <a:latin typeface="Calibri" panose="020F0502020204030204"/>
                <a:ea typeface="+mn-ea"/>
                <a:cs typeface="+mn-cs"/>
              </a:rPr>
              <a:t> group bonded to –CH</a:t>
            </a:r>
            <a:r>
              <a:rPr kumimoji="0" lang="en-US" sz="2400" b="1" i="0" u="none" strike="noStrike" kern="1200" cap="none" spc="0" normalizeH="0" baseline="-25000" noProof="0" dirty="0">
                <a:ln>
                  <a:noFill/>
                </a:ln>
                <a:effectLst/>
                <a:uLnTx/>
                <a:uFillTx/>
                <a:latin typeface="Calibri" panose="020F0502020204030204"/>
                <a:ea typeface="+mn-ea"/>
                <a:cs typeface="+mn-cs"/>
              </a:rPr>
              <a:t>3</a:t>
            </a:r>
            <a:r>
              <a:rPr kumimoji="0" lang="en-US" sz="2400" b="1" i="0" u="none" strike="noStrike" kern="1200" cap="none" spc="0" normalizeH="0" noProof="0" dirty="0">
                <a:ln>
                  <a:noFill/>
                </a:ln>
                <a:effectLst/>
                <a:uLnTx/>
                <a:uFillTx/>
                <a:latin typeface="Calibri" panose="020F0502020204030204"/>
                <a:ea typeface="+mn-ea"/>
                <a:cs typeface="+mn-cs"/>
              </a:rPr>
              <a:t> , Quartet  (--CH</a:t>
            </a:r>
            <a:r>
              <a:rPr kumimoji="0" lang="en-US" sz="2400" b="1" i="0" u="none" strike="noStrike" kern="1200" cap="none" spc="0" normalizeH="0" baseline="-25000" noProof="0" dirty="0">
                <a:ln>
                  <a:noFill/>
                </a:ln>
                <a:effectLst/>
                <a:uLnTx/>
                <a:uFillTx/>
                <a:latin typeface="Calibri" panose="020F0502020204030204"/>
                <a:ea typeface="+mn-ea"/>
                <a:cs typeface="+mn-cs"/>
              </a:rPr>
              <a:t>2</a:t>
            </a:r>
            <a:r>
              <a:rPr kumimoji="0" lang="en-US" sz="2400" b="1" i="0" u="none" strike="noStrike" kern="1200" cap="none" spc="0" normalizeH="0" noProof="0" dirty="0">
                <a:ln>
                  <a:noFill/>
                </a:ln>
                <a:effectLst/>
                <a:uLnTx/>
                <a:uFillTx/>
                <a:latin typeface="Calibri" panose="020F0502020204030204"/>
                <a:ea typeface="+mn-ea"/>
                <a:cs typeface="+mn-cs"/>
              </a:rPr>
              <a:t>—CH</a:t>
            </a:r>
            <a:r>
              <a:rPr kumimoji="0" lang="en-US" sz="2400" b="1" i="0" u="none" strike="noStrike" kern="1200" cap="none" spc="0" normalizeH="0" baseline="-25000" noProof="0" dirty="0">
                <a:ln>
                  <a:noFill/>
                </a:ln>
                <a:effectLst/>
                <a:uLnTx/>
                <a:uFillTx/>
                <a:latin typeface="Calibri" panose="020F0502020204030204"/>
                <a:ea typeface="+mn-ea"/>
                <a:cs typeface="+mn-cs"/>
              </a:rPr>
              <a:t>3</a:t>
            </a:r>
            <a:r>
              <a:rPr kumimoji="0" lang="en-US" sz="2400" b="1" i="0" u="none" strike="noStrike" kern="1200" cap="none" spc="0" normalizeH="0" noProof="0" dirty="0">
                <a:ln>
                  <a:noFill/>
                </a:ln>
                <a:effectLst/>
                <a:uLnTx/>
                <a:uFillTx/>
                <a:latin typeface="Calibri" panose="020F0502020204030204"/>
                <a:ea typeface="+mn-ea"/>
                <a:cs typeface="+mn-cs"/>
              </a:rPr>
              <a:t>)</a:t>
            </a:r>
            <a:endParaRPr kumimoji="0" lang="en-US" sz="2400" b="1" i="0" u="none" strike="noStrike" kern="1200" cap="none" spc="0" normalizeH="0" baseline="0" noProof="0" dirty="0">
              <a:ln>
                <a:noFill/>
              </a:ln>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T:3H It denotes methyl group bonded to CH</a:t>
            </a:r>
            <a:r>
              <a:rPr kumimoji="0" lang="en-US" sz="2400" b="1" i="0" u="none" strike="noStrike" kern="1200" cap="none" spc="0" normalizeH="0" baseline="-25000" noProof="0" dirty="0">
                <a:ln>
                  <a:noFill/>
                </a:ln>
                <a:effectLst/>
                <a:uLnTx/>
                <a:uFillTx/>
                <a:latin typeface="Calibri" panose="020F0502020204030204"/>
                <a:ea typeface="+mn-ea"/>
                <a:cs typeface="+mn-cs"/>
              </a:rPr>
              <a:t>2</a:t>
            </a:r>
            <a:r>
              <a:rPr kumimoji="0" lang="en-US" sz="2400" b="1" i="0" u="none" strike="noStrike" kern="1200" cap="none" spc="0" normalizeH="0" baseline="0" noProof="0" dirty="0">
                <a:ln>
                  <a:noFill/>
                </a:ln>
                <a:effectLst/>
                <a:uLnTx/>
                <a:uFillTx/>
                <a:latin typeface="Calibri" panose="020F0502020204030204"/>
                <a:ea typeface="+mn-ea"/>
                <a:cs typeface="+mn-cs"/>
              </a:rPr>
              <a:t> that </a:t>
            </a:r>
            <a:r>
              <a:rPr lang="en-US" sz="2400" b="1" dirty="0">
                <a:latin typeface="Calibri" panose="020F0502020204030204"/>
              </a:rPr>
              <a:t>Triplet.</a:t>
            </a:r>
            <a:endParaRPr kumimoji="0" lang="en-US" sz="2400" b="1" i="0" u="none" strike="noStrike" kern="1200" cap="none" spc="0" normalizeH="0" baseline="0" noProof="0" dirty="0">
              <a:ln>
                <a:noFill/>
              </a:ln>
              <a:effectLst/>
              <a:uLnTx/>
              <a:uFillTx/>
              <a:latin typeface="Calibri" panose="020F0502020204030204"/>
              <a:ea typeface="+mn-ea"/>
              <a:cs typeface="+mn-cs"/>
            </a:endParaRPr>
          </a:p>
        </p:txBody>
      </p:sp>
      <p:sp>
        <p:nvSpPr>
          <p:cNvPr id="5" name="Hexagon 4">
            <a:extLst>
              <a:ext uri="{FF2B5EF4-FFF2-40B4-BE49-F238E27FC236}">
                <a16:creationId xmlns:a16="http://schemas.microsoft.com/office/drawing/2014/main" id="{ACB439D0-D18D-0A9F-F2DC-510A24F9DAD5}"/>
              </a:ext>
            </a:extLst>
          </p:cNvPr>
          <p:cNvSpPr/>
          <p:nvPr/>
        </p:nvSpPr>
        <p:spPr>
          <a:xfrm>
            <a:off x="5317588" y="5120639"/>
            <a:ext cx="1828800" cy="1505243"/>
          </a:xfrm>
          <a:prstGeom prst="hexag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5E1209B-0A2D-7DDD-59C9-1A3746916F38}"/>
              </a:ext>
            </a:extLst>
          </p:cNvPr>
          <p:cNvSpPr/>
          <p:nvPr/>
        </p:nvSpPr>
        <p:spPr>
          <a:xfrm>
            <a:off x="5627077" y="5324619"/>
            <a:ext cx="1252025" cy="110431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20001AD-0E2F-5405-1CEA-21FC1EEEC7BD}"/>
              </a:ext>
            </a:extLst>
          </p:cNvPr>
          <p:cNvSpPr txBox="1"/>
          <p:nvPr/>
        </p:nvSpPr>
        <p:spPr>
          <a:xfrm>
            <a:off x="7047914" y="5642427"/>
            <a:ext cx="1828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--CH</a:t>
            </a:r>
            <a:r>
              <a:rPr kumimoji="0" lang="en-US" sz="2400" b="1" i="0" u="none" strike="noStrike" kern="1200" cap="none" spc="0" normalizeH="0" baseline="-25000" noProof="0" dirty="0">
                <a:ln>
                  <a:noFill/>
                </a:ln>
                <a:effectLst/>
                <a:uLnTx/>
                <a:uFillTx/>
                <a:latin typeface="Calibri" panose="020F0502020204030204"/>
                <a:ea typeface="+mn-ea"/>
                <a:cs typeface="+mn-cs"/>
              </a:rPr>
              <a:t>2</a:t>
            </a:r>
            <a:r>
              <a:rPr kumimoji="0" lang="en-US" sz="2400" b="1" i="0" u="none" strike="noStrike" kern="1200" cap="none" spc="0" normalizeH="0" baseline="0" noProof="0" dirty="0">
                <a:ln>
                  <a:noFill/>
                </a:ln>
                <a:effectLst/>
                <a:uLnTx/>
                <a:uFillTx/>
                <a:latin typeface="Calibri" panose="020F0502020204030204"/>
                <a:ea typeface="+mn-ea"/>
                <a:cs typeface="+mn-cs"/>
              </a:rPr>
              <a:t>—CH</a:t>
            </a:r>
            <a:r>
              <a:rPr kumimoji="0" lang="en-US" sz="2400" b="1" i="0" u="none" strike="noStrike" kern="1200" cap="none" spc="0" normalizeH="0" baseline="-25000" noProof="0" dirty="0">
                <a:ln>
                  <a:noFill/>
                </a:ln>
                <a:effectLst/>
                <a:uLnTx/>
                <a:uFillTx/>
                <a:latin typeface="Calibri" panose="020F0502020204030204"/>
                <a:ea typeface="+mn-ea"/>
                <a:cs typeface="+mn-cs"/>
              </a:rPr>
              <a:t>3</a:t>
            </a:r>
            <a:endParaRPr kumimoji="0" lang="en-US" sz="2400" b="1" i="0" u="none" strike="noStrike" kern="1200" cap="none" spc="0" normalizeH="0" baseline="0" noProof="0" dirty="0">
              <a:ln>
                <a:noFill/>
              </a:ln>
              <a:effectLst/>
              <a:uLnTx/>
              <a:uFillTx/>
              <a:latin typeface="Calibri" panose="020F0502020204030204"/>
              <a:ea typeface="+mn-ea"/>
              <a:cs typeface="+mn-cs"/>
            </a:endParaRPr>
          </a:p>
        </p:txBody>
      </p:sp>
    </p:spTree>
    <p:extLst>
      <p:ext uri="{BB962C8B-B14F-4D97-AF65-F5344CB8AC3E}">
        <p14:creationId xmlns:p14="http://schemas.microsoft.com/office/powerpoint/2010/main" val="1223532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EE95391-471A-A637-F699-9C6DC8FEABB1}"/>
              </a:ext>
            </a:extLst>
          </p:cNvPr>
          <p:cNvSpPr txBox="1"/>
          <p:nvPr/>
        </p:nvSpPr>
        <p:spPr>
          <a:xfrm>
            <a:off x="117231" y="243512"/>
            <a:ext cx="11957538" cy="63709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Eg.9</a:t>
            </a:r>
            <a:r>
              <a:rPr lang="en-US" sz="2400" b="1" dirty="0">
                <a:latin typeface="Calibri" panose="020F0502020204030204"/>
                <a:cs typeface="+mj-cs"/>
              </a:rPr>
              <a:t> : </a:t>
            </a:r>
            <a:r>
              <a:rPr kumimoji="0" lang="en-US" sz="2400" b="1" i="0" u="none" strike="noStrike" kern="1200" cap="none" spc="0" normalizeH="0" baseline="0" noProof="0" dirty="0">
                <a:ln>
                  <a:noFill/>
                </a:ln>
                <a:effectLst/>
                <a:uLnTx/>
                <a:uFillTx/>
                <a:latin typeface="Calibri" panose="020F0502020204030204"/>
                <a:ea typeface="+mn-ea"/>
                <a:cs typeface="+mj-cs"/>
              </a:rPr>
              <a:t>What the structure formula of following compound C</a:t>
            </a:r>
            <a:r>
              <a:rPr kumimoji="0" lang="en-US" sz="2400" b="1" i="0" u="none" strike="noStrike" kern="1200" cap="none" spc="0" normalizeH="0" baseline="-25000" noProof="0" dirty="0">
                <a:ln>
                  <a:noFill/>
                </a:ln>
                <a:effectLst/>
                <a:uLnTx/>
                <a:uFillTx/>
                <a:latin typeface="Calibri" panose="020F0502020204030204"/>
                <a:ea typeface="+mn-ea"/>
                <a:cs typeface="+mj-cs"/>
              </a:rPr>
              <a:t>3</a:t>
            </a:r>
            <a:r>
              <a:rPr kumimoji="0" lang="en-US" sz="2400" b="1" i="0" u="none" strike="noStrike" kern="1200" cap="none" spc="0" normalizeH="0" baseline="0" noProof="0" dirty="0">
                <a:ln>
                  <a:noFill/>
                </a:ln>
                <a:effectLst/>
                <a:uLnTx/>
                <a:uFillTx/>
                <a:latin typeface="Calibri" panose="020F0502020204030204"/>
                <a:ea typeface="+mn-ea"/>
                <a:cs typeface="+mj-cs"/>
              </a:rPr>
              <a:t>H</a:t>
            </a:r>
            <a:r>
              <a:rPr kumimoji="0" lang="en-US" sz="2400" b="1" i="0" u="none" strike="noStrike" kern="1200" cap="none" spc="0" normalizeH="0" baseline="-25000" noProof="0" dirty="0">
                <a:ln>
                  <a:noFill/>
                </a:ln>
                <a:effectLst/>
                <a:uLnTx/>
                <a:uFillTx/>
                <a:latin typeface="Calibri" panose="020F0502020204030204"/>
                <a:ea typeface="+mn-ea"/>
                <a:cs typeface="+mj-cs"/>
              </a:rPr>
              <a:t>7</a:t>
            </a:r>
            <a:r>
              <a:rPr kumimoji="0" lang="en-US" sz="2400" b="1" i="0" u="none" strike="noStrike" kern="1200" cap="none" spc="0" normalizeH="0" baseline="0" noProof="0" dirty="0">
                <a:ln>
                  <a:noFill/>
                </a:ln>
                <a:effectLst/>
                <a:uLnTx/>
                <a:uFillTx/>
                <a:latin typeface="Calibri" panose="020F0502020204030204"/>
                <a:ea typeface="+mn-ea"/>
                <a:cs typeface="+mj-cs"/>
              </a:rPr>
              <a:t>NO</a:t>
            </a:r>
            <a:r>
              <a:rPr kumimoji="0" lang="en-US" sz="2400" b="1" i="0" u="none" strike="noStrike" kern="1200" cap="none" spc="0" normalizeH="0" baseline="-25000" noProof="0" dirty="0">
                <a:ln>
                  <a:noFill/>
                </a:ln>
                <a:effectLst/>
                <a:uLnTx/>
                <a:uFillTx/>
                <a:latin typeface="Calibri" panose="020F0502020204030204"/>
                <a:ea typeface="+mn-ea"/>
                <a:cs typeface="+mj-cs"/>
              </a:rPr>
              <a:t>2</a:t>
            </a:r>
            <a:r>
              <a:rPr kumimoji="0" lang="en-US" sz="2400" b="1" i="0" u="none" strike="noStrike" kern="1200" cap="none" spc="0" normalizeH="0" baseline="0" noProof="0" dirty="0">
                <a:ln>
                  <a:noFill/>
                </a:ln>
                <a:effectLst/>
                <a:uLnTx/>
                <a:uFillTx/>
                <a:latin typeface="Calibri" panose="020F0502020204030204"/>
                <a:ea typeface="+mn-ea"/>
                <a:cs typeface="+mj-cs"/>
              </a:rPr>
              <a:t> gave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T:3H: 1.1ppm</a:t>
            </a:r>
          </a:p>
          <a:p>
            <a:pPr>
              <a:defRPr/>
            </a:pPr>
            <a:r>
              <a:rPr lang="en-US" sz="2400" b="1" dirty="0">
                <a:latin typeface="Calibri" panose="020F0502020204030204"/>
                <a:cs typeface="+mj-cs"/>
              </a:rPr>
              <a:t>M</a:t>
            </a:r>
            <a:r>
              <a:rPr kumimoji="0" lang="en-US" sz="2400" b="1" i="0" u="none" strike="noStrike" kern="1200" cap="none" spc="0" normalizeH="0" baseline="0" noProof="0" dirty="0">
                <a:ln>
                  <a:noFill/>
                </a:ln>
                <a:effectLst/>
                <a:uLnTx/>
                <a:uFillTx/>
                <a:latin typeface="Calibri" panose="020F0502020204030204"/>
                <a:ea typeface="+mn-ea"/>
                <a:cs typeface="+mj-cs"/>
              </a:rPr>
              <a:t>:</a:t>
            </a:r>
            <a:r>
              <a:rPr lang="en-US" sz="2400" b="1" dirty="0">
                <a:latin typeface="Calibri" panose="020F0502020204030204"/>
                <a:cs typeface="+mj-cs"/>
              </a:rPr>
              <a:t>2</a:t>
            </a:r>
            <a:r>
              <a:rPr kumimoji="0" lang="en-US" sz="2400" b="1" i="0" u="none" strike="noStrike" kern="1200" cap="none" spc="0" normalizeH="0" baseline="0" noProof="0" dirty="0">
                <a:ln>
                  <a:noFill/>
                </a:ln>
                <a:effectLst/>
                <a:uLnTx/>
                <a:uFillTx/>
                <a:latin typeface="Calibri" panose="020F0502020204030204"/>
                <a:ea typeface="+mn-ea"/>
                <a:cs typeface="+mj-cs"/>
              </a:rPr>
              <a:t>H: </a:t>
            </a:r>
            <a:r>
              <a:rPr lang="en-US" sz="2400" b="1" dirty="0">
                <a:cs typeface="+mj-cs"/>
              </a:rPr>
              <a:t>2.10ppm </a:t>
            </a:r>
          </a:p>
          <a:p>
            <a:pPr>
              <a:defRPr/>
            </a:pPr>
            <a:r>
              <a:rPr lang="en-US" sz="2400" b="1" dirty="0">
                <a:cs typeface="+mj-cs"/>
              </a:rPr>
              <a:t>T:2H:2.5ppm</a:t>
            </a:r>
            <a:endParaRPr kumimoji="0" lang="en-US" sz="2400" b="1" i="0" u="none" strike="noStrike" kern="1200" cap="none" spc="0" normalizeH="0" baseline="0" noProof="0" dirty="0">
              <a:ln>
                <a:noFill/>
              </a:ln>
              <a:effectLst/>
              <a:uLnTx/>
              <a:uFillTx/>
              <a:latin typeface="Calibri" panose="020F0502020204030204"/>
              <a:ea typeface="+mn-ea"/>
              <a:cs typeface="+mj-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Sol.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Through 1.1 ppm and 3H , this compound continuing </a:t>
            </a:r>
            <a:r>
              <a:rPr kumimoji="0" lang="en-US" sz="2400" b="1" i="0" u="none" strike="noStrike" kern="1200" cap="none" spc="0" normalizeH="0" noProof="0" dirty="0">
                <a:ln>
                  <a:noFill/>
                </a:ln>
                <a:effectLst/>
                <a:uLnTx/>
                <a:uFillTx/>
                <a:latin typeface="Calibri" panose="020F0502020204030204"/>
                <a:ea typeface="+mn-ea"/>
                <a:cs typeface="+mj-cs"/>
              </a:rPr>
              <a:t>—CH</a:t>
            </a:r>
            <a:r>
              <a:rPr kumimoji="0" lang="en-US" sz="2400" b="1" i="0" u="none" strike="noStrike" kern="1200" cap="none" spc="0" normalizeH="0" baseline="-25000" noProof="0" dirty="0">
                <a:ln>
                  <a:noFill/>
                </a:ln>
                <a:effectLst/>
                <a:uLnTx/>
                <a:uFillTx/>
                <a:latin typeface="Calibri" panose="020F0502020204030204"/>
                <a:ea typeface="+mn-ea"/>
                <a:cs typeface="+mj-cs"/>
              </a:rPr>
              <a:t>3</a:t>
            </a:r>
            <a:r>
              <a:rPr kumimoji="0" lang="en-US" sz="2400" b="1" i="0" u="none" strike="noStrike" kern="1200" cap="none" spc="0" normalizeH="0" baseline="0" noProof="0" dirty="0">
                <a:ln>
                  <a:noFill/>
                </a:ln>
                <a:effectLst/>
                <a:uLnTx/>
                <a:uFillTx/>
                <a:latin typeface="Calibri" panose="020F0502020204030204"/>
                <a:ea typeface="+mn-ea"/>
                <a:cs typeface="+mj-cs"/>
              </a:rPr>
              <a:t> bonded with CH</a:t>
            </a:r>
            <a:r>
              <a:rPr kumimoji="0" lang="en-US" sz="2400" b="1" i="0" u="none" strike="noStrike" kern="1200" cap="none" spc="0" normalizeH="0" baseline="-25000" noProof="0" dirty="0">
                <a:ln>
                  <a:noFill/>
                </a:ln>
                <a:effectLst/>
                <a:uLnTx/>
                <a:uFillTx/>
                <a:latin typeface="Calibri" panose="020F0502020204030204"/>
                <a:ea typeface="+mn-ea"/>
                <a:cs typeface="+mj-cs"/>
              </a:rPr>
              <a:t>2</a:t>
            </a:r>
            <a:r>
              <a:rPr kumimoji="0" lang="en-US" sz="2400" b="1" i="0" u="none" strike="noStrike" kern="1200" cap="none" spc="0" normalizeH="0" baseline="0" noProof="0" dirty="0">
                <a:ln>
                  <a:noFill/>
                </a:ln>
                <a:effectLst/>
                <a:uLnTx/>
                <a:uFillTx/>
                <a:latin typeface="Calibri" panose="020F0502020204030204"/>
                <a:ea typeface="+mn-ea"/>
                <a:cs typeface="+mj-cs"/>
              </a:rPr>
              <a:t> group.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M:2H It denotes an CH</a:t>
            </a:r>
            <a:r>
              <a:rPr kumimoji="0" lang="en-US" sz="2400" b="1" i="0" u="none" strike="noStrike" kern="1200" cap="none" spc="0" normalizeH="0" baseline="-25000" noProof="0" dirty="0">
                <a:ln>
                  <a:noFill/>
                </a:ln>
                <a:effectLst/>
                <a:uLnTx/>
                <a:uFillTx/>
                <a:latin typeface="Calibri" panose="020F0502020204030204"/>
                <a:ea typeface="+mn-ea"/>
                <a:cs typeface="+mj-cs"/>
              </a:rPr>
              <a:t>2</a:t>
            </a:r>
            <a:r>
              <a:rPr kumimoji="0" lang="en-US" sz="2400" b="1" i="0" u="none" strike="noStrike" kern="1200" cap="none" spc="0" normalizeH="0" baseline="0" noProof="0" dirty="0">
                <a:ln>
                  <a:noFill/>
                </a:ln>
                <a:effectLst/>
                <a:uLnTx/>
                <a:uFillTx/>
                <a:latin typeface="Calibri" panose="020F0502020204030204"/>
                <a:ea typeface="+mn-ea"/>
                <a:cs typeface="+mj-cs"/>
              </a:rPr>
              <a:t> group bonded to –CH</a:t>
            </a:r>
            <a:r>
              <a:rPr kumimoji="0" lang="en-US" sz="2400" b="1" i="0" u="none" strike="noStrike" kern="1200" cap="none" spc="0" normalizeH="0" baseline="-25000" noProof="0" dirty="0">
                <a:ln>
                  <a:noFill/>
                </a:ln>
                <a:effectLst/>
                <a:uLnTx/>
                <a:uFillTx/>
                <a:latin typeface="Calibri" panose="020F0502020204030204"/>
                <a:ea typeface="+mn-ea"/>
                <a:cs typeface="+mj-cs"/>
              </a:rPr>
              <a:t>3</a:t>
            </a:r>
            <a:r>
              <a:rPr kumimoji="0" lang="en-US" sz="2400" b="1" i="0" u="none" strike="noStrike" kern="1200" cap="none" spc="0" normalizeH="0" noProof="0" dirty="0">
                <a:ln>
                  <a:noFill/>
                </a:ln>
                <a:effectLst/>
                <a:uLnTx/>
                <a:uFillTx/>
                <a:latin typeface="Calibri" panose="020F0502020204030204"/>
                <a:ea typeface="+mn-ea"/>
                <a:cs typeface="+mj-cs"/>
              </a:rPr>
              <a:t> , and --</a:t>
            </a:r>
            <a:r>
              <a:rPr kumimoji="0" lang="en-US" sz="2400" b="1" i="0" u="none" strike="noStrike" kern="1200" cap="none" spc="0" normalizeH="0" baseline="0" noProof="0" dirty="0">
                <a:ln>
                  <a:noFill/>
                </a:ln>
                <a:effectLst/>
                <a:uLnTx/>
                <a:uFillTx/>
                <a:latin typeface="Calibri" panose="020F0502020204030204"/>
                <a:ea typeface="+mn-ea"/>
                <a:cs typeface="+mj-cs"/>
              </a:rPr>
              <a:t>CH</a:t>
            </a:r>
            <a:r>
              <a:rPr kumimoji="0" lang="en-US" sz="2400" b="1" i="0" u="none" strike="noStrike" kern="1200" cap="none" spc="0" normalizeH="0" baseline="-25000" noProof="0" dirty="0">
                <a:ln>
                  <a:noFill/>
                </a:ln>
                <a:effectLst/>
                <a:uLnTx/>
                <a:uFillTx/>
                <a:latin typeface="Calibri" panose="020F0502020204030204"/>
                <a:ea typeface="+mn-ea"/>
                <a:cs typeface="+mj-cs"/>
              </a:rPr>
              <a:t>2 </a:t>
            </a:r>
            <a:r>
              <a:rPr kumimoji="0" lang="en-US" sz="2400" b="1" i="0" u="none" strike="noStrike" kern="1200" cap="none" spc="0" normalizeH="0" noProof="0" dirty="0">
                <a:ln>
                  <a:noFill/>
                </a:ln>
                <a:effectLst/>
                <a:uLnTx/>
                <a:uFillTx/>
                <a:latin typeface="Calibri" panose="020F0502020204030204"/>
                <a:ea typeface="+mn-ea"/>
                <a:cs typeface="+mj-cs"/>
              </a:rPr>
              <a:t>,Multi  (--</a:t>
            </a:r>
            <a:r>
              <a:rPr kumimoji="0" lang="en-US" sz="2400" b="1" i="0" u="none" strike="noStrike" kern="1200" cap="none" spc="0" normalizeH="0" baseline="0" noProof="0" dirty="0">
                <a:ln>
                  <a:noFill/>
                </a:ln>
                <a:effectLst/>
                <a:uLnTx/>
                <a:uFillTx/>
                <a:latin typeface="Calibri" panose="020F0502020204030204"/>
                <a:ea typeface="+mn-ea"/>
                <a:cs typeface="+mj-cs"/>
              </a:rPr>
              <a:t> CH</a:t>
            </a:r>
            <a:r>
              <a:rPr kumimoji="0" lang="en-US" sz="2400" b="1" i="0" u="none" strike="noStrike" kern="1200" cap="none" spc="0" normalizeH="0" baseline="-25000" noProof="0" dirty="0">
                <a:ln>
                  <a:noFill/>
                </a:ln>
                <a:effectLst/>
                <a:uLnTx/>
                <a:uFillTx/>
                <a:latin typeface="Calibri" panose="020F0502020204030204"/>
                <a:ea typeface="+mn-ea"/>
                <a:cs typeface="+mj-cs"/>
              </a:rPr>
              <a:t>2 </a:t>
            </a:r>
            <a:r>
              <a:rPr kumimoji="0" lang="en-US" sz="2400" b="1" i="0" u="none" strike="noStrike" kern="1200" cap="none" spc="0" normalizeH="0" noProof="0" dirty="0">
                <a:ln>
                  <a:noFill/>
                </a:ln>
                <a:effectLst/>
                <a:uLnTx/>
                <a:uFillTx/>
                <a:latin typeface="Calibri" panose="020F0502020204030204"/>
                <a:ea typeface="+mn-ea"/>
                <a:cs typeface="+mj-cs"/>
              </a:rPr>
              <a:t>--CH</a:t>
            </a:r>
            <a:r>
              <a:rPr kumimoji="0" lang="en-US" sz="2400" b="1" i="0" u="none" strike="noStrike" kern="1200" cap="none" spc="0" normalizeH="0" baseline="-25000" noProof="0" dirty="0">
                <a:ln>
                  <a:noFill/>
                </a:ln>
                <a:effectLst/>
                <a:uLnTx/>
                <a:uFillTx/>
                <a:latin typeface="Calibri" panose="020F0502020204030204"/>
                <a:ea typeface="+mn-ea"/>
                <a:cs typeface="+mj-cs"/>
              </a:rPr>
              <a:t>2</a:t>
            </a:r>
            <a:r>
              <a:rPr kumimoji="0" lang="en-US" sz="2400" b="1" i="0" u="none" strike="noStrike" kern="1200" cap="none" spc="0" normalizeH="0" noProof="0" dirty="0">
                <a:ln>
                  <a:noFill/>
                </a:ln>
                <a:effectLst/>
                <a:uLnTx/>
                <a:uFillTx/>
                <a:latin typeface="Calibri" panose="020F0502020204030204"/>
                <a:ea typeface="+mn-ea"/>
                <a:cs typeface="+mj-cs"/>
              </a:rPr>
              <a:t>—CH</a:t>
            </a:r>
            <a:r>
              <a:rPr kumimoji="0" lang="en-US" sz="2400" b="1" i="0" u="none" strike="noStrike" kern="1200" cap="none" spc="0" normalizeH="0" baseline="-25000" noProof="0" dirty="0">
                <a:ln>
                  <a:noFill/>
                </a:ln>
                <a:effectLst/>
                <a:uLnTx/>
                <a:uFillTx/>
                <a:latin typeface="Calibri" panose="020F0502020204030204"/>
                <a:ea typeface="+mn-ea"/>
                <a:cs typeface="+mj-cs"/>
              </a:rPr>
              <a:t>3</a:t>
            </a:r>
            <a:r>
              <a:rPr kumimoji="0" lang="en-US" sz="2400" b="1" i="0" u="none" strike="noStrike" kern="1200" cap="none" spc="0" normalizeH="0" noProof="0" dirty="0">
                <a:ln>
                  <a:noFill/>
                </a:ln>
                <a:effectLst/>
                <a:uLnTx/>
                <a:uFillTx/>
                <a:latin typeface="Calibri" panose="020F0502020204030204"/>
                <a:ea typeface="+mn-ea"/>
                <a:cs typeface="+mj-cs"/>
              </a:rPr>
              <a:t>)</a:t>
            </a:r>
            <a:endParaRPr kumimoji="0" lang="en-US" sz="2400" b="1" i="0" u="none" strike="noStrike" kern="1200" cap="none" spc="0" normalizeH="0" baseline="0" noProof="0" dirty="0">
              <a:ln>
                <a:noFill/>
              </a:ln>
              <a:effectLst/>
              <a:uLnTx/>
              <a:uFillTx/>
              <a:latin typeface="Calibri" panose="020F0502020204030204"/>
              <a:ea typeface="+mn-ea"/>
              <a:cs typeface="+mj-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T:2H It denotes CH</a:t>
            </a:r>
            <a:r>
              <a:rPr kumimoji="0" lang="en-US" sz="2400" b="1" i="0" u="none" strike="noStrike" kern="1200" cap="none" spc="0" normalizeH="0" baseline="-25000" noProof="0" dirty="0">
                <a:ln>
                  <a:noFill/>
                </a:ln>
                <a:effectLst/>
                <a:uLnTx/>
                <a:uFillTx/>
                <a:latin typeface="Calibri" panose="020F0502020204030204"/>
                <a:ea typeface="+mn-ea"/>
                <a:cs typeface="+mj-cs"/>
              </a:rPr>
              <a:t>2</a:t>
            </a:r>
            <a:r>
              <a:rPr kumimoji="0" lang="en-US" sz="2400" b="1" i="0" u="none" strike="noStrike" kern="1200" cap="none" spc="0" normalizeH="0" baseline="0" noProof="0" dirty="0">
                <a:ln>
                  <a:noFill/>
                </a:ln>
                <a:effectLst/>
                <a:uLnTx/>
                <a:uFillTx/>
                <a:latin typeface="Calibri" panose="020F0502020204030204"/>
                <a:ea typeface="+mn-ea"/>
                <a:cs typeface="+mj-cs"/>
              </a:rPr>
              <a:t> group bonded to CH</a:t>
            </a:r>
            <a:r>
              <a:rPr kumimoji="0" lang="en-US" sz="2400" b="1" i="0" u="none" strike="noStrike" kern="1200" cap="none" spc="0" normalizeH="0" baseline="-25000" noProof="0" dirty="0">
                <a:ln>
                  <a:noFill/>
                </a:ln>
                <a:effectLst/>
                <a:uLnTx/>
                <a:uFillTx/>
                <a:latin typeface="Calibri" panose="020F0502020204030204"/>
                <a:ea typeface="+mn-ea"/>
                <a:cs typeface="+mj-cs"/>
              </a:rPr>
              <a:t>2</a:t>
            </a:r>
            <a:r>
              <a:rPr kumimoji="0" lang="en-US" sz="2400" b="1" i="0" u="none" strike="noStrike" kern="1200" cap="none" spc="0" normalizeH="0" baseline="0" noProof="0" dirty="0">
                <a:ln>
                  <a:noFill/>
                </a:ln>
                <a:effectLst/>
                <a:uLnTx/>
                <a:uFillTx/>
                <a:latin typeface="Calibri" panose="020F0502020204030204"/>
                <a:ea typeface="+mn-ea"/>
                <a:cs typeface="+mj-cs"/>
              </a:rPr>
              <a:t> that </a:t>
            </a:r>
            <a:r>
              <a:rPr lang="en-US" sz="2400" b="1" dirty="0">
                <a:latin typeface="Calibri" panose="020F0502020204030204"/>
                <a:cs typeface="+mj-cs"/>
              </a:rPr>
              <a:t>Triplet.</a:t>
            </a:r>
            <a:endParaRPr kumimoji="0" lang="en-US" sz="2400" b="1" i="0" u="none" strike="noStrike" kern="1200" cap="none" spc="0" normalizeH="0" baseline="0" noProof="0" dirty="0">
              <a:ln>
                <a:noFill/>
              </a:ln>
              <a:effectLst/>
              <a:uLnTx/>
              <a:uFillTx/>
              <a:latin typeface="Calibri" panose="020F0502020204030204"/>
              <a:ea typeface="+mn-ea"/>
              <a:cs typeface="+mj-cs"/>
            </a:endParaRPr>
          </a:p>
          <a:p>
            <a:r>
              <a:rPr kumimoji="0" lang="en-US" sz="2400" b="1" i="0" u="none" strike="noStrike" kern="1200" cap="none" spc="0" normalizeH="0" noProof="0" dirty="0">
                <a:ln>
                  <a:noFill/>
                </a:ln>
                <a:effectLst/>
                <a:uLnTx/>
                <a:uFillTx/>
                <a:latin typeface="Calibri" panose="020F0502020204030204"/>
                <a:ea typeface="+mn-ea"/>
                <a:cs typeface="+mj-cs"/>
              </a:rPr>
              <a:t>                                          CH</a:t>
            </a:r>
            <a:r>
              <a:rPr kumimoji="0" lang="en-US" sz="2400" b="1" i="0" u="none" strike="noStrike" kern="1200" cap="none" spc="0" normalizeH="0" baseline="-25000" noProof="0" dirty="0">
                <a:ln>
                  <a:noFill/>
                </a:ln>
                <a:effectLst/>
                <a:uLnTx/>
                <a:uFillTx/>
                <a:latin typeface="Calibri" panose="020F0502020204030204"/>
                <a:ea typeface="+mn-ea"/>
                <a:cs typeface="+mj-cs"/>
              </a:rPr>
              <a:t>3</a:t>
            </a:r>
            <a:r>
              <a:rPr lang="en-US" sz="2400" b="1" dirty="0">
                <a:cs typeface="+mj-cs"/>
              </a:rPr>
              <a:t>- CH</a:t>
            </a:r>
            <a:r>
              <a:rPr lang="en-US" sz="2400" b="1" baseline="-25000" dirty="0">
                <a:cs typeface="+mj-cs"/>
              </a:rPr>
              <a:t>2</a:t>
            </a:r>
            <a:r>
              <a:rPr lang="en-US" sz="2400" b="1" dirty="0">
                <a:cs typeface="+mj-cs"/>
              </a:rPr>
              <a:t> --CH</a:t>
            </a:r>
            <a:r>
              <a:rPr lang="en-US" sz="2400" b="1" baseline="-25000" dirty="0">
                <a:cs typeface="+mj-cs"/>
              </a:rPr>
              <a:t>2</a:t>
            </a:r>
            <a:r>
              <a:rPr lang="en-US" sz="2400" b="1" dirty="0">
                <a:cs typeface="+mj-cs"/>
              </a:rPr>
              <a:t>—</a:t>
            </a:r>
            <a:r>
              <a:rPr lang="en-US" sz="2400" b="1" dirty="0"/>
              <a:t>NO</a:t>
            </a:r>
            <a:r>
              <a:rPr lang="en-US" sz="2400" b="1" baseline="-25000" dirty="0"/>
              <a:t>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Eg.10</a:t>
            </a:r>
            <a:r>
              <a:rPr lang="en-US" sz="2400" b="1" dirty="0">
                <a:latin typeface="Calibri" panose="020F0502020204030204"/>
                <a:cs typeface="+mj-cs"/>
              </a:rPr>
              <a:t>: </a:t>
            </a:r>
            <a:r>
              <a:rPr kumimoji="0" lang="en-US" sz="2400" b="1" i="0" u="none" strike="noStrike" kern="1200" cap="none" spc="0" normalizeH="0" baseline="0" noProof="0" dirty="0">
                <a:ln>
                  <a:noFill/>
                </a:ln>
                <a:effectLst/>
                <a:uLnTx/>
                <a:uFillTx/>
                <a:latin typeface="Calibri" panose="020F0502020204030204"/>
                <a:ea typeface="+mn-ea"/>
                <a:cs typeface="+mj-cs"/>
              </a:rPr>
              <a:t>What the structure formula of following compound C</a:t>
            </a:r>
            <a:r>
              <a:rPr kumimoji="0" lang="en-US" sz="2400" b="1" i="0" u="none" strike="noStrike" kern="1200" cap="none" spc="0" normalizeH="0" baseline="-25000" noProof="0" dirty="0">
                <a:ln>
                  <a:noFill/>
                </a:ln>
                <a:effectLst/>
                <a:uLnTx/>
                <a:uFillTx/>
                <a:latin typeface="Calibri" panose="020F0502020204030204"/>
                <a:ea typeface="+mn-ea"/>
                <a:cs typeface="+mj-cs"/>
              </a:rPr>
              <a:t>3</a:t>
            </a:r>
            <a:r>
              <a:rPr kumimoji="0" lang="en-US" sz="2400" b="1" i="0" u="none" strike="noStrike" kern="1200" cap="none" spc="0" normalizeH="0" baseline="0" noProof="0" dirty="0">
                <a:ln>
                  <a:noFill/>
                </a:ln>
                <a:effectLst/>
                <a:uLnTx/>
                <a:uFillTx/>
                <a:latin typeface="Calibri" panose="020F0502020204030204"/>
                <a:ea typeface="+mn-ea"/>
                <a:cs typeface="+mj-cs"/>
              </a:rPr>
              <a:t>H</a:t>
            </a:r>
            <a:r>
              <a:rPr kumimoji="0" lang="en-US" sz="2400" b="1" i="0" u="none" strike="noStrike" kern="1200" cap="none" spc="0" normalizeH="0" baseline="-25000" noProof="0" dirty="0">
                <a:ln>
                  <a:noFill/>
                </a:ln>
                <a:effectLst/>
                <a:uLnTx/>
                <a:uFillTx/>
                <a:latin typeface="Calibri" panose="020F0502020204030204"/>
                <a:ea typeface="+mn-ea"/>
                <a:cs typeface="+mj-cs"/>
              </a:rPr>
              <a:t>7</a:t>
            </a:r>
            <a:r>
              <a:rPr kumimoji="0" lang="en-US" sz="2400" b="1" i="0" u="none" strike="noStrike" kern="1200" cap="none" spc="0" normalizeH="0" baseline="0" noProof="0" dirty="0">
                <a:ln>
                  <a:noFill/>
                </a:ln>
                <a:effectLst/>
                <a:uLnTx/>
                <a:uFillTx/>
                <a:latin typeface="Calibri" panose="020F0502020204030204"/>
                <a:ea typeface="+mn-ea"/>
                <a:cs typeface="+mj-cs"/>
              </a:rPr>
              <a:t>NO</a:t>
            </a:r>
            <a:r>
              <a:rPr kumimoji="0" lang="en-US" sz="2400" b="1" i="0" u="none" strike="noStrike" kern="1200" cap="none" spc="0" normalizeH="0" baseline="-25000" noProof="0" dirty="0">
                <a:ln>
                  <a:noFill/>
                </a:ln>
                <a:effectLst/>
                <a:uLnTx/>
                <a:uFillTx/>
                <a:latin typeface="Calibri" panose="020F0502020204030204"/>
                <a:ea typeface="+mn-ea"/>
                <a:cs typeface="+mj-cs"/>
              </a:rPr>
              <a:t>2</a:t>
            </a:r>
            <a:r>
              <a:rPr kumimoji="0" lang="en-US" sz="2400" b="1" i="0" u="none" strike="noStrike" kern="1200" cap="none" spc="0" normalizeH="0" baseline="0" noProof="0" dirty="0">
                <a:ln>
                  <a:noFill/>
                </a:ln>
                <a:effectLst/>
                <a:uLnTx/>
                <a:uFillTx/>
                <a:latin typeface="Calibri" panose="020F0502020204030204"/>
                <a:ea typeface="+mn-ea"/>
                <a:cs typeface="+mj-cs"/>
              </a:rPr>
              <a:t> gave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D:6H: 1.7ppm</a:t>
            </a:r>
          </a:p>
          <a:p>
            <a:pPr>
              <a:defRPr/>
            </a:pPr>
            <a:r>
              <a:rPr lang="en-US" sz="2400" b="1" dirty="0">
                <a:latin typeface="Calibri" panose="020F0502020204030204"/>
                <a:cs typeface="+mj-cs"/>
              </a:rPr>
              <a:t>M</a:t>
            </a:r>
            <a:r>
              <a:rPr kumimoji="0" lang="en-US" sz="2400" b="1" i="0" u="none" strike="noStrike" kern="1200" cap="none" spc="0" normalizeH="0" baseline="0" noProof="0" dirty="0">
                <a:ln>
                  <a:noFill/>
                </a:ln>
                <a:effectLst/>
                <a:uLnTx/>
                <a:uFillTx/>
                <a:latin typeface="Calibri" panose="020F0502020204030204"/>
                <a:ea typeface="+mn-ea"/>
                <a:cs typeface="+mj-cs"/>
              </a:rPr>
              <a:t>:</a:t>
            </a:r>
            <a:r>
              <a:rPr lang="en-US" sz="2400" b="1" dirty="0">
                <a:latin typeface="Calibri" panose="020F0502020204030204"/>
                <a:cs typeface="+mj-cs"/>
              </a:rPr>
              <a:t>1</a:t>
            </a:r>
            <a:r>
              <a:rPr kumimoji="0" lang="en-US" sz="2400" b="1" i="0" u="none" strike="noStrike" kern="1200" cap="none" spc="0" normalizeH="0" baseline="0" noProof="0" dirty="0">
                <a:ln>
                  <a:noFill/>
                </a:ln>
                <a:effectLst/>
                <a:uLnTx/>
                <a:uFillTx/>
                <a:latin typeface="Calibri" panose="020F0502020204030204"/>
                <a:ea typeface="+mn-ea"/>
                <a:cs typeface="+mj-cs"/>
              </a:rPr>
              <a:t>H: </a:t>
            </a:r>
            <a:r>
              <a:rPr lang="en-US" sz="2400" b="1" dirty="0">
                <a:cs typeface="+mj-cs"/>
              </a:rPr>
              <a:t>2.1ppm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Sol. </a:t>
            </a:r>
          </a:p>
          <a:p>
            <a:pPr lvl="0">
              <a:defRPr/>
            </a:pPr>
            <a:r>
              <a:rPr kumimoji="0" lang="en-US" sz="2400" b="1" i="0" u="none" strike="noStrike" kern="1200" cap="none" spc="0" normalizeH="0" baseline="0" noProof="0" dirty="0">
                <a:ln>
                  <a:noFill/>
                </a:ln>
                <a:effectLst/>
                <a:uLnTx/>
                <a:uFillTx/>
                <a:latin typeface="Calibri" panose="020F0502020204030204"/>
                <a:ea typeface="+mn-ea"/>
                <a:cs typeface="+mj-cs"/>
              </a:rPr>
              <a:t>Through M:2.1 ppm and 1H , this compound continuing </a:t>
            </a:r>
            <a:r>
              <a:rPr kumimoji="0" lang="en-US" sz="2400" b="1" i="0" u="none" strike="noStrike" kern="1200" cap="none" spc="0" normalizeH="0" noProof="0" dirty="0">
                <a:ln>
                  <a:noFill/>
                </a:ln>
                <a:effectLst/>
                <a:uLnTx/>
                <a:uFillTx/>
                <a:latin typeface="Calibri" panose="020F0502020204030204"/>
                <a:ea typeface="+mn-ea"/>
                <a:cs typeface="+mj-cs"/>
              </a:rPr>
              <a:t>—CH-</a:t>
            </a:r>
            <a:r>
              <a:rPr kumimoji="0" lang="en-US" sz="2400" b="1" i="0" u="none" strike="noStrike" kern="1200" cap="none" spc="0" normalizeH="0" baseline="0" noProof="0" dirty="0">
                <a:ln>
                  <a:noFill/>
                </a:ln>
                <a:effectLst/>
                <a:uLnTx/>
                <a:uFillTx/>
                <a:latin typeface="Calibri" panose="020F0502020204030204"/>
                <a:ea typeface="+mn-ea"/>
                <a:cs typeface="+mj-cs"/>
              </a:rPr>
              <a:t> bonded with </a:t>
            </a:r>
            <a:r>
              <a:rPr lang="en-US" sz="2400" b="1" dirty="0">
                <a:cs typeface="+mj-cs"/>
              </a:rPr>
              <a:t>tow carbon atoms </a:t>
            </a:r>
            <a:r>
              <a:rPr kumimoji="0" lang="en-US" sz="2400" b="1" i="0" u="none" strike="noStrike" kern="1200" cap="none" spc="0" normalizeH="0" noProof="0" dirty="0">
                <a:ln>
                  <a:noFill/>
                </a:ln>
                <a:effectLst/>
                <a:uLnTx/>
                <a:uFillTx/>
                <a:latin typeface="Calibri" panose="020F0502020204030204"/>
                <a:ea typeface="+mn-ea"/>
                <a:cs typeface="+mj-cs"/>
              </a:rPr>
              <a:t>Multi</a:t>
            </a:r>
            <a:r>
              <a:rPr lang="en-US" sz="2400" b="1" dirty="0">
                <a:latin typeface="Calibri" panose="020F0502020204030204"/>
                <a:cs typeface="+mj-cs"/>
              </a:rPr>
              <a:t> hydrogen.</a:t>
            </a:r>
            <a:endParaRPr kumimoji="0" lang="en-US" sz="2400" b="1" i="0" u="none" strike="noStrike" kern="1200" cap="none" spc="0" normalizeH="0" baseline="0" noProof="0" dirty="0">
              <a:ln>
                <a:noFill/>
              </a:ln>
              <a:effectLst/>
              <a:uLnTx/>
              <a:uFillTx/>
              <a:latin typeface="Calibri" panose="020F0502020204030204"/>
              <a:ea typeface="+mn-ea"/>
              <a:cs typeface="+mj-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Calibri" panose="020F0502020204030204"/>
                <a:ea typeface="+mn-ea"/>
                <a:cs typeface="+mj-cs"/>
              </a:rPr>
              <a:t>D:6H It denotes an CH group bonded to tow –CH</a:t>
            </a:r>
            <a:r>
              <a:rPr kumimoji="0" lang="en-US" sz="2400" b="1" i="0" u="none" strike="noStrike" kern="1200" cap="none" spc="0" normalizeH="0" baseline="-25000" noProof="0" dirty="0">
                <a:ln>
                  <a:noFill/>
                </a:ln>
                <a:effectLst/>
                <a:uLnTx/>
                <a:uFillTx/>
                <a:latin typeface="Calibri" panose="020F0502020204030204"/>
                <a:ea typeface="+mn-ea"/>
                <a:cs typeface="+mj-cs"/>
              </a:rPr>
              <a:t>3</a:t>
            </a:r>
            <a:r>
              <a:rPr kumimoji="0" lang="en-US" sz="2400" b="1" i="0" u="none" strike="noStrike" kern="1200" cap="none" spc="0" normalizeH="0" noProof="0" dirty="0">
                <a:ln>
                  <a:noFill/>
                </a:ln>
                <a:effectLst/>
                <a:uLnTx/>
                <a:uFillTx/>
                <a:latin typeface="Calibri" panose="020F0502020204030204"/>
                <a:ea typeface="+mn-ea"/>
                <a:cs typeface="+mj-cs"/>
              </a:rPr>
              <a:t> group = 6H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noProof="0" dirty="0">
                <a:ln>
                  <a:noFill/>
                </a:ln>
                <a:effectLst/>
                <a:uLnTx/>
                <a:uFillTx/>
                <a:latin typeface="Calibri" panose="020F0502020204030204"/>
                <a:ea typeface="+mn-ea"/>
                <a:cs typeface="+mj-cs"/>
              </a:rPr>
              <a:t>                                                          (CH</a:t>
            </a:r>
            <a:r>
              <a:rPr kumimoji="0" lang="en-US" sz="2400" b="1" i="0" u="none" strike="noStrike" kern="1200" cap="none" spc="0" normalizeH="0" baseline="-25000" noProof="0" dirty="0">
                <a:ln>
                  <a:noFill/>
                </a:ln>
                <a:effectLst/>
                <a:uLnTx/>
                <a:uFillTx/>
                <a:latin typeface="Calibri" panose="020F0502020204030204"/>
                <a:ea typeface="+mn-ea"/>
                <a:cs typeface="+mj-cs"/>
              </a:rPr>
              <a:t>3</a:t>
            </a:r>
            <a:r>
              <a:rPr lang="en-US" sz="2400" b="1" dirty="0">
                <a:cs typeface="+mj-cs"/>
              </a:rPr>
              <a:t>)</a:t>
            </a:r>
            <a:r>
              <a:rPr lang="en-US" sz="2400" b="1" baseline="-25000" dirty="0">
                <a:cs typeface="+mj-cs"/>
              </a:rPr>
              <a:t>2</a:t>
            </a:r>
            <a:r>
              <a:rPr lang="en-US" sz="2400" b="1" dirty="0">
                <a:cs typeface="+mj-cs"/>
              </a:rPr>
              <a:t> --CH—</a:t>
            </a:r>
            <a:r>
              <a:rPr lang="en-US" sz="2400" b="1" dirty="0"/>
              <a:t>NO</a:t>
            </a:r>
            <a:r>
              <a:rPr lang="en-US" sz="2400" b="1" baseline="-25000" dirty="0"/>
              <a:t>2</a:t>
            </a:r>
            <a:endParaRPr kumimoji="0" lang="en-US" b="1" i="0" u="none" strike="noStrike" kern="1200" cap="none" spc="0" normalizeH="0" baseline="-25000" noProof="0" dirty="0">
              <a:ln>
                <a:noFill/>
              </a:ln>
              <a:effectLst/>
              <a:uLnTx/>
              <a:uFillTx/>
              <a:latin typeface="Calibri" panose="020F0502020204030204"/>
              <a:ea typeface="+mn-ea"/>
              <a:cs typeface="+mj-cs"/>
            </a:endParaRPr>
          </a:p>
        </p:txBody>
      </p:sp>
    </p:spTree>
    <p:extLst>
      <p:ext uri="{BB962C8B-B14F-4D97-AF65-F5344CB8AC3E}">
        <p14:creationId xmlns:p14="http://schemas.microsoft.com/office/powerpoint/2010/main" val="1939073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a:extLst>
              <a:ext uri="{FF2B5EF4-FFF2-40B4-BE49-F238E27FC236}">
                <a16:creationId xmlns:a16="http://schemas.microsoft.com/office/drawing/2014/main" id="{5AC555E4-1236-96B8-350C-85AD88BCA10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4771" y="-1"/>
            <a:ext cx="11562193" cy="552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58381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a:extLst>
              <a:ext uri="{FF2B5EF4-FFF2-40B4-BE49-F238E27FC236}">
                <a16:creationId xmlns:a16="http://schemas.microsoft.com/office/drawing/2014/main" id="{84A49B95-9604-775D-4116-EADB82D72C4B}"/>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601" t="4762" r="3271" b="3680"/>
          <a:stretch/>
        </p:blipFill>
        <p:spPr bwMode="auto">
          <a:xfrm>
            <a:off x="604910" y="309488"/>
            <a:ext cx="11197883" cy="5950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226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4C26457-109F-0F41-379A-F6614CC58FB5}"/>
              </a:ext>
            </a:extLst>
          </p:cNvPr>
          <p:cNvSpPr>
            <a:spLocks noGrp="1"/>
          </p:cNvSpPr>
          <p:nvPr>
            <p:ph type="subTitle" idx="1"/>
          </p:nvPr>
        </p:nvSpPr>
        <p:spPr>
          <a:xfrm>
            <a:off x="211015" y="196948"/>
            <a:ext cx="11873133" cy="4222825"/>
          </a:xfrm>
        </p:spPr>
        <p:txBody>
          <a:bodyPr>
            <a:normAutofit lnSpcReduction="10000"/>
          </a:bodyPr>
          <a:lstStyle/>
          <a:p>
            <a:pPr algn="just">
              <a:lnSpc>
                <a:spcPct val="120000"/>
              </a:lnSpc>
            </a:pPr>
            <a:r>
              <a:rPr lang="en-US" sz="2400" b="1" i="0" cap="none" dirty="0">
                <a:solidFill>
                  <a:schemeClr val="tx1"/>
                </a:solidFill>
                <a:effectLst/>
                <a:latin typeface="Arial" panose="020B0604020202020204" pitchFamily="34" charset="0"/>
                <a:cs typeface="+mj-cs"/>
              </a:rPr>
              <a:t>The (N+1) Rule, An Empirical Rule Used To Predict The Multiplicity And, In Conjunction With Pascal’s Triangle, Splitting Pattern of Peaks In </a:t>
            </a:r>
            <a:r>
              <a:rPr lang="en-US" sz="2400" b="1" i="0" cap="none" baseline="30000" dirty="0">
                <a:solidFill>
                  <a:schemeClr val="tx1"/>
                </a:solidFill>
                <a:effectLst/>
                <a:latin typeface="Arial" panose="020B0604020202020204" pitchFamily="34" charset="0"/>
                <a:cs typeface="+mj-cs"/>
              </a:rPr>
              <a:t>1</a:t>
            </a:r>
            <a:r>
              <a:rPr lang="en-US" sz="2400" b="1" i="0" cap="none" dirty="0">
                <a:solidFill>
                  <a:schemeClr val="tx1"/>
                </a:solidFill>
                <a:effectLst/>
                <a:latin typeface="Arial" panose="020B0604020202020204" pitchFamily="34" charset="0"/>
                <a:cs typeface="+mj-cs"/>
              </a:rPr>
              <a:t>H And </a:t>
            </a:r>
            <a:r>
              <a:rPr lang="en-US" sz="2400" b="1" i="0" cap="none" baseline="30000" dirty="0">
                <a:solidFill>
                  <a:schemeClr val="tx1"/>
                </a:solidFill>
                <a:effectLst/>
                <a:latin typeface="Arial" panose="020B0604020202020204" pitchFamily="34" charset="0"/>
                <a:cs typeface="+mj-cs"/>
              </a:rPr>
              <a:t>13</a:t>
            </a:r>
            <a:r>
              <a:rPr lang="en-US" sz="2400" b="1" i="0" cap="none" dirty="0">
                <a:solidFill>
                  <a:schemeClr val="tx1"/>
                </a:solidFill>
                <a:effectLst/>
                <a:latin typeface="Arial" panose="020B0604020202020204" pitchFamily="34" charset="0"/>
                <a:cs typeface="+mj-cs"/>
              </a:rPr>
              <a:t>C NMR Spectra, States That If A Given Nucleus Is Coupled To N Number Of Nuclei That Are Equivalent.</a:t>
            </a:r>
            <a:endParaRPr lang="ar-IQ" sz="2400" b="1" i="0" cap="none" dirty="0">
              <a:solidFill>
                <a:schemeClr val="tx1"/>
              </a:solidFill>
              <a:effectLst/>
              <a:latin typeface="Arial" panose="020B0604020202020204" pitchFamily="34" charset="0"/>
              <a:cs typeface="+mj-cs"/>
            </a:endParaRPr>
          </a:p>
          <a:p>
            <a:pPr algn="just">
              <a:lnSpc>
                <a:spcPct val="120000"/>
              </a:lnSpc>
            </a:pPr>
            <a:r>
              <a:rPr lang="en-US" sz="2400" b="1" cap="none" dirty="0">
                <a:solidFill>
                  <a:schemeClr val="tx1"/>
                </a:solidFill>
                <a:latin typeface="Arial" panose="020B0604020202020204" pitchFamily="34" charset="0"/>
                <a:cs typeface="+mj-cs"/>
              </a:rPr>
              <a:t>T</a:t>
            </a:r>
            <a:r>
              <a:rPr lang="en-US" sz="2400" b="1" i="0" cap="none" dirty="0">
                <a:solidFill>
                  <a:schemeClr val="tx1"/>
                </a:solidFill>
                <a:effectLst/>
                <a:latin typeface="Arial" panose="020B0604020202020204" pitchFamily="34" charset="0"/>
                <a:cs typeface="+mj-cs"/>
              </a:rPr>
              <a:t>he Multiplicity Of The Peak </a:t>
            </a:r>
            <a:r>
              <a:rPr lang="en-US" sz="2400" b="1" cap="none" dirty="0">
                <a:solidFill>
                  <a:schemeClr val="tx1"/>
                </a:solidFill>
                <a:latin typeface="Arial" panose="020B0604020202020204" pitchFamily="34" charset="0"/>
                <a:cs typeface="+mj-cs"/>
              </a:rPr>
              <a:t>=</a:t>
            </a:r>
            <a:r>
              <a:rPr lang="en-US" sz="2400" b="1" i="0" cap="none" dirty="0">
                <a:solidFill>
                  <a:schemeClr val="tx1"/>
                </a:solidFill>
                <a:effectLst/>
                <a:latin typeface="Arial" panose="020B0604020202020204" pitchFamily="34" charset="0"/>
                <a:cs typeface="+mj-cs"/>
              </a:rPr>
              <a:t> N+1, </a:t>
            </a:r>
            <a:r>
              <a:rPr lang="en-US" sz="2400" b="1" cap="none" dirty="0">
                <a:solidFill>
                  <a:schemeClr val="tx1"/>
                </a:solidFill>
                <a:latin typeface="Arial" panose="020B0604020202020204" pitchFamily="34" charset="0"/>
                <a:cs typeface="+mj-cs"/>
              </a:rPr>
              <a:t>N = Hydrogen Atoms Number In Adjacent Carbon.</a:t>
            </a:r>
          </a:p>
          <a:p>
            <a:pPr algn="just">
              <a:lnSpc>
                <a:spcPct val="120000"/>
              </a:lnSpc>
            </a:pPr>
            <a:r>
              <a:rPr lang="en-US" sz="2400" b="1" cap="none" dirty="0">
                <a:solidFill>
                  <a:schemeClr val="tx1"/>
                </a:solidFill>
                <a:latin typeface="Arial" panose="020B0604020202020204" pitchFamily="34" charset="0"/>
                <a:cs typeface="+mj-cs"/>
              </a:rPr>
              <a:t>The Splitting Is Caused By The Hydrogens On The Same (Geminal Hydrogens) Or On The Neighboring Carbons (Vicinal Hydrogens). Only Non-equivalent Protons Split The Signal Of The Given Proton(s).</a:t>
            </a:r>
          </a:p>
        </p:txBody>
      </p:sp>
      <p:pic>
        <p:nvPicPr>
          <p:cNvPr id="4" name="Picture 4">
            <a:extLst>
              <a:ext uri="{FF2B5EF4-FFF2-40B4-BE49-F238E27FC236}">
                <a16:creationId xmlns:a16="http://schemas.microsoft.com/office/drawing/2014/main" id="{B11994AE-3C90-9BD0-9DFB-9BF5BF2D49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64725" y="3854548"/>
            <a:ext cx="1533379" cy="208201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a:extLst>
              <a:ext uri="{FF2B5EF4-FFF2-40B4-BE49-F238E27FC236}">
                <a16:creationId xmlns:a16="http://schemas.microsoft.com/office/drawing/2014/main" id="{CBECA170-3576-5A55-62F4-AC42CBE73B6C}"/>
              </a:ext>
            </a:extLst>
          </p:cNvPr>
          <p:cNvSpPr txBox="1"/>
          <p:nvPr/>
        </p:nvSpPr>
        <p:spPr>
          <a:xfrm>
            <a:off x="9130549" y="4188847"/>
            <a:ext cx="590226" cy="369332"/>
          </a:xfrm>
          <a:prstGeom prst="rect">
            <a:avLst/>
          </a:prstGeom>
          <a:noFill/>
        </p:spPr>
        <p:txBody>
          <a:bodyPr wrap="none" rtlCol="0">
            <a:spAutoFit/>
          </a:bodyPr>
          <a:lstStyle/>
          <a:p>
            <a:r>
              <a:rPr lang="en-US" b="1" dirty="0" err="1">
                <a:latin typeface="Arial" panose="020B0604020202020204" pitchFamily="34" charset="0"/>
                <a:cs typeface="Arial" panose="020B0604020202020204" pitchFamily="34" charset="0"/>
              </a:rPr>
              <a:t>Eg</a:t>
            </a:r>
            <a:r>
              <a:rPr lang="en-US" dirty="0" err="1"/>
              <a:t>.</a:t>
            </a:r>
            <a:r>
              <a:rPr lang="en-US" dirty="0"/>
              <a:t> </a:t>
            </a:r>
          </a:p>
        </p:txBody>
      </p:sp>
      <p:sp>
        <p:nvSpPr>
          <p:cNvPr id="7" name="TextBox 6">
            <a:extLst>
              <a:ext uri="{FF2B5EF4-FFF2-40B4-BE49-F238E27FC236}">
                <a16:creationId xmlns:a16="http://schemas.microsoft.com/office/drawing/2014/main" id="{6F445E74-D7A5-98AF-2149-C657779E7CFB}"/>
              </a:ext>
            </a:extLst>
          </p:cNvPr>
          <p:cNvSpPr txBox="1"/>
          <p:nvPr/>
        </p:nvSpPr>
        <p:spPr>
          <a:xfrm>
            <a:off x="393896" y="4558179"/>
            <a:ext cx="7441809"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The three hydrogen nuclei in 1,  H</a:t>
            </a:r>
            <a:r>
              <a:rPr lang="en-US" b="1" baseline="-25000" dirty="0">
                <a:latin typeface="Arial" panose="020B0604020202020204" pitchFamily="34" charset="0"/>
                <a:cs typeface="Arial" panose="020B0604020202020204" pitchFamily="34" charset="0"/>
              </a:rPr>
              <a:t>a</a:t>
            </a:r>
            <a:r>
              <a:rPr lang="en-US" b="1" dirty="0">
                <a:latin typeface="Arial" panose="020B0604020202020204" pitchFamily="34" charset="0"/>
                <a:cs typeface="Arial" panose="020B0604020202020204" pitchFamily="34" charset="0"/>
              </a:rPr>
              <a:t>, H</a:t>
            </a:r>
            <a:r>
              <a:rPr lang="en-US" b="1" baseline="-25000" dirty="0">
                <a:latin typeface="Arial" panose="020B0604020202020204" pitchFamily="34" charset="0"/>
                <a:cs typeface="Arial" panose="020B0604020202020204" pitchFamily="34" charset="0"/>
              </a:rPr>
              <a:t>b</a:t>
            </a:r>
            <a:r>
              <a:rPr lang="en-US" b="1" dirty="0">
                <a:latin typeface="Arial" panose="020B0604020202020204" pitchFamily="34" charset="0"/>
                <a:cs typeface="Arial" panose="020B0604020202020204" pitchFamily="34" charset="0"/>
              </a:rPr>
              <a:t>, and  </a:t>
            </a:r>
            <a:r>
              <a:rPr lang="en-US" b="1" dirty="0" err="1">
                <a:latin typeface="Arial" panose="020B0604020202020204" pitchFamily="34" charset="0"/>
                <a:cs typeface="Arial" panose="020B0604020202020204" pitchFamily="34" charset="0"/>
              </a:rPr>
              <a:t>H</a:t>
            </a:r>
            <a:r>
              <a:rPr lang="en-US" b="1" baseline="-25000" dirty="0" err="1">
                <a:latin typeface="Arial" panose="020B0604020202020204" pitchFamily="34" charset="0"/>
                <a:cs typeface="Arial" panose="020B0604020202020204" pitchFamily="34" charset="0"/>
              </a:rPr>
              <a:t>c</a:t>
            </a:r>
            <a:r>
              <a:rPr lang="en-US" b="1" dirty="0">
                <a:latin typeface="Arial" panose="020B0604020202020204" pitchFamily="34" charset="0"/>
                <a:cs typeface="Arial" panose="020B0604020202020204" pitchFamily="34" charset="0"/>
              </a:rPr>
              <a:t>, are equivalent</a:t>
            </a:r>
            <a:r>
              <a:rPr lang="en-US" dirty="0"/>
              <a:t>. </a:t>
            </a:r>
          </a:p>
        </p:txBody>
      </p:sp>
      <p:sp>
        <p:nvSpPr>
          <p:cNvPr id="8" name="TextBox 7">
            <a:extLst>
              <a:ext uri="{FF2B5EF4-FFF2-40B4-BE49-F238E27FC236}">
                <a16:creationId xmlns:a16="http://schemas.microsoft.com/office/drawing/2014/main" id="{7A76F2BD-C71D-626D-7413-8233C8854C16}"/>
              </a:ext>
            </a:extLst>
          </p:cNvPr>
          <p:cNvSpPr txBox="1"/>
          <p:nvPr/>
        </p:nvSpPr>
        <p:spPr>
          <a:xfrm>
            <a:off x="393896" y="4927511"/>
            <a:ext cx="6098344"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Thus, 1H NMR spectrum of 1 H</a:t>
            </a:r>
            <a:r>
              <a:rPr lang="en-US" b="1" baseline="-25000" dirty="0">
                <a:latin typeface="Arial" panose="020B0604020202020204" pitchFamily="34" charset="0"/>
                <a:cs typeface="Arial" panose="020B0604020202020204" pitchFamily="34" charset="0"/>
              </a:rPr>
              <a:t>a</a:t>
            </a:r>
            <a:r>
              <a:rPr lang="en-US" b="1" dirty="0">
                <a:latin typeface="Arial" panose="020B0604020202020204" pitchFamily="34" charset="0"/>
                <a:cs typeface="Arial" panose="020B0604020202020204" pitchFamily="34" charset="0"/>
              </a:rPr>
              <a:t> s only one peak.</a:t>
            </a:r>
          </a:p>
        </p:txBody>
      </p:sp>
      <p:sp>
        <p:nvSpPr>
          <p:cNvPr id="9" name="TextBox 8">
            <a:extLst>
              <a:ext uri="{FF2B5EF4-FFF2-40B4-BE49-F238E27FC236}">
                <a16:creationId xmlns:a16="http://schemas.microsoft.com/office/drawing/2014/main" id="{51C0123A-BFB2-E675-07CF-89CBD5F0CEB3}"/>
              </a:ext>
            </a:extLst>
          </p:cNvPr>
          <p:cNvSpPr txBox="1"/>
          <p:nvPr/>
        </p:nvSpPr>
        <p:spPr>
          <a:xfrm>
            <a:off x="393896" y="5296843"/>
            <a:ext cx="6098344"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H</a:t>
            </a:r>
            <a:r>
              <a:rPr lang="en-US" b="1" baseline="-25000" dirty="0">
                <a:latin typeface="Arial" panose="020B0604020202020204" pitchFamily="34" charset="0"/>
                <a:cs typeface="Arial" panose="020B0604020202020204" pitchFamily="34" charset="0"/>
              </a:rPr>
              <a:t>a</a:t>
            </a:r>
            <a:r>
              <a:rPr lang="en-US" b="1" dirty="0">
                <a:latin typeface="Arial" panose="020B0604020202020204" pitchFamily="34" charset="0"/>
                <a:cs typeface="Arial" panose="020B0604020202020204" pitchFamily="34" charset="0"/>
              </a:rPr>
              <a:t>, H</a:t>
            </a:r>
            <a:r>
              <a:rPr lang="en-US" b="1" baseline="-25000" dirty="0">
                <a:latin typeface="Arial" panose="020B0604020202020204" pitchFamily="34" charset="0"/>
                <a:cs typeface="Arial" panose="020B0604020202020204" pitchFamily="34" charset="0"/>
              </a:rPr>
              <a:t>b</a:t>
            </a:r>
            <a:r>
              <a:rPr lang="en-US" b="1" dirty="0">
                <a:latin typeface="Arial" panose="020B0604020202020204" pitchFamily="34" charset="0"/>
                <a:cs typeface="Arial" panose="020B0604020202020204" pitchFamily="34" charset="0"/>
              </a:rPr>
              <a:t>, and  </a:t>
            </a:r>
            <a:r>
              <a:rPr lang="en-US" b="1" dirty="0" err="1">
                <a:latin typeface="Arial" panose="020B0604020202020204" pitchFamily="34" charset="0"/>
                <a:cs typeface="Arial" panose="020B0604020202020204" pitchFamily="34" charset="0"/>
              </a:rPr>
              <a:t>H</a:t>
            </a:r>
            <a:r>
              <a:rPr lang="en-US" b="1" baseline="-25000" dirty="0" err="1">
                <a:latin typeface="Arial" panose="020B0604020202020204" pitchFamily="34" charset="0"/>
                <a:cs typeface="Arial" panose="020B0604020202020204" pitchFamily="34" charset="0"/>
              </a:rPr>
              <a:t>c</a:t>
            </a:r>
            <a:r>
              <a:rPr lang="en-US" b="1" dirty="0">
                <a:latin typeface="Arial" panose="020B0604020202020204" pitchFamily="34" charset="0"/>
                <a:cs typeface="Arial" panose="020B0604020202020204" pitchFamily="34" charset="0"/>
              </a:rPr>
              <a:t>, are coupled to no hydrogen nuclei</a:t>
            </a:r>
          </a:p>
        </p:txBody>
      </p:sp>
      <p:sp>
        <p:nvSpPr>
          <p:cNvPr id="10" name="TextBox 9">
            <a:extLst>
              <a:ext uri="{FF2B5EF4-FFF2-40B4-BE49-F238E27FC236}">
                <a16:creationId xmlns:a16="http://schemas.microsoft.com/office/drawing/2014/main" id="{086D97C8-97C2-87EE-B980-B03E94F32A21}"/>
              </a:ext>
            </a:extLst>
          </p:cNvPr>
          <p:cNvSpPr txBox="1"/>
          <p:nvPr/>
        </p:nvSpPr>
        <p:spPr>
          <a:xfrm>
            <a:off x="393896" y="5804580"/>
            <a:ext cx="8095886" cy="646331"/>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Thus, for H</a:t>
            </a:r>
            <a:r>
              <a:rPr lang="en-US" b="1" baseline="-25000" dirty="0">
                <a:latin typeface="Arial" panose="020B0604020202020204" pitchFamily="34" charset="0"/>
                <a:cs typeface="Arial" panose="020B0604020202020204" pitchFamily="34" charset="0"/>
              </a:rPr>
              <a:t>a</a:t>
            </a:r>
            <a:r>
              <a:rPr lang="en-US" b="1" dirty="0">
                <a:latin typeface="Arial" panose="020B0604020202020204" pitchFamily="34" charset="0"/>
                <a:cs typeface="Arial" panose="020B0604020202020204" pitchFamily="34" charset="0"/>
              </a:rPr>
              <a:t>, H</a:t>
            </a:r>
            <a:r>
              <a:rPr lang="en-US" b="1" baseline="-25000" dirty="0">
                <a:latin typeface="Arial" panose="020B0604020202020204" pitchFamily="34" charset="0"/>
                <a:cs typeface="Arial" panose="020B0604020202020204" pitchFamily="34" charset="0"/>
              </a:rPr>
              <a:t>b</a:t>
            </a:r>
            <a:r>
              <a:rPr lang="en-US" b="1" dirty="0">
                <a:latin typeface="Arial" panose="020B0604020202020204" pitchFamily="34" charset="0"/>
                <a:cs typeface="Arial" panose="020B0604020202020204" pitchFamily="34" charset="0"/>
              </a:rPr>
              <a:t>, and  </a:t>
            </a:r>
            <a:r>
              <a:rPr lang="en-US" b="1" dirty="0" err="1">
                <a:latin typeface="Arial" panose="020B0604020202020204" pitchFamily="34" charset="0"/>
                <a:cs typeface="Arial" panose="020B0604020202020204" pitchFamily="34" charset="0"/>
              </a:rPr>
              <a:t>H</a:t>
            </a:r>
            <a:r>
              <a:rPr lang="en-US" b="1" baseline="-25000" dirty="0" err="1">
                <a:latin typeface="Arial" panose="020B0604020202020204" pitchFamily="34" charset="0"/>
                <a:cs typeface="Arial" panose="020B0604020202020204" pitchFamily="34" charset="0"/>
              </a:rPr>
              <a:t>c</a:t>
            </a:r>
            <a:r>
              <a:rPr lang="en-US" b="1" dirty="0">
                <a:latin typeface="Arial" panose="020B0604020202020204" pitchFamily="34" charset="0"/>
                <a:cs typeface="Arial" panose="020B0604020202020204" pitchFamily="34" charset="0"/>
              </a:rPr>
              <a:t> , n=0; (n+1) = (0+1) = 1. The multiplicity of the peak of H</a:t>
            </a:r>
            <a:r>
              <a:rPr lang="en-US" b="1" baseline="-25000" dirty="0">
                <a:latin typeface="Arial" panose="020B0604020202020204" pitchFamily="34" charset="0"/>
                <a:cs typeface="Arial" panose="020B0604020202020204" pitchFamily="34" charset="0"/>
              </a:rPr>
              <a:t>a</a:t>
            </a:r>
            <a:r>
              <a:rPr lang="en-US" b="1" dirty="0">
                <a:latin typeface="Arial" panose="020B0604020202020204" pitchFamily="34" charset="0"/>
                <a:cs typeface="Arial" panose="020B0604020202020204" pitchFamily="34" charset="0"/>
              </a:rPr>
              <a:t>, H</a:t>
            </a:r>
            <a:r>
              <a:rPr lang="en-US" b="1" baseline="-25000" dirty="0">
                <a:latin typeface="Arial" panose="020B0604020202020204" pitchFamily="34" charset="0"/>
                <a:cs typeface="Arial" panose="020B0604020202020204" pitchFamily="34" charset="0"/>
              </a:rPr>
              <a:t>b</a:t>
            </a:r>
            <a:r>
              <a:rPr lang="en-US" b="1" dirty="0">
                <a:latin typeface="Arial" panose="020B0604020202020204" pitchFamily="34" charset="0"/>
                <a:cs typeface="Arial" panose="020B0604020202020204" pitchFamily="34" charset="0"/>
              </a:rPr>
              <a:t>, and  </a:t>
            </a:r>
            <a:r>
              <a:rPr lang="en-US" b="1" dirty="0" err="1">
                <a:latin typeface="Arial" panose="020B0604020202020204" pitchFamily="34" charset="0"/>
                <a:cs typeface="Arial" panose="020B0604020202020204" pitchFamily="34" charset="0"/>
              </a:rPr>
              <a:t>H</a:t>
            </a:r>
            <a:r>
              <a:rPr lang="en-US" b="1" baseline="-25000" dirty="0" err="1">
                <a:latin typeface="Arial" panose="020B0604020202020204" pitchFamily="34" charset="0"/>
                <a:cs typeface="Arial" panose="020B0604020202020204" pitchFamily="34" charset="0"/>
              </a:rPr>
              <a:t>c</a:t>
            </a:r>
            <a:r>
              <a:rPr lang="en-US" b="1" dirty="0">
                <a:latin typeface="Arial" panose="020B0604020202020204" pitchFamily="34" charset="0"/>
                <a:cs typeface="Arial" panose="020B0604020202020204" pitchFamily="34" charset="0"/>
              </a:rPr>
              <a:t> is one, The peak H</a:t>
            </a:r>
            <a:r>
              <a:rPr lang="en-US" b="1" baseline="-25000" dirty="0">
                <a:latin typeface="Arial" panose="020B0604020202020204" pitchFamily="34" charset="0"/>
                <a:cs typeface="Arial" panose="020B0604020202020204" pitchFamily="34" charset="0"/>
              </a:rPr>
              <a:t>a</a:t>
            </a:r>
            <a:r>
              <a:rPr lang="en-US" b="1" dirty="0">
                <a:latin typeface="Arial" panose="020B0604020202020204" pitchFamily="34" charset="0"/>
                <a:cs typeface="Arial" panose="020B0604020202020204" pitchFamily="34" charset="0"/>
              </a:rPr>
              <a:t> s one line; it is a singlet.</a:t>
            </a:r>
          </a:p>
        </p:txBody>
      </p:sp>
    </p:spTree>
    <p:extLst>
      <p:ext uri="{BB962C8B-B14F-4D97-AF65-F5344CB8AC3E}">
        <p14:creationId xmlns:p14="http://schemas.microsoft.com/office/powerpoint/2010/main" val="112553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0E270C-46D4-CDCC-1699-3D122EB99948}"/>
              </a:ext>
            </a:extLst>
          </p:cNvPr>
          <p:cNvSpPr>
            <a:spLocks noGrp="1"/>
          </p:cNvSpPr>
          <p:nvPr>
            <p:ph idx="1"/>
          </p:nvPr>
        </p:nvSpPr>
        <p:spPr/>
        <p:txBody>
          <a:bodyPr/>
          <a:lstStyle/>
          <a:p>
            <a:endParaRPr lang="en-US"/>
          </a:p>
        </p:txBody>
      </p:sp>
      <p:pic>
        <p:nvPicPr>
          <p:cNvPr id="14338" name="Picture 2">
            <a:extLst>
              <a:ext uri="{FF2B5EF4-FFF2-40B4-BE49-F238E27FC236}">
                <a16:creationId xmlns:a16="http://schemas.microsoft.com/office/drawing/2014/main" id="{785303F2-8D30-3686-53D2-54CA893464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082" y="323558"/>
            <a:ext cx="11479237" cy="5796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0333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a:extLst>
              <a:ext uri="{FF2B5EF4-FFF2-40B4-BE49-F238E27FC236}">
                <a16:creationId xmlns:a16="http://schemas.microsoft.com/office/drawing/2014/main" id="{DE454F1A-A031-80C3-5E98-54DB9B32330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6771" y="306313"/>
            <a:ext cx="11433377" cy="51238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973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a:extLst>
              <a:ext uri="{FF2B5EF4-FFF2-40B4-BE49-F238E27FC236}">
                <a16:creationId xmlns:a16="http://schemas.microsoft.com/office/drawing/2014/main" id="{B037184A-2DB8-7FC0-031F-9AF484A56D8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0148" y="250042"/>
            <a:ext cx="11582984" cy="5700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93780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a:extLst>
              <a:ext uri="{FF2B5EF4-FFF2-40B4-BE49-F238E27FC236}">
                <a16:creationId xmlns:a16="http://schemas.microsoft.com/office/drawing/2014/main" id="{408BB924-AC09-F72F-AB1C-4C90A287096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4604" y="362584"/>
            <a:ext cx="11270054" cy="6024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298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2CDA9B-44CA-C005-0CB9-C0EF2FCF68AA}"/>
              </a:ext>
            </a:extLst>
          </p:cNvPr>
          <p:cNvSpPr>
            <a:spLocks noGrp="1"/>
          </p:cNvSpPr>
          <p:nvPr>
            <p:ph idx="1"/>
          </p:nvPr>
        </p:nvSpPr>
        <p:spPr>
          <a:xfrm>
            <a:off x="0" y="0"/>
            <a:ext cx="11662117" cy="6858000"/>
          </a:xfrm>
        </p:spPr>
        <p:txBody>
          <a:bodyP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Eg.11</a:t>
            </a:r>
            <a:r>
              <a:rPr lang="en-US" sz="2200" b="1" dirty="0">
                <a:latin typeface="Calibri" panose="020F0502020204030204"/>
                <a:cs typeface="+mj-cs"/>
              </a:rPr>
              <a:t>: </a:t>
            </a:r>
            <a:r>
              <a:rPr kumimoji="0" lang="en-US" sz="2200" b="1" i="0" u="none" strike="noStrike" kern="1200" cap="none" spc="0" normalizeH="0" baseline="0" noProof="0" dirty="0">
                <a:ln>
                  <a:noFill/>
                </a:ln>
                <a:effectLst/>
                <a:uLnTx/>
                <a:uFillTx/>
                <a:latin typeface="Calibri" panose="020F0502020204030204"/>
                <a:ea typeface="+mn-ea"/>
                <a:cs typeface="+mj-cs"/>
              </a:rPr>
              <a:t>What the structure formula of following compound C</a:t>
            </a:r>
            <a:r>
              <a:rPr kumimoji="0" lang="en-US" sz="2200" b="1" i="0" u="none" strike="noStrike" kern="1200" cap="none" spc="0" normalizeH="0" baseline="-25000" noProof="0" dirty="0">
                <a:ln>
                  <a:noFill/>
                </a:ln>
                <a:effectLst/>
                <a:uLnTx/>
                <a:uFillTx/>
                <a:latin typeface="Calibri" panose="020F0502020204030204"/>
                <a:ea typeface="+mn-ea"/>
                <a:cs typeface="+mj-cs"/>
              </a:rPr>
              <a:t>11</a:t>
            </a:r>
            <a:r>
              <a:rPr kumimoji="0" lang="en-US" sz="2200" b="1" i="0" u="none" strike="noStrike" kern="1200" cap="none" spc="0" normalizeH="0" baseline="0" noProof="0" dirty="0">
                <a:ln>
                  <a:noFill/>
                </a:ln>
                <a:effectLst/>
                <a:uLnTx/>
                <a:uFillTx/>
                <a:latin typeface="Calibri" panose="020F0502020204030204"/>
                <a:ea typeface="+mn-ea"/>
                <a:cs typeface="+mj-cs"/>
              </a:rPr>
              <a:t>H</a:t>
            </a:r>
            <a:r>
              <a:rPr kumimoji="0" lang="en-US" sz="2200" b="1" i="0" u="none" strike="noStrike" kern="1200" cap="none" spc="0" normalizeH="0" baseline="-25000" noProof="0" dirty="0">
                <a:ln>
                  <a:noFill/>
                </a:ln>
                <a:effectLst/>
                <a:uLnTx/>
                <a:uFillTx/>
                <a:latin typeface="Calibri" panose="020F0502020204030204"/>
                <a:ea typeface="+mn-ea"/>
                <a:cs typeface="+mj-cs"/>
              </a:rPr>
              <a:t>16</a:t>
            </a:r>
            <a:r>
              <a:rPr kumimoji="0" lang="en-US" sz="2200" b="1" i="0" u="none" strike="noStrike" kern="1200" cap="none" spc="0" normalizeH="0" baseline="0" noProof="0" dirty="0">
                <a:ln>
                  <a:noFill/>
                </a:ln>
                <a:effectLst/>
                <a:uLnTx/>
                <a:uFillTx/>
                <a:latin typeface="Calibri" panose="020F0502020204030204"/>
                <a:ea typeface="+mn-ea"/>
                <a:cs typeface="+mj-cs"/>
              </a:rPr>
              <a:t> gave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   S:5H: 7.2ppm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latin typeface="Calibri" panose="020F0502020204030204"/>
                <a:cs typeface="+mj-cs"/>
              </a:rPr>
              <a:t>   S</a:t>
            </a:r>
            <a:r>
              <a:rPr kumimoji="0" lang="en-US" sz="2200" b="1" i="0" u="none" strike="noStrike" kern="1200" cap="none" spc="0" normalizeH="0" baseline="0" noProof="0" dirty="0">
                <a:ln>
                  <a:noFill/>
                </a:ln>
                <a:effectLst/>
                <a:uLnTx/>
                <a:uFillTx/>
                <a:latin typeface="Calibri" panose="020F0502020204030204"/>
                <a:ea typeface="+mn-ea"/>
                <a:cs typeface="+mj-cs"/>
              </a:rPr>
              <a:t>:</a:t>
            </a:r>
            <a:r>
              <a:rPr lang="en-US" sz="2200" b="1" dirty="0">
                <a:latin typeface="Calibri" panose="020F0502020204030204"/>
                <a:cs typeface="+mj-cs"/>
              </a:rPr>
              <a:t>2</a:t>
            </a:r>
            <a:r>
              <a:rPr kumimoji="0" lang="en-US" sz="2200" b="1" i="0" u="none" strike="noStrike" kern="1200" cap="none" spc="0" normalizeH="0" baseline="0" noProof="0" dirty="0">
                <a:ln>
                  <a:noFill/>
                </a:ln>
                <a:effectLst/>
                <a:uLnTx/>
                <a:uFillTx/>
                <a:latin typeface="Calibri" panose="020F0502020204030204"/>
                <a:ea typeface="+mn-ea"/>
                <a:cs typeface="+mj-cs"/>
              </a:rPr>
              <a:t>H: </a:t>
            </a:r>
            <a:r>
              <a:rPr lang="en-US" sz="2200" b="1" dirty="0">
                <a:cs typeface="+mj-cs"/>
              </a:rPr>
              <a:t>2.5ppm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cs typeface="+mj-cs"/>
              </a:rPr>
              <a:t>   S:9H:0.9 ppm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Eg.12</a:t>
            </a:r>
            <a:r>
              <a:rPr lang="en-US" sz="2200" b="1" dirty="0">
                <a:latin typeface="Calibri" panose="020F0502020204030204"/>
                <a:cs typeface="+mj-cs"/>
              </a:rPr>
              <a:t>: </a:t>
            </a:r>
            <a:r>
              <a:rPr kumimoji="0" lang="en-US" sz="2200" b="1" i="0" u="none" strike="noStrike" kern="1200" cap="none" spc="0" normalizeH="0" baseline="0" noProof="0" dirty="0">
                <a:ln>
                  <a:noFill/>
                </a:ln>
                <a:effectLst/>
                <a:uLnTx/>
                <a:uFillTx/>
                <a:latin typeface="Calibri" panose="020F0502020204030204"/>
                <a:ea typeface="+mn-ea"/>
                <a:cs typeface="+mj-cs"/>
              </a:rPr>
              <a:t>What the structure formula of following compound C</a:t>
            </a:r>
            <a:r>
              <a:rPr kumimoji="0" lang="en-US" sz="2200" b="1" i="0" u="none" strike="noStrike" kern="1200" cap="none" spc="0" normalizeH="0" baseline="-25000" noProof="0" dirty="0">
                <a:ln>
                  <a:noFill/>
                </a:ln>
                <a:effectLst/>
                <a:uLnTx/>
                <a:uFillTx/>
                <a:latin typeface="Calibri" panose="020F0502020204030204"/>
                <a:ea typeface="+mn-ea"/>
                <a:cs typeface="+mj-cs"/>
              </a:rPr>
              <a:t>7</a:t>
            </a:r>
            <a:r>
              <a:rPr kumimoji="0" lang="en-US" sz="2200" b="1" i="0" u="none" strike="noStrike" kern="1200" cap="none" spc="0" normalizeH="0" baseline="0" noProof="0" dirty="0">
                <a:ln>
                  <a:noFill/>
                </a:ln>
                <a:effectLst/>
                <a:uLnTx/>
                <a:uFillTx/>
                <a:latin typeface="Calibri" panose="020F0502020204030204"/>
                <a:ea typeface="+mn-ea"/>
                <a:cs typeface="+mj-cs"/>
              </a:rPr>
              <a:t>H</a:t>
            </a:r>
            <a:r>
              <a:rPr kumimoji="0" lang="en-US" sz="2200" b="1" i="0" u="none" strike="noStrike" kern="1200" cap="none" spc="0" normalizeH="0" baseline="-25000" noProof="0" dirty="0">
                <a:ln>
                  <a:noFill/>
                </a:ln>
                <a:effectLst/>
                <a:uLnTx/>
                <a:uFillTx/>
                <a:latin typeface="Calibri" panose="020F0502020204030204"/>
                <a:ea typeface="+mn-ea"/>
                <a:cs typeface="+mj-cs"/>
              </a:rPr>
              <a:t>8</a:t>
            </a:r>
            <a:r>
              <a:rPr kumimoji="0" lang="en-US" sz="2200" b="1" i="0" u="none" strike="noStrike" kern="1200" cap="none" spc="0" normalizeH="0" baseline="0" noProof="0" dirty="0">
                <a:ln>
                  <a:noFill/>
                </a:ln>
                <a:effectLst/>
                <a:uLnTx/>
                <a:uFillTx/>
                <a:latin typeface="Calibri" panose="020F0502020204030204"/>
                <a:ea typeface="+mn-ea"/>
                <a:cs typeface="+mj-cs"/>
              </a:rPr>
              <a:t> gave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   S:3H: 2.3ppm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latin typeface="Calibri" panose="020F0502020204030204"/>
                <a:cs typeface="+mj-cs"/>
              </a:rPr>
              <a:t>   S</a:t>
            </a:r>
            <a:r>
              <a:rPr kumimoji="0" lang="en-US" sz="2200" b="1" i="0" u="none" strike="noStrike" kern="1200" cap="none" spc="0" normalizeH="0" baseline="0" noProof="0" dirty="0">
                <a:ln>
                  <a:noFill/>
                </a:ln>
                <a:effectLst/>
                <a:uLnTx/>
                <a:uFillTx/>
                <a:latin typeface="Calibri" panose="020F0502020204030204"/>
                <a:ea typeface="+mn-ea"/>
                <a:cs typeface="+mj-cs"/>
              </a:rPr>
              <a:t>:</a:t>
            </a:r>
            <a:r>
              <a:rPr lang="en-US" sz="2200" b="1" dirty="0">
                <a:latin typeface="Calibri" panose="020F0502020204030204"/>
                <a:cs typeface="+mj-cs"/>
              </a:rPr>
              <a:t>5</a:t>
            </a:r>
            <a:r>
              <a:rPr kumimoji="0" lang="en-US" sz="2200" b="1" i="0" u="none" strike="noStrike" kern="1200" cap="none" spc="0" normalizeH="0" baseline="0" noProof="0" dirty="0">
                <a:ln>
                  <a:noFill/>
                </a:ln>
                <a:effectLst/>
                <a:uLnTx/>
                <a:uFillTx/>
                <a:latin typeface="Calibri" panose="020F0502020204030204"/>
                <a:ea typeface="+mn-ea"/>
                <a:cs typeface="+mj-cs"/>
              </a:rPr>
              <a:t>H: </a:t>
            </a:r>
            <a:r>
              <a:rPr lang="en-US" sz="2200" b="1" dirty="0">
                <a:cs typeface="+mj-cs"/>
              </a:rPr>
              <a:t>7.2ppm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Eg.13</a:t>
            </a:r>
            <a:r>
              <a:rPr lang="en-US" sz="2200" b="1" dirty="0">
                <a:latin typeface="Calibri" panose="020F0502020204030204"/>
                <a:cs typeface="+mj-cs"/>
              </a:rPr>
              <a:t>: </a:t>
            </a:r>
            <a:r>
              <a:rPr kumimoji="0" lang="en-US" sz="2200" b="1" i="0" u="none" strike="noStrike" kern="1200" cap="none" spc="0" normalizeH="0" baseline="0" noProof="0" dirty="0">
                <a:ln>
                  <a:noFill/>
                </a:ln>
                <a:effectLst/>
                <a:uLnTx/>
                <a:uFillTx/>
                <a:latin typeface="Calibri" panose="020F0502020204030204"/>
                <a:ea typeface="+mn-ea"/>
                <a:cs typeface="+mj-cs"/>
              </a:rPr>
              <a:t>What the structure formula of following compound C</a:t>
            </a:r>
            <a:r>
              <a:rPr kumimoji="0" lang="en-US" sz="2200" b="1" i="0" u="none" strike="noStrike" kern="1200" cap="none" spc="0" normalizeH="0" baseline="-25000" noProof="0" dirty="0">
                <a:ln>
                  <a:noFill/>
                </a:ln>
                <a:effectLst/>
                <a:uLnTx/>
                <a:uFillTx/>
                <a:latin typeface="Calibri" panose="020F0502020204030204"/>
                <a:ea typeface="+mn-ea"/>
                <a:cs typeface="+mj-cs"/>
              </a:rPr>
              <a:t>8</a:t>
            </a:r>
            <a:r>
              <a:rPr kumimoji="0" lang="en-US" sz="2200" b="1" i="0" u="none" strike="noStrike" kern="1200" cap="none" spc="0" normalizeH="0" baseline="0" noProof="0" dirty="0">
                <a:ln>
                  <a:noFill/>
                </a:ln>
                <a:effectLst/>
                <a:uLnTx/>
                <a:uFillTx/>
                <a:latin typeface="Calibri" panose="020F0502020204030204"/>
                <a:ea typeface="+mn-ea"/>
                <a:cs typeface="+mj-cs"/>
              </a:rPr>
              <a:t>H</a:t>
            </a:r>
            <a:r>
              <a:rPr kumimoji="0" lang="en-US" sz="2200" b="1" i="0" u="none" strike="noStrike" kern="1200" cap="none" spc="0" normalizeH="0" baseline="-25000" noProof="0" dirty="0">
                <a:ln>
                  <a:noFill/>
                </a:ln>
                <a:effectLst/>
                <a:uLnTx/>
                <a:uFillTx/>
                <a:latin typeface="Calibri" panose="020F0502020204030204"/>
                <a:ea typeface="+mn-ea"/>
                <a:cs typeface="+mj-cs"/>
              </a:rPr>
              <a:t>8</a:t>
            </a:r>
            <a:r>
              <a:rPr kumimoji="0" lang="en-US" sz="2200" b="1" i="0" u="none" strike="noStrike" kern="1200" cap="none" spc="0" normalizeH="0" baseline="0" noProof="0" dirty="0">
                <a:ln>
                  <a:noFill/>
                </a:ln>
                <a:effectLst/>
                <a:uLnTx/>
                <a:uFillTx/>
                <a:latin typeface="Calibri" panose="020F0502020204030204"/>
                <a:ea typeface="+mn-ea"/>
                <a:cs typeface="+mj-cs"/>
              </a:rPr>
              <a:t>Br</a:t>
            </a:r>
            <a:r>
              <a:rPr kumimoji="0" lang="en-US" sz="2200" b="1" i="0" u="none" strike="noStrike" kern="1200" cap="none" spc="0" normalizeH="0" baseline="-25000" noProof="0" dirty="0">
                <a:ln>
                  <a:noFill/>
                </a:ln>
                <a:effectLst/>
                <a:uLnTx/>
                <a:uFillTx/>
                <a:latin typeface="Calibri" panose="020F0502020204030204"/>
                <a:ea typeface="+mn-ea"/>
                <a:cs typeface="+mj-cs"/>
              </a:rPr>
              <a:t>2</a:t>
            </a:r>
            <a:r>
              <a:rPr kumimoji="0" lang="en-US" sz="2200" b="1" i="0" u="none" strike="noStrike" kern="1200" cap="none" spc="0" normalizeH="0" baseline="0" noProof="0" dirty="0">
                <a:ln>
                  <a:noFill/>
                </a:ln>
                <a:effectLst/>
                <a:uLnTx/>
                <a:uFillTx/>
                <a:latin typeface="Calibri" panose="020F0502020204030204"/>
                <a:ea typeface="+mn-ea"/>
                <a:cs typeface="+mj-cs"/>
              </a:rPr>
              <a:t> gave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  D:2H: 4.1ppm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latin typeface="Calibri" panose="020F0502020204030204"/>
                <a:cs typeface="+mj-cs"/>
              </a:rPr>
              <a:t>  T</a:t>
            </a:r>
            <a:r>
              <a:rPr kumimoji="0" lang="en-US" sz="2200" b="1" i="0" u="none" strike="noStrike" kern="1200" cap="none" spc="0" normalizeH="0" baseline="0" noProof="0" dirty="0">
                <a:ln>
                  <a:noFill/>
                </a:ln>
                <a:effectLst/>
                <a:uLnTx/>
                <a:uFillTx/>
                <a:latin typeface="Calibri" panose="020F0502020204030204"/>
                <a:ea typeface="+mn-ea"/>
                <a:cs typeface="+mj-cs"/>
              </a:rPr>
              <a:t>:</a:t>
            </a:r>
            <a:r>
              <a:rPr lang="en-US" sz="2200" b="1" dirty="0">
                <a:latin typeface="Calibri" panose="020F0502020204030204"/>
                <a:cs typeface="+mj-cs"/>
              </a:rPr>
              <a:t>1</a:t>
            </a:r>
            <a:r>
              <a:rPr kumimoji="0" lang="en-US" sz="2200" b="1" i="0" u="none" strike="noStrike" kern="1200" cap="none" spc="0" normalizeH="0" baseline="0" noProof="0" dirty="0">
                <a:ln>
                  <a:noFill/>
                </a:ln>
                <a:effectLst/>
                <a:uLnTx/>
                <a:uFillTx/>
                <a:latin typeface="Calibri" panose="020F0502020204030204"/>
                <a:ea typeface="+mn-ea"/>
                <a:cs typeface="+mj-cs"/>
              </a:rPr>
              <a:t>H: </a:t>
            </a:r>
            <a:r>
              <a:rPr lang="en-US" sz="2200" b="1" dirty="0">
                <a:cs typeface="+mj-cs"/>
              </a:rPr>
              <a:t>5.2ppm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cs typeface="+mj-cs"/>
              </a:rPr>
              <a:t>  S:5H:7.2ppm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Eg.14</a:t>
            </a:r>
            <a:r>
              <a:rPr lang="en-US" sz="2200" b="1" dirty="0">
                <a:latin typeface="Calibri" panose="020F0502020204030204"/>
                <a:cs typeface="+mj-cs"/>
              </a:rPr>
              <a:t>: </a:t>
            </a:r>
            <a:r>
              <a:rPr kumimoji="0" lang="en-US" sz="2200" b="1" i="0" u="none" strike="noStrike" kern="1200" cap="none" spc="0" normalizeH="0" baseline="0" noProof="0" dirty="0">
                <a:ln>
                  <a:noFill/>
                </a:ln>
                <a:effectLst/>
                <a:uLnTx/>
                <a:uFillTx/>
                <a:latin typeface="Calibri" panose="020F0502020204030204"/>
                <a:ea typeface="+mn-ea"/>
                <a:cs typeface="+mj-cs"/>
              </a:rPr>
              <a:t>What the structure formula of following compound C</a:t>
            </a:r>
            <a:r>
              <a:rPr kumimoji="0" lang="en-US" sz="2200" b="1" i="0" u="none" strike="noStrike" kern="1200" cap="none" spc="0" normalizeH="0" baseline="-25000" noProof="0" dirty="0">
                <a:ln>
                  <a:noFill/>
                </a:ln>
                <a:effectLst/>
                <a:uLnTx/>
                <a:uFillTx/>
                <a:latin typeface="Calibri" panose="020F0502020204030204"/>
                <a:ea typeface="+mn-ea"/>
                <a:cs typeface="+mj-cs"/>
              </a:rPr>
              <a:t>2</a:t>
            </a:r>
            <a:r>
              <a:rPr kumimoji="0" lang="en-US" sz="2200" b="1" i="0" u="none" strike="noStrike" kern="1200" cap="none" spc="0" normalizeH="0" baseline="0" noProof="0" dirty="0">
                <a:ln>
                  <a:noFill/>
                </a:ln>
                <a:effectLst/>
                <a:uLnTx/>
                <a:uFillTx/>
                <a:latin typeface="Calibri" panose="020F0502020204030204"/>
                <a:ea typeface="+mn-ea"/>
                <a:cs typeface="+mj-cs"/>
              </a:rPr>
              <a:t>H</a:t>
            </a:r>
            <a:r>
              <a:rPr kumimoji="0" lang="en-US" sz="2200" b="1" i="0" u="none" strike="noStrike" kern="1200" cap="none" spc="0" normalizeH="0" baseline="-25000" noProof="0" dirty="0">
                <a:ln>
                  <a:noFill/>
                </a:ln>
                <a:effectLst/>
                <a:uLnTx/>
                <a:uFillTx/>
                <a:latin typeface="Calibri" panose="020F0502020204030204"/>
                <a:ea typeface="+mn-ea"/>
                <a:cs typeface="+mj-cs"/>
              </a:rPr>
              <a:t>5</a:t>
            </a:r>
            <a:r>
              <a:rPr kumimoji="0" lang="en-US" sz="2200" b="1" i="0" u="none" strike="noStrike" kern="1200" cap="none" spc="0" normalizeH="0" baseline="0" noProof="0" dirty="0">
                <a:ln>
                  <a:noFill/>
                </a:ln>
                <a:effectLst/>
                <a:uLnTx/>
                <a:uFillTx/>
                <a:latin typeface="Calibri" panose="020F0502020204030204"/>
                <a:ea typeface="+mn-ea"/>
                <a:cs typeface="+mj-cs"/>
              </a:rPr>
              <a:t>Br gave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  T:3H: 1.7ppm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latin typeface="Calibri" panose="020F0502020204030204"/>
                <a:cs typeface="+mj-cs"/>
              </a:rPr>
              <a:t>  Q</a:t>
            </a:r>
            <a:r>
              <a:rPr kumimoji="0" lang="en-US" sz="2200" b="1" i="0" u="none" strike="noStrike" kern="1200" cap="none" spc="0" normalizeH="0" baseline="0" noProof="0" dirty="0">
                <a:ln>
                  <a:noFill/>
                </a:ln>
                <a:effectLst/>
                <a:uLnTx/>
                <a:uFillTx/>
                <a:latin typeface="Calibri" panose="020F0502020204030204"/>
                <a:ea typeface="+mn-ea"/>
                <a:cs typeface="+mj-cs"/>
              </a:rPr>
              <a:t>:</a:t>
            </a:r>
            <a:r>
              <a:rPr lang="en-US" sz="2200" b="1" dirty="0">
                <a:latin typeface="Calibri" panose="020F0502020204030204"/>
                <a:cs typeface="+mj-cs"/>
              </a:rPr>
              <a:t>2</a:t>
            </a:r>
            <a:r>
              <a:rPr kumimoji="0" lang="en-US" sz="2200" b="1" i="0" u="none" strike="noStrike" kern="1200" cap="none" spc="0" normalizeH="0" baseline="0" noProof="0" dirty="0">
                <a:ln>
                  <a:noFill/>
                </a:ln>
                <a:effectLst/>
                <a:uLnTx/>
                <a:uFillTx/>
                <a:latin typeface="Calibri" panose="020F0502020204030204"/>
                <a:ea typeface="+mn-ea"/>
                <a:cs typeface="+mj-cs"/>
              </a:rPr>
              <a:t>H: </a:t>
            </a:r>
            <a:r>
              <a:rPr lang="en-US" sz="2200" b="1" dirty="0">
                <a:cs typeface="+mj-cs"/>
              </a:rPr>
              <a:t>3.4ppm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Eg.15</a:t>
            </a:r>
            <a:r>
              <a:rPr lang="en-US" sz="2200" b="1" dirty="0">
                <a:latin typeface="Calibri" panose="020F0502020204030204"/>
                <a:cs typeface="+mj-cs"/>
              </a:rPr>
              <a:t>: </a:t>
            </a:r>
            <a:r>
              <a:rPr kumimoji="0" lang="en-US" sz="2200" b="1" i="0" u="none" strike="noStrike" kern="1200" cap="none" spc="0" normalizeH="0" baseline="0" noProof="0" dirty="0">
                <a:ln>
                  <a:noFill/>
                </a:ln>
                <a:effectLst/>
                <a:uLnTx/>
                <a:uFillTx/>
                <a:latin typeface="Calibri" panose="020F0502020204030204"/>
                <a:ea typeface="+mn-ea"/>
                <a:cs typeface="+mj-cs"/>
              </a:rPr>
              <a:t>What the structure formula of following compound C</a:t>
            </a:r>
            <a:r>
              <a:rPr kumimoji="0" lang="en-US" sz="2200" b="1" i="0" u="none" strike="noStrike" kern="1200" cap="none" spc="0" normalizeH="0" baseline="-25000" noProof="0" dirty="0">
                <a:ln>
                  <a:noFill/>
                </a:ln>
                <a:effectLst/>
                <a:uLnTx/>
                <a:uFillTx/>
                <a:latin typeface="Calibri" panose="020F0502020204030204"/>
                <a:ea typeface="+mn-ea"/>
                <a:cs typeface="+mj-cs"/>
              </a:rPr>
              <a:t>2</a:t>
            </a:r>
            <a:r>
              <a:rPr kumimoji="0" lang="en-US" sz="2200" b="1" i="0" u="none" strike="noStrike" kern="1200" cap="none" spc="0" normalizeH="0" baseline="0" noProof="0" dirty="0">
                <a:ln>
                  <a:noFill/>
                </a:ln>
                <a:effectLst/>
                <a:uLnTx/>
                <a:uFillTx/>
                <a:latin typeface="Calibri" panose="020F0502020204030204"/>
                <a:ea typeface="+mn-ea"/>
                <a:cs typeface="+mj-cs"/>
              </a:rPr>
              <a:t>H</a:t>
            </a:r>
            <a:r>
              <a:rPr kumimoji="0" lang="en-US" sz="2200" b="1" i="0" u="none" strike="noStrike" kern="1200" cap="none" spc="0" normalizeH="0" baseline="-25000" noProof="0" dirty="0">
                <a:ln>
                  <a:noFill/>
                </a:ln>
                <a:effectLst/>
                <a:uLnTx/>
                <a:uFillTx/>
                <a:latin typeface="Calibri" panose="020F0502020204030204"/>
                <a:ea typeface="+mn-ea"/>
                <a:cs typeface="+mj-cs"/>
              </a:rPr>
              <a:t>4</a:t>
            </a:r>
            <a:r>
              <a:rPr kumimoji="0" lang="en-US" sz="2200" b="1" i="0" u="none" strike="noStrike" kern="1200" cap="none" spc="0" normalizeH="0" baseline="0" noProof="0" dirty="0">
                <a:ln>
                  <a:noFill/>
                </a:ln>
                <a:effectLst/>
                <a:uLnTx/>
                <a:uFillTx/>
                <a:latin typeface="Calibri" panose="020F0502020204030204"/>
                <a:ea typeface="+mn-ea"/>
                <a:cs typeface="+mj-cs"/>
              </a:rPr>
              <a:t>Br</a:t>
            </a:r>
            <a:r>
              <a:rPr kumimoji="0" lang="en-US" sz="2200" b="1" i="0" u="none" strike="noStrike" kern="1200" cap="none" spc="0" normalizeH="0" baseline="-25000" noProof="0" dirty="0">
                <a:ln>
                  <a:noFill/>
                </a:ln>
                <a:effectLst/>
                <a:uLnTx/>
                <a:uFillTx/>
                <a:latin typeface="Calibri" panose="020F0502020204030204"/>
                <a:ea typeface="+mn-ea"/>
                <a:cs typeface="+mj-cs"/>
              </a:rPr>
              <a:t>2</a:t>
            </a:r>
            <a:r>
              <a:rPr kumimoji="0" lang="en-US" sz="2200" b="1" i="0" u="none" strike="noStrike" kern="1200" cap="none" spc="0" normalizeH="0" baseline="0" noProof="0" dirty="0">
                <a:ln>
                  <a:noFill/>
                </a:ln>
                <a:effectLst/>
                <a:uLnTx/>
                <a:uFillTx/>
                <a:latin typeface="Calibri" panose="020F0502020204030204"/>
                <a:ea typeface="+mn-ea"/>
                <a:cs typeface="+mj-cs"/>
              </a:rPr>
              <a:t> gave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 D:3H: 2.4ppm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latin typeface="Calibri" panose="020F0502020204030204"/>
                <a:cs typeface="+mj-cs"/>
              </a:rPr>
              <a:t> Q</a:t>
            </a:r>
            <a:r>
              <a:rPr kumimoji="0" lang="en-US" sz="2200" b="1" i="0" u="none" strike="noStrike" kern="1200" cap="none" spc="0" normalizeH="0" baseline="0" noProof="0" dirty="0">
                <a:ln>
                  <a:noFill/>
                </a:ln>
                <a:effectLst/>
                <a:uLnTx/>
                <a:uFillTx/>
                <a:latin typeface="Calibri" panose="020F0502020204030204"/>
                <a:ea typeface="+mn-ea"/>
                <a:cs typeface="+mj-cs"/>
              </a:rPr>
              <a:t>:</a:t>
            </a:r>
            <a:r>
              <a:rPr lang="en-US" sz="2200" b="1" dirty="0">
                <a:latin typeface="Calibri" panose="020F0502020204030204"/>
                <a:cs typeface="+mj-cs"/>
              </a:rPr>
              <a:t>1</a:t>
            </a:r>
            <a:r>
              <a:rPr kumimoji="0" lang="en-US" sz="2200" b="1" i="0" u="none" strike="noStrike" kern="1200" cap="none" spc="0" normalizeH="0" baseline="0" noProof="0" dirty="0">
                <a:ln>
                  <a:noFill/>
                </a:ln>
                <a:effectLst/>
                <a:uLnTx/>
                <a:uFillTx/>
                <a:latin typeface="Calibri" panose="020F0502020204030204"/>
                <a:ea typeface="+mn-ea"/>
                <a:cs typeface="+mj-cs"/>
              </a:rPr>
              <a:t>H: 5.8</a:t>
            </a:r>
            <a:r>
              <a:rPr lang="en-US" sz="2200" b="1" dirty="0">
                <a:cs typeface="+mj-cs"/>
              </a:rPr>
              <a:t>ppm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Eg.16</a:t>
            </a:r>
            <a:r>
              <a:rPr lang="en-US" sz="2200" b="1" dirty="0">
                <a:latin typeface="Calibri" panose="020F0502020204030204"/>
                <a:cs typeface="+mj-cs"/>
              </a:rPr>
              <a:t>: </a:t>
            </a:r>
            <a:r>
              <a:rPr kumimoji="0" lang="en-US" sz="2200" b="1" i="0" u="none" strike="noStrike" kern="1200" cap="none" spc="0" normalizeH="0" baseline="0" noProof="0" dirty="0">
                <a:ln>
                  <a:noFill/>
                </a:ln>
                <a:effectLst/>
                <a:uLnTx/>
                <a:uFillTx/>
                <a:latin typeface="Calibri" panose="020F0502020204030204"/>
                <a:ea typeface="+mn-ea"/>
                <a:cs typeface="+mj-cs"/>
              </a:rPr>
              <a:t>What the structure formula of following compound C</a:t>
            </a:r>
            <a:r>
              <a:rPr kumimoji="0" lang="en-US" sz="2200" b="1" i="0" u="none" strike="noStrike" kern="1200" cap="none" spc="0" normalizeH="0" baseline="-25000" noProof="0" dirty="0">
                <a:ln>
                  <a:noFill/>
                </a:ln>
                <a:effectLst/>
                <a:uLnTx/>
                <a:uFillTx/>
                <a:latin typeface="Calibri" panose="020F0502020204030204"/>
                <a:ea typeface="+mn-ea"/>
                <a:cs typeface="+mj-cs"/>
              </a:rPr>
              <a:t>8</a:t>
            </a:r>
            <a:r>
              <a:rPr kumimoji="0" lang="en-US" sz="2200" b="1" i="0" u="none" strike="noStrike" kern="1200" cap="none" spc="0" normalizeH="0" baseline="0" noProof="0" dirty="0">
                <a:ln>
                  <a:noFill/>
                </a:ln>
                <a:effectLst/>
                <a:uLnTx/>
                <a:uFillTx/>
                <a:latin typeface="Calibri" panose="020F0502020204030204"/>
                <a:ea typeface="+mn-ea"/>
                <a:cs typeface="+mj-cs"/>
              </a:rPr>
              <a:t>H</a:t>
            </a:r>
            <a:r>
              <a:rPr kumimoji="0" lang="en-US" sz="2200" b="1" i="0" u="none" strike="noStrike" kern="1200" cap="none" spc="0" normalizeH="0" baseline="-25000" noProof="0" dirty="0">
                <a:ln>
                  <a:noFill/>
                </a:ln>
                <a:effectLst/>
                <a:uLnTx/>
                <a:uFillTx/>
                <a:latin typeface="Calibri" panose="020F0502020204030204"/>
                <a:ea typeface="+mn-ea"/>
                <a:cs typeface="+mj-cs"/>
              </a:rPr>
              <a:t>1</a:t>
            </a:r>
            <a:r>
              <a:rPr kumimoji="0" lang="en-US" sz="2200" b="1" i="0" u="none" strike="noStrike" kern="1200" cap="none" spc="0" normalizeH="0" baseline="0" noProof="0" dirty="0">
                <a:ln>
                  <a:noFill/>
                </a:ln>
                <a:effectLst/>
                <a:uLnTx/>
                <a:uFillTx/>
                <a:latin typeface="Calibri" panose="020F0502020204030204"/>
                <a:ea typeface="+mn-ea"/>
                <a:cs typeface="+mj-cs"/>
              </a:rPr>
              <a:t> gave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effectLst/>
                <a:uLnTx/>
                <a:uFillTx/>
                <a:latin typeface="Calibri" panose="020F0502020204030204"/>
                <a:ea typeface="+mn-ea"/>
                <a:cs typeface="+mj-cs"/>
              </a:rPr>
              <a:t> S:4H: 7.6ppm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latin typeface="Calibri" panose="020F0502020204030204"/>
                <a:cs typeface="+mj-cs"/>
              </a:rPr>
              <a:t> S</a:t>
            </a:r>
            <a:r>
              <a:rPr kumimoji="0" lang="en-US" sz="2200" b="1" i="0" u="none" strike="noStrike" kern="1200" cap="none" spc="0" normalizeH="0" baseline="0" noProof="0" dirty="0">
                <a:ln>
                  <a:noFill/>
                </a:ln>
                <a:effectLst/>
                <a:uLnTx/>
                <a:uFillTx/>
                <a:latin typeface="Calibri" panose="020F0502020204030204"/>
                <a:ea typeface="+mn-ea"/>
                <a:cs typeface="+mj-cs"/>
              </a:rPr>
              <a:t>:</a:t>
            </a:r>
            <a:r>
              <a:rPr lang="en-US" sz="2200" b="1" dirty="0">
                <a:latin typeface="Calibri" panose="020F0502020204030204"/>
                <a:cs typeface="+mj-cs"/>
              </a:rPr>
              <a:t>6</a:t>
            </a:r>
            <a:r>
              <a:rPr kumimoji="0" lang="en-US" sz="2200" b="1" i="0" u="none" strike="noStrike" kern="1200" cap="none" spc="0" normalizeH="0" baseline="0" noProof="0" dirty="0">
                <a:ln>
                  <a:noFill/>
                </a:ln>
                <a:effectLst/>
                <a:uLnTx/>
                <a:uFillTx/>
                <a:latin typeface="Calibri" panose="020F0502020204030204"/>
                <a:ea typeface="+mn-ea"/>
                <a:cs typeface="+mj-cs"/>
              </a:rPr>
              <a:t>H: 2.2</a:t>
            </a:r>
            <a:r>
              <a:rPr lang="en-US" sz="2200" b="1" dirty="0">
                <a:cs typeface="+mj-cs"/>
              </a:rPr>
              <a:t>ppm</a:t>
            </a:r>
          </a:p>
        </p:txBody>
      </p:sp>
    </p:spTree>
    <p:extLst>
      <p:ext uri="{BB962C8B-B14F-4D97-AF65-F5344CB8AC3E}">
        <p14:creationId xmlns:p14="http://schemas.microsoft.com/office/powerpoint/2010/main" val="7836930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898A89-1BC7-FD1C-978E-F39FC66EBBFA}"/>
              </a:ext>
            </a:extLst>
          </p:cNvPr>
          <p:cNvSpPr>
            <a:spLocks noGrp="1"/>
          </p:cNvSpPr>
          <p:nvPr>
            <p:ph idx="1"/>
          </p:nvPr>
        </p:nvSpPr>
        <p:spPr>
          <a:xfrm>
            <a:off x="359899" y="207840"/>
            <a:ext cx="11555436" cy="2127397"/>
          </a:xfrm>
        </p:spPr>
        <p:txBody>
          <a:bodyPr>
            <a:normAutofit/>
          </a:bodyPr>
          <a:lstStyle/>
          <a:p>
            <a:pPr algn="l"/>
            <a:r>
              <a:rPr lang="en-US" b="1" i="0" dirty="0">
                <a:solidFill>
                  <a:srgbClr val="FA1EF3"/>
                </a:solidFill>
                <a:effectLst/>
                <a:latin typeface="Segoe UI" panose="020B0502040204020203" pitchFamily="34" charset="0"/>
              </a:rPr>
              <a:t>Practice</a:t>
            </a:r>
          </a:p>
          <a:p>
            <a:pPr algn="l"/>
            <a:r>
              <a:rPr lang="en-US" sz="2400" b="0" i="0" dirty="0">
                <a:effectLst/>
                <a:latin typeface="Segoe UI" panose="020B0502040204020203" pitchFamily="34" charset="0"/>
              </a:rPr>
              <a:t>1. Indicate the </a:t>
            </a:r>
            <a:r>
              <a:rPr lang="en-US" sz="2400" b="1" i="0" dirty="0">
                <a:effectLst/>
                <a:latin typeface="Segoe UI" panose="020B0502040204020203" pitchFamily="34" charset="0"/>
              </a:rPr>
              <a:t>number of signals and the multiplicity</a:t>
            </a:r>
            <a:r>
              <a:rPr lang="en-US" sz="2400" b="0" i="0" dirty="0">
                <a:effectLst/>
                <a:latin typeface="Segoe UI" panose="020B0502040204020203" pitchFamily="34" charset="0"/>
              </a:rPr>
              <a:t> of each signal in the 1H NMR spectrum of</a:t>
            </a:r>
            <a:br>
              <a:rPr lang="en-US" sz="2400" b="0" i="0" dirty="0">
                <a:effectLst/>
                <a:latin typeface="Segoe UI" panose="020B0502040204020203" pitchFamily="34" charset="0"/>
              </a:rPr>
            </a:br>
            <a:r>
              <a:rPr lang="en-US" sz="2400" b="0" i="0" dirty="0">
                <a:effectLst/>
                <a:latin typeface="Segoe UI" panose="020B0502040204020203" pitchFamily="34" charset="0"/>
              </a:rPr>
              <a:t>each of the following compounds:</a:t>
            </a:r>
            <a:br>
              <a:rPr lang="en-US" sz="2400" b="0" i="0" dirty="0">
                <a:effectLst/>
                <a:latin typeface="Segoe UI" panose="020B0502040204020203" pitchFamily="34" charset="0"/>
              </a:rPr>
            </a:br>
            <a:r>
              <a:rPr lang="en-US" sz="2400" b="0" i="1" dirty="0">
                <a:effectLst/>
                <a:latin typeface="Segoe UI" panose="020B0502040204020203" pitchFamily="34" charset="0"/>
              </a:rPr>
              <a:t>Hint</a:t>
            </a:r>
            <a:r>
              <a:rPr lang="en-US" sz="2400" b="0" i="0" dirty="0">
                <a:effectLst/>
                <a:latin typeface="Segoe UI" panose="020B0502040204020203" pitchFamily="34" charset="0"/>
              </a:rPr>
              <a:t>: Draw out the hydrogens on each carbon to follow the </a:t>
            </a:r>
            <a:r>
              <a:rPr lang="en-US" sz="2400" b="1" i="0" dirty="0">
                <a:effectLst/>
                <a:latin typeface="Segoe UI" panose="020B0502040204020203" pitchFamily="34" charset="0"/>
              </a:rPr>
              <a:t>n+1 rule</a:t>
            </a:r>
            <a:r>
              <a:rPr lang="en-US" sz="2400" b="0" i="0" dirty="0">
                <a:effectLst/>
                <a:latin typeface="Segoe UI" panose="020B0502040204020203" pitchFamily="34" charset="0"/>
              </a:rPr>
              <a:t>.</a:t>
            </a:r>
          </a:p>
        </p:txBody>
      </p:sp>
      <p:pic>
        <p:nvPicPr>
          <p:cNvPr id="10242" name="Picture 2">
            <a:extLst>
              <a:ext uri="{FF2B5EF4-FFF2-40B4-BE49-F238E27FC236}">
                <a16:creationId xmlns:a16="http://schemas.microsoft.com/office/drawing/2014/main" id="{DCC017F8-4BBE-F69D-9C5F-3BF8ABC993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14" y="2315041"/>
            <a:ext cx="10592972" cy="4335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9760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E2DBC90-4968-246F-81BE-8E383C80892C}"/>
              </a:ext>
            </a:extLst>
          </p:cNvPr>
          <p:cNvSpPr txBox="1"/>
          <p:nvPr/>
        </p:nvSpPr>
        <p:spPr>
          <a:xfrm>
            <a:off x="2082018" y="1744394"/>
            <a:ext cx="8299939" cy="1200329"/>
          </a:xfrm>
          <a:prstGeom prst="rect">
            <a:avLst/>
          </a:prstGeom>
          <a:noFill/>
        </p:spPr>
        <p:txBody>
          <a:bodyPr wrap="square" rtlCol="0">
            <a:spAutoFit/>
          </a:bodyPr>
          <a:lstStyle/>
          <a:p>
            <a:pPr algn="ctr"/>
            <a:r>
              <a:rPr lang="en-US" altLang="en-US" sz="7200" b="1" dirty="0">
                <a:latin typeface="Blackadder ITC" panose="04020505051007020D02" pitchFamily="82" charset="0"/>
                <a:cs typeface="Arial" panose="020B0604020202020204" pitchFamily="34" charset="0"/>
              </a:rPr>
              <a:t>Thank you for listening</a:t>
            </a:r>
            <a:endParaRPr lang="en-US" sz="7200" dirty="0"/>
          </a:p>
        </p:txBody>
      </p:sp>
    </p:spTree>
    <p:extLst>
      <p:ext uri="{BB962C8B-B14F-4D97-AF65-F5344CB8AC3E}">
        <p14:creationId xmlns:p14="http://schemas.microsoft.com/office/powerpoint/2010/main" val="1610409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a:extLst>
              <a:ext uri="{FF2B5EF4-FFF2-40B4-BE49-F238E27FC236}">
                <a16:creationId xmlns:a16="http://schemas.microsoft.com/office/drawing/2014/main" id="{B6D96C1C-0388-F663-54D5-E8D7BBAD45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14671" y="0"/>
            <a:ext cx="2077329" cy="188325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2" name="TextBox 21">
            <a:extLst>
              <a:ext uri="{FF2B5EF4-FFF2-40B4-BE49-F238E27FC236}">
                <a16:creationId xmlns:a16="http://schemas.microsoft.com/office/drawing/2014/main" id="{2A8DC07F-ECA0-FEC6-2F17-F0D098183F1B}"/>
              </a:ext>
            </a:extLst>
          </p:cNvPr>
          <p:cNvSpPr txBox="1"/>
          <p:nvPr/>
        </p:nvSpPr>
        <p:spPr>
          <a:xfrm>
            <a:off x="295422" y="351692"/>
            <a:ext cx="11704320"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There are two sets of equivalent hydrogen nuclei in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Set 1:</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Set 2: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b</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err="1">
                <a:ln>
                  <a:noFill/>
                </a:ln>
                <a:solidFill>
                  <a:prstClr val="white"/>
                </a:solidFill>
                <a:effectLst/>
                <a:uLnTx/>
                <a:uFillTx/>
                <a:latin typeface="Arial" panose="020B0604020202020204" pitchFamily="34" charset="0"/>
                <a:ea typeface="+mn-ea"/>
                <a:cs typeface="Arial" panose="020B0604020202020204" pitchFamily="34" charset="0"/>
              </a:rPr>
              <a:t>c</a:t>
            </a:r>
            <a:endPar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Thus, the 1H NMR spectrum of 2</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s two peaks, one due to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 the other to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b</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err="1">
                <a:ln>
                  <a:noFill/>
                </a:ln>
                <a:solidFill>
                  <a:prstClr val="white"/>
                </a:solidFill>
                <a:effectLst/>
                <a:uLnTx/>
                <a:uFillTx/>
                <a:latin typeface="Arial" panose="020B0604020202020204" pitchFamily="34" charset="0"/>
                <a:ea typeface="+mn-ea"/>
                <a:cs typeface="Arial" panose="020B0604020202020204" pitchFamily="34" charset="0"/>
              </a:rPr>
              <a:t>c</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 . The peak of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 There are two vicinal hydrogens to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b</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err="1">
                <a:ln>
                  <a:noFill/>
                </a:ln>
                <a:solidFill>
                  <a:prstClr val="white"/>
                </a:solidFill>
                <a:effectLst/>
                <a:uLnTx/>
                <a:uFillTx/>
                <a:latin typeface="Arial" panose="020B0604020202020204" pitchFamily="34" charset="0"/>
                <a:ea typeface="+mn-ea"/>
                <a:cs typeface="Arial" panose="020B0604020202020204" pitchFamily="34" charset="0"/>
              </a:rPr>
              <a:t>c</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b</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err="1">
                <a:ln>
                  <a:noFill/>
                </a:ln>
                <a:solidFill>
                  <a:prstClr val="white"/>
                </a:solidFill>
                <a:effectLst/>
                <a:uLnTx/>
                <a:uFillTx/>
                <a:latin typeface="Arial" panose="020B0604020202020204" pitchFamily="34" charset="0"/>
                <a:ea typeface="+mn-ea"/>
                <a:cs typeface="Arial" panose="020B0604020202020204" pitchFamily="34" charset="0"/>
              </a:rPr>
              <a:t>c</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are equivalent to each other but not to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Thus, for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 n=2; (n+1) = (2+1) = 3. The multiplicity of the peak of</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is three. The peak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 </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 three lines; from the Pascal’s triangle, it is a triplet.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peak of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b</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err="1">
                <a:ln>
                  <a:noFill/>
                </a:ln>
                <a:solidFill>
                  <a:prstClr val="white"/>
                </a:solidFill>
                <a:effectLst/>
                <a:uLnTx/>
                <a:uFillTx/>
                <a:latin typeface="Arial" panose="020B0604020202020204" pitchFamily="34" charset="0"/>
                <a:ea typeface="+mn-ea"/>
                <a:cs typeface="Arial" panose="020B0604020202020204" pitchFamily="34" charset="0"/>
              </a:rPr>
              <a:t>c</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 There is only one vicinal hydrogen to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b</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err="1">
                <a:ln>
                  <a:noFill/>
                </a:ln>
                <a:solidFill>
                  <a:prstClr val="white"/>
                </a:solidFill>
                <a:effectLst/>
                <a:uLnTx/>
                <a:uFillTx/>
                <a:latin typeface="Arial" panose="020B0604020202020204" pitchFamily="34" charset="0"/>
                <a:ea typeface="+mn-ea"/>
                <a:cs typeface="Arial" panose="020B0604020202020204" pitchFamily="34" charset="0"/>
              </a:rPr>
              <a:t>c</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is not equivalent to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b</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err="1">
                <a:ln>
                  <a:noFill/>
                </a:ln>
                <a:solidFill>
                  <a:prstClr val="white"/>
                </a:solidFill>
                <a:effectLst/>
                <a:uLnTx/>
                <a:uFillTx/>
                <a:latin typeface="Arial" panose="020B0604020202020204" pitchFamily="34" charset="0"/>
                <a:ea typeface="+mn-ea"/>
                <a:cs typeface="Arial" panose="020B0604020202020204" pitchFamily="34" charset="0"/>
              </a:rPr>
              <a:t>c</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Thus, for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b</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err="1">
                <a:ln>
                  <a:noFill/>
                </a:ln>
                <a:solidFill>
                  <a:prstClr val="white"/>
                </a:solidFill>
                <a:effectLst/>
                <a:uLnTx/>
                <a:uFillTx/>
                <a:latin typeface="Arial" panose="020B0604020202020204" pitchFamily="34" charset="0"/>
                <a:ea typeface="+mn-ea"/>
                <a:cs typeface="Arial" panose="020B0604020202020204" pitchFamily="34" charset="0"/>
              </a:rPr>
              <a:t>c</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 n=1; (n+1) = (1+1) = 2. The multiplicity of the peak of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b</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err="1">
                <a:ln>
                  <a:noFill/>
                </a:ln>
                <a:solidFill>
                  <a:prstClr val="white"/>
                </a:solidFill>
                <a:effectLst/>
                <a:uLnTx/>
                <a:uFillTx/>
                <a:latin typeface="Arial" panose="020B0604020202020204" pitchFamily="34" charset="0"/>
                <a:ea typeface="+mn-ea"/>
                <a:cs typeface="Arial" panose="020B0604020202020204" pitchFamily="34" charset="0"/>
              </a:rPr>
              <a:t>c</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is two.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peak </a:t>
            </a: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t>
            </a:r>
            <a:r>
              <a:rPr kumimoji="0" lang="en-US" sz="2400" b="1" i="0" u="none" strike="noStrike" kern="1200" cap="none" spc="0" normalizeH="0" baseline="-25000" noProof="0" dirty="0">
                <a:ln>
                  <a:noFill/>
                </a:ln>
                <a:solidFill>
                  <a:prstClr val="white"/>
                </a:solidFill>
                <a:effectLst/>
                <a:uLnTx/>
                <a:uFillTx/>
                <a:latin typeface="Arial" panose="020B0604020202020204" pitchFamily="34" charset="0"/>
                <a:ea typeface="+mn-ea"/>
                <a:cs typeface="Arial" panose="020B0604020202020204" pitchFamily="34" charset="0"/>
              </a:rPr>
              <a:t>a</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 two lines, from the Pascal’s triangle, it is a doublet.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To determine the multiplicity of a peak of a nucleus coupled to more than one set of equivalent nuclei, apply the (n+1) Rule independently to each other.</a:t>
            </a:r>
          </a:p>
        </p:txBody>
      </p:sp>
    </p:spTree>
    <p:extLst>
      <p:ext uri="{BB962C8B-B14F-4D97-AF65-F5344CB8AC3E}">
        <p14:creationId xmlns:p14="http://schemas.microsoft.com/office/powerpoint/2010/main" val="3834556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8AE4FD27-CA01-F661-5556-23B06BB54A4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5761" y="295422"/>
            <a:ext cx="11380762" cy="6303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8364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4C3139-F613-1482-1688-FA09C008C8A2}"/>
              </a:ext>
            </a:extLst>
          </p:cNvPr>
          <p:cNvSpPr>
            <a:spLocks noGrp="1"/>
          </p:cNvSpPr>
          <p:nvPr>
            <p:ph idx="1"/>
          </p:nvPr>
        </p:nvSpPr>
        <p:spPr>
          <a:xfrm>
            <a:off x="107852" y="31653"/>
            <a:ext cx="11746523" cy="3397347"/>
          </a:xfrm>
        </p:spPr>
        <p:txBody>
          <a:bodyPr>
            <a:normAutofit/>
          </a:bodyPr>
          <a:lstStyle/>
          <a:p>
            <a:pPr algn="just"/>
            <a:r>
              <a:rPr lang="en-US" sz="2200" i="0" dirty="0">
                <a:effectLst/>
                <a:latin typeface="Segoe UI" panose="020B0502040204020203" pitchFamily="34" charset="0"/>
              </a:rPr>
              <a:t>When two protons split each other’s NMR signals, they are said to be </a:t>
            </a:r>
            <a:r>
              <a:rPr lang="en-US" sz="2200" b="1" i="0" dirty="0">
                <a:effectLst/>
                <a:latin typeface="Segoe UI" panose="020B0502040204020203" pitchFamily="34" charset="0"/>
              </a:rPr>
              <a:t>coupled</a:t>
            </a:r>
            <a:r>
              <a:rPr lang="en-US" sz="2200" i="0" dirty="0">
                <a:effectLst/>
                <a:latin typeface="Segoe UI" panose="020B0502040204020203" pitchFamily="34" charset="0"/>
              </a:rPr>
              <a:t>. However, not all neighboring protons are coupled.</a:t>
            </a:r>
          </a:p>
          <a:p>
            <a:pPr algn="just"/>
            <a:r>
              <a:rPr lang="en-US" sz="2200" b="1" i="0" dirty="0">
                <a:effectLst/>
                <a:latin typeface="Segoe UI" panose="020B0502040204020203" pitchFamily="34" charset="0"/>
              </a:rPr>
              <a:t>Signal splitting occurs only between nonequivalent protons.</a:t>
            </a:r>
            <a:endParaRPr lang="en-US" sz="2200" i="0" dirty="0">
              <a:effectLst/>
              <a:latin typeface="Segoe UI" panose="020B0502040204020203" pitchFamily="34" charset="0"/>
            </a:endParaRPr>
          </a:p>
          <a:p>
            <a:pPr algn="just"/>
            <a:r>
              <a:rPr lang="en-US" sz="2200" i="0" dirty="0">
                <a:effectLst/>
                <a:latin typeface="Segoe UI" panose="020B0502040204020203" pitchFamily="34" charset="0"/>
              </a:rPr>
              <a:t>It is </a:t>
            </a:r>
            <a:r>
              <a:rPr lang="en-US" sz="2200" b="1" i="0" dirty="0">
                <a:effectLst/>
                <a:latin typeface="Segoe UI" panose="020B0502040204020203" pitchFamily="34" charset="0"/>
              </a:rPr>
              <a:t>not observed for</a:t>
            </a:r>
            <a:r>
              <a:rPr lang="en-US" sz="2200" b="1" i="0" u="none" strike="noStrike" dirty="0">
                <a:effectLst/>
                <a:latin typeface="Segoe UI" panose="020B0502040204020203" pitchFamily="34" charset="0"/>
              </a:rPr>
              <a:t> homotopic and </a:t>
            </a:r>
            <a:r>
              <a:rPr lang="en-US" sz="2200" b="1" i="0" u="none" strike="noStrike" dirty="0" err="1">
                <a:effectLst/>
                <a:latin typeface="Segoe UI" panose="020B0502040204020203" pitchFamily="34" charset="0"/>
              </a:rPr>
              <a:t>enantiotopic</a:t>
            </a:r>
            <a:r>
              <a:rPr lang="en-US" sz="2200" b="1" i="0" u="none" strike="noStrike" dirty="0">
                <a:effectLst/>
                <a:latin typeface="Segoe UI" panose="020B0502040204020203" pitchFamily="34" charset="0"/>
              </a:rPr>
              <a:t> protons</a:t>
            </a:r>
            <a:r>
              <a:rPr lang="en-US" sz="2200" i="0" dirty="0">
                <a:effectLst/>
                <a:latin typeface="Segoe UI" panose="020B0502040204020203" pitchFamily="34" charset="0"/>
              </a:rPr>
              <a:t>  since they </a:t>
            </a:r>
            <a:r>
              <a:rPr lang="en-US" sz="2200" b="1" i="0" dirty="0">
                <a:effectLst/>
                <a:latin typeface="Segoe UI" panose="020B0502040204020203" pitchFamily="34" charset="0"/>
              </a:rPr>
              <a:t>are chemically equivalent</a:t>
            </a:r>
            <a:r>
              <a:rPr lang="en-US" sz="2200" i="0" dirty="0">
                <a:effectLst/>
                <a:latin typeface="Segoe UI" panose="020B0502040204020203" pitchFamily="34" charset="0"/>
              </a:rPr>
              <a:t>.</a:t>
            </a:r>
          </a:p>
          <a:p>
            <a:pPr algn="just"/>
            <a:r>
              <a:rPr lang="en-US" sz="2200" i="0" dirty="0">
                <a:effectLst/>
                <a:latin typeface="Segoe UI" panose="020B0502040204020203" pitchFamily="34" charset="0"/>
              </a:rPr>
              <a:t>For example, starting with simple </a:t>
            </a:r>
            <a:r>
              <a:rPr lang="en-US" sz="2200" b="1" i="0" dirty="0">
                <a:effectLst/>
                <a:latin typeface="Segoe UI" panose="020B0502040204020203" pitchFamily="34" charset="0"/>
              </a:rPr>
              <a:t>methane and ethane</a:t>
            </a:r>
            <a:r>
              <a:rPr lang="en-US" sz="2200" i="0" dirty="0">
                <a:effectLst/>
                <a:latin typeface="Segoe UI" panose="020B0502040204020203" pitchFamily="34" charset="0"/>
              </a:rPr>
              <a:t>, both have equivalent protons which do not split each other, and the signal appears a </a:t>
            </a:r>
            <a:r>
              <a:rPr lang="en-US" sz="2200" b="1" i="0" dirty="0">
                <a:effectLst/>
                <a:latin typeface="Segoe UI" panose="020B0502040204020203" pitchFamily="34" charset="0"/>
              </a:rPr>
              <a:t>singlet</a:t>
            </a:r>
            <a:r>
              <a:rPr lang="en-US" sz="2200" i="0" dirty="0">
                <a:effectLst/>
                <a:latin typeface="Segoe UI" panose="020B0502040204020203" pitchFamily="34" charset="0"/>
              </a:rPr>
              <a:t>.</a:t>
            </a:r>
          </a:p>
        </p:txBody>
      </p:sp>
      <p:pic>
        <p:nvPicPr>
          <p:cNvPr id="5122" name="Picture 2">
            <a:extLst>
              <a:ext uri="{FF2B5EF4-FFF2-40B4-BE49-F238E27FC236}">
                <a16:creationId xmlns:a16="http://schemas.microsoft.com/office/drawing/2014/main" id="{9DC04DE3-7A58-A632-EFB9-4A9A89AD534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593" t="2459" r="2989" b="5837"/>
          <a:stretch/>
        </p:blipFill>
        <p:spPr bwMode="auto">
          <a:xfrm>
            <a:off x="7287065" y="3197820"/>
            <a:ext cx="4797083" cy="343509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E7FA0B0-F362-5488-580F-9914AF1D5C0E}"/>
              </a:ext>
            </a:extLst>
          </p:cNvPr>
          <p:cNvSpPr txBox="1"/>
          <p:nvPr/>
        </p:nvSpPr>
        <p:spPr>
          <a:xfrm>
            <a:off x="0" y="3615400"/>
            <a:ext cx="7287065" cy="1384995"/>
          </a:xfrm>
          <a:prstGeom prst="rect">
            <a:avLst/>
          </a:prstGeom>
          <a:noFill/>
        </p:spPr>
        <p:txBody>
          <a:bodyPr wrap="square" rtlCol="0">
            <a:spAutoFit/>
          </a:bodyPr>
          <a:lstStyle/>
          <a:p>
            <a:pPr marL="285750" indent="-285750">
              <a:buFont typeface="Arial" panose="020B0604020202020204" pitchFamily="34" charset="0"/>
              <a:buChar char="•"/>
            </a:pPr>
            <a:r>
              <a:rPr lang="en-US" sz="2800" b="0" i="0" dirty="0">
                <a:effectLst/>
                <a:latin typeface="Segoe UI" panose="020B0502040204020203" pitchFamily="34" charset="0"/>
              </a:rPr>
              <a:t>1,2-dichloroethane is also a molecule where the </a:t>
            </a:r>
            <a:r>
              <a:rPr lang="en-US" sz="2800" b="1" i="0" dirty="0">
                <a:effectLst/>
                <a:latin typeface="Segoe UI" panose="020B0502040204020203" pitchFamily="34" charset="0"/>
              </a:rPr>
              <a:t>hydrogens are equivalent</a:t>
            </a:r>
            <a:r>
              <a:rPr lang="en-US" sz="2800" b="0" i="0" dirty="0">
                <a:effectLst/>
                <a:latin typeface="Segoe UI" panose="020B0502040204020203" pitchFamily="34" charset="0"/>
              </a:rPr>
              <a:t> and therefore there is only </a:t>
            </a:r>
            <a:r>
              <a:rPr lang="en-US" sz="2800" b="1" i="0" dirty="0">
                <a:effectLst/>
                <a:latin typeface="Segoe UI" panose="020B0502040204020203" pitchFamily="34" charset="0"/>
              </a:rPr>
              <a:t>one singlet</a:t>
            </a:r>
            <a:r>
              <a:rPr lang="en-US" sz="2800" b="0" i="0" dirty="0">
                <a:solidFill>
                  <a:srgbClr val="0A0000"/>
                </a:solidFill>
                <a:effectLst/>
                <a:latin typeface="Segoe UI" panose="020B0502040204020203" pitchFamily="34" charset="0"/>
              </a:rPr>
              <a:t>.</a:t>
            </a:r>
          </a:p>
        </p:txBody>
      </p:sp>
    </p:spTree>
    <p:extLst>
      <p:ext uri="{BB962C8B-B14F-4D97-AF65-F5344CB8AC3E}">
        <p14:creationId xmlns:p14="http://schemas.microsoft.com/office/powerpoint/2010/main" val="1788271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E3B30D-6C16-1733-20F5-238A3339CD8C}"/>
              </a:ext>
            </a:extLst>
          </p:cNvPr>
          <p:cNvSpPr>
            <a:spLocks noGrp="1"/>
          </p:cNvSpPr>
          <p:nvPr>
            <p:ph idx="1"/>
          </p:nvPr>
        </p:nvSpPr>
        <p:spPr>
          <a:xfrm>
            <a:off x="219222" y="165638"/>
            <a:ext cx="11808655" cy="1339606"/>
          </a:xfrm>
        </p:spPr>
        <p:txBody>
          <a:bodyPr>
            <a:normAutofit/>
          </a:bodyPr>
          <a:lstStyle/>
          <a:p>
            <a:pPr algn="just"/>
            <a:r>
              <a:rPr lang="en-US" sz="2400" b="1" i="0" dirty="0">
                <a:effectLst/>
                <a:latin typeface="Segoe UI" panose="020B0502040204020203" pitchFamily="34" charset="0"/>
              </a:rPr>
              <a:t>However, if we replace one of the Cl atoms with a bromine, the hydrogens on the two carbons are not equivalent anymore and they split each other’s signal into triplets:</a:t>
            </a:r>
            <a:endParaRPr lang="en-US" sz="2400" b="1" dirty="0"/>
          </a:p>
        </p:txBody>
      </p:sp>
      <p:pic>
        <p:nvPicPr>
          <p:cNvPr id="6146" name="Picture 2">
            <a:extLst>
              <a:ext uri="{FF2B5EF4-FFF2-40B4-BE49-F238E27FC236}">
                <a16:creationId xmlns:a16="http://schemas.microsoft.com/office/drawing/2014/main" id="{CA5397F5-CA83-1065-A02D-E67AE2F180C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999" t="6838" r="4598" b="4952"/>
          <a:stretch/>
        </p:blipFill>
        <p:spPr bwMode="auto">
          <a:xfrm>
            <a:off x="675249" y="1533384"/>
            <a:ext cx="11212134" cy="4656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0511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C90704-D342-902E-1E80-C163F3C145C0}"/>
              </a:ext>
            </a:extLst>
          </p:cNvPr>
          <p:cNvSpPr>
            <a:spLocks noGrp="1"/>
          </p:cNvSpPr>
          <p:nvPr>
            <p:ph idx="1"/>
          </p:nvPr>
        </p:nvSpPr>
        <p:spPr>
          <a:xfrm>
            <a:off x="162950" y="123434"/>
            <a:ext cx="5452184" cy="3196540"/>
          </a:xfrm>
        </p:spPr>
        <p:txBody>
          <a:bodyPr>
            <a:normAutofit/>
          </a:bodyPr>
          <a:lstStyle/>
          <a:p>
            <a:pPr algn="just"/>
            <a:r>
              <a:rPr lang="en-US" sz="2800" b="0" i="0" dirty="0">
                <a:effectLst/>
                <a:latin typeface="Segoe UI" panose="020B0502040204020203" pitchFamily="34" charset="0"/>
              </a:rPr>
              <a:t>Having one or two chlorine atoms also disrupts the symmetry making the protons on adjacent carbons nonequivalent:</a:t>
            </a:r>
            <a:endParaRPr lang="en-US" sz="2800" dirty="0"/>
          </a:p>
        </p:txBody>
      </p:sp>
      <p:pic>
        <p:nvPicPr>
          <p:cNvPr id="7170" name="Picture 2">
            <a:extLst>
              <a:ext uri="{FF2B5EF4-FFF2-40B4-BE49-F238E27FC236}">
                <a16:creationId xmlns:a16="http://schemas.microsoft.com/office/drawing/2014/main" id="{0F6C88B8-0D1F-0090-EF99-2123FA1F66C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30" t="6290" r="2796" b="5099"/>
          <a:stretch/>
        </p:blipFill>
        <p:spPr bwMode="auto">
          <a:xfrm>
            <a:off x="5854290" y="123433"/>
            <a:ext cx="6337711" cy="319654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3E9D0A9-C820-0A77-6640-35F1522B9561}"/>
              </a:ext>
            </a:extLst>
          </p:cNvPr>
          <p:cNvSpPr txBox="1"/>
          <p:nvPr/>
        </p:nvSpPr>
        <p:spPr>
          <a:xfrm>
            <a:off x="162950" y="3319974"/>
            <a:ext cx="5452184" cy="2246769"/>
          </a:xfrm>
          <a:prstGeom prst="rect">
            <a:avLst/>
          </a:prstGeom>
          <a:noFill/>
        </p:spPr>
        <p:txBody>
          <a:bodyPr wrap="square" rtlCol="0">
            <a:spAutoFit/>
          </a:bodyPr>
          <a:lstStyle/>
          <a:p>
            <a:pPr marL="457200" indent="-457200" algn="just">
              <a:buFont typeface="Arial" panose="020B0604020202020204" pitchFamily="34" charset="0"/>
              <a:buChar char="•"/>
            </a:pPr>
            <a:r>
              <a:rPr lang="en-US" sz="2800" b="0" i="0" dirty="0">
                <a:effectLst/>
                <a:latin typeface="Segoe UI" panose="020B0502040204020203" pitchFamily="34" charset="0"/>
              </a:rPr>
              <a:t>It is also possible to have a </a:t>
            </a:r>
            <a:r>
              <a:rPr lang="en-US" sz="2800" b="1" i="0" dirty="0">
                <a:effectLst/>
                <a:latin typeface="Segoe UI" panose="020B0502040204020203" pitchFamily="34" charset="0"/>
              </a:rPr>
              <a:t>signal splitting by a proton on the same carbon</a:t>
            </a:r>
            <a:r>
              <a:rPr lang="en-US" sz="2800" b="0" i="0" dirty="0">
                <a:effectLst/>
                <a:latin typeface="Segoe UI" panose="020B0502040204020203" pitchFamily="34" charset="0"/>
              </a:rPr>
              <a:t> if these </a:t>
            </a:r>
            <a:r>
              <a:rPr lang="en-US" sz="2800" b="1" i="0" dirty="0">
                <a:effectLst/>
                <a:latin typeface="Segoe UI" panose="020B0502040204020203" pitchFamily="34" charset="0"/>
              </a:rPr>
              <a:t>protons are </a:t>
            </a:r>
            <a:r>
              <a:rPr lang="en-US" sz="2800" b="1" i="0" dirty="0" err="1">
                <a:effectLst/>
                <a:latin typeface="Segoe UI" panose="020B0502040204020203" pitchFamily="34" charset="0"/>
              </a:rPr>
              <a:t>diastereotopic</a:t>
            </a:r>
            <a:r>
              <a:rPr lang="en-US" sz="2800" b="1" i="0" dirty="0">
                <a:effectLst/>
                <a:latin typeface="Segoe UI" panose="020B0502040204020203" pitchFamily="34" charset="0"/>
              </a:rPr>
              <a:t>:</a:t>
            </a:r>
            <a:endParaRPr lang="en-US" sz="2800" dirty="0"/>
          </a:p>
        </p:txBody>
      </p:sp>
      <p:pic>
        <p:nvPicPr>
          <p:cNvPr id="7172" name="Picture 4">
            <a:extLst>
              <a:ext uri="{FF2B5EF4-FFF2-40B4-BE49-F238E27FC236}">
                <a16:creationId xmlns:a16="http://schemas.microsoft.com/office/drawing/2014/main" id="{336F8CAE-F3AE-AA1C-C24E-23FF35B983D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19" t="7760" r="3035" b="2196"/>
          <a:stretch/>
        </p:blipFill>
        <p:spPr bwMode="auto">
          <a:xfrm>
            <a:off x="5854290" y="3425480"/>
            <a:ext cx="6215356" cy="3309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7702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BEBBD3-9090-90AD-401D-E21F014BCF77}"/>
              </a:ext>
            </a:extLst>
          </p:cNvPr>
          <p:cNvSpPr>
            <a:spLocks noGrp="1"/>
          </p:cNvSpPr>
          <p:nvPr>
            <p:ph idx="1"/>
          </p:nvPr>
        </p:nvSpPr>
        <p:spPr>
          <a:xfrm>
            <a:off x="106680" y="137502"/>
            <a:ext cx="11878994" cy="805033"/>
          </a:xfrm>
        </p:spPr>
        <p:txBody>
          <a:bodyPr>
            <a:normAutofit fontScale="92500" lnSpcReduction="10000"/>
          </a:bodyPr>
          <a:lstStyle/>
          <a:p>
            <a:pPr marL="0" indent="0">
              <a:buNone/>
            </a:pPr>
            <a:r>
              <a:rPr lang="en-US" sz="2800" b="1" i="0" dirty="0">
                <a:effectLst/>
                <a:latin typeface="Segoe UI" panose="020B0502040204020203" pitchFamily="34" charset="0"/>
              </a:rPr>
              <a:t>For example, how do we distinguish between the two methyl groups in the following molecule?</a:t>
            </a:r>
            <a:endParaRPr lang="en-US" sz="2800" b="1" dirty="0"/>
          </a:p>
        </p:txBody>
      </p:sp>
      <p:pic>
        <p:nvPicPr>
          <p:cNvPr id="8194" name="Picture 2">
            <a:extLst>
              <a:ext uri="{FF2B5EF4-FFF2-40B4-BE49-F238E27FC236}">
                <a16:creationId xmlns:a16="http://schemas.microsoft.com/office/drawing/2014/main" id="{662EDF61-2EFC-787E-5667-A9CF4EB93AD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097" t="6115" r="7294" b="9387"/>
          <a:stretch/>
        </p:blipFill>
        <p:spPr bwMode="auto">
          <a:xfrm>
            <a:off x="9206132" y="4069550"/>
            <a:ext cx="2672862" cy="167405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0E5DC65-F7F6-AA5B-20BC-ABA008E14247}"/>
              </a:ext>
            </a:extLst>
          </p:cNvPr>
          <p:cNvSpPr txBox="1"/>
          <p:nvPr/>
        </p:nvSpPr>
        <p:spPr>
          <a:xfrm>
            <a:off x="0" y="1114395"/>
            <a:ext cx="11878994" cy="1815882"/>
          </a:xfrm>
          <a:prstGeom prst="rect">
            <a:avLst/>
          </a:prstGeom>
          <a:noFill/>
        </p:spPr>
        <p:txBody>
          <a:bodyPr wrap="square" rtlCol="0">
            <a:spAutoFit/>
          </a:bodyPr>
          <a:lstStyle/>
          <a:p>
            <a:pPr algn="just"/>
            <a:r>
              <a:rPr lang="en-US" sz="2800" b="1" i="0" dirty="0">
                <a:effectLst/>
                <a:latin typeface="Segoe UI" panose="020B0502040204020203" pitchFamily="34" charset="0"/>
              </a:rPr>
              <a:t>They are both next to electron-withdrawing groups with comparable power and they will both have the same integration. This is where the spin splitting gets into play as, based on it, one of the methyl groups is expected to be a triplet and the other – a doublet (n+1 rule).</a:t>
            </a:r>
          </a:p>
        </p:txBody>
      </p:sp>
    </p:spTree>
    <p:extLst>
      <p:ext uri="{BB962C8B-B14F-4D97-AF65-F5344CB8AC3E}">
        <p14:creationId xmlns:p14="http://schemas.microsoft.com/office/powerpoint/2010/main" val="89954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a:extLst>
              <a:ext uri="{FF2B5EF4-FFF2-40B4-BE49-F238E27FC236}">
                <a16:creationId xmlns:a16="http://schemas.microsoft.com/office/drawing/2014/main" id="{D2AB403B-1523-F711-1160-E0EE118A715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0843" y="225083"/>
            <a:ext cx="11127545" cy="645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0829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otalTime>1</TotalTime>
  <Words>1576</Words>
  <Application>Microsoft Office PowerPoint</Application>
  <PresentationFormat>Widescreen</PresentationFormat>
  <Paragraphs>147</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Blackadder ITC</vt:lpstr>
      <vt:lpstr>Calibri</vt:lpstr>
      <vt:lpstr>Century Gothic</vt:lpstr>
      <vt:lpstr>Segoe UI</vt:lpstr>
      <vt:lpstr>Wingdings 3</vt:lpstr>
      <vt:lpstr>Ion</vt:lpstr>
      <vt:lpstr>Pascal's Rule In  HNMR Spectroscopy ( n+1 )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Pascal's Rule In  NMR Spectroscopy ( n+1 )</dc:title>
  <cp:lastModifiedBy>ali albakaa</cp:lastModifiedBy>
  <cp:revision>2</cp:revision>
  <dcterms:modified xsi:type="dcterms:W3CDTF">2025-04-05T06:56:41Z</dcterms:modified>
</cp:coreProperties>
</file>