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2" r:id="rId1"/>
  </p:sldMasterIdLst>
  <p:notesMasterIdLst>
    <p:notesMasterId r:id="rId12"/>
  </p:notesMasterIdLst>
  <p:sldIdLst>
    <p:sldId id="256" r:id="rId2"/>
    <p:sldId id="257" r:id="rId3"/>
    <p:sldId id="258" r:id="rId4"/>
    <p:sldId id="263"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2" d="100"/>
          <a:sy n="72" d="100"/>
        </p:scale>
        <p:origin x="110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A009574-D128-4F7D-BFF3-556BDE115CA8}" type="doc">
      <dgm:prSet loTypeId="urn:microsoft.com/office/officeart/2009/3/layout/HorizontalOrganizationChart" loCatId="hierarchy" qsTypeId="urn:microsoft.com/office/officeart/2005/8/quickstyle/simple1" qsCatId="simple" csTypeId="urn:microsoft.com/office/officeart/2005/8/colors/accent1_2" csCatId="accent1"/>
      <dgm:spPr/>
      <dgm:t>
        <a:bodyPr/>
        <a:lstStyle/>
        <a:p>
          <a:endParaRPr lang="en-US"/>
        </a:p>
      </dgm:t>
    </dgm:pt>
    <dgm:pt modelId="{61C0EB03-B076-450D-AD23-DD7DAACAC478}">
      <dgm:prSet/>
      <dgm:spPr/>
      <dgm:t>
        <a:bodyPr/>
        <a:lstStyle/>
        <a:p>
          <a:r>
            <a:rPr lang="en-US"/>
            <a:t>Reaction Name:</a:t>
          </a:r>
        </a:p>
      </dgm:t>
    </dgm:pt>
    <dgm:pt modelId="{DDAB58D8-3DD2-46B3-8179-B7B8ECEE3A44}" type="parTrans" cxnId="{77127AB5-E825-415A-A2A4-968AD050EA78}">
      <dgm:prSet/>
      <dgm:spPr/>
      <dgm:t>
        <a:bodyPr/>
        <a:lstStyle/>
        <a:p>
          <a:endParaRPr lang="en-US"/>
        </a:p>
      </dgm:t>
    </dgm:pt>
    <dgm:pt modelId="{EF98CA41-0A4D-40CB-9211-6A74EB1C341F}" type="sibTrans" cxnId="{77127AB5-E825-415A-A2A4-968AD050EA78}">
      <dgm:prSet/>
      <dgm:spPr/>
      <dgm:t>
        <a:bodyPr/>
        <a:lstStyle/>
        <a:p>
          <a:endParaRPr lang="en-US"/>
        </a:p>
      </dgm:t>
    </dgm:pt>
    <dgm:pt modelId="{9D57D841-B2FB-4763-91ED-55E49D84613D}">
      <dgm:prSet/>
      <dgm:spPr/>
      <dgm:t>
        <a:bodyPr/>
        <a:lstStyle/>
        <a:p>
          <a:r>
            <a:rPr lang="en-US"/>
            <a:t>Schotten-Baumann </a:t>
          </a:r>
        </a:p>
      </dgm:t>
    </dgm:pt>
    <dgm:pt modelId="{9182D7D5-D1E4-44B7-84D1-EE24CA81B695}" type="parTrans" cxnId="{05AD3710-3FC2-4674-A287-410FC5DF3D6C}">
      <dgm:prSet/>
      <dgm:spPr/>
      <dgm:t>
        <a:bodyPr/>
        <a:lstStyle/>
        <a:p>
          <a:endParaRPr lang="en-US"/>
        </a:p>
      </dgm:t>
    </dgm:pt>
    <dgm:pt modelId="{DEC47BB2-089B-4CEF-A385-54DDFCE5ECBF}" type="sibTrans" cxnId="{05AD3710-3FC2-4674-A287-410FC5DF3D6C}">
      <dgm:prSet/>
      <dgm:spPr/>
      <dgm:t>
        <a:bodyPr/>
        <a:lstStyle/>
        <a:p>
          <a:endParaRPr lang="en-US"/>
        </a:p>
      </dgm:t>
    </dgm:pt>
    <dgm:pt modelId="{17614FAB-EF45-46B8-B3A5-D9A1FCBD87EE}">
      <dgm:prSet/>
      <dgm:spPr/>
      <dgm:t>
        <a:bodyPr/>
        <a:lstStyle/>
        <a:p>
          <a:r>
            <a:rPr lang="en-US"/>
            <a:t>Benzoylation Reaction</a:t>
          </a:r>
          <a:r>
            <a:rPr lang="ar-IQ"/>
            <a:t> </a:t>
          </a:r>
          <a:endParaRPr lang="en-US"/>
        </a:p>
      </dgm:t>
    </dgm:pt>
    <dgm:pt modelId="{B6A5E0E2-1EAC-4CDA-A3D9-4F4FB0F2B3D1}" type="parTrans" cxnId="{37B65FC3-51A0-42DA-813E-7E60D9BF34C0}">
      <dgm:prSet/>
      <dgm:spPr/>
      <dgm:t>
        <a:bodyPr/>
        <a:lstStyle/>
        <a:p>
          <a:endParaRPr lang="en-US"/>
        </a:p>
      </dgm:t>
    </dgm:pt>
    <dgm:pt modelId="{9D72F65B-9E62-4440-8FB7-7C4EB83CC287}" type="sibTrans" cxnId="{37B65FC3-51A0-42DA-813E-7E60D9BF34C0}">
      <dgm:prSet/>
      <dgm:spPr/>
      <dgm:t>
        <a:bodyPr/>
        <a:lstStyle/>
        <a:p>
          <a:endParaRPr lang="en-US"/>
        </a:p>
      </dgm:t>
    </dgm:pt>
    <dgm:pt modelId="{4B9A8108-E74A-488A-BE62-0B5396501604}">
      <dgm:prSet/>
      <dgm:spPr/>
      <dgm:t>
        <a:bodyPr/>
        <a:lstStyle/>
        <a:p>
          <a:r>
            <a:rPr lang="en-US"/>
            <a:t>Reaction Type:</a:t>
          </a:r>
        </a:p>
      </dgm:t>
    </dgm:pt>
    <dgm:pt modelId="{C69C6656-7BB3-4988-A173-6AB1DF3AE213}" type="parTrans" cxnId="{9AF66DA3-7DCF-43F4-AF5A-980A322D9F5D}">
      <dgm:prSet/>
      <dgm:spPr/>
      <dgm:t>
        <a:bodyPr/>
        <a:lstStyle/>
        <a:p>
          <a:endParaRPr lang="en-US"/>
        </a:p>
      </dgm:t>
    </dgm:pt>
    <dgm:pt modelId="{79FD502C-F7CB-41ED-BFF5-3B2FA005066F}" type="sibTrans" cxnId="{9AF66DA3-7DCF-43F4-AF5A-980A322D9F5D}">
      <dgm:prSet/>
      <dgm:spPr/>
      <dgm:t>
        <a:bodyPr/>
        <a:lstStyle/>
        <a:p>
          <a:endParaRPr lang="en-US"/>
        </a:p>
      </dgm:t>
    </dgm:pt>
    <dgm:pt modelId="{A71FBD24-D54B-4A19-AB4D-4D0622651B0A}">
      <dgm:prSet/>
      <dgm:spPr/>
      <dgm:t>
        <a:bodyPr/>
        <a:lstStyle/>
        <a:p>
          <a:r>
            <a:rPr lang="en-US"/>
            <a:t>✅ Nucleophilic Acyl Substitution</a:t>
          </a:r>
        </a:p>
      </dgm:t>
    </dgm:pt>
    <dgm:pt modelId="{A7CA2AE6-E5AA-4A98-AE1A-9B92DC2722B1}" type="parTrans" cxnId="{A69EE4E6-6638-4573-81F6-6137D25F2C99}">
      <dgm:prSet/>
      <dgm:spPr/>
      <dgm:t>
        <a:bodyPr/>
        <a:lstStyle/>
        <a:p>
          <a:endParaRPr lang="en-US"/>
        </a:p>
      </dgm:t>
    </dgm:pt>
    <dgm:pt modelId="{88A0C904-1732-4DD1-B7C1-BDAFCD0492C1}" type="sibTrans" cxnId="{A69EE4E6-6638-4573-81F6-6137D25F2C99}">
      <dgm:prSet/>
      <dgm:spPr/>
      <dgm:t>
        <a:bodyPr/>
        <a:lstStyle/>
        <a:p>
          <a:endParaRPr lang="en-US"/>
        </a:p>
      </dgm:t>
    </dgm:pt>
    <dgm:pt modelId="{D47E0D90-0A8E-48F1-A4A7-A8550681B584}" type="pres">
      <dgm:prSet presAssocID="{5A009574-D128-4F7D-BFF3-556BDE115CA8}" presName="hierChild1" presStyleCnt="0">
        <dgm:presLayoutVars>
          <dgm:orgChart val="1"/>
          <dgm:chPref val="1"/>
          <dgm:dir/>
          <dgm:animOne val="branch"/>
          <dgm:animLvl val="lvl"/>
          <dgm:resizeHandles/>
        </dgm:presLayoutVars>
      </dgm:prSet>
      <dgm:spPr/>
    </dgm:pt>
    <dgm:pt modelId="{8604CF30-B463-4574-B912-B08FE7AD34EC}" type="pres">
      <dgm:prSet presAssocID="{61C0EB03-B076-450D-AD23-DD7DAACAC478}" presName="hierRoot1" presStyleCnt="0">
        <dgm:presLayoutVars>
          <dgm:hierBranch val="init"/>
        </dgm:presLayoutVars>
      </dgm:prSet>
      <dgm:spPr/>
    </dgm:pt>
    <dgm:pt modelId="{E6571D89-0B98-41F0-B552-82B7D1306557}" type="pres">
      <dgm:prSet presAssocID="{61C0EB03-B076-450D-AD23-DD7DAACAC478}" presName="rootComposite1" presStyleCnt="0"/>
      <dgm:spPr/>
    </dgm:pt>
    <dgm:pt modelId="{0CDEDBA8-6FC3-49A9-BBE6-C056F43C102C}" type="pres">
      <dgm:prSet presAssocID="{61C0EB03-B076-450D-AD23-DD7DAACAC478}" presName="rootText1" presStyleLbl="node0" presStyleIdx="0" presStyleCnt="3">
        <dgm:presLayoutVars>
          <dgm:chPref val="3"/>
        </dgm:presLayoutVars>
      </dgm:prSet>
      <dgm:spPr/>
    </dgm:pt>
    <dgm:pt modelId="{2E6F5BFC-96E8-48D4-B3DB-B6152DA20C38}" type="pres">
      <dgm:prSet presAssocID="{61C0EB03-B076-450D-AD23-DD7DAACAC478}" presName="rootConnector1" presStyleLbl="node1" presStyleIdx="0" presStyleCnt="0"/>
      <dgm:spPr/>
    </dgm:pt>
    <dgm:pt modelId="{DD430E28-9CEA-4751-88A5-D25AC3135819}" type="pres">
      <dgm:prSet presAssocID="{61C0EB03-B076-450D-AD23-DD7DAACAC478}" presName="hierChild2" presStyleCnt="0"/>
      <dgm:spPr/>
    </dgm:pt>
    <dgm:pt modelId="{E133DDB8-7722-40BB-A677-43EC9330AF94}" type="pres">
      <dgm:prSet presAssocID="{9182D7D5-D1E4-44B7-84D1-EE24CA81B695}" presName="Name64" presStyleLbl="parChTrans1D2" presStyleIdx="0" presStyleCnt="2"/>
      <dgm:spPr/>
    </dgm:pt>
    <dgm:pt modelId="{74D2F675-42E3-45B1-B2ED-B9C0E264C4FA}" type="pres">
      <dgm:prSet presAssocID="{9D57D841-B2FB-4763-91ED-55E49D84613D}" presName="hierRoot2" presStyleCnt="0">
        <dgm:presLayoutVars>
          <dgm:hierBranch val="init"/>
        </dgm:presLayoutVars>
      </dgm:prSet>
      <dgm:spPr/>
    </dgm:pt>
    <dgm:pt modelId="{C531737D-9E5A-437E-A1CD-BF28DA36CD64}" type="pres">
      <dgm:prSet presAssocID="{9D57D841-B2FB-4763-91ED-55E49D84613D}" presName="rootComposite" presStyleCnt="0"/>
      <dgm:spPr/>
    </dgm:pt>
    <dgm:pt modelId="{22BF6A11-22D3-4019-B9D8-D4F45A3FB01B}" type="pres">
      <dgm:prSet presAssocID="{9D57D841-B2FB-4763-91ED-55E49D84613D}" presName="rootText" presStyleLbl="node2" presStyleIdx="0" presStyleCnt="2">
        <dgm:presLayoutVars>
          <dgm:chPref val="3"/>
        </dgm:presLayoutVars>
      </dgm:prSet>
      <dgm:spPr/>
    </dgm:pt>
    <dgm:pt modelId="{AEE1E41E-0B38-4423-B822-8E3A7CC22183}" type="pres">
      <dgm:prSet presAssocID="{9D57D841-B2FB-4763-91ED-55E49D84613D}" presName="rootConnector" presStyleLbl="node2" presStyleIdx="0" presStyleCnt="2"/>
      <dgm:spPr/>
    </dgm:pt>
    <dgm:pt modelId="{A19DD568-2CE1-4B54-BFA6-668077B08D99}" type="pres">
      <dgm:prSet presAssocID="{9D57D841-B2FB-4763-91ED-55E49D84613D}" presName="hierChild4" presStyleCnt="0"/>
      <dgm:spPr/>
    </dgm:pt>
    <dgm:pt modelId="{BAD1CCC5-5B87-4CF3-BC7B-74FA42DD8FE1}" type="pres">
      <dgm:prSet presAssocID="{9D57D841-B2FB-4763-91ED-55E49D84613D}" presName="hierChild5" presStyleCnt="0"/>
      <dgm:spPr/>
    </dgm:pt>
    <dgm:pt modelId="{9E3C2F84-87D8-46B6-8F1A-805CFCA17202}" type="pres">
      <dgm:prSet presAssocID="{B6A5E0E2-1EAC-4CDA-A3D9-4F4FB0F2B3D1}" presName="Name64" presStyleLbl="parChTrans1D2" presStyleIdx="1" presStyleCnt="2"/>
      <dgm:spPr/>
    </dgm:pt>
    <dgm:pt modelId="{95E3F11D-A9F3-4D37-8AC3-ABE04E69837B}" type="pres">
      <dgm:prSet presAssocID="{17614FAB-EF45-46B8-B3A5-D9A1FCBD87EE}" presName="hierRoot2" presStyleCnt="0">
        <dgm:presLayoutVars>
          <dgm:hierBranch val="init"/>
        </dgm:presLayoutVars>
      </dgm:prSet>
      <dgm:spPr/>
    </dgm:pt>
    <dgm:pt modelId="{75647300-770B-4BFB-B75E-F856454E0C93}" type="pres">
      <dgm:prSet presAssocID="{17614FAB-EF45-46B8-B3A5-D9A1FCBD87EE}" presName="rootComposite" presStyleCnt="0"/>
      <dgm:spPr/>
    </dgm:pt>
    <dgm:pt modelId="{8547C83F-1315-4756-8749-3AAE1650AA33}" type="pres">
      <dgm:prSet presAssocID="{17614FAB-EF45-46B8-B3A5-D9A1FCBD87EE}" presName="rootText" presStyleLbl="node2" presStyleIdx="1" presStyleCnt="2">
        <dgm:presLayoutVars>
          <dgm:chPref val="3"/>
        </dgm:presLayoutVars>
      </dgm:prSet>
      <dgm:spPr/>
    </dgm:pt>
    <dgm:pt modelId="{17DD2BDF-4C41-4EC7-B436-9A2240B7ADE7}" type="pres">
      <dgm:prSet presAssocID="{17614FAB-EF45-46B8-B3A5-D9A1FCBD87EE}" presName="rootConnector" presStyleLbl="node2" presStyleIdx="1" presStyleCnt="2"/>
      <dgm:spPr/>
    </dgm:pt>
    <dgm:pt modelId="{225FC269-BB3C-4CAC-91FB-E1BBA1523C97}" type="pres">
      <dgm:prSet presAssocID="{17614FAB-EF45-46B8-B3A5-D9A1FCBD87EE}" presName="hierChild4" presStyleCnt="0"/>
      <dgm:spPr/>
    </dgm:pt>
    <dgm:pt modelId="{0ABCB265-DDF2-4C83-9527-45EDA15087B3}" type="pres">
      <dgm:prSet presAssocID="{17614FAB-EF45-46B8-B3A5-D9A1FCBD87EE}" presName="hierChild5" presStyleCnt="0"/>
      <dgm:spPr/>
    </dgm:pt>
    <dgm:pt modelId="{ECC817D6-52BE-4894-9323-499039381B71}" type="pres">
      <dgm:prSet presAssocID="{61C0EB03-B076-450D-AD23-DD7DAACAC478}" presName="hierChild3" presStyleCnt="0"/>
      <dgm:spPr/>
    </dgm:pt>
    <dgm:pt modelId="{FE58B40B-5C76-4A31-AAD8-A2025CC34CA5}" type="pres">
      <dgm:prSet presAssocID="{4B9A8108-E74A-488A-BE62-0B5396501604}" presName="hierRoot1" presStyleCnt="0">
        <dgm:presLayoutVars>
          <dgm:hierBranch val="init"/>
        </dgm:presLayoutVars>
      </dgm:prSet>
      <dgm:spPr/>
    </dgm:pt>
    <dgm:pt modelId="{7953F85B-12F0-4CD1-BB0E-BAD74BD58CED}" type="pres">
      <dgm:prSet presAssocID="{4B9A8108-E74A-488A-BE62-0B5396501604}" presName="rootComposite1" presStyleCnt="0"/>
      <dgm:spPr/>
    </dgm:pt>
    <dgm:pt modelId="{4AC29CE9-B062-4F6E-9E7B-DE63FD269B53}" type="pres">
      <dgm:prSet presAssocID="{4B9A8108-E74A-488A-BE62-0B5396501604}" presName="rootText1" presStyleLbl="node0" presStyleIdx="1" presStyleCnt="3">
        <dgm:presLayoutVars>
          <dgm:chPref val="3"/>
        </dgm:presLayoutVars>
      </dgm:prSet>
      <dgm:spPr/>
    </dgm:pt>
    <dgm:pt modelId="{0D5973FA-65AC-4740-B946-E59DD54F1DE2}" type="pres">
      <dgm:prSet presAssocID="{4B9A8108-E74A-488A-BE62-0B5396501604}" presName="rootConnector1" presStyleLbl="node1" presStyleIdx="0" presStyleCnt="0"/>
      <dgm:spPr/>
    </dgm:pt>
    <dgm:pt modelId="{320ED9CB-F68B-4439-8397-CCF7E2866131}" type="pres">
      <dgm:prSet presAssocID="{4B9A8108-E74A-488A-BE62-0B5396501604}" presName="hierChild2" presStyleCnt="0"/>
      <dgm:spPr/>
    </dgm:pt>
    <dgm:pt modelId="{50A8DFBD-3E9E-4A78-A546-88E4945E5E99}" type="pres">
      <dgm:prSet presAssocID="{4B9A8108-E74A-488A-BE62-0B5396501604}" presName="hierChild3" presStyleCnt="0"/>
      <dgm:spPr/>
    </dgm:pt>
    <dgm:pt modelId="{5677C245-CE84-45B5-B434-0AD7503412F6}" type="pres">
      <dgm:prSet presAssocID="{A71FBD24-D54B-4A19-AB4D-4D0622651B0A}" presName="hierRoot1" presStyleCnt="0">
        <dgm:presLayoutVars>
          <dgm:hierBranch val="init"/>
        </dgm:presLayoutVars>
      </dgm:prSet>
      <dgm:spPr/>
    </dgm:pt>
    <dgm:pt modelId="{55BC29E5-3724-4DE3-8757-DD6E9996E346}" type="pres">
      <dgm:prSet presAssocID="{A71FBD24-D54B-4A19-AB4D-4D0622651B0A}" presName="rootComposite1" presStyleCnt="0"/>
      <dgm:spPr/>
    </dgm:pt>
    <dgm:pt modelId="{B2726FB9-8799-4573-97CF-5B2C91E0F07E}" type="pres">
      <dgm:prSet presAssocID="{A71FBD24-D54B-4A19-AB4D-4D0622651B0A}" presName="rootText1" presStyleLbl="node0" presStyleIdx="2" presStyleCnt="3">
        <dgm:presLayoutVars>
          <dgm:chPref val="3"/>
        </dgm:presLayoutVars>
      </dgm:prSet>
      <dgm:spPr/>
    </dgm:pt>
    <dgm:pt modelId="{3165AFBA-C7B4-4B89-90A4-ED679C370E36}" type="pres">
      <dgm:prSet presAssocID="{A71FBD24-D54B-4A19-AB4D-4D0622651B0A}" presName="rootConnector1" presStyleLbl="node1" presStyleIdx="0" presStyleCnt="0"/>
      <dgm:spPr/>
    </dgm:pt>
    <dgm:pt modelId="{83DC6DB2-AC97-4780-BC24-610EE399234D}" type="pres">
      <dgm:prSet presAssocID="{A71FBD24-D54B-4A19-AB4D-4D0622651B0A}" presName="hierChild2" presStyleCnt="0"/>
      <dgm:spPr/>
    </dgm:pt>
    <dgm:pt modelId="{1D1EAFB3-0DEA-465A-A48F-BD6D254DC980}" type="pres">
      <dgm:prSet presAssocID="{A71FBD24-D54B-4A19-AB4D-4D0622651B0A}" presName="hierChild3" presStyleCnt="0"/>
      <dgm:spPr/>
    </dgm:pt>
  </dgm:ptLst>
  <dgm:cxnLst>
    <dgm:cxn modelId="{A200F107-9831-4B12-9B21-2293D2E162F7}" type="presOf" srcId="{B6A5E0E2-1EAC-4CDA-A3D9-4F4FB0F2B3D1}" destId="{9E3C2F84-87D8-46B6-8F1A-805CFCA17202}" srcOrd="0" destOrd="0" presId="urn:microsoft.com/office/officeart/2009/3/layout/HorizontalOrganizationChart"/>
    <dgm:cxn modelId="{8539660B-691C-4824-AD60-41E523AEC783}" type="presOf" srcId="{A71FBD24-D54B-4A19-AB4D-4D0622651B0A}" destId="{B2726FB9-8799-4573-97CF-5B2C91E0F07E}" srcOrd="0" destOrd="0" presId="urn:microsoft.com/office/officeart/2009/3/layout/HorizontalOrganizationChart"/>
    <dgm:cxn modelId="{05AD3710-3FC2-4674-A287-410FC5DF3D6C}" srcId="{61C0EB03-B076-450D-AD23-DD7DAACAC478}" destId="{9D57D841-B2FB-4763-91ED-55E49D84613D}" srcOrd="0" destOrd="0" parTransId="{9182D7D5-D1E4-44B7-84D1-EE24CA81B695}" sibTransId="{DEC47BB2-089B-4CEF-A385-54DDFCE5ECBF}"/>
    <dgm:cxn modelId="{0374FE26-B76E-485F-B2F1-EA9C5EA65384}" type="presOf" srcId="{61C0EB03-B076-450D-AD23-DD7DAACAC478}" destId="{2E6F5BFC-96E8-48D4-B3DB-B6152DA20C38}" srcOrd="1" destOrd="0" presId="urn:microsoft.com/office/officeart/2009/3/layout/HorizontalOrganizationChart"/>
    <dgm:cxn modelId="{7E91924F-B924-4B74-8E71-0CD53DC1753B}" type="presOf" srcId="{5A009574-D128-4F7D-BFF3-556BDE115CA8}" destId="{D47E0D90-0A8E-48F1-A4A7-A8550681B584}" srcOrd="0" destOrd="0" presId="urn:microsoft.com/office/officeart/2009/3/layout/HorizontalOrganizationChart"/>
    <dgm:cxn modelId="{FD4ECC50-5A63-41C9-9CFB-12E78B755F30}" type="presOf" srcId="{9D57D841-B2FB-4763-91ED-55E49D84613D}" destId="{22BF6A11-22D3-4019-B9D8-D4F45A3FB01B}" srcOrd="0" destOrd="0" presId="urn:microsoft.com/office/officeart/2009/3/layout/HorizontalOrganizationChart"/>
    <dgm:cxn modelId="{92EBDA74-8E58-4F22-AE1F-7B5368C5E6E6}" type="presOf" srcId="{9D57D841-B2FB-4763-91ED-55E49D84613D}" destId="{AEE1E41E-0B38-4423-B822-8E3A7CC22183}" srcOrd="1" destOrd="0" presId="urn:microsoft.com/office/officeart/2009/3/layout/HorizontalOrganizationChart"/>
    <dgm:cxn modelId="{4B146F77-A41D-40B2-9A01-984F9DC150F4}" type="presOf" srcId="{9182D7D5-D1E4-44B7-84D1-EE24CA81B695}" destId="{E133DDB8-7722-40BB-A677-43EC9330AF94}" srcOrd="0" destOrd="0" presId="urn:microsoft.com/office/officeart/2009/3/layout/HorizontalOrganizationChart"/>
    <dgm:cxn modelId="{48AE239B-6B1A-4818-9392-A0EE0E10E247}" type="presOf" srcId="{4B9A8108-E74A-488A-BE62-0B5396501604}" destId="{4AC29CE9-B062-4F6E-9E7B-DE63FD269B53}" srcOrd="0" destOrd="0" presId="urn:microsoft.com/office/officeart/2009/3/layout/HorizontalOrganizationChart"/>
    <dgm:cxn modelId="{8FC005A1-3157-4183-84F1-0C35CF0799E1}" type="presOf" srcId="{17614FAB-EF45-46B8-B3A5-D9A1FCBD87EE}" destId="{17DD2BDF-4C41-4EC7-B436-9A2240B7ADE7}" srcOrd="1" destOrd="0" presId="urn:microsoft.com/office/officeart/2009/3/layout/HorizontalOrganizationChart"/>
    <dgm:cxn modelId="{9AF66DA3-7DCF-43F4-AF5A-980A322D9F5D}" srcId="{5A009574-D128-4F7D-BFF3-556BDE115CA8}" destId="{4B9A8108-E74A-488A-BE62-0B5396501604}" srcOrd="1" destOrd="0" parTransId="{C69C6656-7BB3-4988-A173-6AB1DF3AE213}" sibTransId="{79FD502C-F7CB-41ED-BFF5-3B2FA005066F}"/>
    <dgm:cxn modelId="{C17553A6-7091-4139-A94F-BE9C8FFB8786}" type="presOf" srcId="{61C0EB03-B076-450D-AD23-DD7DAACAC478}" destId="{0CDEDBA8-6FC3-49A9-BBE6-C056F43C102C}" srcOrd="0" destOrd="0" presId="urn:microsoft.com/office/officeart/2009/3/layout/HorizontalOrganizationChart"/>
    <dgm:cxn modelId="{566C12AA-6FD9-4C6F-B165-2833A6EEFBEB}" type="presOf" srcId="{A71FBD24-D54B-4A19-AB4D-4D0622651B0A}" destId="{3165AFBA-C7B4-4B89-90A4-ED679C370E36}" srcOrd="1" destOrd="0" presId="urn:microsoft.com/office/officeart/2009/3/layout/HorizontalOrganizationChart"/>
    <dgm:cxn modelId="{C894A9AA-E75E-4B8B-BCC6-DE846A91AB8F}" type="presOf" srcId="{17614FAB-EF45-46B8-B3A5-D9A1FCBD87EE}" destId="{8547C83F-1315-4756-8749-3AAE1650AA33}" srcOrd="0" destOrd="0" presId="urn:microsoft.com/office/officeart/2009/3/layout/HorizontalOrganizationChart"/>
    <dgm:cxn modelId="{77127AB5-E825-415A-A2A4-968AD050EA78}" srcId="{5A009574-D128-4F7D-BFF3-556BDE115CA8}" destId="{61C0EB03-B076-450D-AD23-DD7DAACAC478}" srcOrd="0" destOrd="0" parTransId="{DDAB58D8-3DD2-46B3-8179-B7B8ECEE3A44}" sibTransId="{EF98CA41-0A4D-40CB-9211-6A74EB1C341F}"/>
    <dgm:cxn modelId="{86A94FB9-45E9-4B74-86C7-9C005F9C6DB3}" type="presOf" srcId="{4B9A8108-E74A-488A-BE62-0B5396501604}" destId="{0D5973FA-65AC-4740-B946-E59DD54F1DE2}" srcOrd="1" destOrd="0" presId="urn:microsoft.com/office/officeart/2009/3/layout/HorizontalOrganizationChart"/>
    <dgm:cxn modelId="{37B65FC3-51A0-42DA-813E-7E60D9BF34C0}" srcId="{61C0EB03-B076-450D-AD23-DD7DAACAC478}" destId="{17614FAB-EF45-46B8-B3A5-D9A1FCBD87EE}" srcOrd="1" destOrd="0" parTransId="{B6A5E0E2-1EAC-4CDA-A3D9-4F4FB0F2B3D1}" sibTransId="{9D72F65B-9E62-4440-8FB7-7C4EB83CC287}"/>
    <dgm:cxn modelId="{A69EE4E6-6638-4573-81F6-6137D25F2C99}" srcId="{5A009574-D128-4F7D-BFF3-556BDE115CA8}" destId="{A71FBD24-D54B-4A19-AB4D-4D0622651B0A}" srcOrd="2" destOrd="0" parTransId="{A7CA2AE6-E5AA-4A98-AE1A-9B92DC2722B1}" sibTransId="{88A0C904-1732-4DD1-B7C1-BDAFCD0492C1}"/>
    <dgm:cxn modelId="{0F71ABAE-E7E9-4C28-B76E-29FF2636EBAA}" type="presParOf" srcId="{D47E0D90-0A8E-48F1-A4A7-A8550681B584}" destId="{8604CF30-B463-4574-B912-B08FE7AD34EC}" srcOrd="0" destOrd="0" presId="urn:microsoft.com/office/officeart/2009/3/layout/HorizontalOrganizationChart"/>
    <dgm:cxn modelId="{E12E630F-8DEC-49C2-84EC-B38023EF70B4}" type="presParOf" srcId="{8604CF30-B463-4574-B912-B08FE7AD34EC}" destId="{E6571D89-0B98-41F0-B552-82B7D1306557}" srcOrd="0" destOrd="0" presId="urn:microsoft.com/office/officeart/2009/3/layout/HorizontalOrganizationChart"/>
    <dgm:cxn modelId="{96675A3B-352D-4AE8-9DEA-9A531C68407C}" type="presParOf" srcId="{E6571D89-0B98-41F0-B552-82B7D1306557}" destId="{0CDEDBA8-6FC3-49A9-BBE6-C056F43C102C}" srcOrd="0" destOrd="0" presId="urn:microsoft.com/office/officeart/2009/3/layout/HorizontalOrganizationChart"/>
    <dgm:cxn modelId="{D7471EED-DB43-427C-8972-085E1EB6ED01}" type="presParOf" srcId="{E6571D89-0B98-41F0-B552-82B7D1306557}" destId="{2E6F5BFC-96E8-48D4-B3DB-B6152DA20C38}" srcOrd="1" destOrd="0" presId="urn:microsoft.com/office/officeart/2009/3/layout/HorizontalOrganizationChart"/>
    <dgm:cxn modelId="{FC794093-5784-4148-8292-9F740F608D17}" type="presParOf" srcId="{8604CF30-B463-4574-B912-B08FE7AD34EC}" destId="{DD430E28-9CEA-4751-88A5-D25AC3135819}" srcOrd="1" destOrd="0" presId="urn:microsoft.com/office/officeart/2009/3/layout/HorizontalOrganizationChart"/>
    <dgm:cxn modelId="{001E08FB-5515-417D-80BE-0552622E2026}" type="presParOf" srcId="{DD430E28-9CEA-4751-88A5-D25AC3135819}" destId="{E133DDB8-7722-40BB-A677-43EC9330AF94}" srcOrd="0" destOrd="0" presId="urn:microsoft.com/office/officeart/2009/3/layout/HorizontalOrganizationChart"/>
    <dgm:cxn modelId="{CD1EC21B-7BC2-4FAA-876A-1DCB141BFBDC}" type="presParOf" srcId="{DD430E28-9CEA-4751-88A5-D25AC3135819}" destId="{74D2F675-42E3-45B1-B2ED-B9C0E264C4FA}" srcOrd="1" destOrd="0" presId="urn:microsoft.com/office/officeart/2009/3/layout/HorizontalOrganizationChart"/>
    <dgm:cxn modelId="{DC23DC78-DB04-4546-B104-06775E2395AA}" type="presParOf" srcId="{74D2F675-42E3-45B1-B2ED-B9C0E264C4FA}" destId="{C531737D-9E5A-437E-A1CD-BF28DA36CD64}" srcOrd="0" destOrd="0" presId="urn:microsoft.com/office/officeart/2009/3/layout/HorizontalOrganizationChart"/>
    <dgm:cxn modelId="{B102955F-0115-46D4-8809-9D0C73437995}" type="presParOf" srcId="{C531737D-9E5A-437E-A1CD-BF28DA36CD64}" destId="{22BF6A11-22D3-4019-B9D8-D4F45A3FB01B}" srcOrd="0" destOrd="0" presId="urn:microsoft.com/office/officeart/2009/3/layout/HorizontalOrganizationChart"/>
    <dgm:cxn modelId="{B18D51BC-781C-44C0-A74E-5B059A07F693}" type="presParOf" srcId="{C531737D-9E5A-437E-A1CD-BF28DA36CD64}" destId="{AEE1E41E-0B38-4423-B822-8E3A7CC22183}" srcOrd="1" destOrd="0" presId="urn:microsoft.com/office/officeart/2009/3/layout/HorizontalOrganizationChart"/>
    <dgm:cxn modelId="{6996A924-1F74-480F-A0D0-DDB4EF6DDEDC}" type="presParOf" srcId="{74D2F675-42E3-45B1-B2ED-B9C0E264C4FA}" destId="{A19DD568-2CE1-4B54-BFA6-668077B08D99}" srcOrd="1" destOrd="0" presId="urn:microsoft.com/office/officeart/2009/3/layout/HorizontalOrganizationChart"/>
    <dgm:cxn modelId="{2A3F9847-A332-46E8-A037-B5EA183FFACC}" type="presParOf" srcId="{74D2F675-42E3-45B1-B2ED-B9C0E264C4FA}" destId="{BAD1CCC5-5B87-4CF3-BC7B-74FA42DD8FE1}" srcOrd="2" destOrd="0" presId="urn:microsoft.com/office/officeart/2009/3/layout/HorizontalOrganizationChart"/>
    <dgm:cxn modelId="{01B6A9D1-1233-4F72-BE9C-CC0D63523E7B}" type="presParOf" srcId="{DD430E28-9CEA-4751-88A5-D25AC3135819}" destId="{9E3C2F84-87D8-46B6-8F1A-805CFCA17202}" srcOrd="2" destOrd="0" presId="urn:microsoft.com/office/officeart/2009/3/layout/HorizontalOrganizationChart"/>
    <dgm:cxn modelId="{FE86787C-424F-44DF-94AB-59E3544A50FC}" type="presParOf" srcId="{DD430E28-9CEA-4751-88A5-D25AC3135819}" destId="{95E3F11D-A9F3-4D37-8AC3-ABE04E69837B}" srcOrd="3" destOrd="0" presId="urn:microsoft.com/office/officeart/2009/3/layout/HorizontalOrganizationChart"/>
    <dgm:cxn modelId="{1D90C7A0-AAEF-4633-A7A4-40991AB6B0F7}" type="presParOf" srcId="{95E3F11D-A9F3-4D37-8AC3-ABE04E69837B}" destId="{75647300-770B-4BFB-B75E-F856454E0C93}" srcOrd="0" destOrd="0" presId="urn:microsoft.com/office/officeart/2009/3/layout/HorizontalOrganizationChart"/>
    <dgm:cxn modelId="{852D34E9-4F1C-4EA2-9944-A618B065E9B9}" type="presParOf" srcId="{75647300-770B-4BFB-B75E-F856454E0C93}" destId="{8547C83F-1315-4756-8749-3AAE1650AA33}" srcOrd="0" destOrd="0" presId="urn:microsoft.com/office/officeart/2009/3/layout/HorizontalOrganizationChart"/>
    <dgm:cxn modelId="{D26FF35A-D2DC-4615-BFEC-47E8C84DF6A5}" type="presParOf" srcId="{75647300-770B-4BFB-B75E-F856454E0C93}" destId="{17DD2BDF-4C41-4EC7-B436-9A2240B7ADE7}" srcOrd="1" destOrd="0" presId="urn:microsoft.com/office/officeart/2009/3/layout/HorizontalOrganizationChart"/>
    <dgm:cxn modelId="{3D0FAEA6-9DA2-46B7-9255-79554AF6625C}" type="presParOf" srcId="{95E3F11D-A9F3-4D37-8AC3-ABE04E69837B}" destId="{225FC269-BB3C-4CAC-91FB-E1BBA1523C97}" srcOrd="1" destOrd="0" presId="urn:microsoft.com/office/officeart/2009/3/layout/HorizontalOrganizationChart"/>
    <dgm:cxn modelId="{FA650A43-E8C6-4FF6-B9CA-A4DF33760565}" type="presParOf" srcId="{95E3F11D-A9F3-4D37-8AC3-ABE04E69837B}" destId="{0ABCB265-DDF2-4C83-9527-45EDA15087B3}" srcOrd="2" destOrd="0" presId="urn:microsoft.com/office/officeart/2009/3/layout/HorizontalOrganizationChart"/>
    <dgm:cxn modelId="{551D91E8-34AD-4786-84D5-0BD485141533}" type="presParOf" srcId="{8604CF30-B463-4574-B912-B08FE7AD34EC}" destId="{ECC817D6-52BE-4894-9323-499039381B71}" srcOrd="2" destOrd="0" presId="urn:microsoft.com/office/officeart/2009/3/layout/HorizontalOrganizationChart"/>
    <dgm:cxn modelId="{B5662889-7084-4468-A0E2-C471074D6086}" type="presParOf" srcId="{D47E0D90-0A8E-48F1-A4A7-A8550681B584}" destId="{FE58B40B-5C76-4A31-AAD8-A2025CC34CA5}" srcOrd="1" destOrd="0" presId="urn:microsoft.com/office/officeart/2009/3/layout/HorizontalOrganizationChart"/>
    <dgm:cxn modelId="{CFBE7840-3E40-45CB-817C-F159EF8CE57B}" type="presParOf" srcId="{FE58B40B-5C76-4A31-AAD8-A2025CC34CA5}" destId="{7953F85B-12F0-4CD1-BB0E-BAD74BD58CED}" srcOrd="0" destOrd="0" presId="urn:microsoft.com/office/officeart/2009/3/layout/HorizontalOrganizationChart"/>
    <dgm:cxn modelId="{7817F00C-6905-4915-A82E-82DD647E9F2F}" type="presParOf" srcId="{7953F85B-12F0-4CD1-BB0E-BAD74BD58CED}" destId="{4AC29CE9-B062-4F6E-9E7B-DE63FD269B53}" srcOrd="0" destOrd="0" presId="urn:microsoft.com/office/officeart/2009/3/layout/HorizontalOrganizationChart"/>
    <dgm:cxn modelId="{E6453BF8-95F5-4CC1-B746-1B1DA801D4C6}" type="presParOf" srcId="{7953F85B-12F0-4CD1-BB0E-BAD74BD58CED}" destId="{0D5973FA-65AC-4740-B946-E59DD54F1DE2}" srcOrd="1" destOrd="0" presId="urn:microsoft.com/office/officeart/2009/3/layout/HorizontalOrganizationChart"/>
    <dgm:cxn modelId="{BC70E4DB-AF2C-4AA7-85B9-34998C0C197C}" type="presParOf" srcId="{FE58B40B-5C76-4A31-AAD8-A2025CC34CA5}" destId="{320ED9CB-F68B-4439-8397-CCF7E2866131}" srcOrd="1" destOrd="0" presId="urn:microsoft.com/office/officeart/2009/3/layout/HorizontalOrganizationChart"/>
    <dgm:cxn modelId="{DB3A5493-A4BF-4A52-AF97-01BF33D49128}" type="presParOf" srcId="{FE58B40B-5C76-4A31-AAD8-A2025CC34CA5}" destId="{50A8DFBD-3E9E-4A78-A546-88E4945E5E99}" srcOrd="2" destOrd="0" presId="urn:microsoft.com/office/officeart/2009/3/layout/HorizontalOrganizationChart"/>
    <dgm:cxn modelId="{9A518221-9D7B-4EEA-BFCA-E7E60D1F3BC9}" type="presParOf" srcId="{D47E0D90-0A8E-48F1-A4A7-A8550681B584}" destId="{5677C245-CE84-45B5-B434-0AD7503412F6}" srcOrd="2" destOrd="0" presId="urn:microsoft.com/office/officeart/2009/3/layout/HorizontalOrganizationChart"/>
    <dgm:cxn modelId="{AB2DE5D5-9476-4806-AFFB-FCD28C1F4063}" type="presParOf" srcId="{5677C245-CE84-45B5-B434-0AD7503412F6}" destId="{55BC29E5-3724-4DE3-8757-DD6E9996E346}" srcOrd="0" destOrd="0" presId="urn:microsoft.com/office/officeart/2009/3/layout/HorizontalOrganizationChart"/>
    <dgm:cxn modelId="{BCDF3A8D-CCE7-4182-8005-6BD0D10DBC21}" type="presParOf" srcId="{55BC29E5-3724-4DE3-8757-DD6E9996E346}" destId="{B2726FB9-8799-4573-97CF-5B2C91E0F07E}" srcOrd="0" destOrd="0" presId="urn:microsoft.com/office/officeart/2009/3/layout/HorizontalOrganizationChart"/>
    <dgm:cxn modelId="{B81C70B0-76BF-43D4-9374-542445D52CAC}" type="presParOf" srcId="{55BC29E5-3724-4DE3-8757-DD6E9996E346}" destId="{3165AFBA-C7B4-4B89-90A4-ED679C370E36}" srcOrd="1" destOrd="0" presId="urn:microsoft.com/office/officeart/2009/3/layout/HorizontalOrganizationChart"/>
    <dgm:cxn modelId="{261AA21B-DCB6-4BDA-B62E-DEDA54B57F76}" type="presParOf" srcId="{5677C245-CE84-45B5-B434-0AD7503412F6}" destId="{83DC6DB2-AC97-4780-BC24-610EE399234D}" srcOrd="1" destOrd="0" presId="urn:microsoft.com/office/officeart/2009/3/layout/HorizontalOrganizationChart"/>
    <dgm:cxn modelId="{F12622E5-03A2-4672-9FC7-5D1CDF8CFBC7}" type="presParOf" srcId="{5677C245-CE84-45B5-B434-0AD7503412F6}" destId="{1D1EAFB3-0DEA-465A-A48F-BD6D254DC980}"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3C2F84-87D8-46B6-8F1A-805CFCA17202}">
      <dsp:nvSpPr>
        <dsp:cNvPr id="0" name=""/>
        <dsp:cNvSpPr/>
      </dsp:nvSpPr>
      <dsp:spPr>
        <a:xfrm>
          <a:off x="2368693" y="1630342"/>
          <a:ext cx="473229" cy="508722"/>
        </a:xfrm>
        <a:custGeom>
          <a:avLst/>
          <a:gdLst/>
          <a:ahLst/>
          <a:cxnLst/>
          <a:rect l="0" t="0" r="0" b="0"/>
          <a:pathLst>
            <a:path>
              <a:moveTo>
                <a:pt x="0" y="0"/>
              </a:moveTo>
              <a:lnTo>
                <a:pt x="236614" y="0"/>
              </a:lnTo>
              <a:lnTo>
                <a:pt x="236614" y="508722"/>
              </a:lnTo>
              <a:lnTo>
                <a:pt x="473229" y="50872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133DDB8-7722-40BB-A677-43EC9330AF94}">
      <dsp:nvSpPr>
        <dsp:cNvPr id="0" name=""/>
        <dsp:cNvSpPr/>
      </dsp:nvSpPr>
      <dsp:spPr>
        <a:xfrm>
          <a:off x="2368693" y="1121620"/>
          <a:ext cx="473229" cy="508722"/>
        </a:xfrm>
        <a:custGeom>
          <a:avLst/>
          <a:gdLst/>
          <a:ahLst/>
          <a:cxnLst/>
          <a:rect l="0" t="0" r="0" b="0"/>
          <a:pathLst>
            <a:path>
              <a:moveTo>
                <a:pt x="0" y="508722"/>
              </a:moveTo>
              <a:lnTo>
                <a:pt x="236614" y="508722"/>
              </a:lnTo>
              <a:lnTo>
                <a:pt x="236614" y="0"/>
              </a:lnTo>
              <a:lnTo>
                <a:pt x="473229" y="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CDEDBA8-6FC3-49A9-BBE6-C056F43C102C}">
      <dsp:nvSpPr>
        <dsp:cNvPr id="0" name=""/>
        <dsp:cNvSpPr/>
      </dsp:nvSpPr>
      <dsp:spPr>
        <a:xfrm>
          <a:off x="2544" y="1269505"/>
          <a:ext cx="2366148" cy="72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Reaction Name:</a:t>
          </a:r>
        </a:p>
      </dsp:txBody>
      <dsp:txXfrm>
        <a:off x="2544" y="1269505"/>
        <a:ext cx="2366148" cy="721675"/>
      </dsp:txXfrm>
    </dsp:sp>
    <dsp:sp modelId="{22BF6A11-22D3-4019-B9D8-D4F45A3FB01B}">
      <dsp:nvSpPr>
        <dsp:cNvPr id="0" name=""/>
        <dsp:cNvSpPr/>
      </dsp:nvSpPr>
      <dsp:spPr>
        <a:xfrm>
          <a:off x="2841922" y="760783"/>
          <a:ext cx="2366148" cy="72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Schotten-Baumann </a:t>
          </a:r>
        </a:p>
      </dsp:txBody>
      <dsp:txXfrm>
        <a:off x="2841922" y="760783"/>
        <a:ext cx="2366148" cy="721675"/>
      </dsp:txXfrm>
    </dsp:sp>
    <dsp:sp modelId="{8547C83F-1315-4756-8749-3AAE1650AA33}">
      <dsp:nvSpPr>
        <dsp:cNvPr id="0" name=""/>
        <dsp:cNvSpPr/>
      </dsp:nvSpPr>
      <dsp:spPr>
        <a:xfrm>
          <a:off x="2841922" y="1778227"/>
          <a:ext cx="2366148" cy="72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Benzoylation Reaction</a:t>
          </a:r>
          <a:r>
            <a:rPr lang="ar-IQ" sz="2400" kern="1200"/>
            <a:t> </a:t>
          </a:r>
          <a:endParaRPr lang="en-US" sz="2400" kern="1200"/>
        </a:p>
      </dsp:txBody>
      <dsp:txXfrm>
        <a:off x="2841922" y="1778227"/>
        <a:ext cx="2366148" cy="721675"/>
      </dsp:txXfrm>
    </dsp:sp>
    <dsp:sp modelId="{4AC29CE9-B062-4F6E-9E7B-DE63FD269B53}">
      <dsp:nvSpPr>
        <dsp:cNvPr id="0" name=""/>
        <dsp:cNvSpPr/>
      </dsp:nvSpPr>
      <dsp:spPr>
        <a:xfrm>
          <a:off x="2544" y="2286949"/>
          <a:ext cx="2366148" cy="72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Reaction Type:</a:t>
          </a:r>
        </a:p>
      </dsp:txBody>
      <dsp:txXfrm>
        <a:off x="2544" y="2286949"/>
        <a:ext cx="2366148" cy="721675"/>
      </dsp:txXfrm>
    </dsp:sp>
    <dsp:sp modelId="{B2726FB9-8799-4573-97CF-5B2C91E0F07E}">
      <dsp:nvSpPr>
        <dsp:cNvPr id="0" name=""/>
        <dsp:cNvSpPr/>
      </dsp:nvSpPr>
      <dsp:spPr>
        <a:xfrm>
          <a:off x="2544" y="3304393"/>
          <a:ext cx="2366148" cy="721675"/>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a:t>✅ Nucleophilic Acyl Substitution</a:t>
          </a:r>
        </a:p>
      </dsp:txBody>
      <dsp:txXfrm>
        <a:off x="2544" y="3304393"/>
        <a:ext cx="2366148" cy="721675"/>
      </dsp:txXfrm>
    </dsp:sp>
  </dsp:spTree>
</dsp:drawing>
</file>

<file path=ppt/diagrams/layout1.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7E350D-4AE3-4382-8414-F613522CF37C}" type="datetimeFigureOut">
              <a:rPr lang="en-US" smtClean="0"/>
              <a:t>4/1/2025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E43EFF-8D43-4E6A-94EC-774743E08F80}" type="slidenum">
              <a:rPr lang="en-US" smtClean="0"/>
              <a:t>‹#›</a:t>
            </a:fld>
            <a:endParaRPr lang="en-US"/>
          </a:p>
        </p:txBody>
      </p:sp>
    </p:spTree>
    <p:extLst>
      <p:ext uri="{BB962C8B-B14F-4D97-AF65-F5344CB8AC3E}">
        <p14:creationId xmlns:p14="http://schemas.microsoft.com/office/powerpoint/2010/main" val="4083687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AE43EFF-8D43-4E6A-94EC-774743E08F80}" type="slidenum">
              <a:rPr lang="en-US" smtClean="0"/>
              <a:t>1</a:t>
            </a:fld>
            <a:endParaRPr lang="en-US"/>
          </a:p>
        </p:txBody>
      </p:sp>
    </p:spTree>
    <p:extLst>
      <p:ext uri="{BB962C8B-B14F-4D97-AF65-F5344CB8AC3E}">
        <p14:creationId xmlns:p14="http://schemas.microsoft.com/office/powerpoint/2010/main" val="34701015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9D3B3C7E-BC2D-4436-8B03-AC421FA66787}"/>
              </a:ext>
            </a:extLst>
          </p:cNvPr>
          <p:cNvSpPr/>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B66887E-4265-46F7-9DE0-605FFFC90761}"/>
              </a:ext>
            </a:extLst>
          </p:cNvPr>
          <p:cNvSpPr>
            <a:spLocks noGrp="1"/>
          </p:cNvSpPr>
          <p:nvPr>
            <p:ph type="ctrTitle" hasCustomPrompt="1"/>
          </p:nvPr>
        </p:nvSpPr>
        <p:spPr>
          <a:xfrm>
            <a:off x="2035130" y="1066800"/>
            <a:ext cx="8112369" cy="2073119"/>
          </a:xfrm>
        </p:spPr>
        <p:txBody>
          <a:bodyPr anchor="b">
            <a:normAutofit/>
          </a:bodyPr>
          <a:lstStyle>
            <a:lvl1pPr algn="ctr">
              <a:lnSpc>
                <a:spcPct val="110000"/>
              </a:lnSpc>
              <a:defRPr sz="2800" cap="all" spc="390" baseline="0"/>
            </a:lvl1pPr>
          </a:lstStyle>
          <a:p>
            <a:r>
              <a:rPr lang="en-US" dirty="0"/>
              <a:t>CLICK TO EDIT MASTER TITLE STYLE</a:t>
            </a:r>
          </a:p>
        </p:txBody>
      </p:sp>
      <p:sp>
        <p:nvSpPr>
          <p:cNvPr id="3" name="Subtitle 2">
            <a:extLst>
              <a:ext uri="{FF2B5EF4-FFF2-40B4-BE49-F238E27FC236}">
                <a16:creationId xmlns:a16="http://schemas.microsoft.com/office/drawing/2014/main" id="{7EDB1A74-54F5-45CA-8922-87FFD57515D4}"/>
              </a:ext>
            </a:extLst>
          </p:cNvPr>
          <p:cNvSpPr>
            <a:spLocks noGrp="1"/>
          </p:cNvSpPr>
          <p:nvPr>
            <p:ph type="subTitle" idx="1"/>
          </p:nvPr>
        </p:nvSpPr>
        <p:spPr>
          <a:xfrm>
            <a:off x="2175804" y="4876802"/>
            <a:ext cx="7821637" cy="1028697"/>
          </a:xfrm>
        </p:spPr>
        <p:txBody>
          <a:bodyPr>
            <a:normAutofit/>
          </a:bodyPr>
          <a:lstStyle>
            <a:lvl1pPr marL="0" indent="0" algn="ctr">
              <a:lnSpc>
                <a:spcPct val="100000"/>
              </a:lnSpc>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0B6BE6EF-9D0F-4ABF-B92C-E967FE3F16CF}"/>
              </a:ext>
            </a:extLst>
          </p:cNvPr>
          <p:cNvSpPr>
            <a:spLocks noGrp="1"/>
          </p:cNvSpPr>
          <p:nvPr>
            <p:ph type="dt" sz="half" idx="10"/>
          </p:nvPr>
        </p:nvSpPr>
        <p:spPr/>
        <p:txBody>
          <a:bodyPr/>
          <a:lstStyle/>
          <a:p>
            <a:fld id="{C485584D-7D79-4248-9986-4CA35242F944}" type="datetimeFigureOut">
              <a:rPr lang="en-US" smtClean="0"/>
              <a:t>4/1/2025</a:t>
            </a:fld>
            <a:endParaRPr lang="en-US"/>
          </a:p>
        </p:txBody>
      </p:sp>
      <p:sp>
        <p:nvSpPr>
          <p:cNvPr id="5" name="Footer Placeholder 4">
            <a:extLst>
              <a:ext uri="{FF2B5EF4-FFF2-40B4-BE49-F238E27FC236}">
                <a16:creationId xmlns:a16="http://schemas.microsoft.com/office/drawing/2014/main" id="{4E4AB150-954C-4F02-89AC-DA7163D75C39}"/>
              </a:ext>
            </a:extLst>
          </p:cNvPr>
          <p:cNvSpPr>
            <a:spLocks noGrp="1"/>
          </p:cNvSpPr>
          <p:nvPr>
            <p:ph type="ftr" sz="quarter" idx="11"/>
          </p:nvPr>
        </p:nvSpPr>
        <p:spPr>
          <a:xfrm>
            <a:off x="7279965" y="6245352"/>
            <a:ext cx="4114800" cy="365125"/>
          </a:xfrm>
        </p:spPr>
        <p:txBody>
          <a:bodyPr/>
          <a:lstStyle/>
          <a:p>
            <a:endParaRPr lang="en-US"/>
          </a:p>
        </p:txBody>
      </p:sp>
      <p:sp>
        <p:nvSpPr>
          <p:cNvPr id="6" name="Slide Number Placeholder 5">
            <a:extLst>
              <a:ext uri="{FF2B5EF4-FFF2-40B4-BE49-F238E27FC236}">
                <a16:creationId xmlns:a16="http://schemas.microsoft.com/office/drawing/2014/main" id="{E8E16270-CBD7-4ACC-BFC5-9CADE7226688}"/>
              </a:ext>
            </a:extLst>
          </p:cNvPr>
          <p:cNvSpPr>
            <a:spLocks noGrp="1"/>
          </p:cNvSpPr>
          <p:nvPr>
            <p:ph type="sldNum" sz="quarter" idx="12"/>
          </p:nvPr>
        </p:nvSpPr>
        <p:spPr/>
        <p:txBody>
          <a:bodyPr/>
          <a:lstStyle/>
          <a:p>
            <a:fld id="{19590046-DA73-4BBF-84B5-C08E6F75191A}" type="slidenum">
              <a:rPr lang="en-US" smtClean="0"/>
              <a:t>‹#›</a:t>
            </a:fld>
            <a:endParaRPr lang="en-US"/>
          </a:p>
        </p:txBody>
      </p:sp>
      <p:grpSp>
        <p:nvGrpSpPr>
          <p:cNvPr id="7" name="Group 6">
            <a:extLst>
              <a:ext uri="{FF2B5EF4-FFF2-40B4-BE49-F238E27FC236}">
                <a16:creationId xmlns:a16="http://schemas.microsoft.com/office/drawing/2014/main" id="{79B5D0C1-066E-4C02-A6B8-59FAE4A19724}"/>
              </a:ext>
            </a:extLst>
          </p:cNvPr>
          <p:cNvGrpSpPr/>
          <p:nvPr/>
        </p:nvGrpSpPr>
        <p:grpSpPr>
          <a:xfrm>
            <a:off x="5662258" y="4240546"/>
            <a:ext cx="867485" cy="115439"/>
            <a:chOff x="8910933" y="1861308"/>
            <a:chExt cx="867485" cy="115439"/>
          </a:xfrm>
        </p:grpSpPr>
        <p:sp>
          <p:nvSpPr>
            <p:cNvPr id="8" name="Rectangle 7">
              <a:extLst>
                <a:ext uri="{FF2B5EF4-FFF2-40B4-BE49-F238E27FC236}">
                  <a16:creationId xmlns:a16="http://schemas.microsoft.com/office/drawing/2014/main" id="{D4386904-AFDC-449E-8D1B-906B305EBDA7}"/>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70778F2-11E8-428C-8324-479CA9D6FE92}"/>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4A0BE89E-CB2D-48BA-A8D2-533FAAAA725F}"/>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580305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DB1126-542A-43AD-8078-EE3565165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4A5F98B-5F32-4561-BFBC-9F6E5DA0A347}"/>
              </a:ext>
            </a:extLst>
          </p:cNvPr>
          <p:cNvSpPr>
            <a:spLocks noGrp="1"/>
          </p:cNvSpPr>
          <p:nvPr>
            <p:ph type="body" orient="vert" idx="1"/>
          </p:nvPr>
        </p:nvSpPr>
        <p:spPr>
          <a:xfrm>
            <a:off x="1028700" y="2161903"/>
            <a:ext cx="10134600" cy="374359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73D0DD-B04E-4E48-8EE1-51E46131A9A2}"/>
              </a:ext>
            </a:extLst>
          </p:cNvPr>
          <p:cNvSpPr>
            <a:spLocks noGrp="1"/>
          </p:cNvSpPr>
          <p:nvPr>
            <p:ph type="dt" sz="half" idx="10"/>
          </p:nvPr>
        </p:nvSpPr>
        <p:spPr/>
        <p:txBody>
          <a:bodyPr/>
          <a:lstStyle/>
          <a:p>
            <a:fld id="{C485584D-7D79-4248-9986-4CA35242F944}" type="datetimeFigureOut">
              <a:rPr lang="en-US" smtClean="0"/>
              <a:t>4/1/2025</a:t>
            </a:fld>
            <a:endParaRPr lang="en-US"/>
          </a:p>
        </p:txBody>
      </p:sp>
      <p:sp>
        <p:nvSpPr>
          <p:cNvPr id="5" name="Footer Placeholder 4">
            <a:extLst>
              <a:ext uri="{FF2B5EF4-FFF2-40B4-BE49-F238E27FC236}">
                <a16:creationId xmlns:a16="http://schemas.microsoft.com/office/drawing/2014/main" id="{0481352D-F9C0-4442-9601-A09A7655E68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9FC0801-9C45-40AE-AB33-5742CDA4DAC7}"/>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0883857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946561-59BF-4566-AD2C-9B05C4771DF4}"/>
              </a:ext>
            </a:extLst>
          </p:cNvPr>
          <p:cNvSpPr>
            <a:spLocks noGrp="1"/>
          </p:cNvSpPr>
          <p:nvPr>
            <p:ph type="title" orient="vert"/>
          </p:nvPr>
        </p:nvSpPr>
        <p:spPr>
          <a:xfrm>
            <a:off x="9196250" y="723899"/>
            <a:ext cx="2271849" cy="5410201"/>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1DF7870-6CBD-47E2-854C-68141BAA101D}"/>
              </a:ext>
            </a:extLst>
          </p:cNvPr>
          <p:cNvSpPr>
            <a:spLocks noGrp="1"/>
          </p:cNvSpPr>
          <p:nvPr>
            <p:ph type="body" orient="vert" idx="1"/>
          </p:nvPr>
        </p:nvSpPr>
        <p:spPr>
          <a:xfrm>
            <a:off x="723900" y="723899"/>
            <a:ext cx="8302534" cy="54102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712FAF3-C106-49CB-A845-1FC7F731399D}"/>
              </a:ext>
            </a:extLst>
          </p:cNvPr>
          <p:cNvSpPr>
            <a:spLocks noGrp="1"/>
          </p:cNvSpPr>
          <p:nvPr>
            <p:ph type="dt" sz="half" idx="10"/>
          </p:nvPr>
        </p:nvSpPr>
        <p:spPr/>
        <p:txBody>
          <a:bodyPr/>
          <a:lstStyle/>
          <a:p>
            <a:fld id="{C485584D-7D79-4248-9986-4CA35242F944}" type="datetimeFigureOut">
              <a:rPr lang="en-US" smtClean="0"/>
              <a:t>4/1/2025</a:t>
            </a:fld>
            <a:endParaRPr lang="en-US"/>
          </a:p>
        </p:txBody>
      </p:sp>
      <p:sp>
        <p:nvSpPr>
          <p:cNvPr id="5" name="Footer Placeholder 4">
            <a:extLst>
              <a:ext uri="{FF2B5EF4-FFF2-40B4-BE49-F238E27FC236}">
                <a16:creationId xmlns:a16="http://schemas.microsoft.com/office/drawing/2014/main" id="{E34D5CCC-00E8-48FA-91A6-921E7B6440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B7E1751-E7AA-406D-A977-1ACEF1FBD134}"/>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5083890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D2DC87-4B97-4A7C-BC4C-6E7724561615}"/>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F4B59FD9-57FD-4ABA-9FCD-7954052534C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7BD40E-B0AA-47B8-900F-488A8AEC1BC2}"/>
              </a:ext>
            </a:extLst>
          </p:cNvPr>
          <p:cNvSpPr>
            <a:spLocks noGrp="1"/>
          </p:cNvSpPr>
          <p:nvPr>
            <p:ph type="dt" sz="half" idx="10"/>
          </p:nvPr>
        </p:nvSpPr>
        <p:spPr/>
        <p:txBody>
          <a:bodyPr/>
          <a:lstStyle/>
          <a:p>
            <a:fld id="{C485584D-7D79-4248-9986-4CA35242F944}" type="datetimeFigureOut">
              <a:rPr lang="en-US" smtClean="0"/>
              <a:t>4/1/2025</a:t>
            </a:fld>
            <a:endParaRPr lang="en-US"/>
          </a:p>
        </p:txBody>
      </p:sp>
      <p:sp>
        <p:nvSpPr>
          <p:cNvPr id="5" name="Footer Placeholder 4">
            <a:extLst>
              <a:ext uri="{FF2B5EF4-FFF2-40B4-BE49-F238E27FC236}">
                <a16:creationId xmlns:a16="http://schemas.microsoft.com/office/drawing/2014/main" id="{865E623C-1E35-4485-A5B4-A71969BE70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5C6BB9-EF4F-465E-985B-34521F68C583}"/>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40977440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587F5577-D71B-4279-B07A-62F703E5D1DC}"/>
              </a:ext>
            </a:extLst>
          </p:cNvPr>
          <p:cNvSpPr>
            <a:spLocks noGrp="1"/>
          </p:cNvSpPr>
          <p:nvPr>
            <p:ph type="dt" sz="half" idx="10"/>
          </p:nvPr>
        </p:nvSpPr>
        <p:spPr/>
        <p:txBody>
          <a:bodyPr/>
          <a:lstStyle/>
          <a:p>
            <a:fld id="{C485584D-7D79-4248-9986-4CA35242F944}" type="datetimeFigureOut">
              <a:rPr lang="en-US" smtClean="0"/>
              <a:t>4/1/2025</a:t>
            </a:fld>
            <a:endParaRPr lang="en-US"/>
          </a:p>
        </p:txBody>
      </p:sp>
      <p:sp>
        <p:nvSpPr>
          <p:cNvPr id="5" name="Footer Placeholder 4">
            <a:extLst>
              <a:ext uri="{FF2B5EF4-FFF2-40B4-BE49-F238E27FC236}">
                <a16:creationId xmlns:a16="http://schemas.microsoft.com/office/drawing/2014/main" id="{F648367D-C35C-4023-BEBE-F834D033B0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BFCF8A-B8C6-496A-98A5-BBB52DB70F16}"/>
              </a:ext>
            </a:extLst>
          </p:cNvPr>
          <p:cNvSpPr>
            <a:spLocks noGrp="1"/>
          </p:cNvSpPr>
          <p:nvPr>
            <p:ph type="sldNum" sz="quarter" idx="12"/>
          </p:nvPr>
        </p:nvSpPr>
        <p:spPr/>
        <p:txBody>
          <a:bodyPr/>
          <a:lstStyle/>
          <a:p>
            <a:fld id="{19590046-DA73-4BBF-84B5-C08E6F75191A}" type="slidenum">
              <a:rPr lang="en-US" smtClean="0"/>
              <a:t>‹#›</a:t>
            </a:fld>
            <a:endParaRPr lang="en-US"/>
          </a:p>
        </p:txBody>
      </p:sp>
      <p:sp>
        <p:nvSpPr>
          <p:cNvPr id="11" name="Rectangle 5">
            <a:extLst>
              <a:ext uri="{FF2B5EF4-FFF2-40B4-BE49-F238E27FC236}">
                <a16:creationId xmlns:a16="http://schemas.microsoft.com/office/drawing/2014/main" id="{CDE45C10-227D-42DF-A888-EEFD3784FA8E}"/>
              </a:ext>
              <a:ext uri="{C183D7F6-B498-43B3-948B-1728B52AA6E4}">
                <adec:decorative xmlns:adec="http://schemas.microsoft.com/office/drawing/2017/decorative" val="1"/>
              </a:ext>
            </a:extLst>
          </p:cNvPr>
          <p:cNvSpPr/>
          <p:nvPr/>
        </p:nvSpPr>
        <p:spPr>
          <a:xfrm>
            <a:off x="723900" y="750338"/>
            <a:ext cx="4580642" cy="5494694"/>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alpha val="8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DA214944-8898-48BC-AE6F-065DA7BBB8E8}"/>
              </a:ext>
              <a:ext uri="{C183D7F6-B498-43B3-948B-1728B52AA6E4}">
                <adec:decorative xmlns:adec="http://schemas.microsoft.com/office/drawing/2017/decorative" val="1"/>
              </a:ext>
            </a:extLst>
          </p:cNvPr>
          <p:cNvGrpSpPr/>
          <p:nvPr/>
        </p:nvGrpSpPr>
        <p:grpSpPr>
          <a:xfrm>
            <a:off x="2580478" y="4714704"/>
            <a:ext cx="867485" cy="115439"/>
            <a:chOff x="8910933" y="1861308"/>
            <a:chExt cx="867485" cy="115439"/>
          </a:xfrm>
        </p:grpSpPr>
        <p:sp>
          <p:nvSpPr>
            <p:cNvPr id="8" name="Rectangle 7">
              <a:extLst>
                <a:ext uri="{FF2B5EF4-FFF2-40B4-BE49-F238E27FC236}">
                  <a16:creationId xmlns:a16="http://schemas.microsoft.com/office/drawing/2014/main" id="{B94B3AAB-30C4-441D-B481-D253F8325953}"/>
                </a:ext>
              </a:extLst>
            </p:cNvPr>
            <p:cNvSpPr/>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9" name="Straight Connector 8">
              <a:extLst>
                <a:ext uri="{FF2B5EF4-FFF2-40B4-BE49-F238E27FC236}">
                  <a16:creationId xmlns:a16="http://schemas.microsoft.com/office/drawing/2014/main" id="{FDCB6176-5585-40BC-BC9C-CA625F989F1B}"/>
                </a:ext>
              </a:extLst>
            </p:cNvPr>
            <p:cNvCxnSpPr/>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77C4F1D9-97D8-43DD-A319-C56367F97FCE}"/>
                </a:ext>
              </a:extLst>
            </p:cNvPr>
            <p:cNvCxnSpPr/>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D25E64ED-B373-4866-B5A2-E805D3168BBB}"/>
              </a:ext>
            </a:extLst>
          </p:cNvPr>
          <p:cNvSpPr>
            <a:spLocks noGrp="1"/>
          </p:cNvSpPr>
          <p:nvPr>
            <p:ph type="title"/>
          </p:nvPr>
        </p:nvSpPr>
        <p:spPr>
          <a:xfrm>
            <a:off x="1151291" y="1274475"/>
            <a:ext cx="3761832" cy="2823913"/>
          </a:xfrm>
        </p:spPr>
        <p:txBody>
          <a:bodyPr anchor="b">
            <a:normAutofit/>
          </a:bodyPr>
          <a:lstStyle>
            <a:lvl1pPr algn="ctr">
              <a:defRPr sz="3200" cap="all" spc="600" baseline="0"/>
            </a:lvl1pPr>
          </a:lstStyle>
          <a:p>
            <a:r>
              <a:rPr lang="en-US" dirty="0"/>
              <a:t>Click to edit Master title style</a:t>
            </a:r>
          </a:p>
        </p:txBody>
      </p:sp>
      <p:sp>
        <p:nvSpPr>
          <p:cNvPr id="3" name="Text Placeholder 2">
            <a:extLst>
              <a:ext uri="{FF2B5EF4-FFF2-40B4-BE49-F238E27FC236}">
                <a16:creationId xmlns:a16="http://schemas.microsoft.com/office/drawing/2014/main" id="{AB6D6168-DDAE-41B2-A0D5-42185A2D028C}"/>
              </a:ext>
            </a:extLst>
          </p:cNvPr>
          <p:cNvSpPr>
            <a:spLocks noGrp="1"/>
          </p:cNvSpPr>
          <p:nvPr>
            <p:ph type="body" idx="1"/>
          </p:nvPr>
        </p:nvSpPr>
        <p:spPr>
          <a:xfrm>
            <a:off x="6556756" y="2730304"/>
            <a:ext cx="4383030" cy="1397390"/>
          </a:xfrm>
        </p:spPr>
        <p:txBody>
          <a:bodyPr anchor="ctr">
            <a:normAutofit/>
          </a:bodyPr>
          <a:lstStyle>
            <a:lvl1pPr marL="0" indent="0" algn="ctr">
              <a:buNone/>
              <a:defRPr sz="20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218096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5825EB-71EE-41B3-89D2-47A0C7C3598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E662F7D-C4AD-4BD4-AAC8-F0223EE4A38B}"/>
              </a:ext>
            </a:extLst>
          </p:cNvPr>
          <p:cNvSpPr>
            <a:spLocks noGrp="1"/>
          </p:cNvSpPr>
          <p:nvPr>
            <p:ph sz="half" idx="1"/>
          </p:nvPr>
        </p:nvSpPr>
        <p:spPr>
          <a:xfrm>
            <a:off x="1037305" y="2155369"/>
            <a:ext cx="4953000" cy="399832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9D0FB088-28C6-4667-8DF2-0DE32AE3EC30}"/>
              </a:ext>
            </a:extLst>
          </p:cNvPr>
          <p:cNvSpPr>
            <a:spLocks noGrp="1"/>
          </p:cNvSpPr>
          <p:nvPr>
            <p:ph sz="half" idx="2"/>
          </p:nvPr>
        </p:nvSpPr>
        <p:spPr>
          <a:xfrm>
            <a:off x="6172200" y="2155369"/>
            <a:ext cx="4953000" cy="39983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F36095F-AE34-4E94-B722-E3A1205AEEDC}"/>
              </a:ext>
            </a:extLst>
          </p:cNvPr>
          <p:cNvSpPr>
            <a:spLocks noGrp="1"/>
          </p:cNvSpPr>
          <p:nvPr>
            <p:ph type="dt" sz="half" idx="10"/>
          </p:nvPr>
        </p:nvSpPr>
        <p:spPr/>
        <p:txBody>
          <a:bodyPr/>
          <a:lstStyle/>
          <a:p>
            <a:fld id="{C485584D-7D79-4248-9986-4CA35242F944}" type="datetimeFigureOut">
              <a:rPr lang="en-US" smtClean="0"/>
              <a:t>4/1/2025</a:t>
            </a:fld>
            <a:endParaRPr lang="en-US"/>
          </a:p>
        </p:txBody>
      </p:sp>
      <p:sp>
        <p:nvSpPr>
          <p:cNvPr id="6" name="Footer Placeholder 5">
            <a:extLst>
              <a:ext uri="{FF2B5EF4-FFF2-40B4-BE49-F238E27FC236}">
                <a16:creationId xmlns:a16="http://schemas.microsoft.com/office/drawing/2014/main" id="{6E06A8E6-BD94-48EA-8F35-DA0DF910AC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0478AEF-56B8-49F5-81E8-663B1FFA073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328198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CF873F-001F-4254-97F3-05329E6A7B67}"/>
              </a:ext>
            </a:extLst>
          </p:cNvPr>
          <p:cNvSpPr>
            <a:spLocks noGrp="1"/>
          </p:cNvSpPr>
          <p:nvPr>
            <p:ph type="title"/>
          </p:nvPr>
        </p:nvSpPr>
        <p:spPr>
          <a:xfrm>
            <a:off x="1028700" y="555171"/>
            <a:ext cx="10134600" cy="1135517"/>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4A37B575-060F-4296-A28A-93DA109F96F5}"/>
              </a:ext>
            </a:extLst>
          </p:cNvPr>
          <p:cNvSpPr>
            <a:spLocks noGrp="1"/>
          </p:cNvSpPr>
          <p:nvPr>
            <p:ph type="body" idx="1"/>
          </p:nvPr>
        </p:nvSpPr>
        <p:spPr>
          <a:xfrm>
            <a:off x="1037306" y="1801620"/>
            <a:ext cx="4849036"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A581A51-F4D1-4A02-9918-C416F820B646}"/>
              </a:ext>
            </a:extLst>
          </p:cNvPr>
          <p:cNvSpPr>
            <a:spLocks noGrp="1"/>
          </p:cNvSpPr>
          <p:nvPr>
            <p:ph sz="half" idx="2"/>
          </p:nvPr>
        </p:nvSpPr>
        <p:spPr>
          <a:xfrm>
            <a:off x="1037306" y="2619103"/>
            <a:ext cx="4849036"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32916D0-3DFE-455D-9888-3FDEFD3DE0CD}"/>
              </a:ext>
            </a:extLst>
          </p:cNvPr>
          <p:cNvSpPr>
            <a:spLocks noGrp="1"/>
          </p:cNvSpPr>
          <p:nvPr>
            <p:ph type="body" sz="quarter" idx="3"/>
          </p:nvPr>
        </p:nvSpPr>
        <p:spPr>
          <a:xfrm>
            <a:off x="6250108" y="1801620"/>
            <a:ext cx="4904585" cy="814387"/>
          </a:xfrm>
        </p:spPr>
        <p:txBody>
          <a:bodyPr anchor="b">
            <a:normAutofit/>
          </a:bodyPr>
          <a:lstStyle>
            <a:lvl1pPr marL="0" indent="0">
              <a:buNone/>
              <a:defRPr sz="1800" b="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F093D763-0643-4A48-8007-93391C59F6D5}"/>
              </a:ext>
            </a:extLst>
          </p:cNvPr>
          <p:cNvSpPr>
            <a:spLocks noGrp="1"/>
          </p:cNvSpPr>
          <p:nvPr>
            <p:ph sz="quarter" idx="4"/>
          </p:nvPr>
        </p:nvSpPr>
        <p:spPr>
          <a:xfrm>
            <a:off x="6250108" y="2619103"/>
            <a:ext cx="4904585" cy="351499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9A2D07B-3A5D-41C2-83B8-BD1AD6522CAD}"/>
              </a:ext>
            </a:extLst>
          </p:cNvPr>
          <p:cNvSpPr>
            <a:spLocks noGrp="1"/>
          </p:cNvSpPr>
          <p:nvPr>
            <p:ph type="dt" sz="half" idx="10"/>
          </p:nvPr>
        </p:nvSpPr>
        <p:spPr/>
        <p:txBody>
          <a:bodyPr/>
          <a:lstStyle/>
          <a:p>
            <a:fld id="{C485584D-7D79-4248-9986-4CA35242F944}" type="datetimeFigureOut">
              <a:rPr lang="en-US" smtClean="0"/>
              <a:t>4/1/2025</a:t>
            </a:fld>
            <a:endParaRPr lang="en-US"/>
          </a:p>
        </p:txBody>
      </p:sp>
      <p:sp>
        <p:nvSpPr>
          <p:cNvPr id="8" name="Footer Placeholder 7">
            <a:extLst>
              <a:ext uri="{FF2B5EF4-FFF2-40B4-BE49-F238E27FC236}">
                <a16:creationId xmlns:a16="http://schemas.microsoft.com/office/drawing/2014/main" id="{0E2C1367-FE5A-4CDD-B85B-724FFFE5B5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992F244-23EB-4E1A-B74F-77F23F87978D}"/>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9401095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76C0A-BEF4-4DE4-A9D2-C60298FC7F9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367C0AC-3C98-4D68-AE72-CFFA1638CC02}"/>
              </a:ext>
            </a:extLst>
          </p:cNvPr>
          <p:cNvSpPr>
            <a:spLocks noGrp="1"/>
          </p:cNvSpPr>
          <p:nvPr>
            <p:ph type="dt" sz="half" idx="10"/>
          </p:nvPr>
        </p:nvSpPr>
        <p:spPr/>
        <p:txBody>
          <a:bodyPr/>
          <a:lstStyle/>
          <a:p>
            <a:fld id="{C485584D-7D79-4248-9986-4CA35242F944}" type="datetimeFigureOut">
              <a:rPr lang="en-US" smtClean="0"/>
              <a:t>4/1/2025</a:t>
            </a:fld>
            <a:endParaRPr lang="en-US"/>
          </a:p>
        </p:txBody>
      </p:sp>
      <p:sp>
        <p:nvSpPr>
          <p:cNvPr id="4" name="Footer Placeholder 3">
            <a:extLst>
              <a:ext uri="{FF2B5EF4-FFF2-40B4-BE49-F238E27FC236}">
                <a16:creationId xmlns:a16="http://schemas.microsoft.com/office/drawing/2014/main" id="{FEA7722A-E2E4-45D2-8A20-4853ED6837B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146B9201-B20B-4412-B745-F2F6A91487E8}"/>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38051396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BC4889A-9ABE-4409-BAD8-F84C36C1FA09}"/>
              </a:ext>
            </a:extLst>
          </p:cNvPr>
          <p:cNvSpPr>
            <a:spLocks noGrp="1"/>
          </p:cNvSpPr>
          <p:nvPr>
            <p:ph type="dt" sz="half" idx="10"/>
          </p:nvPr>
        </p:nvSpPr>
        <p:spPr/>
        <p:txBody>
          <a:bodyPr/>
          <a:lstStyle/>
          <a:p>
            <a:fld id="{C485584D-7D79-4248-9986-4CA35242F944}" type="datetimeFigureOut">
              <a:rPr lang="en-US" smtClean="0"/>
              <a:t>4/1/2025</a:t>
            </a:fld>
            <a:endParaRPr lang="en-US"/>
          </a:p>
        </p:txBody>
      </p:sp>
      <p:sp>
        <p:nvSpPr>
          <p:cNvPr id="3" name="Footer Placeholder 2">
            <a:extLst>
              <a:ext uri="{FF2B5EF4-FFF2-40B4-BE49-F238E27FC236}">
                <a16:creationId xmlns:a16="http://schemas.microsoft.com/office/drawing/2014/main" id="{7DDA5A70-FE21-4CB6-A67B-1DC798E9E3B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984AD11-7FD2-432C-A6AB-395BE9275C1B}"/>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26011068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397CF-9CDD-4E78-8F35-A2FFE7867419}"/>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7194BFE-7A85-4123-B0F7-4DB1C141CE60}"/>
              </a:ext>
            </a:extLst>
          </p:cNvPr>
          <p:cNvSpPr>
            <a:spLocks noGrp="1"/>
          </p:cNvSpPr>
          <p:nvPr>
            <p:ph idx="1"/>
          </p:nvPr>
        </p:nvSpPr>
        <p:spPr>
          <a:xfrm>
            <a:off x="5183188" y="1066800"/>
            <a:ext cx="6172200" cy="4838699"/>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41EFD6D-1929-4A73-A860-22A36FF5C17D}"/>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9B399A5-94A1-4452-AFF0-918BDA8B14F9}"/>
              </a:ext>
            </a:extLst>
          </p:cNvPr>
          <p:cNvSpPr>
            <a:spLocks noGrp="1"/>
          </p:cNvSpPr>
          <p:nvPr>
            <p:ph type="dt" sz="half" idx="10"/>
          </p:nvPr>
        </p:nvSpPr>
        <p:spPr/>
        <p:txBody>
          <a:bodyPr/>
          <a:lstStyle/>
          <a:p>
            <a:fld id="{C485584D-7D79-4248-9986-4CA35242F944}" type="datetimeFigureOut">
              <a:rPr lang="en-US" smtClean="0"/>
              <a:t>4/1/2025</a:t>
            </a:fld>
            <a:endParaRPr lang="en-US"/>
          </a:p>
        </p:txBody>
      </p:sp>
      <p:sp>
        <p:nvSpPr>
          <p:cNvPr id="6" name="Footer Placeholder 5">
            <a:extLst>
              <a:ext uri="{FF2B5EF4-FFF2-40B4-BE49-F238E27FC236}">
                <a16:creationId xmlns:a16="http://schemas.microsoft.com/office/drawing/2014/main" id="{489589D8-DD83-406C-A77A-176D23993B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DE46024-82ED-40EF-8846-F6CC44BC53DE}"/>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6853997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D12FA-83A4-42AF-98D7-312C4C5A7128}"/>
              </a:ext>
            </a:extLst>
          </p:cNvPr>
          <p:cNvSpPr>
            <a:spLocks noGrp="1"/>
          </p:cNvSpPr>
          <p:nvPr>
            <p:ph type="title"/>
          </p:nvPr>
        </p:nvSpPr>
        <p:spPr>
          <a:xfrm>
            <a:off x="1066800" y="457200"/>
            <a:ext cx="3705225" cy="1600200"/>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6CF1DC8-2932-4C6E-BFBB-8BA1C9598425}"/>
              </a:ext>
            </a:extLst>
          </p:cNvPr>
          <p:cNvSpPr>
            <a:spLocks noGrp="1"/>
          </p:cNvSpPr>
          <p:nvPr>
            <p:ph type="pic" idx="1"/>
          </p:nvPr>
        </p:nvSpPr>
        <p:spPr>
          <a:xfrm>
            <a:off x="5183188" y="1066800"/>
            <a:ext cx="5942012" cy="48387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8D6E0000-EF01-46A5-8A71-25FB7EA3F94A}"/>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01AD40B-9246-4532-9F73-5BA9061C3ABA}"/>
              </a:ext>
            </a:extLst>
          </p:cNvPr>
          <p:cNvSpPr>
            <a:spLocks noGrp="1"/>
          </p:cNvSpPr>
          <p:nvPr>
            <p:ph type="dt" sz="half" idx="10"/>
          </p:nvPr>
        </p:nvSpPr>
        <p:spPr/>
        <p:txBody>
          <a:bodyPr/>
          <a:lstStyle/>
          <a:p>
            <a:fld id="{C485584D-7D79-4248-9986-4CA35242F944}" type="datetimeFigureOut">
              <a:rPr lang="en-US" smtClean="0"/>
              <a:t>4/1/2025</a:t>
            </a:fld>
            <a:endParaRPr lang="en-US"/>
          </a:p>
        </p:txBody>
      </p:sp>
      <p:sp>
        <p:nvSpPr>
          <p:cNvPr id="6" name="Footer Placeholder 5">
            <a:extLst>
              <a:ext uri="{FF2B5EF4-FFF2-40B4-BE49-F238E27FC236}">
                <a16:creationId xmlns:a16="http://schemas.microsoft.com/office/drawing/2014/main" id="{8BE6B9A0-5B1C-4F7B-828A-EF74E51478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82E99FB-C932-4165-A612-8B302D8F7229}"/>
              </a:ext>
            </a:extLst>
          </p:cNvPr>
          <p:cNvSpPr>
            <a:spLocks noGrp="1"/>
          </p:cNvSpPr>
          <p:nvPr>
            <p:ph type="sldNum" sz="quarter" idx="12"/>
          </p:nvPr>
        </p:nvSpPr>
        <p:spPr/>
        <p:txBody>
          <a:bodyPr/>
          <a:lstStyle/>
          <a:p>
            <a:fld id="{19590046-DA73-4BBF-84B5-C08E6F75191A}" type="slidenum">
              <a:rPr lang="en-US" smtClean="0"/>
              <a:t>‹#›</a:t>
            </a:fld>
            <a:endParaRPr lang="en-US"/>
          </a:p>
        </p:txBody>
      </p:sp>
    </p:spTree>
    <p:extLst>
      <p:ext uri="{BB962C8B-B14F-4D97-AF65-F5344CB8AC3E}">
        <p14:creationId xmlns:p14="http://schemas.microsoft.com/office/powerpoint/2010/main" val="19669521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6CE7638-D991-46E7-BF2C-67D1AC829628}"/>
              </a:ext>
            </a:extLst>
          </p:cNvPr>
          <p:cNvSpPr>
            <a:spLocks noGrp="1"/>
          </p:cNvSpPr>
          <p:nvPr>
            <p:ph type="title"/>
          </p:nvPr>
        </p:nvSpPr>
        <p:spPr>
          <a:xfrm>
            <a:off x="1028700" y="723900"/>
            <a:ext cx="10134600" cy="1288489"/>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CA7C6B9C-4923-4DAB-9748-D5CD289EB978}"/>
              </a:ext>
            </a:extLst>
          </p:cNvPr>
          <p:cNvSpPr>
            <a:spLocks noGrp="1"/>
          </p:cNvSpPr>
          <p:nvPr>
            <p:ph type="body" idx="1"/>
          </p:nvPr>
        </p:nvSpPr>
        <p:spPr>
          <a:xfrm>
            <a:off x="1028700" y="2161903"/>
            <a:ext cx="10134600" cy="396934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E7578CF6-4B33-40E4-B881-5F4C568378E1}"/>
              </a:ext>
            </a:extLst>
          </p:cNvPr>
          <p:cNvSpPr>
            <a:spLocks noGrp="1"/>
          </p:cNvSpPr>
          <p:nvPr>
            <p:ph type="sldNum" sz="quarter" idx="4"/>
          </p:nvPr>
        </p:nvSpPr>
        <p:spPr>
          <a:xfrm>
            <a:off x="11394765" y="6245032"/>
            <a:ext cx="524491" cy="365125"/>
          </a:xfrm>
          <a:prstGeom prst="rect">
            <a:avLst/>
          </a:prstGeom>
        </p:spPr>
        <p:txBody>
          <a:bodyPr vert="horz" lIns="91440" tIns="45720" rIns="91440" bIns="45720" rtlCol="0" anchor="ctr"/>
          <a:lstStyle>
            <a:lvl1pPr algn="r">
              <a:defRPr sz="1050">
                <a:solidFill>
                  <a:schemeClr val="tx2"/>
                </a:solidFill>
              </a:defRPr>
            </a:lvl1pPr>
          </a:lstStyle>
          <a:p>
            <a:fld id="{19590046-DA73-4BBF-84B5-C08E6F75191A}" type="slidenum">
              <a:rPr lang="en-US" smtClean="0"/>
              <a:t>‹#›</a:t>
            </a:fld>
            <a:endParaRPr lang="en-US"/>
          </a:p>
        </p:txBody>
      </p:sp>
      <p:sp>
        <p:nvSpPr>
          <p:cNvPr id="4" name="Date Placeholder 3">
            <a:extLst>
              <a:ext uri="{FF2B5EF4-FFF2-40B4-BE49-F238E27FC236}">
                <a16:creationId xmlns:a16="http://schemas.microsoft.com/office/drawing/2014/main" id="{25AE857E-F564-4539-9984-10435B6140AC}"/>
              </a:ext>
            </a:extLst>
          </p:cNvPr>
          <p:cNvSpPr>
            <a:spLocks noGrp="1"/>
          </p:cNvSpPr>
          <p:nvPr>
            <p:ph type="dt" sz="half" idx="2"/>
          </p:nvPr>
        </p:nvSpPr>
        <p:spPr>
          <a:xfrm>
            <a:off x="354841" y="6245032"/>
            <a:ext cx="2659380" cy="365125"/>
          </a:xfrm>
          <a:prstGeom prst="rect">
            <a:avLst/>
          </a:prstGeom>
        </p:spPr>
        <p:txBody>
          <a:bodyPr vert="horz" lIns="91440" tIns="45720" rIns="91440" bIns="45720" rtlCol="0" anchor="ctr"/>
          <a:lstStyle>
            <a:lvl1pPr algn="l">
              <a:defRPr sz="1050">
                <a:solidFill>
                  <a:schemeClr val="tx2"/>
                </a:solidFill>
              </a:defRPr>
            </a:lvl1pPr>
          </a:lstStyle>
          <a:p>
            <a:fld id="{C485584D-7D79-4248-9986-4CA35242F944}" type="datetimeFigureOut">
              <a:rPr lang="en-US" smtClean="0"/>
              <a:t>4/1/2025</a:t>
            </a:fld>
            <a:endParaRPr lang="en-US"/>
          </a:p>
        </p:txBody>
      </p:sp>
      <p:sp>
        <p:nvSpPr>
          <p:cNvPr id="5" name="Footer Placeholder 4">
            <a:extLst>
              <a:ext uri="{FF2B5EF4-FFF2-40B4-BE49-F238E27FC236}">
                <a16:creationId xmlns:a16="http://schemas.microsoft.com/office/drawing/2014/main" id="{7D1EABEF-B998-4B11-A878-8F492F8E3983}"/>
              </a:ext>
            </a:extLst>
          </p:cNvPr>
          <p:cNvSpPr>
            <a:spLocks noGrp="1"/>
          </p:cNvSpPr>
          <p:nvPr>
            <p:ph type="ftr" sz="quarter" idx="3"/>
          </p:nvPr>
        </p:nvSpPr>
        <p:spPr>
          <a:xfrm>
            <a:off x="7279964" y="6245033"/>
            <a:ext cx="4112222" cy="365125"/>
          </a:xfrm>
          <a:prstGeom prst="rect">
            <a:avLst/>
          </a:prstGeom>
        </p:spPr>
        <p:txBody>
          <a:bodyPr vert="horz" lIns="91440" tIns="45720" rIns="91440" bIns="45720" rtlCol="0" anchor="ctr"/>
          <a:lstStyle>
            <a:lvl1pPr algn="r">
              <a:defRPr sz="1050">
                <a:solidFill>
                  <a:schemeClr val="tx2"/>
                </a:solidFill>
              </a:defRPr>
            </a:lvl1pPr>
          </a:lstStyle>
          <a:p>
            <a:endParaRPr lang="en-US"/>
          </a:p>
        </p:txBody>
      </p:sp>
      <p:sp>
        <p:nvSpPr>
          <p:cNvPr id="16" name="Freeform: Shape 15">
            <a:extLst>
              <a:ext uri="{FF2B5EF4-FFF2-40B4-BE49-F238E27FC236}">
                <a16:creationId xmlns:a16="http://schemas.microsoft.com/office/drawing/2014/main" id="{9EB54D17-3792-403D-9127-495845021D2B}"/>
              </a:ext>
            </a:extLst>
          </p:cNvPr>
          <p:cNvSpPr/>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7065038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45" r:id="rId6"/>
    <p:sldLayoutId id="2147483741" r:id="rId7"/>
    <p:sldLayoutId id="2147483742" r:id="rId8"/>
    <p:sldLayoutId id="2147483743" r:id="rId9"/>
    <p:sldLayoutId id="2147483744" r:id="rId10"/>
    <p:sldLayoutId id="2147483746" r:id="rId11"/>
  </p:sldLayoutIdLst>
  <p:txStyles>
    <p:titleStyle>
      <a:lvl1pPr algn="l" defTabSz="914400" rtl="0" eaLnBrk="1" latinLnBrk="0" hangingPunct="1">
        <a:lnSpc>
          <a:spcPct val="110000"/>
        </a:lnSpc>
        <a:spcBef>
          <a:spcPct val="0"/>
        </a:spcBef>
        <a:buNone/>
        <a:defRPr sz="3200" kern="1200" cap="none" baseline="0">
          <a:solidFill>
            <a:schemeClr val="tx2"/>
          </a:solidFill>
          <a:latin typeface="+mj-lt"/>
          <a:ea typeface="+mj-ea"/>
          <a:cs typeface="+mj-cs"/>
        </a:defRPr>
      </a:lvl1pPr>
    </p:titleStyle>
    <p:bodyStyle>
      <a:lvl1pPr marL="0" indent="0" algn="l" defTabSz="914400" rtl="0" eaLnBrk="1" latinLnBrk="0" hangingPunct="1">
        <a:lnSpc>
          <a:spcPct val="110000"/>
        </a:lnSpc>
        <a:spcBef>
          <a:spcPts val="1000"/>
        </a:spcBef>
        <a:buFontTx/>
        <a:buNone/>
        <a:defRPr sz="2000" kern="1200">
          <a:solidFill>
            <a:schemeClr val="tx2"/>
          </a:solidFill>
          <a:latin typeface="+mn-lt"/>
          <a:ea typeface="+mn-ea"/>
          <a:cs typeface="+mn-cs"/>
        </a:defRPr>
      </a:lvl1pPr>
      <a:lvl2pPr marL="274320" indent="-228600" algn="l" defTabSz="914400" rtl="0" eaLnBrk="1" latinLnBrk="0" hangingPunct="1">
        <a:lnSpc>
          <a:spcPct val="110000"/>
        </a:lnSpc>
        <a:spcBef>
          <a:spcPts val="500"/>
        </a:spcBef>
        <a:buSzPct val="85000"/>
        <a:buFont typeface="Arial" panose="020B0604020202020204" pitchFamily="34" charset="0"/>
        <a:buChar char="•"/>
        <a:defRPr sz="1800" kern="1200">
          <a:solidFill>
            <a:schemeClr val="tx2"/>
          </a:solidFill>
          <a:latin typeface="+mn-lt"/>
          <a:ea typeface="+mn-ea"/>
          <a:cs typeface="+mn-cs"/>
        </a:defRPr>
      </a:lvl2pPr>
      <a:lvl3pPr marL="274320" indent="0" algn="l" defTabSz="914400" rtl="0" eaLnBrk="1" latinLnBrk="0" hangingPunct="1">
        <a:lnSpc>
          <a:spcPct val="110000"/>
        </a:lnSpc>
        <a:spcBef>
          <a:spcPts val="500"/>
        </a:spcBef>
        <a:buFontTx/>
        <a:buNone/>
        <a:defRPr sz="1600" kern="1200">
          <a:solidFill>
            <a:schemeClr val="tx2"/>
          </a:solidFill>
          <a:latin typeface="+mn-lt"/>
          <a:ea typeface="+mn-ea"/>
          <a:cs typeface="+mn-cs"/>
        </a:defRPr>
      </a:lvl3pPr>
      <a:lvl4pPr marL="548640" indent="-228600" algn="l" defTabSz="914400"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4pPr>
      <a:lvl5pPr marL="548640" indent="0" algn="l" defTabSz="914400" rtl="0" eaLnBrk="1" latinLnBrk="0" hangingPunct="1">
        <a:lnSpc>
          <a:spcPct val="110000"/>
        </a:lnSpc>
        <a:spcBef>
          <a:spcPts val="500"/>
        </a:spcBef>
        <a:buFontTx/>
        <a:buNone/>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hyperlink" Target="https://en.wikipedia.org/wiki/Benzaldehyde" TargetMode="External"/><Relationship Id="rId7" Type="http://schemas.openxmlformats.org/officeDocument/2006/relationships/image" Target="../media/image6.emf"/><Relationship Id="rId2" Type="http://schemas.openxmlformats.org/officeDocument/2006/relationships/hyperlink" Target="https://en.wikipedia.org/wiki/Tishchenko_reaction"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hyperlink" Target="https://en.wikipedia.org/wiki/Catalyst" TargetMode="External"/><Relationship Id="rId4" Type="http://schemas.openxmlformats.org/officeDocument/2006/relationships/hyperlink" Target="https://en.wikipedia.org/wiki/Sodium"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1" name="Rectangle 50">
            <a:extLst>
              <a:ext uri="{FF2B5EF4-FFF2-40B4-BE49-F238E27FC236}">
                <a16:creationId xmlns:a16="http://schemas.microsoft.com/office/drawing/2014/main" id="{4905C695-F54E-4EF8-8AEF-811D460E7A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485CD2A3-2099-476E-9A85-55DC735FA2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00" y="159026"/>
            <a:ext cx="731744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2B116DC-EFC0-06CB-7712-6FCA90D0094F}"/>
              </a:ext>
            </a:extLst>
          </p:cNvPr>
          <p:cNvSpPr>
            <a:spLocks noGrp="1"/>
          </p:cNvSpPr>
          <p:nvPr>
            <p:ph type="ctrTitle"/>
          </p:nvPr>
        </p:nvSpPr>
        <p:spPr>
          <a:xfrm>
            <a:off x="1077390" y="1066801"/>
            <a:ext cx="5476322" cy="2077328"/>
          </a:xfrm>
        </p:spPr>
        <p:txBody>
          <a:bodyPr>
            <a:normAutofit/>
          </a:bodyPr>
          <a:lstStyle/>
          <a:p>
            <a:r>
              <a:rPr lang="en-US"/>
              <a:t>Synthesis of benzyl benzoate </a:t>
            </a:r>
          </a:p>
        </p:txBody>
      </p:sp>
      <p:sp>
        <p:nvSpPr>
          <p:cNvPr id="3" name="Subtitle 2">
            <a:extLst>
              <a:ext uri="{FF2B5EF4-FFF2-40B4-BE49-F238E27FC236}">
                <a16:creationId xmlns:a16="http://schemas.microsoft.com/office/drawing/2014/main" id="{C13A1E45-7633-7E1C-5AB0-2D398D6FAAFE}"/>
              </a:ext>
            </a:extLst>
          </p:cNvPr>
          <p:cNvSpPr>
            <a:spLocks noGrp="1"/>
          </p:cNvSpPr>
          <p:nvPr>
            <p:ph type="subTitle" idx="1"/>
          </p:nvPr>
        </p:nvSpPr>
        <p:spPr>
          <a:xfrm>
            <a:off x="1066984" y="4876803"/>
            <a:ext cx="5497135" cy="1233323"/>
          </a:xfrm>
        </p:spPr>
        <p:txBody>
          <a:bodyPr anchor="t">
            <a:normAutofit/>
          </a:bodyPr>
          <a:lstStyle/>
          <a:p>
            <a:r>
              <a:rPr lang="en-US" dirty="0"/>
              <a:t>MSC. MOHAMMED AL-DAHLAKI</a:t>
            </a:r>
          </a:p>
          <a:p>
            <a:endParaRPr lang="en-US" dirty="0"/>
          </a:p>
        </p:txBody>
      </p:sp>
      <p:pic>
        <p:nvPicPr>
          <p:cNvPr id="4" name="Picture 3" descr="Jigsaw puzzles in plastic figures">
            <a:extLst>
              <a:ext uri="{FF2B5EF4-FFF2-40B4-BE49-F238E27FC236}">
                <a16:creationId xmlns:a16="http://schemas.microsoft.com/office/drawing/2014/main" id="{EFD2BC32-F6F0-BD5A-9481-4765FE5DF1AE}"/>
              </a:ext>
            </a:extLst>
          </p:cNvPr>
          <p:cNvPicPr>
            <a:picLocks noChangeAspect="1"/>
          </p:cNvPicPr>
          <p:nvPr/>
        </p:nvPicPr>
        <p:blipFill>
          <a:blip r:embed="rId3"/>
          <a:srcRect l="5986" r="1653"/>
          <a:stretch/>
        </p:blipFill>
        <p:spPr>
          <a:xfrm>
            <a:off x="7618641" y="3429000"/>
            <a:ext cx="4573359" cy="3429000"/>
          </a:xfrm>
          <a:prstGeom prst="rect">
            <a:avLst/>
          </a:prstGeom>
        </p:spPr>
      </p:pic>
      <p:grpSp>
        <p:nvGrpSpPr>
          <p:cNvPr id="53" name="Group 52">
            <a:extLst>
              <a:ext uri="{FF2B5EF4-FFF2-40B4-BE49-F238E27FC236}">
                <a16:creationId xmlns:a16="http://schemas.microsoft.com/office/drawing/2014/main" id="{E92979E8-2E86-433E-A7E4-5F102E45A8EE}"/>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381809" y="4237480"/>
            <a:ext cx="867485" cy="115439"/>
            <a:chOff x="8910933" y="1861308"/>
            <a:chExt cx="867485" cy="115439"/>
          </a:xfrm>
        </p:grpSpPr>
        <p:sp>
          <p:nvSpPr>
            <p:cNvPr id="54" name="Rectangle 53">
              <a:extLst>
                <a:ext uri="{FF2B5EF4-FFF2-40B4-BE49-F238E27FC236}">
                  <a16:creationId xmlns:a16="http://schemas.microsoft.com/office/drawing/2014/main" id="{CDDEF0D5-EF9F-43D4-BF40-27A3121E02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48" name="Straight Connector 47">
              <a:extLst>
                <a:ext uri="{FF2B5EF4-FFF2-40B4-BE49-F238E27FC236}">
                  <a16:creationId xmlns:a16="http://schemas.microsoft.com/office/drawing/2014/main" id="{71438B34-2B34-4614-B3B4-D099271503B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2C691BDB-93D3-4721-903C-45DD9590F11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pic>
        <p:nvPicPr>
          <p:cNvPr id="5" name="Picture 4">
            <a:extLst>
              <a:ext uri="{FF2B5EF4-FFF2-40B4-BE49-F238E27FC236}">
                <a16:creationId xmlns:a16="http://schemas.microsoft.com/office/drawing/2014/main" id="{8857A7B0-649D-E93F-FCD5-CD93D6039759}"/>
              </a:ext>
            </a:extLst>
          </p:cNvPr>
          <p:cNvPicPr>
            <a:picLocks noChangeAspect="1"/>
          </p:cNvPicPr>
          <p:nvPr/>
        </p:nvPicPr>
        <p:blipFill>
          <a:blip r:embed="rId4"/>
          <a:srcRect t="25016" r="-3" b="-3"/>
          <a:stretch/>
        </p:blipFill>
        <p:spPr>
          <a:xfrm>
            <a:off x="7618641" y="-319"/>
            <a:ext cx="4573359" cy="3429320"/>
          </a:xfrm>
          <a:prstGeom prst="rect">
            <a:avLst/>
          </a:prstGeom>
        </p:spPr>
      </p:pic>
    </p:spTree>
    <p:extLst>
      <p:ext uri="{BB962C8B-B14F-4D97-AF65-F5344CB8AC3E}">
        <p14:creationId xmlns:p14="http://schemas.microsoft.com/office/powerpoint/2010/main" val="3176944352"/>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9D3B3C7E-BC2D-4436-8B03-AC421FA667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79B5D0C1-066E-4C02-A6B8-59FAE4A197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4240546"/>
            <a:ext cx="867485" cy="115439"/>
            <a:chOff x="8910933" y="1861308"/>
            <a:chExt cx="867485" cy="115439"/>
          </a:xfrm>
        </p:grpSpPr>
        <p:sp>
          <p:nvSpPr>
            <p:cNvPr id="28" name="Rectangle 27">
              <a:extLst>
                <a:ext uri="{FF2B5EF4-FFF2-40B4-BE49-F238E27FC236}">
                  <a16:creationId xmlns:a16="http://schemas.microsoft.com/office/drawing/2014/main" id="{D4386904-AFDC-449E-8D1B-906B305EBDA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4" name="Straight Connector 13">
              <a:extLst>
                <a:ext uri="{FF2B5EF4-FFF2-40B4-BE49-F238E27FC236}">
                  <a16:creationId xmlns:a16="http://schemas.microsoft.com/office/drawing/2014/main" id="{F70778F2-11E8-428C-8324-479CA9D6FE9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A0BE89E-CB2D-48BA-A8D2-533FAAAA725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useBgFill="1">
        <p:nvSpPr>
          <p:cNvPr id="29" name="Rectangle 28">
            <a:extLst>
              <a:ext uri="{FF2B5EF4-FFF2-40B4-BE49-F238E27FC236}">
                <a16:creationId xmlns:a16="http://schemas.microsoft.com/office/drawing/2014/main" id="{DD8EACB7-D372-470B-B76E-A829D00310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5">
            <a:extLst>
              <a:ext uri="{FF2B5EF4-FFF2-40B4-BE49-F238E27FC236}">
                <a16:creationId xmlns:a16="http://schemas.microsoft.com/office/drawing/2014/main" id="{C7EA4B13-46D3-41EE-95DA-7B2100DE94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4700" y="1028700"/>
            <a:ext cx="4035752"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1" name="Group 30">
            <a:extLst>
              <a:ext uri="{FF2B5EF4-FFF2-40B4-BE49-F238E27FC236}">
                <a16:creationId xmlns:a16="http://schemas.microsoft.com/office/drawing/2014/main" id="{DCEEEBE1-DC7B-4168-90C6-DB88876E30D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08834" y="4512050"/>
            <a:ext cx="867485" cy="115439"/>
            <a:chOff x="8910933" y="1861308"/>
            <a:chExt cx="867485" cy="115439"/>
          </a:xfrm>
        </p:grpSpPr>
        <p:sp>
          <p:nvSpPr>
            <p:cNvPr id="32" name="Rectangle 31">
              <a:extLst>
                <a:ext uri="{FF2B5EF4-FFF2-40B4-BE49-F238E27FC236}">
                  <a16:creationId xmlns:a16="http://schemas.microsoft.com/office/drawing/2014/main" id="{43418E74-781F-419C-8C63-91C14AF8D8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3" name="Straight Connector 22">
              <a:extLst>
                <a:ext uri="{FF2B5EF4-FFF2-40B4-BE49-F238E27FC236}">
                  <a16:creationId xmlns:a16="http://schemas.microsoft.com/office/drawing/2014/main" id="{9B0F0D1C-98D5-4C46-961A-0E36168C31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23E9C99B-47BB-461B-AEDE-0B227C5B258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
        <p:nvSpPr>
          <p:cNvPr id="2" name="Title 1">
            <a:extLst>
              <a:ext uri="{FF2B5EF4-FFF2-40B4-BE49-F238E27FC236}">
                <a16:creationId xmlns:a16="http://schemas.microsoft.com/office/drawing/2014/main" id="{251B86D2-D481-57D8-E46C-9160031C6D86}"/>
              </a:ext>
            </a:extLst>
          </p:cNvPr>
          <p:cNvSpPr>
            <a:spLocks noGrp="1"/>
          </p:cNvSpPr>
          <p:nvPr>
            <p:ph type="title"/>
          </p:nvPr>
        </p:nvSpPr>
        <p:spPr>
          <a:xfrm>
            <a:off x="7501500" y="1360750"/>
            <a:ext cx="3282152" cy="2030150"/>
          </a:xfrm>
        </p:spPr>
        <p:txBody>
          <a:bodyPr vert="horz" lIns="91440" tIns="45720" rIns="91440" bIns="45720" rtlCol="0" anchor="b">
            <a:normAutofit/>
          </a:bodyPr>
          <a:lstStyle/>
          <a:p>
            <a:pPr algn="ctr"/>
            <a:r>
              <a:rPr lang="en-US" sz="2400" kern="1200" cap="all" spc="390" baseline="0">
                <a:solidFill>
                  <a:schemeClr val="tx2"/>
                </a:solidFill>
                <a:highlight>
                  <a:srgbClr val="00FFFF"/>
                </a:highlight>
                <a:latin typeface="+mj-lt"/>
                <a:ea typeface="+mj-ea"/>
                <a:cs typeface="+mj-cs"/>
              </a:rPr>
              <a:t>calculations </a:t>
            </a:r>
          </a:p>
        </p:txBody>
      </p:sp>
      <p:pic>
        <p:nvPicPr>
          <p:cNvPr id="4" name="Content Placeholder 3">
            <a:extLst>
              <a:ext uri="{FF2B5EF4-FFF2-40B4-BE49-F238E27FC236}">
                <a16:creationId xmlns:a16="http://schemas.microsoft.com/office/drawing/2014/main" id="{914EAAE0-AE79-8027-AA99-B541566CB8E6}"/>
              </a:ext>
            </a:extLst>
          </p:cNvPr>
          <p:cNvPicPr>
            <a:picLocks noGrp="1" noChangeAspect="1"/>
          </p:cNvPicPr>
          <p:nvPr>
            <p:ph idx="1"/>
          </p:nvPr>
        </p:nvPicPr>
        <p:blipFill>
          <a:blip r:embed="rId2"/>
          <a:stretch>
            <a:fillRect/>
          </a:stretch>
        </p:blipFill>
        <p:spPr>
          <a:xfrm>
            <a:off x="735804" y="1232951"/>
            <a:ext cx="5448452" cy="1525813"/>
          </a:xfrm>
          <a:prstGeom prst="rect">
            <a:avLst/>
          </a:prstGeom>
        </p:spPr>
      </p:pic>
      <p:pic>
        <p:nvPicPr>
          <p:cNvPr id="5" name="Picture 4">
            <a:extLst>
              <a:ext uri="{FF2B5EF4-FFF2-40B4-BE49-F238E27FC236}">
                <a16:creationId xmlns:a16="http://schemas.microsoft.com/office/drawing/2014/main" id="{8CA15B6F-FB45-C512-F52F-0C87EB058831}"/>
              </a:ext>
            </a:extLst>
          </p:cNvPr>
          <p:cNvPicPr>
            <a:picLocks noChangeAspect="1"/>
          </p:cNvPicPr>
          <p:nvPr/>
        </p:nvPicPr>
        <p:blipFill>
          <a:blip r:embed="rId3"/>
          <a:stretch>
            <a:fillRect/>
          </a:stretch>
        </p:blipFill>
        <p:spPr>
          <a:xfrm>
            <a:off x="735804" y="3881143"/>
            <a:ext cx="5448452" cy="1961442"/>
          </a:xfrm>
          <a:prstGeom prst="rect">
            <a:avLst/>
          </a:prstGeom>
        </p:spPr>
      </p:pic>
    </p:spTree>
    <p:extLst>
      <p:ext uri="{BB962C8B-B14F-4D97-AF65-F5344CB8AC3E}">
        <p14:creationId xmlns:p14="http://schemas.microsoft.com/office/powerpoint/2010/main" val="75675505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158E38A4-F699-490C-8D1F-E8AD332D9B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939C6AAB-48AC-41A3-95C2-6BF83715DF6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6EE861B-7D2F-4B7C-A6E3-5937E81B80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3081" y="159026"/>
            <a:ext cx="11886519"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22CBA1-7185-1C27-A992-40CB5B0C5E82}"/>
              </a:ext>
            </a:extLst>
          </p:cNvPr>
          <p:cNvSpPr>
            <a:spLocks noGrp="1"/>
          </p:cNvSpPr>
          <p:nvPr>
            <p:ph type="title"/>
          </p:nvPr>
        </p:nvSpPr>
        <p:spPr>
          <a:xfrm>
            <a:off x="1028700" y="723901"/>
            <a:ext cx="5836920" cy="672703"/>
          </a:xfrm>
        </p:spPr>
        <p:txBody>
          <a:bodyPr anchor="b">
            <a:normAutofit/>
          </a:bodyPr>
          <a:lstStyle/>
          <a:p>
            <a:pPr algn="ctr"/>
            <a:r>
              <a:rPr lang="en-US" b="1" dirty="0">
                <a:latin typeface="Amasis MT Pro Black" panose="020F0502020204030204" pitchFamily="18" charset="0"/>
                <a:cs typeface="Adobe Arabic" panose="02040503050201020203" pitchFamily="18" charset="-78"/>
              </a:rPr>
              <a:t>Benzyl benzoate </a:t>
            </a:r>
          </a:p>
        </p:txBody>
      </p:sp>
      <p:sp>
        <p:nvSpPr>
          <p:cNvPr id="3" name="Content Placeholder 2">
            <a:extLst>
              <a:ext uri="{FF2B5EF4-FFF2-40B4-BE49-F238E27FC236}">
                <a16:creationId xmlns:a16="http://schemas.microsoft.com/office/drawing/2014/main" id="{D520D1F5-3FBB-F97C-C5B0-CE15D2D2890E}"/>
              </a:ext>
            </a:extLst>
          </p:cNvPr>
          <p:cNvSpPr>
            <a:spLocks noGrp="1"/>
          </p:cNvSpPr>
          <p:nvPr>
            <p:ph idx="1"/>
          </p:nvPr>
        </p:nvSpPr>
        <p:spPr>
          <a:xfrm>
            <a:off x="412955" y="2536916"/>
            <a:ext cx="7325032" cy="3854051"/>
          </a:xfrm>
        </p:spPr>
        <p:txBody>
          <a:bodyPr anchor="t">
            <a:normAutofit fontScale="92500" lnSpcReduction="10000"/>
          </a:bodyPr>
          <a:lstStyle/>
          <a:p>
            <a:pPr algn="just">
              <a:lnSpc>
                <a:spcPct val="100000"/>
              </a:lnSpc>
            </a:pPr>
            <a:r>
              <a:rPr lang="en-US" sz="1400" dirty="0">
                <a:latin typeface="Amasis MT Pro Black" panose="02040A04050005020304" pitchFamily="18" charset="0"/>
              </a:rPr>
              <a:t>Benzyl benzoate </a:t>
            </a:r>
            <a:r>
              <a:rPr lang="en-US" dirty="0">
                <a:latin typeface="Adobe Arabic" panose="02040503050201020203" pitchFamily="18" charset="-78"/>
                <a:cs typeface="Adobe Arabic" panose="02040503050201020203" pitchFamily="18" charset="-78"/>
              </a:rPr>
              <a:t>(C₁₄H₁₂O₂) is an organic aromatic ester, structurally comprising a benzyl group attached to the ester functional group of benzoic acid. Pure benzyl benzoate is typically a clear, nearly colorless liquid with a mild, aromatic odor. Chemically, it demonstrates low solubility in water but is readily miscible with organic solvents such as alcohol, ether, and aromatic hydrocarbons. Due to its aromatic nature and excellent solvation properties, benzyl benzoate finds extensive use as a solvent, fixative, and carrier agent in various chemical and industrial processes, particularly in fragrance manufacturing, chemical synthesis, and as an intermediate in organic synthesis</a:t>
            </a:r>
            <a:r>
              <a:rPr lang="en-US" sz="1400" dirty="0"/>
              <a:t>. </a:t>
            </a:r>
          </a:p>
          <a:p>
            <a:pPr algn="just">
              <a:lnSpc>
                <a:spcPct val="100000"/>
              </a:lnSpc>
            </a:pPr>
            <a:r>
              <a:rPr lang="en-US" sz="1400" dirty="0"/>
              <a:t>*</a:t>
            </a:r>
            <a:r>
              <a:rPr lang="en-US" sz="1400" b="1" dirty="0"/>
              <a:t>Benzyl benzoate is sold under the brand name </a:t>
            </a:r>
            <a:r>
              <a:rPr lang="en-US" sz="1400" b="1" dirty="0" err="1"/>
              <a:t>Scabanca</a:t>
            </a:r>
            <a:r>
              <a:rPr lang="en-US" sz="1400" b="1" dirty="0"/>
              <a:t> among others and is available as a generic medication.</a:t>
            </a:r>
          </a:p>
          <a:p>
            <a:pPr algn="just">
              <a:lnSpc>
                <a:spcPct val="100000"/>
              </a:lnSpc>
            </a:pPr>
            <a:r>
              <a:rPr lang="en-US" sz="1400" b="1" dirty="0"/>
              <a:t>*Side effects may include irritation of the skin.</a:t>
            </a:r>
          </a:p>
          <a:p>
            <a:pPr algn="just">
              <a:lnSpc>
                <a:spcPct val="100000"/>
              </a:lnSpc>
            </a:pPr>
            <a:r>
              <a:rPr lang="en-US" sz="1400" b="1" dirty="0"/>
              <a:t>*It is not recommended in children.</a:t>
            </a:r>
          </a:p>
          <a:p>
            <a:pPr algn="just">
              <a:lnSpc>
                <a:spcPct val="100000"/>
              </a:lnSpc>
            </a:pPr>
            <a:r>
              <a:rPr lang="en-US" sz="1400" b="1" dirty="0"/>
              <a:t>*t is also used in other animals; however, it is considered toxic to cats.</a:t>
            </a:r>
          </a:p>
          <a:p>
            <a:pPr algn="just">
              <a:lnSpc>
                <a:spcPct val="100000"/>
              </a:lnSpc>
            </a:pPr>
            <a:endParaRPr lang="en-US" sz="1400" b="1" dirty="0"/>
          </a:p>
          <a:p>
            <a:pPr algn="just">
              <a:lnSpc>
                <a:spcPct val="100000"/>
              </a:lnSpc>
            </a:pPr>
            <a:endParaRPr lang="en-US" sz="1400" b="1" dirty="0"/>
          </a:p>
          <a:p>
            <a:pPr algn="just">
              <a:lnSpc>
                <a:spcPct val="100000"/>
              </a:lnSpc>
            </a:pPr>
            <a:endParaRPr lang="en-US" sz="1400" b="1" dirty="0"/>
          </a:p>
        </p:txBody>
      </p:sp>
      <p:pic>
        <p:nvPicPr>
          <p:cNvPr id="4" name="Picture 3">
            <a:extLst>
              <a:ext uri="{FF2B5EF4-FFF2-40B4-BE49-F238E27FC236}">
                <a16:creationId xmlns:a16="http://schemas.microsoft.com/office/drawing/2014/main" id="{431645BE-80E8-315C-13D2-4FE452EFBE72}"/>
              </a:ext>
            </a:extLst>
          </p:cNvPr>
          <p:cNvPicPr>
            <a:picLocks noChangeAspect="1"/>
          </p:cNvPicPr>
          <p:nvPr/>
        </p:nvPicPr>
        <p:blipFill>
          <a:blip r:embed="rId2">
            <a:alphaModFix/>
          </a:blip>
          <a:stretch>
            <a:fillRect/>
          </a:stretch>
        </p:blipFill>
        <p:spPr>
          <a:xfrm>
            <a:off x="7811099" y="1969342"/>
            <a:ext cx="3596532" cy="2823121"/>
          </a:xfrm>
          <a:prstGeom prst="rect">
            <a:avLst/>
          </a:prstGeom>
        </p:spPr>
      </p:pic>
      <p:grpSp>
        <p:nvGrpSpPr>
          <p:cNvPr id="29" name="Group 28">
            <a:extLst>
              <a:ext uri="{FF2B5EF4-FFF2-40B4-BE49-F238E27FC236}">
                <a16:creationId xmlns:a16="http://schemas.microsoft.com/office/drawing/2014/main" id="{073091F1-AA5A-47C6-9502-D5870A72D50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513418" y="2320171"/>
            <a:ext cx="867485" cy="115439"/>
            <a:chOff x="8910933" y="1861308"/>
            <a:chExt cx="867485" cy="115439"/>
          </a:xfrm>
        </p:grpSpPr>
        <p:sp>
          <p:nvSpPr>
            <p:cNvPr id="30" name="Rectangle 29">
              <a:extLst>
                <a:ext uri="{FF2B5EF4-FFF2-40B4-BE49-F238E27FC236}">
                  <a16:creationId xmlns:a16="http://schemas.microsoft.com/office/drawing/2014/main" id="{8085C4F7-6E91-4DF6-BB01-A46132BC3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31" name="Straight Connector 30">
              <a:extLst>
                <a:ext uri="{FF2B5EF4-FFF2-40B4-BE49-F238E27FC236}">
                  <a16:creationId xmlns:a16="http://schemas.microsoft.com/office/drawing/2014/main" id="{25476588-B9AD-4662-A085-8E4D91493B3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CDB34B3-D348-476E-BE7F-1139370F431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321154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38660E5-1DBD-583F-EF47-120787465374}"/>
              </a:ext>
            </a:extLst>
          </p:cNvPr>
          <p:cNvSpPr>
            <a:spLocks noGrp="1"/>
          </p:cNvSpPr>
          <p:nvPr>
            <p:ph type="title"/>
          </p:nvPr>
        </p:nvSpPr>
        <p:spPr>
          <a:xfrm>
            <a:off x="6042995" y="722376"/>
            <a:ext cx="5129972" cy="1288825"/>
          </a:xfrm>
        </p:spPr>
        <p:txBody>
          <a:bodyPr anchor="b">
            <a:normAutofit/>
          </a:bodyPr>
          <a:lstStyle/>
          <a:p>
            <a:pPr algn="ctr"/>
            <a:r>
              <a:rPr lang="en-US" b="1">
                <a:highlight>
                  <a:srgbClr val="00FFFF"/>
                </a:highlight>
                <a:latin typeface="Adobe Arabic" panose="02040503050201020203" pitchFamily="18" charset="-78"/>
                <a:cs typeface="Adobe Arabic" panose="02040503050201020203" pitchFamily="18" charset="-78"/>
              </a:rPr>
              <a:t>pharmaceutical applications of Benzyl Benzoate</a:t>
            </a:r>
          </a:p>
        </p:txBody>
      </p:sp>
      <p:sp>
        <p:nvSpPr>
          <p:cNvPr id="3" name="Content Placeholder 2">
            <a:extLst>
              <a:ext uri="{FF2B5EF4-FFF2-40B4-BE49-F238E27FC236}">
                <a16:creationId xmlns:a16="http://schemas.microsoft.com/office/drawing/2014/main" id="{3DDB9571-83CB-1CA0-08EF-93BD979CEAF5}"/>
              </a:ext>
            </a:extLst>
          </p:cNvPr>
          <p:cNvSpPr>
            <a:spLocks noGrp="1"/>
          </p:cNvSpPr>
          <p:nvPr>
            <p:ph idx="1"/>
          </p:nvPr>
        </p:nvSpPr>
        <p:spPr>
          <a:xfrm>
            <a:off x="4319965" y="2011201"/>
            <a:ext cx="7544657" cy="3657524"/>
          </a:xfrm>
        </p:spPr>
        <p:txBody>
          <a:bodyPr anchor="ctr">
            <a:normAutofit/>
          </a:bodyPr>
          <a:lstStyle/>
          <a:p>
            <a:pPr marL="457200" indent="-457200" algn="just">
              <a:lnSpc>
                <a:spcPct val="100000"/>
              </a:lnSpc>
              <a:buFont typeface="+mj-lt"/>
              <a:buAutoNum type="arabicPeriod"/>
            </a:pPr>
            <a:r>
              <a:rPr lang="en-US" sz="1400" b="1" dirty="0">
                <a:latin typeface="Ramar time"/>
              </a:rPr>
              <a:t>Scabicide and Pediculicide</a:t>
            </a:r>
            <a:r>
              <a:rPr lang="en-US" sz="1000" dirty="0">
                <a:latin typeface="Ramar time"/>
              </a:rPr>
              <a:t>: Benzyl benzoate is primarily used in pharmaceutical formulations as a topical treatment against infestations of scabies mites and lice due to its potent insecticidal and acaricidal properties, For scabies either permethrin or malathion is typically preferred.</a:t>
            </a:r>
            <a:endParaRPr lang="ar-IQ" sz="1000" dirty="0">
              <a:latin typeface="Ramar time"/>
            </a:endParaRPr>
          </a:p>
          <a:p>
            <a:pPr marL="457200" indent="-457200" algn="just">
              <a:lnSpc>
                <a:spcPct val="100000"/>
              </a:lnSpc>
              <a:buFont typeface="+mj-lt"/>
              <a:buAutoNum type="arabicPeriod"/>
            </a:pPr>
            <a:r>
              <a:rPr lang="en-US" sz="1400" b="1" dirty="0">
                <a:latin typeface="Ramar time"/>
              </a:rPr>
              <a:t>Solvent and Penetration Enhancer</a:t>
            </a:r>
            <a:r>
              <a:rPr lang="en-US" sz="1000" dirty="0">
                <a:latin typeface="Ramar time"/>
              </a:rPr>
              <a:t>: It serves as a solvent and penetration enhancer in topical pharmaceutical preparations, improving the skin absorption of active compounds, particularly those with low solubility.</a:t>
            </a:r>
            <a:endParaRPr lang="ar-IQ" sz="1000" dirty="0">
              <a:latin typeface="Ramar time"/>
            </a:endParaRPr>
          </a:p>
          <a:p>
            <a:pPr marL="457200" indent="-457200" algn="just">
              <a:lnSpc>
                <a:spcPct val="100000"/>
              </a:lnSpc>
              <a:buFont typeface="+mj-lt"/>
              <a:buAutoNum type="arabicPeriod"/>
            </a:pPr>
            <a:r>
              <a:rPr lang="en-US" sz="1400" b="1" dirty="0">
                <a:latin typeface="Ramar time"/>
              </a:rPr>
              <a:t>Stabilizer and Solubilizer: </a:t>
            </a:r>
            <a:r>
              <a:rPr lang="en-US" sz="1000" dirty="0">
                <a:latin typeface="Ramar time"/>
              </a:rPr>
              <a:t>Benzyl benzoate is included in various topical and injectable pharmaceutical preparations to stabilize formulations, maintain consistency, and enhance the solubility of active pharmaceutical ingredients</a:t>
            </a:r>
            <a:endParaRPr lang="ar-IQ" sz="1000" dirty="0">
              <a:latin typeface="Ramar time"/>
            </a:endParaRPr>
          </a:p>
          <a:p>
            <a:pPr marL="457200" indent="-457200" algn="just">
              <a:lnSpc>
                <a:spcPct val="100000"/>
              </a:lnSpc>
              <a:buFont typeface="+mj-lt"/>
              <a:buAutoNum type="arabicPeriod"/>
            </a:pPr>
            <a:r>
              <a:rPr lang="en-US" sz="1000" dirty="0">
                <a:latin typeface="Ramar time"/>
              </a:rPr>
              <a:t>.</a:t>
            </a:r>
            <a:r>
              <a:rPr lang="en-US" sz="1400" b="1" dirty="0">
                <a:latin typeface="Ramar time"/>
              </a:rPr>
              <a:t>Antimicrobial Agent and Preservative</a:t>
            </a:r>
            <a:r>
              <a:rPr lang="en-US" sz="1000" dirty="0">
                <a:latin typeface="Ramar time"/>
              </a:rPr>
              <a:t>: Due to its antimicrobial properties, benzyl benzoate may function as a preservative to prevent microbial contamination in some pharmaceutical formulations, prolonging shelf life.</a:t>
            </a:r>
            <a:endParaRPr lang="ar-IQ" sz="1000" dirty="0">
              <a:latin typeface="Ramar time"/>
            </a:endParaRPr>
          </a:p>
          <a:p>
            <a:pPr marL="457200" indent="-457200" algn="just">
              <a:lnSpc>
                <a:spcPct val="100000"/>
              </a:lnSpc>
              <a:buFont typeface="+mj-lt"/>
              <a:buAutoNum type="arabicPeriod"/>
            </a:pPr>
            <a:r>
              <a:rPr lang="en-US" sz="1400" b="1" dirty="0">
                <a:latin typeface="Ramar time"/>
              </a:rPr>
              <a:t>Carrier in Dermatological Formulations: </a:t>
            </a:r>
            <a:r>
              <a:rPr lang="en-US" sz="1000" dirty="0">
                <a:latin typeface="Ramar time"/>
              </a:rPr>
              <a:t>It is utilized as a carrier or excipient in dermatological preparations, facilitating the penetration of active substances into the skin, thereby improving therapeutic efficacy</a:t>
            </a:r>
            <a:r>
              <a:rPr lang="en-US" sz="1000" dirty="0"/>
              <a:t>.</a:t>
            </a:r>
          </a:p>
        </p:txBody>
      </p:sp>
      <p:pic>
        <p:nvPicPr>
          <p:cNvPr id="4" name="Picture 3">
            <a:extLst>
              <a:ext uri="{FF2B5EF4-FFF2-40B4-BE49-F238E27FC236}">
                <a16:creationId xmlns:a16="http://schemas.microsoft.com/office/drawing/2014/main" id="{1EA1DE52-4F06-F8B6-F5F8-91BB4F247DD6}"/>
              </a:ext>
            </a:extLst>
          </p:cNvPr>
          <p:cNvPicPr>
            <a:picLocks noChangeAspect="1"/>
          </p:cNvPicPr>
          <p:nvPr/>
        </p:nvPicPr>
        <p:blipFill>
          <a:blip r:embed="rId2"/>
          <a:stretch>
            <a:fillRect/>
          </a:stretch>
        </p:blipFill>
        <p:spPr>
          <a:xfrm>
            <a:off x="788935" y="1231027"/>
            <a:ext cx="3370110" cy="4395946"/>
          </a:xfrm>
          <a:prstGeom prst="rect">
            <a:avLst/>
          </a:prstGeom>
        </p:spPr>
      </p:pic>
      <p:grpSp>
        <p:nvGrpSpPr>
          <p:cNvPr id="15" name="Group 14">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74239" y="5850225"/>
            <a:ext cx="867485" cy="115439"/>
            <a:chOff x="8910933" y="1861308"/>
            <a:chExt cx="867485" cy="115439"/>
          </a:xfrm>
        </p:grpSpPr>
        <p:sp>
          <p:nvSpPr>
            <p:cNvPr id="16" name="Rectangle 15">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7" name="Straight Connector 16">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5267992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9EB54D17-3792-403D-9127-495845021D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custGeom>
            <a:avLst/>
            <a:gdLst>
              <a:gd name="connsiteX0" fmla="*/ 160920 w 12192000"/>
              <a:gd name="connsiteY0" fmla="*/ 157606 h 6858000"/>
              <a:gd name="connsiteX1" fmla="*/ 160920 w 12192000"/>
              <a:gd name="connsiteY1" fmla="*/ 6700394 h 6858000"/>
              <a:gd name="connsiteX2" fmla="*/ 12031081 w 12192000"/>
              <a:gd name="connsiteY2" fmla="*/ 6700394 h 6858000"/>
              <a:gd name="connsiteX3" fmla="*/ 12031081 w 12192000"/>
              <a:gd name="connsiteY3" fmla="*/ 157606 h 6858000"/>
              <a:gd name="connsiteX4" fmla="*/ 0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160920" y="157606"/>
                </a:moveTo>
                <a:lnTo>
                  <a:pt x="160920" y="6700394"/>
                </a:lnTo>
                <a:lnTo>
                  <a:pt x="12031081" y="6700394"/>
                </a:lnTo>
                <a:lnTo>
                  <a:pt x="12031081" y="157606"/>
                </a:lnTo>
                <a:close/>
                <a:moveTo>
                  <a:pt x="0" y="0"/>
                </a:moveTo>
                <a:lnTo>
                  <a:pt x="12192000" y="0"/>
                </a:lnTo>
                <a:lnTo>
                  <a:pt x="12192000" y="6858000"/>
                </a:lnTo>
                <a:lnTo>
                  <a:pt x="0" y="6858000"/>
                </a:lnTo>
                <a:close/>
              </a:path>
            </a:pathLst>
          </a:cu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51A01047-632B-4F57-9CDB-AA680D5BBB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5">
            <a:extLst>
              <a:ext uri="{FF2B5EF4-FFF2-40B4-BE49-F238E27FC236}">
                <a16:creationId xmlns:a16="http://schemas.microsoft.com/office/drawing/2014/main" id="{6D7753FE-7408-46D8-999A-0B0C34EA8C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24699" y="1028700"/>
            <a:ext cx="4038600" cy="4841072"/>
          </a:xfrm>
          <a:custGeom>
            <a:avLst/>
            <a:gdLst>
              <a:gd name="connsiteX0" fmla="*/ 0 w 6096000"/>
              <a:gd name="connsiteY0" fmla="*/ 0 h 6858000"/>
              <a:gd name="connsiteX1" fmla="*/ 6096000 w 6096000"/>
              <a:gd name="connsiteY1" fmla="*/ 0 h 6858000"/>
              <a:gd name="connsiteX2" fmla="*/ 6096000 w 6096000"/>
              <a:gd name="connsiteY2" fmla="*/ 6858000 h 6858000"/>
              <a:gd name="connsiteX3" fmla="*/ 0 w 6096000"/>
              <a:gd name="connsiteY3" fmla="*/ 6858000 h 6858000"/>
              <a:gd name="connsiteX4" fmla="*/ 0 w 6096000"/>
              <a:gd name="connsiteY4" fmla="*/ 0 h 6858000"/>
              <a:gd name="connsiteX0" fmla="*/ 0 w 6096000"/>
              <a:gd name="connsiteY0" fmla="*/ 0 h 6858000"/>
              <a:gd name="connsiteX1" fmla="*/ 6096000 w 6096000"/>
              <a:gd name="connsiteY1" fmla="*/ 0 h 6858000"/>
              <a:gd name="connsiteX2" fmla="*/ 6096000 w 6096000"/>
              <a:gd name="connsiteY2" fmla="*/ 6858000 h 6858000"/>
              <a:gd name="connsiteX3" fmla="*/ 3058886 w 6096000"/>
              <a:gd name="connsiteY3" fmla="*/ 6858000 h 6858000"/>
              <a:gd name="connsiteX4" fmla="*/ 0 w 6096000"/>
              <a:gd name="connsiteY4" fmla="*/ 6858000 h 6858000"/>
              <a:gd name="connsiteX5" fmla="*/ 0 w 6096000"/>
              <a:gd name="connsiteY5" fmla="*/ 0 h 6858000"/>
              <a:gd name="connsiteX0" fmla="*/ 0 w 6096000"/>
              <a:gd name="connsiteY0" fmla="*/ 0 h 6858000"/>
              <a:gd name="connsiteX1" fmla="*/ 6096000 w 6096000"/>
              <a:gd name="connsiteY1" fmla="*/ 0 h 6858000"/>
              <a:gd name="connsiteX2" fmla="*/ 6096000 w 6096000"/>
              <a:gd name="connsiteY2" fmla="*/ 6858000 h 6858000"/>
              <a:gd name="connsiteX3" fmla="*/ 3037115 w 6096000"/>
              <a:gd name="connsiteY3" fmla="*/ 5889172 h 6858000"/>
              <a:gd name="connsiteX4" fmla="*/ 0 w 6096000"/>
              <a:gd name="connsiteY4" fmla="*/ 6858000 h 6858000"/>
              <a:gd name="connsiteX5" fmla="*/ 0 w 6096000"/>
              <a:gd name="connsiteY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96000" h="6858000">
                <a:moveTo>
                  <a:pt x="0" y="0"/>
                </a:moveTo>
                <a:lnTo>
                  <a:pt x="6096000" y="0"/>
                </a:lnTo>
                <a:lnTo>
                  <a:pt x="6096000" y="6858000"/>
                </a:lnTo>
                <a:lnTo>
                  <a:pt x="3037115" y="5889172"/>
                </a:lnTo>
                <a:lnTo>
                  <a:pt x="0" y="6858000"/>
                </a:lnTo>
                <a:lnTo>
                  <a:pt x="0" y="0"/>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dirty="0"/>
          </a:p>
        </p:txBody>
      </p:sp>
      <p:grpSp>
        <p:nvGrpSpPr>
          <p:cNvPr id="15" name="Group 14">
            <a:extLst>
              <a:ext uri="{FF2B5EF4-FFF2-40B4-BE49-F238E27FC236}">
                <a16:creationId xmlns:a16="http://schemas.microsoft.com/office/drawing/2014/main" id="{E30DE9CB-4267-487A-915E-5665607E9F3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710257" y="4550150"/>
            <a:ext cx="867485" cy="115439"/>
            <a:chOff x="8910933" y="1861308"/>
            <a:chExt cx="867485" cy="115439"/>
          </a:xfrm>
        </p:grpSpPr>
        <p:sp>
          <p:nvSpPr>
            <p:cNvPr id="16" name="Rectangle 15">
              <a:extLst>
                <a:ext uri="{FF2B5EF4-FFF2-40B4-BE49-F238E27FC236}">
                  <a16:creationId xmlns:a16="http://schemas.microsoft.com/office/drawing/2014/main" id="{E237361B-A61F-4EEA-8554-10DEFF0ABE4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cxnSp>
          <p:nvCxnSpPr>
            <p:cNvPr id="17" name="Straight Connector 16">
              <a:extLst>
                <a:ext uri="{FF2B5EF4-FFF2-40B4-BE49-F238E27FC236}">
                  <a16:creationId xmlns:a16="http://schemas.microsoft.com/office/drawing/2014/main" id="{BBBC8A6A-A883-4F9C-82BA-607223F36CF0}"/>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234343E-05EC-4327-BA72-FD68FF0491BE}"/>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graphicFrame>
        <p:nvGraphicFramePr>
          <p:cNvPr id="5" name="TextBox 2">
            <a:extLst>
              <a:ext uri="{FF2B5EF4-FFF2-40B4-BE49-F238E27FC236}">
                <a16:creationId xmlns:a16="http://schemas.microsoft.com/office/drawing/2014/main" id="{8C4D7312-A569-4D72-D2BB-C58EE479B6B2}"/>
              </a:ext>
            </a:extLst>
          </p:cNvPr>
          <p:cNvGraphicFramePr/>
          <p:nvPr>
            <p:extLst>
              <p:ext uri="{D42A27DB-BD31-4B8C-83A1-F6EECF244321}">
                <p14:modId xmlns:p14="http://schemas.microsoft.com/office/powerpoint/2010/main" val="4157164834"/>
              </p:ext>
            </p:extLst>
          </p:nvPr>
        </p:nvGraphicFramePr>
        <p:xfrm>
          <a:off x="1028701" y="1035574"/>
          <a:ext cx="5210616" cy="47868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70624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6D6FD-F911-AB6B-8AE2-E54290705315}"/>
              </a:ext>
            </a:extLst>
          </p:cNvPr>
          <p:cNvSpPr>
            <a:spLocks noGrp="1"/>
          </p:cNvSpPr>
          <p:nvPr>
            <p:ph type="title"/>
          </p:nvPr>
        </p:nvSpPr>
        <p:spPr>
          <a:xfrm>
            <a:off x="1028700" y="723901"/>
            <a:ext cx="10134600" cy="554294"/>
          </a:xfrm>
        </p:spPr>
        <p:txBody>
          <a:bodyPr>
            <a:normAutofit fontScale="90000"/>
          </a:bodyPr>
          <a:lstStyle/>
          <a:p>
            <a:pPr algn="ctr"/>
            <a:r>
              <a:rPr lang="en-US" b="1">
                <a:solidFill>
                  <a:schemeClr val="tx1">
                    <a:lumMod val="50000"/>
                    <a:lumOff val="50000"/>
                  </a:schemeClr>
                </a:solidFill>
                <a:highlight>
                  <a:srgbClr val="00FFFF"/>
                </a:highlight>
                <a:latin typeface="Times New Roman" panose="02020603050405020304" pitchFamily="18" charset="0"/>
                <a:cs typeface="Times New Roman" panose="02020603050405020304" pitchFamily="18" charset="0"/>
              </a:rPr>
              <a:t>Methodes of synthesis the benzyl benzoate </a:t>
            </a:r>
            <a:endParaRPr lang="en-US" b="1" dirty="0">
              <a:solidFill>
                <a:schemeClr val="tx1">
                  <a:lumMod val="50000"/>
                  <a:lumOff val="50000"/>
                </a:schemeClr>
              </a:solidFill>
              <a:highlight>
                <a:srgbClr val="00FFFF"/>
              </a:highlight>
              <a:latin typeface="Times New Roman" panose="02020603050405020304" pitchFamily="18" charset="0"/>
              <a:cs typeface="Times New Roman" panose="02020603050405020304" pitchFamily="18" charset="0"/>
            </a:endParaRPr>
          </a:p>
        </p:txBody>
      </p:sp>
      <p:sp>
        <p:nvSpPr>
          <p:cNvPr id="10" name="Content Placeholder 9">
            <a:extLst>
              <a:ext uri="{FF2B5EF4-FFF2-40B4-BE49-F238E27FC236}">
                <a16:creationId xmlns:a16="http://schemas.microsoft.com/office/drawing/2014/main" id="{AB4C8907-59D6-1BB3-E3C3-18595B1B2CE0}"/>
              </a:ext>
            </a:extLst>
          </p:cNvPr>
          <p:cNvSpPr>
            <a:spLocks noGrp="1"/>
          </p:cNvSpPr>
          <p:nvPr>
            <p:ph idx="1"/>
          </p:nvPr>
        </p:nvSpPr>
        <p:spPr>
          <a:xfrm>
            <a:off x="1028700" y="1493308"/>
            <a:ext cx="10134600" cy="5364692"/>
          </a:xfrm>
        </p:spPr>
        <p:txBody>
          <a:bodyPr>
            <a:normAutofit/>
          </a:bodyPr>
          <a:lstStyle/>
          <a:p>
            <a:pPr marL="457200" indent="-457200">
              <a:buFont typeface="+mj-lt"/>
              <a:buAutoNum type="arabicPeriod"/>
            </a:pPr>
            <a:r>
              <a:rPr lang="en-US" sz="1400" b="0" i="0" dirty="0">
                <a:solidFill>
                  <a:srgbClr val="202122"/>
                </a:solidFill>
                <a:effectLst/>
                <a:latin typeface="Times New Roman" panose="02020603050405020304" pitchFamily="18" charset="0"/>
                <a:cs typeface="Times New Roman" panose="02020603050405020304" pitchFamily="18" charset="0"/>
              </a:rPr>
              <a:t>synthesized by the </a:t>
            </a:r>
            <a:r>
              <a:rPr lang="en-US" sz="1400" b="0" i="0" u="none" strike="noStrike" dirty="0">
                <a:effectLst/>
                <a:latin typeface="Times New Roman" panose="02020603050405020304" pitchFamily="18" charset="0"/>
                <a:cs typeface="Times New Roman" panose="02020603050405020304" pitchFamily="18" charset="0"/>
                <a:hlinkClick r:id="rId2" tooltip="Tishchenko reaction"/>
              </a:rPr>
              <a:t>Tishchenko reaction</a:t>
            </a:r>
            <a:r>
              <a:rPr lang="en-US" sz="1400" b="0" i="0" dirty="0">
                <a:solidFill>
                  <a:srgbClr val="202122"/>
                </a:solidFill>
                <a:effectLst/>
                <a:latin typeface="Times New Roman" panose="02020603050405020304" pitchFamily="18" charset="0"/>
                <a:cs typeface="Times New Roman" panose="02020603050405020304" pitchFamily="18" charset="0"/>
              </a:rPr>
              <a:t>, using </a:t>
            </a:r>
            <a:r>
              <a:rPr lang="en-US" sz="1400" b="0" i="0" u="none" strike="noStrike" dirty="0">
                <a:effectLst/>
                <a:latin typeface="Times New Roman" panose="02020603050405020304" pitchFamily="18" charset="0"/>
                <a:cs typeface="Times New Roman" panose="02020603050405020304" pitchFamily="18" charset="0"/>
                <a:hlinkClick r:id="rId3" tooltip="Benzaldehyde"/>
              </a:rPr>
              <a:t>benzaldehyde</a:t>
            </a:r>
            <a:r>
              <a:rPr lang="en-US" sz="1400" b="0" i="0" dirty="0">
                <a:solidFill>
                  <a:srgbClr val="202122"/>
                </a:solidFill>
                <a:effectLst/>
                <a:latin typeface="Times New Roman" panose="02020603050405020304" pitchFamily="18" charset="0"/>
                <a:cs typeface="Times New Roman" panose="02020603050405020304" pitchFamily="18" charset="0"/>
              </a:rPr>
              <a:t> with sodium </a:t>
            </a:r>
            <a:r>
              <a:rPr lang="en-US" sz="1400" b="0" i="0" dirty="0" err="1">
                <a:solidFill>
                  <a:srgbClr val="202122"/>
                </a:solidFill>
                <a:effectLst/>
                <a:latin typeface="Times New Roman" panose="02020603050405020304" pitchFamily="18" charset="0"/>
                <a:cs typeface="Times New Roman" panose="02020603050405020304" pitchFamily="18" charset="0"/>
              </a:rPr>
              <a:t>benzyloxide</a:t>
            </a:r>
            <a:r>
              <a:rPr lang="en-US" sz="1400" b="0" i="0" dirty="0">
                <a:solidFill>
                  <a:srgbClr val="202122"/>
                </a:solidFill>
                <a:effectLst/>
                <a:latin typeface="Times New Roman" panose="02020603050405020304" pitchFamily="18" charset="0"/>
                <a:cs typeface="Times New Roman" panose="02020603050405020304" pitchFamily="18" charset="0"/>
              </a:rPr>
              <a:t> (generated from </a:t>
            </a:r>
            <a:r>
              <a:rPr lang="en-US" sz="1400" b="0" i="0" u="none" strike="noStrike" dirty="0">
                <a:effectLst/>
                <a:latin typeface="Times New Roman" panose="02020603050405020304" pitchFamily="18" charset="0"/>
                <a:cs typeface="Times New Roman" panose="02020603050405020304" pitchFamily="18" charset="0"/>
                <a:hlinkClick r:id="rId4" tooltip="Sodium"/>
              </a:rPr>
              <a:t>sodium</a:t>
            </a:r>
            <a:r>
              <a:rPr lang="en-US" sz="1400" b="0" i="0" dirty="0">
                <a:solidFill>
                  <a:srgbClr val="202122"/>
                </a:solidFill>
                <a:effectLst/>
                <a:latin typeface="Times New Roman" panose="02020603050405020304" pitchFamily="18" charset="0"/>
                <a:cs typeface="Times New Roman" panose="02020603050405020304" pitchFamily="18" charset="0"/>
              </a:rPr>
              <a:t> and benzyl alcohol) as </a:t>
            </a:r>
            <a:r>
              <a:rPr lang="en-US" sz="1400" b="0" i="0" u="none" strike="noStrike" dirty="0">
                <a:effectLst/>
                <a:latin typeface="Times New Roman" panose="02020603050405020304" pitchFamily="18" charset="0"/>
                <a:cs typeface="Times New Roman" panose="02020603050405020304" pitchFamily="18" charset="0"/>
                <a:hlinkClick r:id="rId5" tooltip="Catalyst"/>
              </a:rPr>
              <a:t>catalyst</a:t>
            </a:r>
            <a:r>
              <a:rPr lang="en-US" sz="1400" b="0" i="0" u="none" strike="noStrike" dirty="0">
                <a:effectLst/>
                <a:latin typeface="Times New Roman" panose="02020603050405020304" pitchFamily="18" charset="0"/>
                <a:cs typeface="Times New Roman" panose="02020603050405020304" pitchFamily="18" charset="0"/>
              </a:rPr>
              <a:t>.(</a:t>
            </a:r>
            <a:r>
              <a:rPr lang="en-US" sz="1200" dirty="0"/>
              <a:t>condensation reaction</a:t>
            </a:r>
            <a:r>
              <a:rPr lang="en-US" sz="1400" b="0" i="0" u="none" strike="noStrike" dirty="0">
                <a:effectLst/>
                <a:latin typeface="Times New Roman" panose="02020603050405020304" pitchFamily="18" charset="0"/>
                <a:cs typeface="Times New Roman" panose="02020603050405020304" pitchFamily="18" charset="0"/>
              </a:rPr>
              <a:t>)</a:t>
            </a:r>
          </a:p>
          <a:p>
            <a:endParaRPr lang="en-US" sz="1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400" b="0" i="0" u="none" strike="noStrike" dirty="0">
              <a:effectLst/>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400" dirty="0">
              <a:latin typeface="Times New Roman" panose="02020603050405020304" pitchFamily="18" charset="0"/>
              <a:cs typeface="Times New Roman" panose="02020603050405020304" pitchFamily="18" charset="0"/>
            </a:endParaRPr>
          </a:p>
          <a:p>
            <a:r>
              <a:rPr lang="en-US" sz="1400" b="0" i="0" u="none" strike="noStrike" dirty="0">
                <a:effectLst/>
                <a:latin typeface="Times New Roman" panose="02020603050405020304" pitchFamily="18" charset="0"/>
                <a:cs typeface="Times New Roman" panose="02020603050405020304" pitchFamily="18" charset="0"/>
              </a:rPr>
              <a:t>2. Esterification Method (Direct Esterification):</a:t>
            </a:r>
          </a:p>
          <a:p>
            <a:endParaRPr lang="en-US" sz="1400" b="0" i="0" u="none" strike="noStrike" dirty="0">
              <a:effectLst/>
              <a:latin typeface="Times New Roman" panose="02020603050405020304" pitchFamily="18" charset="0"/>
              <a:cs typeface="Times New Roman" panose="02020603050405020304" pitchFamily="18" charset="0"/>
            </a:endParaRPr>
          </a:p>
          <a:p>
            <a:endParaRPr lang="en-US" sz="1400" b="0" i="0" u="none" strike="noStrike" dirty="0">
              <a:effectLst/>
              <a:latin typeface="Times New Roman" panose="02020603050405020304" pitchFamily="18" charset="0"/>
              <a:cs typeface="Times New Roman" panose="02020603050405020304" pitchFamily="18" charset="0"/>
            </a:endParaRPr>
          </a:p>
          <a:p>
            <a:endParaRPr lang="en-US" sz="1400" b="0" i="0" u="none" strike="noStrike" dirty="0">
              <a:effectLst/>
              <a:latin typeface="Times New Roman" panose="02020603050405020304" pitchFamily="18" charset="0"/>
              <a:cs typeface="Times New Roman" panose="02020603050405020304" pitchFamily="18" charset="0"/>
            </a:endParaRPr>
          </a:p>
          <a:p>
            <a:r>
              <a:rPr lang="en-US" sz="1400" dirty="0">
                <a:latin typeface="Times New Roman" panose="02020603050405020304" pitchFamily="18" charset="0"/>
                <a:cs typeface="Times New Roman" panose="02020603050405020304" pitchFamily="18" charset="0"/>
              </a:rPr>
              <a:t>3. Reaction using Benzoyl Chloride (Acyl Chloride method):</a:t>
            </a:r>
            <a:endParaRPr lang="en-US" sz="1400" b="0" i="0" u="none" strike="noStrike" dirty="0">
              <a:effectLst/>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endParaRPr lang="en-US" sz="1400" b="0" i="0" u="none" strike="noStrike" dirty="0">
              <a:effectLst/>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400" b="0" i="0" u="none" strike="noStrike" dirty="0">
              <a:effectLst/>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400" b="0" i="0" u="none" strike="noStrike" dirty="0">
              <a:effectLst/>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endParaRPr lang="en-US" sz="1400" dirty="0">
              <a:latin typeface="Times New Roman" panose="02020603050405020304" pitchFamily="18" charset="0"/>
              <a:cs typeface="Times New Roman" panose="02020603050405020304" pitchFamily="18" charset="0"/>
            </a:endParaRPr>
          </a:p>
          <a:p>
            <a:endParaRPr lang="en-US" sz="1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400" dirty="0">
              <a:latin typeface="Times New Roman" panose="02020603050405020304" pitchFamily="18" charset="0"/>
              <a:cs typeface="Times New Roman" panose="02020603050405020304" pitchFamily="18" charset="0"/>
            </a:endParaRPr>
          </a:p>
          <a:p>
            <a:pPr marL="457200" indent="-457200">
              <a:buFont typeface="+mj-lt"/>
              <a:buAutoNum type="arabicPeriod"/>
            </a:pPr>
            <a:endParaRPr lang="en-US" sz="1400" dirty="0">
              <a:latin typeface="Times New Roman" panose="02020603050405020304" pitchFamily="18" charset="0"/>
              <a:cs typeface="Times New Roman" panose="02020603050405020304" pitchFamily="18" charset="0"/>
            </a:endParaRPr>
          </a:p>
        </p:txBody>
      </p:sp>
      <p:pic>
        <p:nvPicPr>
          <p:cNvPr id="11" name="Picture 10">
            <a:extLst>
              <a:ext uri="{FF2B5EF4-FFF2-40B4-BE49-F238E27FC236}">
                <a16:creationId xmlns:a16="http://schemas.microsoft.com/office/drawing/2014/main" id="{C55AB4FA-8D26-90D6-C6E8-DBFE2E5A7D85}"/>
              </a:ext>
            </a:extLst>
          </p:cNvPr>
          <p:cNvPicPr>
            <a:picLocks noChangeAspect="1"/>
          </p:cNvPicPr>
          <p:nvPr/>
        </p:nvPicPr>
        <p:blipFill>
          <a:blip r:embed="rId6"/>
          <a:stretch>
            <a:fillRect/>
          </a:stretch>
        </p:blipFill>
        <p:spPr>
          <a:xfrm>
            <a:off x="1735257" y="1933678"/>
            <a:ext cx="9428043" cy="1309511"/>
          </a:xfrm>
          <a:prstGeom prst="rect">
            <a:avLst/>
          </a:prstGeom>
        </p:spPr>
      </p:pic>
      <p:pic>
        <p:nvPicPr>
          <p:cNvPr id="13" name="Picture 12">
            <a:extLst>
              <a:ext uri="{FF2B5EF4-FFF2-40B4-BE49-F238E27FC236}">
                <a16:creationId xmlns:a16="http://schemas.microsoft.com/office/drawing/2014/main" id="{8D32711D-1C52-621C-FA8F-3D89D205AA38}"/>
              </a:ext>
            </a:extLst>
          </p:cNvPr>
          <p:cNvPicPr>
            <a:picLocks noChangeAspect="1"/>
          </p:cNvPicPr>
          <p:nvPr/>
        </p:nvPicPr>
        <p:blipFill>
          <a:blip r:embed="rId7"/>
          <a:stretch>
            <a:fillRect/>
          </a:stretch>
        </p:blipFill>
        <p:spPr>
          <a:xfrm>
            <a:off x="2687402" y="3458302"/>
            <a:ext cx="6659880" cy="1113698"/>
          </a:xfrm>
          <a:prstGeom prst="rect">
            <a:avLst/>
          </a:prstGeom>
        </p:spPr>
      </p:pic>
      <p:pic>
        <p:nvPicPr>
          <p:cNvPr id="14" name="Picture 13">
            <a:extLst>
              <a:ext uri="{FF2B5EF4-FFF2-40B4-BE49-F238E27FC236}">
                <a16:creationId xmlns:a16="http://schemas.microsoft.com/office/drawing/2014/main" id="{2C524B8D-0F1E-535B-DB32-0B784D17FD96}"/>
              </a:ext>
            </a:extLst>
          </p:cNvPr>
          <p:cNvPicPr>
            <a:picLocks noChangeAspect="1"/>
          </p:cNvPicPr>
          <p:nvPr/>
        </p:nvPicPr>
        <p:blipFill>
          <a:blip r:embed="rId8"/>
          <a:stretch>
            <a:fillRect/>
          </a:stretch>
        </p:blipFill>
        <p:spPr>
          <a:xfrm>
            <a:off x="2230857" y="5179239"/>
            <a:ext cx="6720840" cy="1515072"/>
          </a:xfrm>
          <a:prstGeom prst="rect">
            <a:avLst/>
          </a:prstGeom>
        </p:spPr>
      </p:pic>
    </p:spTree>
    <p:extLst>
      <p:ext uri="{BB962C8B-B14F-4D97-AF65-F5344CB8AC3E}">
        <p14:creationId xmlns:p14="http://schemas.microsoft.com/office/powerpoint/2010/main" val="40834889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7B22176A-41DB-4D9A-9B6F-F2296F1ED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74A8DF5-445E-49C5-B10A-8DF5FEFBCC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9A4E38D9-EFB8-40B5-B42B-514FBF18036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0920" y="157606"/>
            <a:ext cx="11870161" cy="65427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694DA7-09C2-0B85-FF9F-AF9ED8E41F16}"/>
              </a:ext>
            </a:extLst>
          </p:cNvPr>
          <p:cNvSpPr>
            <a:spLocks noGrp="1"/>
          </p:cNvSpPr>
          <p:nvPr>
            <p:ph type="title"/>
          </p:nvPr>
        </p:nvSpPr>
        <p:spPr>
          <a:xfrm>
            <a:off x="4416583" y="471948"/>
            <a:ext cx="5129972" cy="600497"/>
          </a:xfrm>
        </p:spPr>
        <p:txBody>
          <a:bodyPr anchor="b">
            <a:normAutofit/>
          </a:bodyPr>
          <a:lstStyle/>
          <a:p>
            <a:pPr algn="ctr"/>
            <a:r>
              <a:rPr lang="en-US" b="1" dirty="0">
                <a:highlight>
                  <a:srgbClr val="00FFFF"/>
                </a:highlight>
                <a:latin typeface="Times New Roman" panose="02020603050405020304" pitchFamily="18" charset="0"/>
                <a:cs typeface="Times New Roman" panose="02020603050405020304" pitchFamily="18" charset="0"/>
              </a:rPr>
              <a:t>Step-by-Step Mechanism</a:t>
            </a:r>
          </a:p>
        </p:txBody>
      </p:sp>
      <p:sp>
        <p:nvSpPr>
          <p:cNvPr id="3" name="Content Placeholder 2">
            <a:extLst>
              <a:ext uri="{FF2B5EF4-FFF2-40B4-BE49-F238E27FC236}">
                <a16:creationId xmlns:a16="http://schemas.microsoft.com/office/drawing/2014/main" id="{98F9C30C-3ADB-E39F-6A25-E66079FD938B}"/>
              </a:ext>
            </a:extLst>
          </p:cNvPr>
          <p:cNvSpPr>
            <a:spLocks noGrp="1"/>
          </p:cNvSpPr>
          <p:nvPr>
            <p:ph idx="1"/>
          </p:nvPr>
        </p:nvSpPr>
        <p:spPr>
          <a:xfrm>
            <a:off x="2539999" y="1072445"/>
            <a:ext cx="9140723" cy="4835499"/>
          </a:xfrm>
        </p:spPr>
        <p:txBody>
          <a:bodyPr anchor="ctr">
            <a:noAutofit/>
          </a:bodyPr>
          <a:lstStyle/>
          <a:p>
            <a:pPr algn="ctr">
              <a:lnSpc>
                <a:spcPct val="100000"/>
              </a:lnSpc>
            </a:pPr>
            <a:r>
              <a:rPr lang="en-US" sz="1400" b="1" dirty="0">
                <a:latin typeface="Times New Roman" panose="02020603050405020304" pitchFamily="18" charset="0"/>
                <a:cs typeface="Times New Roman" panose="02020603050405020304" pitchFamily="18" charset="0"/>
              </a:rPr>
              <a:t>Step 1: Formation of Sodium </a:t>
            </a:r>
            <a:r>
              <a:rPr lang="en-US" sz="1400" b="1" dirty="0" err="1">
                <a:latin typeface="Times New Roman" panose="02020603050405020304" pitchFamily="18" charset="0"/>
                <a:cs typeface="Times New Roman" panose="02020603050405020304" pitchFamily="18" charset="0"/>
              </a:rPr>
              <a:t>Benzyloxide</a:t>
            </a:r>
            <a:r>
              <a:rPr lang="en-US" sz="1400" b="1" dirty="0">
                <a:latin typeface="Times New Roman" panose="02020603050405020304" pitchFamily="18" charset="0"/>
                <a:cs typeface="Times New Roman" panose="02020603050405020304" pitchFamily="18" charset="0"/>
              </a:rPr>
              <a:t> (Activation of the Alcohol</a:t>
            </a:r>
            <a:r>
              <a:rPr lang="en-US" sz="1400" dirty="0">
                <a:latin typeface="Times New Roman" panose="02020603050405020304" pitchFamily="18" charset="0"/>
                <a:cs typeface="Times New Roman" panose="02020603050405020304" pitchFamily="18" charset="0"/>
              </a:rPr>
              <a:t>)</a:t>
            </a:r>
            <a:endParaRPr lang="ar-IQ" sz="1400" dirty="0">
              <a:latin typeface="Times New Roman" panose="02020603050405020304" pitchFamily="18" charset="0"/>
              <a:cs typeface="Times New Roman" panose="02020603050405020304" pitchFamily="18" charset="0"/>
            </a:endParaRPr>
          </a:p>
          <a:p>
            <a:pPr algn="ctr">
              <a:lnSpc>
                <a:spcPct val="100000"/>
              </a:lnSpc>
            </a:pPr>
            <a:r>
              <a:rPr lang="en-US" sz="1400" dirty="0">
                <a:latin typeface="Times New Roman" panose="02020603050405020304" pitchFamily="18" charset="0"/>
                <a:cs typeface="Times New Roman" panose="02020603050405020304" pitchFamily="18" charset="0"/>
              </a:rPr>
              <a:t>Initially, benzyl alcohol is treated with sodium hydroxide (NaOH), a strong base. Sodium hydroxide deprotonates the hydroxyl group of benzyl alcohol, converting it into sodium </a:t>
            </a:r>
            <a:r>
              <a:rPr lang="en-US" sz="1400" dirty="0" err="1">
                <a:latin typeface="Times New Roman" panose="02020603050405020304" pitchFamily="18" charset="0"/>
                <a:cs typeface="Times New Roman" panose="02020603050405020304" pitchFamily="18" charset="0"/>
              </a:rPr>
              <a:t>benzyloxide</a:t>
            </a:r>
            <a:r>
              <a:rPr lang="en-US" sz="1400" dirty="0">
                <a:latin typeface="Times New Roman" panose="02020603050405020304" pitchFamily="18" charset="0"/>
                <a:cs typeface="Times New Roman" panose="02020603050405020304" pitchFamily="18" charset="0"/>
              </a:rPr>
              <a:t>. This transformation significantly enhances the nucleophilicity of the alcohol, making it more reactive and better able to attack electrophilic centers.</a:t>
            </a:r>
            <a:endParaRPr lang="ar-IQ" sz="1400" dirty="0">
              <a:latin typeface="Times New Roman" panose="02020603050405020304" pitchFamily="18" charset="0"/>
              <a:cs typeface="Times New Roman" panose="02020603050405020304" pitchFamily="18" charset="0"/>
            </a:endParaRPr>
          </a:p>
          <a:p>
            <a:pPr algn="ctr">
              <a:lnSpc>
                <a:spcPct val="100000"/>
              </a:lnSpc>
            </a:pPr>
            <a:r>
              <a:rPr lang="en-US" sz="1400" b="1" dirty="0">
                <a:latin typeface="Times New Roman" panose="02020603050405020304" pitchFamily="18" charset="0"/>
                <a:cs typeface="Times New Roman" panose="02020603050405020304" pitchFamily="18" charset="0"/>
              </a:rPr>
              <a:t>Step 2: Nucleophilic Attack on Benzoyl Chloride.</a:t>
            </a:r>
            <a:endParaRPr lang="ar-IQ" sz="1400" b="1" dirty="0">
              <a:latin typeface="Times New Roman" panose="02020603050405020304" pitchFamily="18" charset="0"/>
              <a:cs typeface="Times New Roman" panose="02020603050405020304" pitchFamily="18" charset="0"/>
            </a:endParaRPr>
          </a:p>
          <a:p>
            <a:pPr algn="ctr">
              <a:lnSpc>
                <a:spcPct val="100000"/>
              </a:lnSpc>
            </a:pPr>
            <a:r>
              <a:rPr lang="en-US" sz="1400" dirty="0">
                <a:latin typeface="Times New Roman" panose="02020603050405020304" pitchFamily="18" charset="0"/>
                <a:cs typeface="Times New Roman" panose="02020603050405020304" pitchFamily="18" charset="0"/>
              </a:rPr>
              <a:t>The activated form of benzyl alcohol (sodium </a:t>
            </a:r>
            <a:r>
              <a:rPr lang="en-US" sz="1400" dirty="0" err="1">
                <a:latin typeface="Times New Roman" panose="02020603050405020304" pitchFamily="18" charset="0"/>
                <a:cs typeface="Times New Roman" panose="02020603050405020304" pitchFamily="18" charset="0"/>
              </a:rPr>
              <a:t>benzyloxide</a:t>
            </a:r>
            <a:r>
              <a:rPr lang="en-US" sz="1400" dirty="0">
                <a:latin typeface="Times New Roman" panose="02020603050405020304" pitchFamily="18" charset="0"/>
                <a:cs typeface="Times New Roman" panose="02020603050405020304" pitchFamily="18" charset="0"/>
              </a:rPr>
              <a:t>) acts as a powerful nucleophile. It attacks the electrophilic carbonyl carbon atom in benzoyl chloride, forming a transient tetrahedral intermediate. This intermediate is negatively charged and contains both benzyl and chloride substituents attached to the carbonyl carbon.</a:t>
            </a:r>
          </a:p>
          <a:p>
            <a:pPr algn="ctr">
              <a:lnSpc>
                <a:spcPct val="100000"/>
              </a:lnSpc>
            </a:pPr>
            <a:r>
              <a:rPr lang="en-US" sz="1400" b="1" dirty="0">
                <a:latin typeface="Times New Roman" panose="02020603050405020304" pitchFamily="18" charset="0"/>
                <a:cs typeface="Times New Roman" panose="02020603050405020304" pitchFamily="18" charset="0"/>
              </a:rPr>
              <a:t>Step 3: Collapse of the Intermediate and Departure of Chloride Ion</a:t>
            </a:r>
            <a:r>
              <a:rPr lang="en-US" sz="1400" dirty="0">
                <a:latin typeface="Times New Roman" panose="02020603050405020304" pitchFamily="18" charset="0"/>
                <a:cs typeface="Times New Roman" panose="02020603050405020304" pitchFamily="18" charset="0"/>
              </a:rPr>
              <a:t>.</a:t>
            </a:r>
          </a:p>
          <a:p>
            <a:pPr algn="ctr">
              <a:lnSpc>
                <a:spcPct val="100000"/>
              </a:lnSpc>
            </a:pPr>
            <a:r>
              <a:rPr lang="en-US" sz="1400" dirty="0">
                <a:latin typeface="Times New Roman" panose="02020603050405020304" pitchFamily="18" charset="0"/>
                <a:cs typeface="Times New Roman" panose="02020603050405020304" pitchFamily="18" charset="0"/>
              </a:rPr>
              <a:t>The tetrahedral intermediate formed in the previous step is unstable and rapidly collapses. In this step, the chloride ion, acting as a good leaving group, departs from the intermediate structure. This departure regenerates the carbonyl functionality and results in the formation of benzyl benzoate.</a:t>
            </a:r>
          </a:p>
          <a:p>
            <a:pPr algn="ctr">
              <a:lnSpc>
                <a:spcPct val="100000"/>
              </a:lnSpc>
            </a:pPr>
            <a:r>
              <a:rPr lang="en-US" sz="1400" b="1" dirty="0">
                <a:latin typeface="Times New Roman" panose="02020603050405020304" pitchFamily="18" charset="0"/>
                <a:cs typeface="Times New Roman" panose="02020603050405020304" pitchFamily="18" charset="0"/>
              </a:rPr>
              <a:t>Step 4: Neutralization and By-product Formation. </a:t>
            </a:r>
          </a:p>
          <a:p>
            <a:pPr algn="ctr">
              <a:lnSpc>
                <a:spcPct val="100000"/>
              </a:lnSpc>
            </a:pPr>
            <a:r>
              <a:rPr lang="en-US" sz="1400" dirty="0">
                <a:latin typeface="Times New Roman" panose="02020603050405020304" pitchFamily="18" charset="0"/>
                <a:cs typeface="Times New Roman" panose="02020603050405020304" pitchFamily="18" charset="0"/>
              </a:rPr>
              <a:t>Simultaneously, the chloride ion released from the intermediate combines with sodium ions (Na⁺) from the base, forming sodium chloride (NaCl). Additionally, water is produced in the initial step during the deprotonation of benzyl alcohol by sodium hydroxide</a:t>
            </a:r>
            <a:r>
              <a:rPr lang="en-US" sz="1200" dirty="0">
                <a:latin typeface="Times New Roman" panose="02020603050405020304" pitchFamily="18" charset="0"/>
                <a:cs typeface="Times New Roman" panose="02020603050405020304" pitchFamily="18" charset="0"/>
              </a:rPr>
              <a:t>.</a:t>
            </a:r>
          </a:p>
        </p:txBody>
      </p:sp>
      <p:pic>
        <p:nvPicPr>
          <p:cNvPr id="7" name="Graphic 6" descr="Champagne Glasses">
            <a:extLst>
              <a:ext uri="{FF2B5EF4-FFF2-40B4-BE49-F238E27FC236}">
                <a16:creationId xmlns:a16="http://schemas.microsoft.com/office/drawing/2014/main" id="{5C72FE6A-BB2A-BB61-9092-7661B6B54B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82222" y="1231027"/>
            <a:ext cx="2257777" cy="4395946"/>
          </a:xfrm>
          <a:prstGeom prst="rect">
            <a:avLst/>
          </a:prstGeom>
        </p:spPr>
      </p:pic>
      <p:grpSp>
        <p:nvGrpSpPr>
          <p:cNvPr id="16" name="Group 15">
            <a:extLst>
              <a:ext uri="{FF2B5EF4-FFF2-40B4-BE49-F238E27FC236}">
                <a16:creationId xmlns:a16="http://schemas.microsoft.com/office/drawing/2014/main" id="{D87FFE71-34DC-4C53-AE0F-6B141D081D0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174239" y="5850225"/>
            <a:ext cx="867485" cy="115439"/>
            <a:chOff x="8910933" y="1861308"/>
            <a:chExt cx="867485" cy="115439"/>
          </a:xfrm>
        </p:grpSpPr>
        <p:sp>
          <p:nvSpPr>
            <p:cNvPr id="17" name="Rectangle 16">
              <a:extLst>
                <a:ext uri="{FF2B5EF4-FFF2-40B4-BE49-F238E27FC236}">
                  <a16:creationId xmlns:a16="http://schemas.microsoft.com/office/drawing/2014/main" id="{37DF92F1-0E20-46AC-BB8F-F66926B40C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ffectLst>
                  <a:outerShdw blurRad="38100" dist="38100" dir="2700000" algn="tl">
                    <a:srgbClr val="000000">
                      <a:alpha val="43137"/>
                    </a:srgbClr>
                  </a:outerShdw>
                </a:effectLst>
              </a:endParaRPr>
            </a:p>
          </p:txBody>
        </p:sp>
        <p:cxnSp>
          <p:nvCxnSpPr>
            <p:cNvPr id="18" name="Straight Connector 17">
              <a:extLst>
                <a:ext uri="{FF2B5EF4-FFF2-40B4-BE49-F238E27FC236}">
                  <a16:creationId xmlns:a16="http://schemas.microsoft.com/office/drawing/2014/main" id="{FFA14CB4-8459-4D23-B4FF-8F9868E3FC98}"/>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A0C763F-37C4-4E00-AEB2-8867F4AA257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2"/>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5949432"/>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67470A9-A62C-8691-2DC4-D09FA8AF860B}"/>
              </a:ext>
            </a:extLst>
          </p:cNvPr>
          <p:cNvPicPr>
            <a:picLocks noChangeAspect="1"/>
          </p:cNvPicPr>
          <p:nvPr/>
        </p:nvPicPr>
        <p:blipFill>
          <a:blip r:embed="rId2"/>
          <a:stretch>
            <a:fillRect/>
          </a:stretch>
        </p:blipFill>
        <p:spPr>
          <a:xfrm>
            <a:off x="157316" y="186813"/>
            <a:ext cx="11828207" cy="6508956"/>
          </a:xfrm>
          <a:prstGeom prst="rect">
            <a:avLst/>
          </a:prstGeom>
        </p:spPr>
      </p:pic>
    </p:spTree>
    <p:extLst>
      <p:ext uri="{BB962C8B-B14F-4D97-AF65-F5344CB8AC3E}">
        <p14:creationId xmlns:p14="http://schemas.microsoft.com/office/powerpoint/2010/main" val="639097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C07271E9-21F4-400B-84B6-052EAFCFE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3E3D78ED-34B7-4F8E-8377-994DCAD3C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648"/>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Laboratory glassware containing solution">
            <a:extLst>
              <a:ext uri="{FF2B5EF4-FFF2-40B4-BE49-F238E27FC236}">
                <a16:creationId xmlns:a16="http://schemas.microsoft.com/office/drawing/2014/main" id="{4177603F-6E26-A90C-B8F5-48C2662E547A}"/>
              </a:ext>
            </a:extLst>
          </p:cNvPr>
          <p:cNvPicPr>
            <a:picLocks noChangeAspect="1"/>
          </p:cNvPicPr>
          <p:nvPr/>
        </p:nvPicPr>
        <p:blipFill>
          <a:blip r:embed="rId2">
            <a:alphaModFix amt="40000"/>
          </a:blip>
          <a:srcRect t="24873"/>
          <a:stretch/>
        </p:blipFill>
        <p:spPr>
          <a:xfrm>
            <a:off x="21" y="41780"/>
            <a:ext cx="12191979" cy="6869638"/>
          </a:xfrm>
          <a:prstGeom prst="rect">
            <a:avLst/>
          </a:prstGeom>
        </p:spPr>
      </p:pic>
      <p:sp>
        <p:nvSpPr>
          <p:cNvPr id="2" name="Title 1">
            <a:extLst>
              <a:ext uri="{FF2B5EF4-FFF2-40B4-BE49-F238E27FC236}">
                <a16:creationId xmlns:a16="http://schemas.microsoft.com/office/drawing/2014/main" id="{680D6276-617C-D9BF-8227-D6A003691CA0}"/>
              </a:ext>
            </a:extLst>
          </p:cNvPr>
          <p:cNvSpPr>
            <a:spLocks noGrp="1"/>
          </p:cNvSpPr>
          <p:nvPr>
            <p:ph type="title"/>
          </p:nvPr>
        </p:nvSpPr>
        <p:spPr>
          <a:xfrm>
            <a:off x="1736785" y="723901"/>
            <a:ext cx="8718430" cy="569268"/>
          </a:xfrm>
          <a:effectLst>
            <a:outerShdw blurRad="50800" dist="12700" dir="2700000" algn="tl" rotWithShape="0">
              <a:prstClr val="black">
                <a:alpha val="40000"/>
              </a:prstClr>
            </a:outerShdw>
          </a:effectLst>
        </p:spPr>
        <p:txBody>
          <a:bodyPr>
            <a:normAutofit fontScale="90000"/>
          </a:bodyPr>
          <a:lstStyle/>
          <a:p>
            <a:pPr algn="ctr"/>
            <a:r>
              <a:rPr lang="en-US" b="1" dirty="0" err="1">
                <a:solidFill>
                  <a:schemeClr val="tx1"/>
                </a:solidFill>
              </a:rPr>
              <a:t>Proceduer</a:t>
            </a:r>
            <a:r>
              <a:rPr lang="en-US" b="1" dirty="0">
                <a:solidFill>
                  <a:schemeClr val="tx1"/>
                </a:solidFill>
              </a:rPr>
              <a:t> </a:t>
            </a:r>
          </a:p>
        </p:txBody>
      </p:sp>
      <p:sp>
        <p:nvSpPr>
          <p:cNvPr id="3" name="Content Placeholder 2">
            <a:extLst>
              <a:ext uri="{FF2B5EF4-FFF2-40B4-BE49-F238E27FC236}">
                <a16:creationId xmlns:a16="http://schemas.microsoft.com/office/drawing/2014/main" id="{AAE913C9-EB8E-79D0-502F-2A027AFE66B6}"/>
              </a:ext>
            </a:extLst>
          </p:cNvPr>
          <p:cNvSpPr>
            <a:spLocks noGrp="1"/>
          </p:cNvSpPr>
          <p:nvPr>
            <p:ph idx="1"/>
          </p:nvPr>
        </p:nvSpPr>
        <p:spPr>
          <a:xfrm>
            <a:off x="771607" y="1374783"/>
            <a:ext cx="11025281" cy="4203632"/>
          </a:xfrm>
          <a:effectLst>
            <a:outerShdw blurRad="50800" dist="12700" dir="2700000" algn="tl" rotWithShape="0">
              <a:prstClr val="black">
                <a:alpha val="40000"/>
              </a:prstClr>
            </a:outerShdw>
          </a:effectLst>
        </p:spPr>
        <p:txBody>
          <a:bodyPr>
            <a:normAutofit/>
          </a:bodyPr>
          <a:lstStyle/>
          <a:p>
            <a:pPr marL="457200" indent="-457200" algn="ctr">
              <a:lnSpc>
                <a:spcPct val="100000"/>
              </a:lnSpc>
              <a:buFont typeface="+mj-lt"/>
              <a:buAutoNum type="arabicPeriod"/>
            </a:pPr>
            <a:r>
              <a:rPr lang="en-US" sz="1600" dirty="0">
                <a:solidFill>
                  <a:schemeClr val="tx1"/>
                </a:solidFill>
                <a:latin typeface="Times New Roman" panose="02020603050405020304" pitchFamily="18" charset="0"/>
                <a:cs typeface="Times New Roman" panose="02020603050405020304" pitchFamily="18" charset="0"/>
              </a:rPr>
              <a:t>Place 1 ml of benzyl alcohol into a 100 ml round-bottom flask</a:t>
            </a:r>
            <a:r>
              <a:rPr lang="ar-IQ" sz="1600" dirty="0">
                <a:solidFill>
                  <a:schemeClr val="tx1"/>
                </a:solidFill>
                <a:latin typeface="Times New Roman" panose="02020603050405020304" pitchFamily="18" charset="0"/>
                <a:cs typeface="Times New Roman" panose="02020603050405020304" pitchFamily="18" charset="0"/>
              </a:rPr>
              <a:t>.</a:t>
            </a:r>
          </a:p>
          <a:p>
            <a:pPr marL="457200" indent="-457200" algn="ctr">
              <a:lnSpc>
                <a:spcPct val="100000"/>
              </a:lnSpc>
              <a:buFont typeface="+mj-lt"/>
              <a:buAutoNum type="arabicPeriod"/>
            </a:pPr>
            <a:r>
              <a:rPr lang="en-US" sz="1600" dirty="0">
                <a:solidFill>
                  <a:schemeClr val="tx1"/>
                </a:solidFill>
                <a:latin typeface="Times New Roman" panose="02020603050405020304" pitchFamily="18" charset="0"/>
                <a:cs typeface="Times New Roman" panose="02020603050405020304" pitchFamily="18" charset="0"/>
              </a:rPr>
              <a:t>Add </a:t>
            </a:r>
            <a:r>
              <a:rPr lang="ar-IQ" sz="1600" dirty="0">
                <a:solidFill>
                  <a:schemeClr val="tx1"/>
                </a:solidFill>
                <a:latin typeface="Times New Roman" panose="02020603050405020304" pitchFamily="18" charset="0"/>
                <a:cs typeface="Times New Roman" panose="02020603050405020304" pitchFamily="18" charset="0"/>
              </a:rPr>
              <a:t>8</a:t>
            </a:r>
            <a:r>
              <a:rPr lang="en-US" sz="1600" dirty="0">
                <a:solidFill>
                  <a:schemeClr val="tx1"/>
                </a:solidFill>
                <a:latin typeface="Times New Roman" panose="02020603050405020304" pitchFamily="18" charset="0"/>
                <a:cs typeface="Times New Roman" panose="02020603050405020304" pitchFamily="18" charset="0"/>
              </a:rPr>
              <a:t> ml of 10% sodium hydroxide solution to the flask containing benzyl alcohol. Shake vigorously until a temporary white emulsion forms.</a:t>
            </a:r>
            <a:endParaRPr lang="ar-IQ" sz="1600" dirty="0">
              <a:solidFill>
                <a:schemeClr val="tx1"/>
              </a:solidFill>
              <a:latin typeface="Times New Roman" panose="02020603050405020304" pitchFamily="18" charset="0"/>
              <a:cs typeface="Times New Roman" panose="02020603050405020304" pitchFamily="18" charset="0"/>
            </a:endParaRPr>
          </a:p>
          <a:p>
            <a:pPr marL="457200" indent="-457200" algn="ctr">
              <a:lnSpc>
                <a:spcPct val="100000"/>
              </a:lnSpc>
              <a:buFont typeface="+mj-lt"/>
              <a:buAutoNum type="arabicPeriod"/>
            </a:pPr>
            <a:r>
              <a:rPr lang="en-US" sz="1600" dirty="0">
                <a:solidFill>
                  <a:schemeClr val="tx1"/>
                </a:solidFill>
                <a:latin typeface="Times New Roman" panose="02020603050405020304" pitchFamily="18" charset="0"/>
                <a:cs typeface="Times New Roman" panose="02020603050405020304" pitchFamily="18" charset="0"/>
              </a:rPr>
              <a:t>Add 1 ml of benzoyl chloride to the mixture, then heat the reaction gently at approximately 50–60 °C for 20–30 minutes, until clear, oily droplets form, indicating the formation of benzyl benzoate.</a:t>
            </a:r>
            <a:endParaRPr lang="ar-IQ" sz="1600" dirty="0">
              <a:solidFill>
                <a:schemeClr val="tx1"/>
              </a:solidFill>
              <a:latin typeface="Times New Roman" panose="02020603050405020304" pitchFamily="18" charset="0"/>
              <a:cs typeface="Times New Roman" panose="02020603050405020304" pitchFamily="18" charset="0"/>
            </a:endParaRPr>
          </a:p>
          <a:p>
            <a:pPr marL="457200" indent="-457200" algn="ctr">
              <a:lnSpc>
                <a:spcPct val="100000"/>
              </a:lnSpc>
              <a:buFont typeface="+mj-lt"/>
              <a:buAutoNum type="arabicPeriod"/>
            </a:pPr>
            <a:r>
              <a:rPr lang="en-US" sz="1600" dirty="0">
                <a:solidFill>
                  <a:schemeClr val="tx1"/>
                </a:solidFill>
                <a:latin typeface="Times New Roman" panose="02020603050405020304" pitchFamily="18" charset="0"/>
                <a:cs typeface="Times New Roman" panose="02020603050405020304" pitchFamily="18" charset="0"/>
              </a:rPr>
              <a:t>Add 10 ml of ether(Diethyl ether)to the mixture to facilitate phase separation.</a:t>
            </a:r>
            <a:endParaRPr lang="ar-IQ" sz="1600" dirty="0">
              <a:solidFill>
                <a:schemeClr val="tx1"/>
              </a:solidFill>
              <a:latin typeface="Times New Roman" panose="02020603050405020304" pitchFamily="18" charset="0"/>
              <a:cs typeface="Times New Roman" panose="02020603050405020304" pitchFamily="18" charset="0"/>
            </a:endParaRPr>
          </a:p>
          <a:p>
            <a:pPr marL="457200" indent="-457200" algn="ctr">
              <a:lnSpc>
                <a:spcPct val="100000"/>
              </a:lnSpc>
              <a:buFont typeface="+mj-lt"/>
              <a:buAutoNum type="arabicPeriod"/>
            </a:pPr>
            <a:r>
              <a:rPr lang="en-US" sz="1600" dirty="0">
                <a:solidFill>
                  <a:schemeClr val="tx1"/>
                </a:solidFill>
                <a:latin typeface="Times New Roman" panose="02020603050405020304" pitchFamily="18" charset="0"/>
                <a:cs typeface="Times New Roman" panose="02020603050405020304" pitchFamily="18" charset="0"/>
              </a:rPr>
              <a:t>Transfer the mixture into a separatory funnel and shake vigorously for 5–10 minutes to ensure the complete dissolution of the oily layer into the organic phase.</a:t>
            </a:r>
            <a:endParaRPr lang="ar-IQ" sz="1600" dirty="0">
              <a:solidFill>
                <a:schemeClr val="tx1"/>
              </a:solidFill>
              <a:latin typeface="Times New Roman" panose="02020603050405020304" pitchFamily="18" charset="0"/>
              <a:cs typeface="Times New Roman" panose="02020603050405020304" pitchFamily="18" charset="0"/>
            </a:endParaRPr>
          </a:p>
          <a:p>
            <a:pPr marL="457200" indent="-457200" algn="ctr">
              <a:lnSpc>
                <a:spcPct val="100000"/>
              </a:lnSpc>
              <a:buFont typeface="+mj-lt"/>
              <a:buAutoNum type="arabicPeriod"/>
            </a:pPr>
            <a:r>
              <a:rPr lang="en-US" sz="1600" dirty="0">
                <a:solidFill>
                  <a:schemeClr val="tx1"/>
                </a:solidFill>
                <a:latin typeface="Times New Roman" panose="02020603050405020304" pitchFamily="18" charset="0"/>
                <a:cs typeface="Times New Roman" panose="02020603050405020304" pitchFamily="18" charset="0"/>
              </a:rPr>
              <a:t>Open the stopcock and carefully drain the lower aqueous layer. Then, collect the upper organic layer (ether layer) in a beaker. Allow the ether to evaporate naturally, leaving behind the oily residue of the desired product</a:t>
            </a:r>
            <a:r>
              <a:rPr lang="en-US" sz="1600" dirty="0">
                <a:solidFill>
                  <a:schemeClr val="tx1"/>
                </a:solidFill>
              </a:rPr>
              <a:t>.</a:t>
            </a:r>
          </a:p>
          <a:p>
            <a:pPr marL="457200" indent="-457200" algn="ctr">
              <a:lnSpc>
                <a:spcPct val="100000"/>
              </a:lnSpc>
              <a:buFont typeface="+mj-lt"/>
              <a:buAutoNum type="arabicPeriod"/>
            </a:pPr>
            <a:r>
              <a:rPr lang="en-US" sz="1600" dirty="0">
                <a:solidFill>
                  <a:schemeClr val="tx1"/>
                </a:solidFill>
              </a:rPr>
              <a:t>Steps 4, 5, and 6 are repeated on the remaining aqueous layer to ensure the complete extraction of any residual organic phase.</a:t>
            </a:r>
            <a:endParaRPr lang="ar-IQ" sz="1600" dirty="0">
              <a:solidFill>
                <a:schemeClr val="tx1"/>
              </a:solidFill>
            </a:endParaRPr>
          </a:p>
          <a:p>
            <a:pPr marL="457200" indent="-457200" algn="ctr">
              <a:lnSpc>
                <a:spcPct val="100000"/>
              </a:lnSpc>
              <a:buFont typeface="+mj-lt"/>
              <a:buAutoNum type="arabicPeriod"/>
            </a:pPr>
            <a:endParaRPr lang="en-US" sz="1100" dirty="0">
              <a:solidFill>
                <a:schemeClr val="tx1"/>
              </a:solidFill>
            </a:endParaRPr>
          </a:p>
        </p:txBody>
      </p:sp>
      <p:grpSp>
        <p:nvGrpSpPr>
          <p:cNvPr id="13" name="Group 12">
            <a:extLst>
              <a:ext uri="{FF2B5EF4-FFF2-40B4-BE49-F238E27FC236}">
                <a16:creationId xmlns:a16="http://schemas.microsoft.com/office/drawing/2014/main" id="{A1527245-C5C2-4BD3-8317-C4D6D7A102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849932"/>
            <a:ext cx="867485" cy="115439"/>
            <a:chOff x="8910933" y="1861308"/>
            <a:chExt cx="867485" cy="115439"/>
          </a:xfrm>
        </p:grpSpPr>
        <p:sp>
          <p:nvSpPr>
            <p:cNvPr id="6" name="Rectangle 5">
              <a:extLst>
                <a:ext uri="{FF2B5EF4-FFF2-40B4-BE49-F238E27FC236}">
                  <a16:creationId xmlns:a16="http://schemas.microsoft.com/office/drawing/2014/main" id="{E03BA463-C04F-4127-9100-1F376E519B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outerShdw blurRad="38100" dist="38100" dir="2700000" algn="tl">
                    <a:srgbClr val="000000">
                      <a:alpha val="43137"/>
                    </a:srgbClr>
                  </a:outerShdw>
                </a:effectLst>
              </a:endParaRPr>
            </a:p>
          </p:txBody>
        </p:sp>
        <p:cxnSp>
          <p:nvCxnSpPr>
            <p:cNvPr id="15" name="Straight Connector 14">
              <a:extLst>
                <a:ext uri="{FF2B5EF4-FFF2-40B4-BE49-F238E27FC236}">
                  <a16:creationId xmlns:a16="http://schemas.microsoft.com/office/drawing/2014/main" id="{01FD6DA6-F7BC-4426-8465-928C4EC4A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9A28AE3-3C29-44E4-80A5-C2937F8E7A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31054868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 name="Rectangle 18">
            <a:extLst>
              <a:ext uri="{FF2B5EF4-FFF2-40B4-BE49-F238E27FC236}">
                <a16:creationId xmlns:a16="http://schemas.microsoft.com/office/drawing/2014/main" id="{C07271E9-21F4-400B-84B6-052EAFCFE5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3E3D78ED-34B7-4F8E-8377-994DCAD3C8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9648"/>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descr="Chemical formulas are written on paper">
            <a:extLst>
              <a:ext uri="{FF2B5EF4-FFF2-40B4-BE49-F238E27FC236}">
                <a16:creationId xmlns:a16="http://schemas.microsoft.com/office/drawing/2014/main" id="{D7041F57-EA17-F926-B336-BF34F2D57704}"/>
              </a:ext>
            </a:extLst>
          </p:cNvPr>
          <p:cNvPicPr>
            <a:picLocks noChangeAspect="1"/>
          </p:cNvPicPr>
          <p:nvPr/>
        </p:nvPicPr>
        <p:blipFill>
          <a:blip r:embed="rId2">
            <a:alphaModFix amt="40000"/>
          </a:blip>
          <a:srcRect r="170" b="1"/>
          <a:stretch/>
        </p:blipFill>
        <p:spPr>
          <a:xfrm>
            <a:off x="20" y="10"/>
            <a:ext cx="12191979" cy="6869638"/>
          </a:xfrm>
          <a:prstGeom prst="rect">
            <a:avLst/>
          </a:prstGeom>
        </p:spPr>
      </p:pic>
      <p:sp>
        <p:nvSpPr>
          <p:cNvPr id="2" name="Title 1">
            <a:extLst>
              <a:ext uri="{FF2B5EF4-FFF2-40B4-BE49-F238E27FC236}">
                <a16:creationId xmlns:a16="http://schemas.microsoft.com/office/drawing/2014/main" id="{5724D90D-AFDB-EA2A-D514-E8218CF63622}"/>
              </a:ext>
            </a:extLst>
          </p:cNvPr>
          <p:cNvSpPr>
            <a:spLocks noGrp="1"/>
          </p:cNvSpPr>
          <p:nvPr>
            <p:ph type="title"/>
          </p:nvPr>
        </p:nvSpPr>
        <p:spPr>
          <a:xfrm>
            <a:off x="1736785" y="723901"/>
            <a:ext cx="8718430" cy="226448"/>
          </a:xfrm>
          <a:effectLst>
            <a:outerShdw blurRad="50800" dist="12700" dir="2700000" algn="tl" rotWithShape="0">
              <a:prstClr val="black">
                <a:alpha val="40000"/>
              </a:prstClr>
            </a:outerShdw>
          </a:effectLst>
        </p:spPr>
        <p:txBody>
          <a:bodyPr>
            <a:normAutofit fontScale="90000"/>
          </a:bodyPr>
          <a:lstStyle/>
          <a:p>
            <a:pPr algn="ctr"/>
            <a:r>
              <a:rPr lang="en-US" b="1" dirty="0">
                <a:solidFill>
                  <a:schemeClr val="tx1"/>
                </a:solidFill>
                <a:latin typeface="Times New Roman" panose="02020603050405020304" pitchFamily="18" charset="0"/>
                <a:cs typeface="Times New Roman" panose="02020603050405020304" pitchFamily="18" charset="0"/>
              </a:rPr>
              <a:t>Physical Properties of Benzyl Benzoate</a:t>
            </a:r>
          </a:p>
        </p:txBody>
      </p:sp>
      <p:sp>
        <p:nvSpPr>
          <p:cNvPr id="22" name="Rectangle 1">
            <a:extLst>
              <a:ext uri="{FF2B5EF4-FFF2-40B4-BE49-F238E27FC236}">
                <a16:creationId xmlns:a16="http://schemas.microsoft.com/office/drawing/2014/main" id="{9A10EE53-2696-2E31-7341-FC147ADA054B}"/>
              </a:ext>
            </a:extLst>
          </p:cNvPr>
          <p:cNvSpPr>
            <a:spLocks noGrp="1" noChangeArrowheads="1"/>
          </p:cNvSpPr>
          <p:nvPr>
            <p:ph idx="1"/>
          </p:nvPr>
        </p:nvSpPr>
        <p:spPr bwMode="auto">
          <a:xfrm>
            <a:off x="1736785" y="1339670"/>
            <a:ext cx="9224725" cy="4090281"/>
          </a:xfrm>
          <a:prstGeom prst="rect">
            <a:avLst/>
          </a:prstGeom>
          <a:effectLst>
            <a:outerShdw blurRad="50800" dist="127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lIns="91440" tIns="45720" rIns="91440" bIns="45720" numCol="1" anchorCtr="0" compatLnSpc="1">
            <a:prstTxWarp prst="textNoShape">
              <a:avLst/>
            </a:prstTxWarp>
            <a:noAutofit/>
          </a:bodyPr>
          <a:lstStyle/>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Chemical Formula: C₁₄H₁₂O₂ </a:t>
            </a:r>
          </a:p>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Molecular Weight: 212.25 g/mol </a:t>
            </a:r>
          </a:p>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Appearance: Colorless to pale yellow oily liquid </a:t>
            </a:r>
          </a:p>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Odor: Faint balsamic aroma </a:t>
            </a:r>
          </a:p>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Density: 1.118 g/cm³ at 20°C </a:t>
            </a:r>
          </a:p>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Boiling Point: 323-324°C </a:t>
            </a:r>
          </a:p>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Melting Point: 18-20°C (solidifies at lower temperatures) </a:t>
            </a:r>
          </a:p>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Solubility: </a:t>
            </a:r>
          </a:p>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Slightly soluble in water </a:t>
            </a:r>
          </a:p>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Soluble in ethanol, chloroform, ether, and benzene </a:t>
            </a:r>
          </a:p>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Refractive Index: 1.568 (at 20°C) </a:t>
            </a:r>
          </a:p>
          <a:p>
            <a:pPr marL="0" marR="0" lvl="0" indent="0" algn="ctr" defTabSz="914400" rtl="0" eaLnBrk="0" fontAlgn="base" latinLnBrk="0" hangingPunct="0">
              <a:lnSpc>
                <a:spcPct val="100000"/>
              </a:lnSpc>
              <a:spcBef>
                <a:spcPct val="0"/>
              </a:spcBef>
              <a:spcAft>
                <a:spcPts val="600"/>
              </a:spcAft>
              <a:buClrTx/>
              <a:buSzTx/>
              <a:buFontTx/>
              <a:buChar char="•"/>
              <a:tabLst/>
            </a:pPr>
            <a:r>
              <a:rPr kumimoji="0" lang="en-US" altLang="en-US" sz="160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Viscosity: Moderate viscosity, non-volatile at room temperature </a:t>
            </a:r>
          </a:p>
        </p:txBody>
      </p:sp>
      <p:grpSp>
        <p:nvGrpSpPr>
          <p:cNvPr id="23" name="Group 22">
            <a:extLst>
              <a:ext uri="{FF2B5EF4-FFF2-40B4-BE49-F238E27FC236}">
                <a16:creationId xmlns:a16="http://schemas.microsoft.com/office/drawing/2014/main" id="{A1527245-C5C2-4BD3-8317-C4D6D7A102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662258" y="5849932"/>
            <a:ext cx="867485" cy="115439"/>
            <a:chOff x="8910933" y="1861308"/>
            <a:chExt cx="867485" cy="115439"/>
          </a:xfrm>
        </p:grpSpPr>
        <p:sp>
          <p:nvSpPr>
            <p:cNvPr id="24" name="Rectangle 23">
              <a:extLst>
                <a:ext uri="{FF2B5EF4-FFF2-40B4-BE49-F238E27FC236}">
                  <a16:creationId xmlns:a16="http://schemas.microsoft.com/office/drawing/2014/main" id="{E03BA463-C04F-4127-9100-1F376E519B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8964825" flipH="1">
              <a:off x="9286956" y="1861308"/>
              <a:ext cx="115439" cy="115439"/>
            </a:xfrm>
            <a:prstGeom prst="rect">
              <a:avLst/>
            </a:prstGeom>
            <a:noFill/>
            <a:ln w="158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ffectLst>
                  <a:outerShdw blurRad="38100" dist="38100" dir="2700000" algn="tl">
                    <a:srgbClr val="000000">
                      <a:alpha val="43137"/>
                    </a:srgbClr>
                  </a:outerShdw>
                </a:effectLst>
              </a:endParaRPr>
            </a:p>
          </p:txBody>
        </p:sp>
        <p:cxnSp>
          <p:nvCxnSpPr>
            <p:cNvPr id="16" name="Straight Connector 15">
              <a:extLst>
                <a:ext uri="{FF2B5EF4-FFF2-40B4-BE49-F238E27FC236}">
                  <a16:creationId xmlns:a16="http://schemas.microsoft.com/office/drawing/2014/main" id="{01FD6DA6-F7BC-4426-8465-928C4EC4A4C3}"/>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426289"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49A28AE3-3C29-44E4-80A5-C2937F8E7AAF}"/>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8910933" y="1919027"/>
              <a:ext cx="352129"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25972488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AdornVTI">
  <a:themeElements>
    <a:clrScheme name="GC1">
      <a:dk1>
        <a:sysClr val="windowText" lastClr="000000"/>
      </a:dk1>
      <a:lt1>
        <a:sysClr val="window" lastClr="FFFFFF"/>
      </a:lt1>
      <a:dk2>
        <a:srgbClr val="2C2830"/>
      </a:dk2>
      <a:lt2>
        <a:srgbClr val="E0DCE1"/>
      </a:lt2>
      <a:accent1>
        <a:srgbClr val="908193"/>
      </a:accent1>
      <a:accent2>
        <a:srgbClr val="A08889"/>
      </a:accent2>
      <a:accent3>
        <a:srgbClr val="B48C7E"/>
      </a:accent3>
      <a:accent4>
        <a:srgbClr val="809C9B"/>
      </a:accent4>
      <a:accent5>
        <a:srgbClr val="899F91"/>
      </a:accent5>
      <a:accent6>
        <a:srgbClr val="728274"/>
      </a:accent6>
      <a:hlink>
        <a:srgbClr val="837585"/>
      </a:hlink>
      <a:folHlink>
        <a:srgbClr val="677E83"/>
      </a:folHlink>
    </a:clrScheme>
    <a:fontScheme name="Bembo">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dornVTI" id="{497E3FA9-5A27-4D12-9D04-917BEF3D1303}" vid="{34192A01-61CA-4566-9818-841C607496F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586</TotalTime>
  <Words>957</Words>
  <Application>Microsoft Office PowerPoint</Application>
  <PresentationFormat>Widescreen</PresentationFormat>
  <Paragraphs>70</Paragraphs>
  <Slides>10</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Adobe Arabic</vt:lpstr>
      <vt:lpstr>Amasis MT Pro Black</vt:lpstr>
      <vt:lpstr>Aptos</vt:lpstr>
      <vt:lpstr>Arial</vt:lpstr>
      <vt:lpstr>Bembo</vt:lpstr>
      <vt:lpstr>Ramar time</vt:lpstr>
      <vt:lpstr>Times New Roman</vt:lpstr>
      <vt:lpstr>AdornVTI</vt:lpstr>
      <vt:lpstr>Synthesis of benzyl benzoate </vt:lpstr>
      <vt:lpstr>Benzyl benzoate </vt:lpstr>
      <vt:lpstr>pharmaceutical applications of Benzyl Benzoate</vt:lpstr>
      <vt:lpstr>PowerPoint Presentation</vt:lpstr>
      <vt:lpstr>Methodes of synthesis the benzyl benzoate </vt:lpstr>
      <vt:lpstr>Step-by-Step Mechanism</vt:lpstr>
      <vt:lpstr>PowerPoint Presentation</vt:lpstr>
      <vt:lpstr>Proceduer </vt:lpstr>
      <vt:lpstr>Physical Properties of Benzyl Benzoate</vt:lpstr>
      <vt:lpstr>calculations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MOHAMMED HASAN</dc:creator>
  <cp:lastModifiedBy>MOHAMMED HASAN</cp:lastModifiedBy>
  <cp:revision>7</cp:revision>
  <dcterms:created xsi:type="dcterms:W3CDTF">2025-03-06T17:25:23Z</dcterms:created>
  <dcterms:modified xsi:type="dcterms:W3CDTF">2025-04-01T18:41:09Z</dcterms:modified>
</cp:coreProperties>
</file>