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6" r:id="rId2"/>
    <p:sldId id="277" r:id="rId3"/>
    <p:sldId id="278" r:id="rId4"/>
    <p:sldId id="260" r:id="rId5"/>
    <p:sldId id="280" r:id="rId6"/>
    <p:sldId id="281" r:id="rId7"/>
    <p:sldId id="282" r:id="rId8"/>
    <p:sldId id="285" r:id="rId9"/>
    <p:sldId id="286" r:id="rId10"/>
    <p:sldId id="288" r:id="rId11"/>
    <p:sldId id="289" r:id="rId12"/>
    <p:sldId id="290" r:id="rId13"/>
    <p:sldId id="291" r:id="rId14"/>
    <p:sldId id="292" r:id="rId15"/>
    <p:sldId id="293" r:id="rId16"/>
    <p:sldId id="294" r:id="rId17"/>
    <p:sldId id="296" r:id="rId18"/>
    <p:sldId id="297" r:id="rId19"/>
    <p:sldId id="298" r:id="rId20"/>
    <p:sldId id="303" r:id="rId21"/>
    <p:sldId id="257" r:id="rId22"/>
    <p:sldId id="259" r:id="rId23"/>
    <p:sldId id="274" r:id="rId24"/>
    <p:sldId id="264" r:id="rId25"/>
    <p:sldId id="275" r:id="rId26"/>
    <p:sldId id="265" r:id="rId27"/>
    <p:sldId id="267" r:id="rId28"/>
    <p:sldId id="269" r:id="rId29"/>
    <p:sldId id="270" r:id="rId30"/>
    <p:sldId id="271" r:id="rId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FE410ED-B3D2-4B60-9B76-2E6BD3363BAF}">
          <p14:sldIdLst>
            <p14:sldId id="276"/>
            <p14:sldId id="277"/>
            <p14:sldId id="278"/>
            <p14:sldId id="260"/>
            <p14:sldId id="280"/>
            <p14:sldId id="281"/>
            <p14:sldId id="282"/>
            <p14:sldId id="285"/>
            <p14:sldId id="286"/>
            <p14:sldId id="288"/>
            <p14:sldId id="289"/>
            <p14:sldId id="290"/>
            <p14:sldId id="291"/>
            <p14:sldId id="292"/>
            <p14:sldId id="293"/>
            <p14:sldId id="294"/>
            <p14:sldId id="296"/>
            <p14:sldId id="297"/>
            <p14:sldId id="298"/>
            <p14:sldId id="303"/>
            <p14:sldId id="257"/>
            <p14:sldId id="259"/>
            <p14:sldId id="274"/>
            <p14:sldId id="264"/>
            <p14:sldId id="275"/>
            <p14:sldId id="265"/>
            <p14:sldId id="267"/>
            <p14:sldId id="269"/>
            <p14:sldId id="270"/>
            <p14:sldId id="27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05" autoAdjust="0"/>
    <p:restoredTop sz="95097" autoAdjust="0"/>
  </p:normalViewPr>
  <p:slideViewPr>
    <p:cSldViewPr>
      <p:cViewPr varScale="1">
        <p:scale>
          <a:sx n="142" d="100"/>
          <a:sy n="142" d="100"/>
        </p:scale>
        <p:origin x="116" y="8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2.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3.svg"/><Relationship Id="rId9"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2.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3.svg"/><Relationship Id="rId9"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237BCF-F9FA-4E82-A052-B7F16C07785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9369C02-8BC0-4B57-A7C1-381A99D07427}">
      <dgm:prSet/>
      <dgm:spPr/>
      <dgm:t>
        <a:bodyPr/>
        <a:lstStyle/>
        <a:p>
          <a:pPr algn="just">
            <a:lnSpc>
              <a:spcPct val="100000"/>
            </a:lnSpc>
          </a:pPr>
          <a:r>
            <a:rPr lang="en-US" b="1" dirty="0"/>
            <a:t>Manufacturers of medicinal and cosmetic creams, pastes, and lotions </a:t>
          </a:r>
          <a:r>
            <a:rPr lang="en-US" dirty="0"/>
            <a:t>must be capable of producing products with acceptable consistency and smoothness.</a:t>
          </a:r>
        </a:p>
      </dgm:t>
    </dgm:pt>
    <dgm:pt modelId="{FF233F4D-9B5E-4E64-8808-B95134C7F1BC}" type="parTrans" cxnId="{A6928D63-46BA-4894-90C3-23003AED83AB}">
      <dgm:prSet/>
      <dgm:spPr/>
      <dgm:t>
        <a:bodyPr/>
        <a:lstStyle/>
        <a:p>
          <a:endParaRPr lang="en-US"/>
        </a:p>
      </dgm:t>
    </dgm:pt>
    <dgm:pt modelId="{77B5713D-899F-43FF-81E5-FBC262E7A6F8}" type="sibTrans" cxnId="{A6928D63-46BA-4894-90C3-23003AED83AB}">
      <dgm:prSet/>
      <dgm:spPr/>
      <dgm:t>
        <a:bodyPr/>
        <a:lstStyle/>
        <a:p>
          <a:endParaRPr lang="en-US"/>
        </a:p>
      </dgm:t>
    </dgm:pt>
    <dgm:pt modelId="{DB378BED-6AC9-4E81-8EB5-67578F417B15}">
      <dgm:prSet/>
      <dgm:spPr/>
      <dgm:t>
        <a:bodyPr/>
        <a:lstStyle/>
        <a:p>
          <a:pPr algn="just">
            <a:lnSpc>
              <a:spcPct val="100000"/>
            </a:lnSpc>
          </a:pPr>
          <a:r>
            <a:rPr lang="en-US" dirty="0"/>
            <a:t>The </a:t>
          </a:r>
          <a:r>
            <a:rPr lang="en-US" b="1" dirty="0"/>
            <a:t>rheology</a:t>
          </a:r>
          <a:r>
            <a:rPr lang="en-US" dirty="0"/>
            <a:t> of product can </a:t>
          </a:r>
          <a:r>
            <a:rPr lang="en-US" b="1" dirty="0"/>
            <a:t>affect</a:t>
          </a:r>
          <a:r>
            <a:rPr lang="en-US" dirty="0"/>
            <a:t> patient acceptability, physical stability, and even biologic availability. </a:t>
          </a:r>
        </a:p>
      </dgm:t>
    </dgm:pt>
    <dgm:pt modelId="{1A8B6132-BFC1-4415-A1FB-9A93364C183D}" type="parTrans" cxnId="{CBA2E630-86BD-458E-A1EC-CDB73647DFF9}">
      <dgm:prSet/>
      <dgm:spPr/>
      <dgm:t>
        <a:bodyPr/>
        <a:lstStyle/>
        <a:p>
          <a:endParaRPr lang="en-US"/>
        </a:p>
      </dgm:t>
    </dgm:pt>
    <dgm:pt modelId="{A2392AF9-BF59-4BDA-9EF0-C24E0BDECEE9}" type="sibTrans" cxnId="{CBA2E630-86BD-458E-A1EC-CDB73647DFF9}">
      <dgm:prSet/>
      <dgm:spPr/>
      <dgm:t>
        <a:bodyPr/>
        <a:lstStyle/>
        <a:p>
          <a:endParaRPr lang="en-US"/>
        </a:p>
      </dgm:t>
    </dgm:pt>
    <dgm:pt modelId="{77B435EC-5C40-4B86-A68C-23E167FE3636}">
      <dgm:prSet/>
      <dgm:spPr/>
      <dgm:t>
        <a:bodyPr/>
        <a:lstStyle/>
        <a:p>
          <a:pPr algn="just">
            <a:lnSpc>
              <a:spcPct val="100000"/>
            </a:lnSpc>
          </a:pPr>
          <a:r>
            <a:rPr lang="en-US" b="1" dirty="0"/>
            <a:t>Rheologic properties </a:t>
          </a:r>
          <a:r>
            <a:rPr lang="en-US" dirty="0"/>
            <a:t>of a pharmaceutical system can influence the selection of processing equipment.</a:t>
          </a:r>
        </a:p>
      </dgm:t>
    </dgm:pt>
    <dgm:pt modelId="{4E064A5A-8915-496E-B571-1C2D321FA1DD}" type="parTrans" cxnId="{BC4ECDF8-C8E1-4BED-9BC5-21ED022DAA57}">
      <dgm:prSet/>
      <dgm:spPr/>
      <dgm:t>
        <a:bodyPr/>
        <a:lstStyle/>
        <a:p>
          <a:endParaRPr lang="en-US"/>
        </a:p>
      </dgm:t>
    </dgm:pt>
    <dgm:pt modelId="{CCE2F9D5-2CC2-4D3D-BE87-1AC0975D2062}" type="sibTrans" cxnId="{BC4ECDF8-C8E1-4BED-9BC5-21ED022DAA57}">
      <dgm:prSet/>
      <dgm:spPr/>
      <dgm:t>
        <a:bodyPr/>
        <a:lstStyle/>
        <a:p>
          <a:endParaRPr lang="en-US"/>
        </a:p>
      </dgm:t>
    </dgm:pt>
    <dgm:pt modelId="{B3E7D9CD-7453-49AC-AB96-90D94410C4CE}" type="pres">
      <dgm:prSet presAssocID="{4B237BCF-F9FA-4E82-A052-B7F16C077850}" presName="root" presStyleCnt="0">
        <dgm:presLayoutVars>
          <dgm:dir/>
          <dgm:resizeHandles val="exact"/>
        </dgm:presLayoutVars>
      </dgm:prSet>
      <dgm:spPr/>
    </dgm:pt>
    <dgm:pt modelId="{8D1B519B-AB6C-452E-93DD-CBC55FFDE68B}" type="pres">
      <dgm:prSet presAssocID="{09369C02-8BC0-4B57-A7C1-381A99D07427}" presName="compNode" presStyleCnt="0"/>
      <dgm:spPr/>
    </dgm:pt>
    <dgm:pt modelId="{8A76B89A-0477-492A-A592-3BD8980D2C23}" type="pres">
      <dgm:prSet presAssocID="{09369C02-8BC0-4B57-A7C1-381A99D07427}" presName="bgRect" presStyleLbl="bgShp" presStyleIdx="0" presStyleCnt="3"/>
      <dgm:spPr/>
    </dgm:pt>
    <dgm:pt modelId="{AA609D6F-36EE-4575-886B-94C5B015BF7F}" type="pres">
      <dgm:prSet presAssocID="{09369C02-8BC0-4B57-A7C1-381A99D0742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oothpaste"/>
        </a:ext>
      </dgm:extLst>
    </dgm:pt>
    <dgm:pt modelId="{0344FDD2-687A-4A35-A563-73B262B65A9B}" type="pres">
      <dgm:prSet presAssocID="{09369C02-8BC0-4B57-A7C1-381A99D07427}" presName="spaceRect" presStyleCnt="0"/>
      <dgm:spPr/>
    </dgm:pt>
    <dgm:pt modelId="{8136AB8F-ED98-4034-ADFF-6D9B9D156686}" type="pres">
      <dgm:prSet presAssocID="{09369C02-8BC0-4B57-A7C1-381A99D07427}" presName="parTx" presStyleLbl="revTx" presStyleIdx="0" presStyleCnt="3">
        <dgm:presLayoutVars>
          <dgm:chMax val="0"/>
          <dgm:chPref val="0"/>
        </dgm:presLayoutVars>
      </dgm:prSet>
      <dgm:spPr/>
    </dgm:pt>
    <dgm:pt modelId="{FBF775F5-E185-4921-81A0-DDDEFEDAA266}" type="pres">
      <dgm:prSet presAssocID="{77B5713D-899F-43FF-81E5-FBC262E7A6F8}" presName="sibTrans" presStyleCnt="0"/>
      <dgm:spPr/>
    </dgm:pt>
    <dgm:pt modelId="{91B20900-38B7-4764-8911-F64BAAB367E5}" type="pres">
      <dgm:prSet presAssocID="{DB378BED-6AC9-4E81-8EB5-67578F417B15}" presName="compNode" presStyleCnt="0"/>
      <dgm:spPr/>
    </dgm:pt>
    <dgm:pt modelId="{04FC5574-CF92-4796-9BF3-DA19DC7AFC99}" type="pres">
      <dgm:prSet presAssocID="{DB378BED-6AC9-4E81-8EB5-67578F417B15}" presName="bgRect" presStyleLbl="bgShp" presStyleIdx="1" presStyleCnt="3"/>
      <dgm:spPr/>
    </dgm:pt>
    <dgm:pt modelId="{A83D9C5E-FD0C-4D4D-9AC1-DFBA3C7ED2B2}" type="pres">
      <dgm:prSet presAssocID="{DB378BED-6AC9-4E81-8EB5-67578F417B1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pen Hand with Plant"/>
        </a:ext>
      </dgm:extLst>
    </dgm:pt>
    <dgm:pt modelId="{1B58EBD9-3C92-425F-A1D1-4FC720CFE4B8}" type="pres">
      <dgm:prSet presAssocID="{DB378BED-6AC9-4E81-8EB5-67578F417B15}" presName="spaceRect" presStyleCnt="0"/>
      <dgm:spPr/>
    </dgm:pt>
    <dgm:pt modelId="{D808C939-B1B5-4707-B568-593ACCC30BD8}" type="pres">
      <dgm:prSet presAssocID="{DB378BED-6AC9-4E81-8EB5-67578F417B15}" presName="parTx" presStyleLbl="revTx" presStyleIdx="1" presStyleCnt="3">
        <dgm:presLayoutVars>
          <dgm:chMax val="0"/>
          <dgm:chPref val="0"/>
        </dgm:presLayoutVars>
      </dgm:prSet>
      <dgm:spPr/>
    </dgm:pt>
    <dgm:pt modelId="{117FCC8F-78B7-40A6-A357-FF9B5FC337CA}" type="pres">
      <dgm:prSet presAssocID="{A2392AF9-BF59-4BDA-9EF0-C24E0BDECEE9}" presName="sibTrans" presStyleCnt="0"/>
      <dgm:spPr/>
    </dgm:pt>
    <dgm:pt modelId="{91FA693A-296B-4859-B26B-664B44D4063E}" type="pres">
      <dgm:prSet presAssocID="{77B435EC-5C40-4B86-A68C-23E167FE3636}" presName="compNode" presStyleCnt="0"/>
      <dgm:spPr/>
    </dgm:pt>
    <dgm:pt modelId="{FF5943EA-1727-4BD2-9032-09A8F796B53C}" type="pres">
      <dgm:prSet presAssocID="{77B435EC-5C40-4B86-A68C-23E167FE3636}" presName="bgRect" presStyleLbl="bgShp" presStyleIdx="2" presStyleCnt="3"/>
      <dgm:spPr/>
    </dgm:pt>
    <dgm:pt modelId="{CCA2C46E-D80B-46FB-9F9E-311EB010A7BD}" type="pres">
      <dgm:prSet presAssocID="{77B435EC-5C40-4B86-A68C-23E167FE363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dicine"/>
        </a:ext>
      </dgm:extLst>
    </dgm:pt>
    <dgm:pt modelId="{0AB72BD1-231F-4899-AC46-8CE09A96619E}" type="pres">
      <dgm:prSet presAssocID="{77B435EC-5C40-4B86-A68C-23E167FE3636}" presName="spaceRect" presStyleCnt="0"/>
      <dgm:spPr/>
    </dgm:pt>
    <dgm:pt modelId="{982DA3BE-21C6-4816-B622-C6A1C5051561}" type="pres">
      <dgm:prSet presAssocID="{77B435EC-5C40-4B86-A68C-23E167FE3636}" presName="parTx" presStyleLbl="revTx" presStyleIdx="2" presStyleCnt="3">
        <dgm:presLayoutVars>
          <dgm:chMax val="0"/>
          <dgm:chPref val="0"/>
        </dgm:presLayoutVars>
      </dgm:prSet>
      <dgm:spPr/>
    </dgm:pt>
  </dgm:ptLst>
  <dgm:cxnLst>
    <dgm:cxn modelId="{4A8AF81F-090D-479C-87D1-9760F9536CCD}" type="presOf" srcId="{77B435EC-5C40-4B86-A68C-23E167FE3636}" destId="{982DA3BE-21C6-4816-B622-C6A1C5051561}" srcOrd="0" destOrd="0" presId="urn:microsoft.com/office/officeart/2018/2/layout/IconVerticalSolidList"/>
    <dgm:cxn modelId="{CBA2E630-86BD-458E-A1EC-CDB73647DFF9}" srcId="{4B237BCF-F9FA-4E82-A052-B7F16C077850}" destId="{DB378BED-6AC9-4E81-8EB5-67578F417B15}" srcOrd="1" destOrd="0" parTransId="{1A8B6132-BFC1-4415-A1FB-9A93364C183D}" sibTransId="{A2392AF9-BF59-4BDA-9EF0-C24E0BDECEE9}"/>
    <dgm:cxn modelId="{A6928D63-46BA-4894-90C3-23003AED83AB}" srcId="{4B237BCF-F9FA-4E82-A052-B7F16C077850}" destId="{09369C02-8BC0-4B57-A7C1-381A99D07427}" srcOrd="0" destOrd="0" parTransId="{FF233F4D-9B5E-4E64-8808-B95134C7F1BC}" sibTransId="{77B5713D-899F-43FF-81E5-FBC262E7A6F8}"/>
    <dgm:cxn modelId="{5FDCC383-C0EC-40BA-8802-241786E36A1D}" type="presOf" srcId="{DB378BED-6AC9-4E81-8EB5-67578F417B15}" destId="{D808C939-B1B5-4707-B568-593ACCC30BD8}" srcOrd="0" destOrd="0" presId="urn:microsoft.com/office/officeart/2018/2/layout/IconVerticalSolidList"/>
    <dgm:cxn modelId="{98817687-205F-42C3-9970-2668704F8BB9}" type="presOf" srcId="{4B237BCF-F9FA-4E82-A052-B7F16C077850}" destId="{B3E7D9CD-7453-49AC-AB96-90D94410C4CE}" srcOrd="0" destOrd="0" presId="urn:microsoft.com/office/officeart/2018/2/layout/IconVerticalSolidList"/>
    <dgm:cxn modelId="{F8BF41EF-7235-493C-B172-D152745E7FEE}" type="presOf" srcId="{09369C02-8BC0-4B57-A7C1-381A99D07427}" destId="{8136AB8F-ED98-4034-ADFF-6D9B9D156686}" srcOrd="0" destOrd="0" presId="urn:microsoft.com/office/officeart/2018/2/layout/IconVerticalSolidList"/>
    <dgm:cxn modelId="{BC4ECDF8-C8E1-4BED-9BC5-21ED022DAA57}" srcId="{4B237BCF-F9FA-4E82-A052-B7F16C077850}" destId="{77B435EC-5C40-4B86-A68C-23E167FE3636}" srcOrd="2" destOrd="0" parTransId="{4E064A5A-8915-496E-B571-1C2D321FA1DD}" sibTransId="{CCE2F9D5-2CC2-4D3D-BE87-1AC0975D2062}"/>
    <dgm:cxn modelId="{A701AC9D-0982-483B-91CE-5D7D59A435F3}" type="presParOf" srcId="{B3E7D9CD-7453-49AC-AB96-90D94410C4CE}" destId="{8D1B519B-AB6C-452E-93DD-CBC55FFDE68B}" srcOrd="0" destOrd="0" presId="urn:microsoft.com/office/officeart/2018/2/layout/IconVerticalSolidList"/>
    <dgm:cxn modelId="{48D37326-6313-4890-9EDD-C34798CEFF63}" type="presParOf" srcId="{8D1B519B-AB6C-452E-93DD-CBC55FFDE68B}" destId="{8A76B89A-0477-492A-A592-3BD8980D2C23}" srcOrd="0" destOrd="0" presId="urn:microsoft.com/office/officeart/2018/2/layout/IconVerticalSolidList"/>
    <dgm:cxn modelId="{16C3CD72-EC77-4BB9-8CAA-B7E4323365EE}" type="presParOf" srcId="{8D1B519B-AB6C-452E-93DD-CBC55FFDE68B}" destId="{AA609D6F-36EE-4575-886B-94C5B015BF7F}" srcOrd="1" destOrd="0" presId="urn:microsoft.com/office/officeart/2018/2/layout/IconVerticalSolidList"/>
    <dgm:cxn modelId="{2E93DE7E-71E4-4542-904B-096A94A34EB1}" type="presParOf" srcId="{8D1B519B-AB6C-452E-93DD-CBC55FFDE68B}" destId="{0344FDD2-687A-4A35-A563-73B262B65A9B}" srcOrd="2" destOrd="0" presId="urn:microsoft.com/office/officeart/2018/2/layout/IconVerticalSolidList"/>
    <dgm:cxn modelId="{84824929-120F-418D-B3C7-1DBEEF5E1AC6}" type="presParOf" srcId="{8D1B519B-AB6C-452E-93DD-CBC55FFDE68B}" destId="{8136AB8F-ED98-4034-ADFF-6D9B9D156686}" srcOrd="3" destOrd="0" presId="urn:microsoft.com/office/officeart/2018/2/layout/IconVerticalSolidList"/>
    <dgm:cxn modelId="{D0D6DF90-A098-4526-8873-C97AB418FA20}" type="presParOf" srcId="{B3E7D9CD-7453-49AC-AB96-90D94410C4CE}" destId="{FBF775F5-E185-4921-81A0-DDDEFEDAA266}" srcOrd="1" destOrd="0" presId="urn:microsoft.com/office/officeart/2018/2/layout/IconVerticalSolidList"/>
    <dgm:cxn modelId="{2DB5E9E0-9FD3-45AD-A011-3C5A433F6F41}" type="presParOf" srcId="{B3E7D9CD-7453-49AC-AB96-90D94410C4CE}" destId="{91B20900-38B7-4764-8911-F64BAAB367E5}" srcOrd="2" destOrd="0" presId="urn:microsoft.com/office/officeart/2018/2/layout/IconVerticalSolidList"/>
    <dgm:cxn modelId="{F812369B-522F-44DB-A968-FCFBCDB23297}" type="presParOf" srcId="{91B20900-38B7-4764-8911-F64BAAB367E5}" destId="{04FC5574-CF92-4796-9BF3-DA19DC7AFC99}" srcOrd="0" destOrd="0" presId="urn:microsoft.com/office/officeart/2018/2/layout/IconVerticalSolidList"/>
    <dgm:cxn modelId="{8754B6A8-F203-457A-A5FB-F1A19E57E9F2}" type="presParOf" srcId="{91B20900-38B7-4764-8911-F64BAAB367E5}" destId="{A83D9C5E-FD0C-4D4D-9AC1-DFBA3C7ED2B2}" srcOrd="1" destOrd="0" presId="urn:microsoft.com/office/officeart/2018/2/layout/IconVerticalSolidList"/>
    <dgm:cxn modelId="{0B3E4172-8DE3-46C3-9903-945C8BC547F2}" type="presParOf" srcId="{91B20900-38B7-4764-8911-F64BAAB367E5}" destId="{1B58EBD9-3C92-425F-A1D1-4FC720CFE4B8}" srcOrd="2" destOrd="0" presId="urn:microsoft.com/office/officeart/2018/2/layout/IconVerticalSolidList"/>
    <dgm:cxn modelId="{154E7DB4-0B5C-4760-A309-F2A23126651B}" type="presParOf" srcId="{91B20900-38B7-4764-8911-F64BAAB367E5}" destId="{D808C939-B1B5-4707-B568-593ACCC30BD8}" srcOrd="3" destOrd="0" presId="urn:microsoft.com/office/officeart/2018/2/layout/IconVerticalSolidList"/>
    <dgm:cxn modelId="{63FB2F6D-018F-4E90-944C-A4EFEBA79A63}" type="presParOf" srcId="{B3E7D9CD-7453-49AC-AB96-90D94410C4CE}" destId="{117FCC8F-78B7-40A6-A357-FF9B5FC337CA}" srcOrd="3" destOrd="0" presId="urn:microsoft.com/office/officeart/2018/2/layout/IconVerticalSolidList"/>
    <dgm:cxn modelId="{B0F68B30-D677-4ACE-8E66-49EBC39B5719}" type="presParOf" srcId="{B3E7D9CD-7453-49AC-AB96-90D94410C4CE}" destId="{91FA693A-296B-4859-B26B-664B44D4063E}" srcOrd="4" destOrd="0" presId="urn:microsoft.com/office/officeart/2018/2/layout/IconVerticalSolidList"/>
    <dgm:cxn modelId="{1DCDEAD4-C1EC-4B39-930B-15F9AE4B3C98}" type="presParOf" srcId="{91FA693A-296B-4859-B26B-664B44D4063E}" destId="{FF5943EA-1727-4BD2-9032-09A8F796B53C}" srcOrd="0" destOrd="0" presId="urn:microsoft.com/office/officeart/2018/2/layout/IconVerticalSolidList"/>
    <dgm:cxn modelId="{A00E313B-7F5C-47EB-9B6B-F31948A9930F}" type="presParOf" srcId="{91FA693A-296B-4859-B26B-664B44D4063E}" destId="{CCA2C46E-D80B-46FB-9F9E-311EB010A7BD}" srcOrd="1" destOrd="0" presId="urn:microsoft.com/office/officeart/2018/2/layout/IconVerticalSolidList"/>
    <dgm:cxn modelId="{9F3931B7-7F0B-49F7-A1B9-970058DD6A22}" type="presParOf" srcId="{91FA693A-296B-4859-B26B-664B44D4063E}" destId="{0AB72BD1-231F-4899-AC46-8CE09A96619E}" srcOrd="2" destOrd="0" presId="urn:microsoft.com/office/officeart/2018/2/layout/IconVerticalSolidList"/>
    <dgm:cxn modelId="{CCB94DAA-7622-4E22-983E-EE639F93B289}" type="presParOf" srcId="{91FA693A-296B-4859-B26B-664B44D4063E}" destId="{982DA3BE-21C6-4816-B622-C6A1C505156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4FA75E-6231-4712-8F4B-248892B5A654}"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2CA109C-4D12-4707-BC02-1B4A38128631}">
      <dgm:prSet/>
      <dgm:spPr/>
      <dgm:t>
        <a:bodyPr/>
        <a:lstStyle/>
        <a:p>
          <a:pPr algn="just"/>
          <a:r>
            <a:rPr lang="en-US" dirty="0"/>
            <a:t>In practice, </a:t>
          </a:r>
          <a:r>
            <a:rPr lang="en-US" b="1" dirty="0"/>
            <a:t>deformation and flow</a:t>
          </a:r>
          <a:r>
            <a:rPr lang="en-US" dirty="0"/>
            <a:t> usually </a:t>
          </a:r>
          <a:r>
            <a:rPr lang="en-US" b="1" dirty="0"/>
            <a:t>occurs at a lower shear stress value</a:t>
          </a:r>
          <a:r>
            <a:rPr lang="en-US" dirty="0"/>
            <a:t> and </a:t>
          </a:r>
          <a:r>
            <a:rPr lang="en-US" u="sng" dirty="0"/>
            <a:t>this accounts for</a:t>
          </a:r>
          <a:r>
            <a:rPr lang="en-US" dirty="0"/>
            <a:t> the </a:t>
          </a:r>
          <a:r>
            <a:rPr lang="en-US" b="1" u="sng" dirty="0"/>
            <a:t>curved portion of the curve</a:t>
          </a:r>
          <a:r>
            <a:rPr lang="en-US" dirty="0"/>
            <a:t>.</a:t>
          </a:r>
        </a:p>
      </dgm:t>
    </dgm:pt>
    <dgm:pt modelId="{FD3E9D84-9830-4F24-9CC3-9FC4CE5F21F4}" type="parTrans" cxnId="{6A7324A2-E319-45E1-B924-80233F6F00FE}">
      <dgm:prSet/>
      <dgm:spPr/>
      <dgm:t>
        <a:bodyPr/>
        <a:lstStyle/>
        <a:p>
          <a:endParaRPr lang="en-US"/>
        </a:p>
      </dgm:t>
    </dgm:pt>
    <dgm:pt modelId="{51BA6AD5-0DFE-4227-BC28-8D241AADD2FE}" type="sibTrans" cxnId="{6A7324A2-E319-45E1-B924-80233F6F00FE}">
      <dgm:prSet/>
      <dgm:spPr/>
      <dgm:t>
        <a:bodyPr/>
        <a:lstStyle/>
        <a:p>
          <a:endParaRPr lang="en-US"/>
        </a:p>
      </dgm:t>
    </dgm:pt>
    <dgm:pt modelId="{C48AE8BD-7CDD-452E-801F-F685484A6CB0}">
      <dgm:prSet/>
      <dgm:spPr/>
      <dgm:t>
        <a:bodyPr/>
        <a:lstStyle/>
        <a:p>
          <a:pPr algn="just"/>
          <a:r>
            <a:rPr lang="en-US" dirty="0"/>
            <a:t>• </a:t>
          </a:r>
          <a:r>
            <a:rPr lang="en-US" b="1" dirty="0"/>
            <a:t>The viscosity decreases initially and then remains constant.</a:t>
          </a:r>
          <a:endParaRPr lang="en-US" dirty="0"/>
        </a:p>
      </dgm:t>
    </dgm:pt>
    <dgm:pt modelId="{8217AD17-2E2B-44EB-96B6-98AB227B52DD}" type="parTrans" cxnId="{59F25383-E118-47DE-BD4F-9ADBB63A8BA2}">
      <dgm:prSet/>
      <dgm:spPr/>
      <dgm:t>
        <a:bodyPr/>
        <a:lstStyle/>
        <a:p>
          <a:endParaRPr lang="en-US"/>
        </a:p>
      </dgm:t>
    </dgm:pt>
    <dgm:pt modelId="{3BFE536F-B73C-4C67-9A8F-E4134E0DC788}" type="sibTrans" cxnId="{59F25383-E118-47DE-BD4F-9ADBB63A8BA2}">
      <dgm:prSet/>
      <dgm:spPr/>
      <dgm:t>
        <a:bodyPr/>
        <a:lstStyle/>
        <a:p>
          <a:endParaRPr lang="en-US"/>
        </a:p>
      </dgm:t>
    </dgm:pt>
    <dgm:pt modelId="{C5BFD217-BC69-4FDA-AB36-37DD573848F6}">
      <dgm:prSet/>
      <dgm:spPr/>
      <dgm:t>
        <a:bodyPr/>
        <a:lstStyle/>
        <a:p>
          <a:pPr algn="just"/>
          <a:r>
            <a:rPr lang="en-US" dirty="0"/>
            <a:t>• In a highly flocculated system, there is interaction between flocs which results in a structured system and plastic flow that is associated with these systems </a:t>
          </a:r>
          <a:r>
            <a:rPr lang="en-US" dirty="0" err="1"/>
            <a:t>e.g</a:t>
          </a:r>
          <a:r>
            <a:rPr lang="en-US" dirty="0"/>
            <a:t> </a:t>
          </a:r>
          <a:r>
            <a:rPr lang="en-US" b="1" dirty="0"/>
            <a:t>highly flocculated suspensions</a:t>
          </a:r>
          <a:r>
            <a:rPr lang="en-US" dirty="0"/>
            <a:t>.</a:t>
          </a:r>
        </a:p>
      </dgm:t>
    </dgm:pt>
    <dgm:pt modelId="{5B26A248-99AA-44E1-8140-6D275DD8C954}" type="parTrans" cxnId="{7556A482-BC6C-4CFF-9FAA-C5A5C0E907E2}">
      <dgm:prSet/>
      <dgm:spPr/>
      <dgm:t>
        <a:bodyPr/>
        <a:lstStyle/>
        <a:p>
          <a:endParaRPr lang="en-US"/>
        </a:p>
      </dgm:t>
    </dgm:pt>
    <dgm:pt modelId="{7895DFAB-5DD8-48D1-A3A4-F23F03060A9E}" type="sibTrans" cxnId="{7556A482-BC6C-4CFF-9FAA-C5A5C0E907E2}">
      <dgm:prSet/>
      <dgm:spPr/>
      <dgm:t>
        <a:bodyPr/>
        <a:lstStyle/>
        <a:p>
          <a:endParaRPr lang="en-US"/>
        </a:p>
      </dgm:t>
    </dgm:pt>
    <dgm:pt modelId="{130D7272-3EB8-4C7E-BA7F-158323C3F4D9}">
      <dgm:prSet/>
      <dgm:spPr/>
      <dgm:t>
        <a:bodyPr/>
        <a:lstStyle/>
        <a:p>
          <a:pPr algn="just"/>
          <a:r>
            <a:rPr lang="en-US" dirty="0"/>
            <a:t>• The </a:t>
          </a:r>
          <a:r>
            <a:rPr lang="en-US" b="1" dirty="0"/>
            <a:t>yield value is present because of the contacts between adjacent particles to form network </a:t>
          </a:r>
          <a:r>
            <a:rPr lang="en-US" dirty="0"/>
            <a:t>(flocculation caused by van der Waals forces which may be capable of withstanding weak stresses) which must be </a:t>
          </a:r>
          <a:r>
            <a:rPr lang="en-US" b="1" dirty="0"/>
            <a:t>broken down before flow can occur.</a:t>
          </a:r>
          <a:endParaRPr lang="en-US" dirty="0"/>
        </a:p>
      </dgm:t>
    </dgm:pt>
    <dgm:pt modelId="{F63018AC-557F-42E4-98CA-51061884EE21}" type="parTrans" cxnId="{C04C7450-10C5-4EFC-92AE-A545296CD6AA}">
      <dgm:prSet/>
      <dgm:spPr/>
      <dgm:t>
        <a:bodyPr/>
        <a:lstStyle/>
        <a:p>
          <a:endParaRPr lang="en-US"/>
        </a:p>
      </dgm:t>
    </dgm:pt>
    <dgm:pt modelId="{82FA037C-7AF0-4364-89E6-D9900B72807D}" type="sibTrans" cxnId="{C04C7450-10C5-4EFC-92AE-A545296CD6AA}">
      <dgm:prSet/>
      <dgm:spPr/>
      <dgm:t>
        <a:bodyPr/>
        <a:lstStyle/>
        <a:p>
          <a:endParaRPr lang="en-US"/>
        </a:p>
      </dgm:t>
    </dgm:pt>
    <dgm:pt modelId="{42BCF271-E7D0-4361-BDF8-E2AE3DF0C27E}">
      <dgm:prSet/>
      <dgm:spPr/>
      <dgm:t>
        <a:bodyPr/>
        <a:lstStyle/>
        <a:p>
          <a:pPr algn="just"/>
          <a:r>
            <a:rPr lang="en-US" dirty="0"/>
            <a:t>• The </a:t>
          </a:r>
          <a:r>
            <a:rPr lang="en-US" b="1" dirty="0"/>
            <a:t>yield value is an indication of the degree of flocculation</a:t>
          </a:r>
          <a:r>
            <a:rPr lang="en-US" dirty="0"/>
            <a:t>; the more flocculated the suspension, the higher will be the yield value (keep flocculated particles suspended, preventing sedimentation. If the yield value is too low, flocs can break apart and settle over time).</a:t>
          </a:r>
        </a:p>
      </dgm:t>
    </dgm:pt>
    <dgm:pt modelId="{D979CA7F-ECB6-4DD0-9852-8C63B44AE516}" type="parTrans" cxnId="{7778DDC5-A0F2-4B3C-BF1A-44A05A879E83}">
      <dgm:prSet/>
      <dgm:spPr/>
      <dgm:t>
        <a:bodyPr/>
        <a:lstStyle/>
        <a:p>
          <a:endParaRPr lang="en-US"/>
        </a:p>
      </dgm:t>
    </dgm:pt>
    <dgm:pt modelId="{5C93E441-0323-4A31-80F4-2A24E60EC973}" type="sibTrans" cxnId="{7778DDC5-A0F2-4B3C-BF1A-44A05A879E83}">
      <dgm:prSet/>
      <dgm:spPr/>
      <dgm:t>
        <a:bodyPr/>
        <a:lstStyle/>
        <a:p>
          <a:endParaRPr lang="en-US"/>
        </a:p>
      </dgm:t>
    </dgm:pt>
    <dgm:pt modelId="{EFA5C8C1-65B8-43FD-BE5D-6F51C0B26FE8}">
      <dgm:prSet/>
      <dgm:spPr/>
      <dgm:t>
        <a:bodyPr/>
        <a:lstStyle/>
        <a:p>
          <a:pPr algn="just"/>
          <a:r>
            <a:rPr lang="en-US" dirty="0"/>
            <a:t>• </a:t>
          </a:r>
          <a:r>
            <a:rPr lang="en-US" b="1" dirty="0"/>
            <a:t>This type of </a:t>
          </a:r>
          <a:r>
            <a:rPr lang="en-US" b="1" dirty="0" err="1"/>
            <a:t>behaviour</a:t>
          </a:r>
          <a:r>
            <a:rPr lang="en-US" b="1" dirty="0"/>
            <a:t> is also exhibited by creams and ointments.</a:t>
          </a:r>
          <a:endParaRPr lang="en-US" dirty="0"/>
        </a:p>
      </dgm:t>
    </dgm:pt>
    <dgm:pt modelId="{4B6F0653-8681-455E-8E28-A8034A139C43}" type="parTrans" cxnId="{4332637C-2ED7-4E3D-A89E-44C35EC0F96B}">
      <dgm:prSet/>
      <dgm:spPr/>
      <dgm:t>
        <a:bodyPr/>
        <a:lstStyle/>
        <a:p>
          <a:endParaRPr lang="en-US"/>
        </a:p>
      </dgm:t>
    </dgm:pt>
    <dgm:pt modelId="{E830362F-685B-4021-B3C7-57B29CE53744}" type="sibTrans" cxnId="{4332637C-2ED7-4E3D-A89E-44C35EC0F96B}">
      <dgm:prSet/>
      <dgm:spPr/>
      <dgm:t>
        <a:bodyPr/>
        <a:lstStyle/>
        <a:p>
          <a:endParaRPr lang="en-US"/>
        </a:p>
      </dgm:t>
    </dgm:pt>
    <dgm:pt modelId="{06509460-C077-4EB2-88BE-6554668FB6B1}" type="pres">
      <dgm:prSet presAssocID="{BE4FA75E-6231-4712-8F4B-248892B5A654}" presName="root" presStyleCnt="0">
        <dgm:presLayoutVars>
          <dgm:dir/>
          <dgm:resizeHandles val="exact"/>
        </dgm:presLayoutVars>
      </dgm:prSet>
      <dgm:spPr/>
    </dgm:pt>
    <dgm:pt modelId="{D21AABF6-91E5-4017-83D8-8F0C5BAE3F23}" type="pres">
      <dgm:prSet presAssocID="{82CA109C-4D12-4707-BC02-1B4A38128631}" presName="compNode" presStyleCnt="0"/>
      <dgm:spPr/>
    </dgm:pt>
    <dgm:pt modelId="{87250F32-20DA-4556-8BEC-BA3C69AD1A8B}" type="pres">
      <dgm:prSet presAssocID="{82CA109C-4D12-4707-BC02-1B4A3812863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eed Bump"/>
        </a:ext>
      </dgm:extLst>
    </dgm:pt>
    <dgm:pt modelId="{8C9C6586-88F1-4350-82AD-3AD7B8BEF4DC}" type="pres">
      <dgm:prSet presAssocID="{82CA109C-4D12-4707-BC02-1B4A38128631}" presName="spaceRect" presStyleCnt="0"/>
      <dgm:spPr/>
    </dgm:pt>
    <dgm:pt modelId="{DBCB41DA-7993-4EE0-9E8B-5531CFBD42BA}" type="pres">
      <dgm:prSet presAssocID="{82CA109C-4D12-4707-BC02-1B4A38128631}" presName="textRect" presStyleLbl="revTx" presStyleIdx="0" presStyleCnt="6">
        <dgm:presLayoutVars>
          <dgm:chMax val="1"/>
          <dgm:chPref val="1"/>
        </dgm:presLayoutVars>
      </dgm:prSet>
      <dgm:spPr/>
    </dgm:pt>
    <dgm:pt modelId="{8E79D117-1728-47FE-B5DA-EC195231371F}" type="pres">
      <dgm:prSet presAssocID="{51BA6AD5-0DFE-4227-BC28-8D241AADD2FE}" presName="sibTrans" presStyleCnt="0"/>
      <dgm:spPr/>
    </dgm:pt>
    <dgm:pt modelId="{3E1327B2-FE3F-4175-81D6-D738867DAF31}" type="pres">
      <dgm:prSet presAssocID="{C48AE8BD-7CDD-452E-801F-F685484A6CB0}" presName="compNode" presStyleCnt="0"/>
      <dgm:spPr/>
    </dgm:pt>
    <dgm:pt modelId="{29AB3D5F-BD7E-4F0C-B4E6-CBB3246213F8}" type="pres">
      <dgm:prSet presAssocID="{C48AE8BD-7CDD-452E-801F-F685484A6CB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w Temperature"/>
        </a:ext>
      </dgm:extLst>
    </dgm:pt>
    <dgm:pt modelId="{56E53B00-3E2C-4BEB-B45A-D19A477F4766}" type="pres">
      <dgm:prSet presAssocID="{C48AE8BD-7CDD-452E-801F-F685484A6CB0}" presName="spaceRect" presStyleCnt="0"/>
      <dgm:spPr/>
    </dgm:pt>
    <dgm:pt modelId="{118CDF57-3DA6-46F6-86FE-ADA93EDDEBE1}" type="pres">
      <dgm:prSet presAssocID="{C48AE8BD-7CDD-452E-801F-F685484A6CB0}" presName="textRect" presStyleLbl="revTx" presStyleIdx="1" presStyleCnt="6">
        <dgm:presLayoutVars>
          <dgm:chMax val="1"/>
          <dgm:chPref val="1"/>
        </dgm:presLayoutVars>
      </dgm:prSet>
      <dgm:spPr/>
    </dgm:pt>
    <dgm:pt modelId="{C9A35164-52B5-4B6B-B424-AB03FCB98993}" type="pres">
      <dgm:prSet presAssocID="{3BFE536F-B73C-4C67-9A8F-E4134E0DC788}" presName="sibTrans" presStyleCnt="0"/>
      <dgm:spPr/>
    </dgm:pt>
    <dgm:pt modelId="{2245307E-1F61-4BB6-AF52-B1BA431381D2}" type="pres">
      <dgm:prSet presAssocID="{C5BFD217-BC69-4FDA-AB36-37DD573848F6}" presName="compNode" presStyleCnt="0"/>
      <dgm:spPr/>
    </dgm:pt>
    <dgm:pt modelId="{54701922-536D-4344-A376-DC99BE1A204E}" type="pres">
      <dgm:prSet presAssocID="{C5BFD217-BC69-4FDA-AB36-37DD573848F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nching Diagram"/>
        </a:ext>
      </dgm:extLst>
    </dgm:pt>
    <dgm:pt modelId="{C182C064-4912-4044-AF38-28088987D3E1}" type="pres">
      <dgm:prSet presAssocID="{C5BFD217-BC69-4FDA-AB36-37DD573848F6}" presName="spaceRect" presStyleCnt="0"/>
      <dgm:spPr/>
    </dgm:pt>
    <dgm:pt modelId="{121979FE-ADDB-4563-AA33-B0B8190A0891}" type="pres">
      <dgm:prSet presAssocID="{C5BFD217-BC69-4FDA-AB36-37DD573848F6}" presName="textRect" presStyleLbl="revTx" presStyleIdx="2" presStyleCnt="6">
        <dgm:presLayoutVars>
          <dgm:chMax val="1"/>
          <dgm:chPref val="1"/>
        </dgm:presLayoutVars>
      </dgm:prSet>
      <dgm:spPr/>
    </dgm:pt>
    <dgm:pt modelId="{0AD48374-724D-4E4E-896F-061C6C371489}" type="pres">
      <dgm:prSet presAssocID="{7895DFAB-5DD8-48D1-A3A4-F23F03060A9E}" presName="sibTrans" presStyleCnt="0"/>
      <dgm:spPr/>
    </dgm:pt>
    <dgm:pt modelId="{DF3EDAB1-C784-46B3-BD5E-9EEA83A4F17A}" type="pres">
      <dgm:prSet presAssocID="{130D7272-3EB8-4C7E-BA7F-158323C3F4D9}" presName="compNode" presStyleCnt="0"/>
      <dgm:spPr/>
    </dgm:pt>
    <dgm:pt modelId="{A08DDA16-9E5F-4D69-9F16-8AE54261F1CA}" type="pres">
      <dgm:prSet presAssocID="{130D7272-3EB8-4C7E-BA7F-158323C3F4D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et"/>
        </a:ext>
      </dgm:extLst>
    </dgm:pt>
    <dgm:pt modelId="{6C17CC50-9AD0-4CE5-92C5-149F442F52E1}" type="pres">
      <dgm:prSet presAssocID="{130D7272-3EB8-4C7E-BA7F-158323C3F4D9}" presName="spaceRect" presStyleCnt="0"/>
      <dgm:spPr/>
    </dgm:pt>
    <dgm:pt modelId="{A755AFAD-D7AB-49FD-879B-913E3B21572E}" type="pres">
      <dgm:prSet presAssocID="{130D7272-3EB8-4C7E-BA7F-158323C3F4D9}" presName="textRect" presStyleLbl="revTx" presStyleIdx="3" presStyleCnt="6">
        <dgm:presLayoutVars>
          <dgm:chMax val="1"/>
          <dgm:chPref val="1"/>
        </dgm:presLayoutVars>
      </dgm:prSet>
      <dgm:spPr/>
    </dgm:pt>
    <dgm:pt modelId="{57190130-C003-4655-A380-56BF7192D7D8}" type="pres">
      <dgm:prSet presAssocID="{82FA037C-7AF0-4364-89E6-D9900B72807D}" presName="sibTrans" presStyleCnt="0"/>
      <dgm:spPr/>
    </dgm:pt>
    <dgm:pt modelId="{FFB3B2FD-7F7D-4A2E-92E2-0C6F196EB344}" type="pres">
      <dgm:prSet presAssocID="{42BCF271-E7D0-4361-BDF8-E2AE3DF0C27E}" presName="compNode" presStyleCnt="0"/>
      <dgm:spPr/>
    </dgm:pt>
    <dgm:pt modelId="{9F4C39A2-2DFE-4917-8F82-861E4F24AA67}" type="pres">
      <dgm:prSet presAssocID="{42BCF271-E7D0-4361-BDF8-E2AE3DF0C27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ridge scene"/>
        </a:ext>
      </dgm:extLst>
    </dgm:pt>
    <dgm:pt modelId="{B418E5C8-52E3-4BC5-8E02-0B3EAA052C4F}" type="pres">
      <dgm:prSet presAssocID="{42BCF271-E7D0-4361-BDF8-E2AE3DF0C27E}" presName="spaceRect" presStyleCnt="0"/>
      <dgm:spPr/>
    </dgm:pt>
    <dgm:pt modelId="{FE8034C6-C1E8-488B-8CA0-98C2F1352E7D}" type="pres">
      <dgm:prSet presAssocID="{42BCF271-E7D0-4361-BDF8-E2AE3DF0C27E}" presName="textRect" presStyleLbl="revTx" presStyleIdx="4" presStyleCnt="6">
        <dgm:presLayoutVars>
          <dgm:chMax val="1"/>
          <dgm:chPref val="1"/>
        </dgm:presLayoutVars>
      </dgm:prSet>
      <dgm:spPr/>
    </dgm:pt>
    <dgm:pt modelId="{4CF4C5BE-4514-4446-858C-F9B77163B5AD}" type="pres">
      <dgm:prSet presAssocID="{5C93E441-0323-4A31-80F4-2A24E60EC973}" presName="sibTrans" presStyleCnt="0"/>
      <dgm:spPr/>
    </dgm:pt>
    <dgm:pt modelId="{0CD6E9E5-C313-4BDA-985E-897953DBEF87}" type="pres">
      <dgm:prSet presAssocID="{EFA5C8C1-65B8-43FD-BE5D-6F51C0B26FE8}" presName="compNode" presStyleCnt="0"/>
      <dgm:spPr/>
    </dgm:pt>
    <dgm:pt modelId="{23360D08-11A0-45F5-8B7C-1060D0B4CAB4}" type="pres">
      <dgm:prSet presAssocID="{EFA5C8C1-65B8-43FD-BE5D-6F51C0B26FE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Ice cream"/>
        </a:ext>
      </dgm:extLst>
    </dgm:pt>
    <dgm:pt modelId="{2A3E5A2D-0566-4E84-882F-56B772C00E68}" type="pres">
      <dgm:prSet presAssocID="{EFA5C8C1-65B8-43FD-BE5D-6F51C0B26FE8}" presName="spaceRect" presStyleCnt="0"/>
      <dgm:spPr/>
    </dgm:pt>
    <dgm:pt modelId="{3D20184B-735E-4BFD-A8FD-1E794ADAF741}" type="pres">
      <dgm:prSet presAssocID="{EFA5C8C1-65B8-43FD-BE5D-6F51C0B26FE8}" presName="textRect" presStyleLbl="revTx" presStyleIdx="5" presStyleCnt="6">
        <dgm:presLayoutVars>
          <dgm:chMax val="1"/>
          <dgm:chPref val="1"/>
        </dgm:presLayoutVars>
      </dgm:prSet>
      <dgm:spPr/>
    </dgm:pt>
  </dgm:ptLst>
  <dgm:cxnLst>
    <dgm:cxn modelId="{F3EC7F4B-F991-4FBE-866E-9F8EE1CEF41F}" type="presOf" srcId="{C48AE8BD-7CDD-452E-801F-F685484A6CB0}" destId="{118CDF57-3DA6-46F6-86FE-ADA93EDDEBE1}" srcOrd="0" destOrd="0" presId="urn:microsoft.com/office/officeart/2018/2/layout/IconLabelList"/>
    <dgm:cxn modelId="{C04C7450-10C5-4EFC-92AE-A545296CD6AA}" srcId="{BE4FA75E-6231-4712-8F4B-248892B5A654}" destId="{130D7272-3EB8-4C7E-BA7F-158323C3F4D9}" srcOrd="3" destOrd="0" parTransId="{F63018AC-557F-42E4-98CA-51061884EE21}" sibTransId="{82FA037C-7AF0-4364-89E6-D9900B72807D}"/>
    <dgm:cxn modelId="{C9EDA172-9B5D-4ADE-A288-131C3327B4F9}" type="presOf" srcId="{42BCF271-E7D0-4361-BDF8-E2AE3DF0C27E}" destId="{FE8034C6-C1E8-488B-8CA0-98C2F1352E7D}" srcOrd="0" destOrd="0" presId="urn:microsoft.com/office/officeart/2018/2/layout/IconLabelList"/>
    <dgm:cxn modelId="{4332637C-2ED7-4E3D-A89E-44C35EC0F96B}" srcId="{BE4FA75E-6231-4712-8F4B-248892B5A654}" destId="{EFA5C8C1-65B8-43FD-BE5D-6F51C0B26FE8}" srcOrd="5" destOrd="0" parTransId="{4B6F0653-8681-455E-8E28-A8034A139C43}" sibTransId="{E830362F-685B-4021-B3C7-57B29CE53744}"/>
    <dgm:cxn modelId="{7556A482-BC6C-4CFF-9FAA-C5A5C0E907E2}" srcId="{BE4FA75E-6231-4712-8F4B-248892B5A654}" destId="{C5BFD217-BC69-4FDA-AB36-37DD573848F6}" srcOrd="2" destOrd="0" parTransId="{5B26A248-99AA-44E1-8140-6D275DD8C954}" sibTransId="{7895DFAB-5DD8-48D1-A3A4-F23F03060A9E}"/>
    <dgm:cxn modelId="{59F25383-E118-47DE-BD4F-9ADBB63A8BA2}" srcId="{BE4FA75E-6231-4712-8F4B-248892B5A654}" destId="{C48AE8BD-7CDD-452E-801F-F685484A6CB0}" srcOrd="1" destOrd="0" parTransId="{8217AD17-2E2B-44EB-96B6-98AB227B52DD}" sibTransId="{3BFE536F-B73C-4C67-9A8F-E4134E0DC788}"/>
    <dgm:cxn modelId="{7163E38E-1255-4B28-8524-1AC6108CF815}" type="presOf" srcId="{BE4FA75E-6231-4712-8F4B-248892B5A654}" destId="{06509460-C077-4EB2-88BE-6554668FB6B1}" srcOrd="0" destOrd="0" presId="urn:microsoft.com/office/officeart/2018/2/layout/IconLabelList"/>
    <dgm:cxn modelId="{25FA939F-3F27-4AEF-A40A-3F4649E6BC25}" type="presOf" srcId="{EFA5C8C1-65B8-43FD-BE5D-6F51C0B26FE8}" destId="{3D20184B-735E-4BFD-A8FD-1E794ADAF741}" srcOrd="0" destOrd="0" presId="urn:microsoft.com/office/officeart/2018/2/layout/IconLabelList"/>
    <dgm:cxn modelId="{6A7324A2-E319-45E1-B924-80233F6F00FE}" srcId="{BE4FA75E-6231-4712-8F4B-248892B5A654}" destId="{82CA109C-4D12-4707-BC02-1B4A38128631}" srcOrd="0" destOrd="0" parTransId="{FD3E9D84-9830-4F24-9CC3-9FC4CE5F21F4}" sibTransId="{51BA6AD5-0DFE-4227-BC28-8D241AADD2FE}"/>
    <dgm:cxn modelId="{AC9119BE-5B85-4EE1-8917-04B65D8319AC}" type="presOf" srcId="{130D7272-3EB8-4C7E-BA7F-158323C3F4D9}" destId="{A755AFAD-D7AB-49FD-879B-913E3B21572E}" srcOrd="0" destOrd="0" presId="urn:microsoft.com/office/officeart/2018/2/layout/IconLabelList"/>
    <dgm:cxn modelId="{7778DDC5-A0F2-4B3C-BF1A-44A05A879E83}" srcId="{BE4FA75E-6231-4712-8F4B-248892B5A654}" destId="{42BCF271-E7D0-4361-BDF8-E2AE3DF0C27E}" srcOrd="4" destOrd="0" parTransId="{D979CA7F-ECB6-4DD0-9852-8C63B44AE516}" sibTransId="{5C93E441-0323-4A31-80F4-2A24E60EC973}"/>
    <dgm:cxn modelId="{81B850D5-DAFB-475B-92D0-DDD7AA8C01A0}" type="presOf" srcId="{C5BFD217-BC69-4FDA-AB36-37DD573848F6}" destId="{121979FE-ADDB-4563-AA33-B0B8190A0891}" srcOrd="0" destOrd="0" presId="urn:microsoft.com/office/officeart/2018/2/layout/IconLabelList"/>
    <dgm:cxn modelId="{874609E4-07B0-4F60-95DB-A4488660E3BD}" type="presOf" srcId="{82CA109C-4D12-4707-BC02-1B4A38128631}" destId="{DBCB41DA-7993-4EE0-9E8B-5531CFBD42BA}" srcOrd="0" destOrd="0" presId="urn:microsoft.com/office/officeart/2018/2/layout/IconLabelList"/>
    <dgm:cxn modelId="{A34B37D5-0DD5-437F-8BFB-F59E6187DC7A}" type="presParOf" srcId="{06509460-C077-4EB2-88BE-6554668FB6B1}" destId="{D21AABF6-91E5-4017-83D8-8F0C5BAE3F23}" srcOrd="0" destOrd="0" presId="urn:microsoft.com/office/officeart/2018/2/layout/IconLabelList"/>
    <dgm:cxn modelId="{665F263E-2E89-48A2-AD60-1E9E3DD4FB03}" type="presParOf" srcId="{D21AABF6-91E5-4017-83D8-8F0C5BAE3F23}" destId="{87250F32-20DA-4556-8BEC-BA3C69AD1A8B}" srcOrd="0" destOrd="0" presId="urn:microsoft.com/office/officeart/2018/2/layout/IconLabelList"/>
    <dgm:cxn modelId="{42EBE598-33D9-48AF-B850-5937E76B2C6D}" type="presParOf" srcId="{D21AABF6-91E5-4017-83D8-8F0C5BAE3F23}" destId="{8C9C6586-88F1-4350-82AD-3AD7B8BEF4DC}" srcOrd="1" destOrd="0" presId="urn:microsoft.com/office/officeart/2018/2/layout/IconLabelList"/>
    <dgm:cxn modelId="{2564C2BE-CDAF-4884-9296-D0B138C86644}" type="presParOf" srcId="{D21AABF6-91E5-4017-83D8-8F0C5BAE3F23}" destId="{DBCB41DA-7993-4EE0-9E8B-5531CFBD42BA}" srcOrd="2" destOrd="0" presId="urn:microsoft.com/office/officeart/2018/2/layout/IconLabelList"/>
    <dgm:cxn modelId="{C6597A48-607C-415A-87E8-96E98B512D8D}" type="presParOf" srcId="{06509460-C077-4EB2-88BE-6554668FB6B1}" destId="{8E79D117-1728-47FE-B5DA-EC195231371F}" srcOrd="1" destOrd="0" presId="urn:microsoft.com/office/officeart/2018/2/layout/IconLabelList"/>
    <dgm:cxn modelId="{3DE7924A-4E55-43CF-909A-41489E934271}" type="presParOf" srcId="{06509460-C077-4EB2-88BE-6554668FB6B1}" destId="{3E1327B2-FE3F-4175-81D6-D738867DAF31}" srcOrd="2" destOrd="0" presId="urn:microsoft.com/office/officeart/2018/2/layout/IconLabelList"/>
    <dgm:cxn modelId="{E2FF44AB-B9D1-4347-B2B7-9A02E565243B}" type="presParOf" srcId="{3E1327B2-FE3F-4175-81D6-D738867DAF31}" destId="{29AB3D5F-BD7E-4F0C-B4E6-CBB3246213F8}" srcOrd="0" destOrd="0" presId="urn:microsoft.com/office/officeart/2018/2/layout/IconLabelList"/>
    <dgm:cxn modelId="{74AF2B62-5CD4-4685-A2B5-0F387E2E3D28}" type="presParOf" srcId="{3E1327B2-FE3F-4175-81D6-D738867DAF31}" destId="{56E53B00-3E2C-4BEB-B45A-D19A477F4766}" srcOrd="1" destOrd="0" presId="urn:microsoft.com/office/officeart/2018/2/layout/IconLabelList"/>
    <dgm:cxn modelId="{62E40282-FE6E-48F0-B026-EFBCD7623D39}" type="presParOf" srcId="{3E1327B2-FE3F-4175-81D6-D738867DAF31}" destId="{118CDF57-3DA6-46F6-86FE-ADA93EDDEBE1}" srcOrd="2" destOrd="0" presId="urn:microsoft.com/office/officeart/2018/2/layout/IconLabelList"/>
    <dgm:cxn modelId="{BDEE3371-9564-4211-BBBC-9F1E9D3C347C}" type="presParOf" srcId="{06509460-C077-4EB2-88BE-6554668FB6B1}" destId="{C9A35164-52B5-4B6B-B424-AB03FCB98993}" srcOrd="3" destOrd="0" presId="urn:microsoft.com/office/officeart/2018/2/layout/IconLabelList"/>
    <dgm:cxn modelId="{8E4CB154-3F8A-4D52-BDAF-D9903636C2CB}" type="presParOf" srcId="{06509460-C077-4EB2-88BE-6554668FB6B1}" destId="{2245307E-1F61-4BB6-AF52-B1BA431381D2}" srcOrd="4" destOrd="0" presId="urn:microsoft.com/office/officeart/2018/2/layout/IconLabelList"/>
    <dgm:cxn modelId="{FB0DCBE7-19C1-49FB-A1D5-D67B12787506}" type="presParOf" srcId="{2245307E-1F61-4BB6-AF52-B1BA431381D2}" destId="{54701922-536D-4344-A376-DC99BE1A204E}" srcOrd="0" destOrd="0" presId="urn:microsoft.com/office/officeart/2018/2/layout/IconLabelList"/>
    <dgm:cxn modelId="{3354553B-9199-47AD-B45C-EB4D0B85E48D}" type="presParOf" srcId="{2245307E-1F61-4BB6-AF52-B1BA431381D2}" destId="{C182C064-4912-4044-AF38-28088987D3E1}" srcOrd="1" destOrd="0" presId="urn:microsoft.com/office/officeart/2018/2/layout/IconLabelList"/>
    <dgm:cxn modelId="{C0C37ABE-CC25-4665-B133-C5EC8DE41A50}" type="presParOf" srcId="{2245307E-1F61-4BB6-AF52-B1BA431381D2}" destId="{121979FE-ADDB-4563-AA33-B0B8190A0891}" srcOrd="2" destOrd="0" presId="urn:microsoft.com/office/officeart/2018/2/layout/IconLabelList"/>
    <dgm:cxn modelId="{6610DCEE-3FA3-46F4-AFF1-7356F5D26345}" type="presParOf" srcId="{06509460-C077-4EB2-88BE-6554668FB6B1}" destId="{0AD48374-724D-4E4E-896F-061C6C371489}" srcOrd="5" destOrd="0" presId="urn:microsoft.com/office/officeart/2018/2/layout/IconLabelList"/>
    <dgm:cxn modelId="{6435BECF-2C79-477E-A895-C334A3CF95F5}" type="presParOf" srcId="{06509460-C077-4EB2-88BE-6554668FB6B1}" destId="{DF3EDAB1-C784-46B3-BD5E-9EEA83A4F17A}" srcOrd="6" destOrd="0" presId="urn:microsoft.com/office/officeart/2018/2/layout/IconLabelList"/>
    <dgm:cxn modelId="{F7A4D2CB-AEFA-45E7-9CFA-33BD4345E94E}" type="presParOf" srcId="{DF3EDAB1-C784-46B3-BD5E-9EEA83A4F17A}" destId="{A08DDA16-9E5F-4D69-9F16-8AE54261F1CA}" srcOrd="0" destOrd="0" presId="urn:microsoft.com/office/officeart/2018/2/layout/IconLabelList"/>
    <dgm:cxn modelId="{7B2089CF-249E-4B39-83A0-6202D2081CF8}" type="presParOf" srcId="{DF3EDAB1-C784-46B3-BD5E-9EEA83A4F17A}" destId="{6C17CC50-9AD0-4CE5-92C5-149F442F52E1}" srcOrd="1" destOrd="0" presId="urn:microsoft.com/office/officeart/2018/2/layout/IconLabelList"/>
    <dgm:cxn modelId="{5BF2A039-C194-45D4-B366-7E2378F5A4AE}" type="presParOf" srcId="{DF3EDAB1-C784-46B3-BD5E-9EEA83A4F17A}" destId="{A755AFAD-D7AB-49FD-879B-913E3B21572E}" srcOrd="2" destOrd="0" presId="urn:microsoft.com/office/officeart/2018/2/layout/IconLabelList"/>
    <dgm:cxn modelId="{7D6D9D91-B14D-4C3F-AB84-FCB24E880587}" type="presParOf" srcId="{06509460-C077-4EB2-88BE-6554668FB6B1}" destId="{57190130-C003-4655-A380-56BF7192D7D8}" srcOrd="7" destOrd="0" presId="urn:microsoft.com/office/officeart/2018/2/layout/IconLabelList"/>
    <dgm:cxn modelId="{6BAC454C-0284-4C2E-915F-899ED532E40E}" type="presParOf" srcId="{06509460-C077-4EB2-88BE-6554668FB6B1}" destId="{FFB3B2FD-7F7D-4A2E-92E2-0C6F196EB344}" srcOrd="8" destOrd="0" presId="urn:microsoft.com/office/officeart/2018/2/layout/IconLabelList"/>
    <dgm:cxn modelId="{45AA355A-58EC-47B9-8C69-708A54A52B5F}" type="presParOf" srcId="{FFB3B2FD-7F7D-4A2E-92E2-0C6F196EB344}" destId="{9F4C39A2-2DFE-4917-8F82-861E4F24AA67}" srcOrd="0" destOrd="0" presId="urn:microsoft.com/office/officeart/2018/2/layout/IconLabelList"/>
    <dgm:cxn modelId="{3F3862D6-EE59-4432-97CA-E093DEAADB03}" type="presParOf" srcId="{FFB3B2FD-7F7D-4A2E-92E2-0C6F196EB344}" destId="{B418E5C8-52E3-4BC5-8E02-0B3EAA052C4F}" srcOrd="1" destOrd="0" presId="urn:microsoft.com/office/officeart/2018/2/layout/IconLabelList"/>
    <dgm:cxn modelId="{B94FBA75-2F94-4A7C-AF20-697A00A0D564}" type="presParOf" srcId="{FFB3B2FD-7F7D-4A2E-92E2-0C6F196EB344}" destId="{FE8034C6-C1E8-488B-8CA0-98C2F1352E7D}" srcOrd="2" destOrd="0" presId="urn:microsoft.com/office/officeart/2018/2/layout/IconLabelList"/>
    <dgm:cxn modelId="{56DF1BDB-5074-4462-9026-4AA905BD07DF}" type="presParOf" srcId="{06509460-C077-4EB2-88BE-6554668FB6B1}" destId="{4CF4C5BE-4514-4446-858C-F9B77163B5AD}" srcOrd="9" destOrd="0" presId="urn:microsoft.com/office/officeart/2018/2/layout/IconLabelList"/>
    <dgm:cxn modelId="{05C5F314-87AA-4928-AAE1-F96EE9CA97AC}" type="presParOf" srcId="{06509460-C077-4EB2-88BE-6554668FB6B1}" destId="{0CD6E9E5-C313-4BDA-985E-897953DBEF87}" srcOrd="10" destOrd="0" presId="urn:microsoft.com/office/officeart/2018/2/layout/IconLabelList"/>
    <dgm:cxn modelId="{6AD1CE5A-8A25-4D1B-B6A1-BF25934B48E0}" type="presParOf" srcId="{0CD6E9E5-C313-4BDA-985E-897953DBEF87}" destId="{23360D08-11A0-45F5-8B7C-1060D0B4CAB4}" srcOrd="0" destOrd="0" presId="urn:microsoft.com/office/officeart/2018/2/layout/IconLabelList"/>
    <dgm:cxn modelId="{E575F8CA-EFC3-44BF-88FC-5256FFB78BCB}" type="presParOf" srcId="{0CD6E9E5-C313-4BDA-985E-897953DBEF87}" destId="{2A3E5A2D-0566-4E84-882F-56B772C00E68}" srcOrd="1" destOrd="0" presId="urn:microsoft.com/office/officeart/2018/2/layout/IconLabelList"/>
    <dgm:cxn modelId="{C1C78433-645B-40E8-AEC2-2B6084A61536}" type="presParOf" srcId="{0CD6E9E5-C313-4BDA-985E-897953DBEF87}" destId="{3D20184B-735E-4BFD-A8FD-1E794ADAF74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6B89A-0477-492A-A592-3BD8980D2C23}">
      <dsp:nvSpPr>
        <dsp:cNvPr id="0" name=""/>
        <dsp:cNvSpPr/>
      </dsp:nvSpPr>
      <dsp:spPr>
        <a:xfrm>
          <a:off x="0" y="595"/>
          <a:ext cx="5334000" cy="13930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609D6F-36EE-4575-886B-94C5B015BF7F}">
      <dsp:nvSpPr>
        <dsp:cNvPr id="0" name=""/>
        <dsp:cNvSpPr/>
      </dsp:nvSpPr>
      <dsp:spPr>
        <a:xfrm>
          <a:off x="421391" y="314027"/>
          <a:ext cx="766167" cy="7661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36AB8F-ED98-4034-ADFF-6D9B9D156686}">
      <dsp:nvSpPr>
        <dsp:cNvPr id="0" name=""/>
        <dsp:cNvSpPr/>
      </dsp:nvSpPr>
      <dsp:spPr>
        <a:xfrm>
          <a:off x="1608951" y="595"/>
          <a:ext cx="372504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29" tIns="147429" rIns="147429" bIns="147429" numCol="1" spcCol="1270" anchor="ctr" anchorCtr="0">
          <a:noAutofit/>
        </a:bodyPr>
        <a:lstStyle/>
        <a:p>
          <a:pPr marL="0" lvl="0" indent="0" algn="just" defTabSz="666750">
            <a:lnSpc>
              <a:spcPct val="100000"/>
            </a:lnSpc>
            <a:spcBef>
              <a:spcPct val="0"/>
            </a:spcBef>
            <a:spcAft>
              <a:spcPct val="35000"/>
            </a:spcAft>
            <a:buNone/>
          </a:pPr>
          <a:r>
            <a:rPr lang="en-US" sz="1500" b="1" kern="1200" dirty="0"/>
            <a:t>Manufacturers of medicinal and cosmetic creams, pastes, and lotions </a:t>
          </a:r>
          <a:r>
            <a:rPr lang="en-US" sz="1500" kern="1200" dirty="0"/>
            <a:t>must be capable of producing products with acceptable consistency and smoothness.</a:t>
          </a:r>
        </a:p>
      </dsp:txBody>
      <dsp:txXfrm>
        <a:off x="1608951" y="595"/>
        <a:ext cx="3725048" cy="1393031"/>
      </dsp:txXfrm>
    </dsp:sp>
    <dsp:sp modelId="{04FC5574-CF92-4796-9BF3-DA19DC7AFC99}">
      <dsp:nvSpPr>
        <dsp:cNvPr id="0" name=""/>
        <dsp:cNvSpPr/>
      </dsp:nvSpPr>
      <dsp:spPr>
        <a:xfrm>
          <a:off x="0" y="1741884"/>
          <a:ext cx="5334000" cy="13930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3D9C5E-FD0C-4D4D-9AC1-DFBA3C7ED2B2}">
      <dsp:nvSpPr>
        <dsp:cNvPr id="0" name=""/>
        <dsp:cNvSpPr/>
      </dsp:nvSpPr>
      <dsp:spPr>
        <a:xfrm>
          <a:off x="421391" y="2055316"/>
          <a:ext cx="766167" cy="7661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08C939-B1B5-4707-B568-593ACCC30BD8}">
      <dsp:nvSpPr>
        <dsp:cNvPr id="0" name=""/>
        <dsp:cNvSpPr/>
      </dsp:nvSpPr>
      <dsp:spPr>
        <a:xfrm>
          <a:off x="1608951" y="1741884"/>
          <a:ext cx="372504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29" tIns="147429" rIns="147429" bIns="147429" numCol="1" spcCol="1270" anchor="ctr" anchorCtr="0">
          <a:noAutofit/>
        </a:bodyPr>
        <a:lstStyle/>
        <a:p>
          <a:pPr marL="0" lvl="0" indent="0" algn="just" defTabSz="666750">
            <a:lnSpc>
              <a:spcPct val="100000"/>
            </a:lnSpc>
            <a:spcBef>
              <a:spcPct val="0"/>
            </a:spcBef>
            <a:spcAft>
              <a:spcPct val="35000"/>
            </a:spcAft>
            <a:buNone/>
          </a:pPr>
          <a:r>
            <a:rPr lang="en-US" sz="1500" kern="1200" dirty="0"/>
            <a:t>The </a:t>
          </a:r>
          <a:r>
            <a:rPr lang="en-US" sz="1500" b="1" kern="1200" dirty="0"/>
            <a:t>rheology</a:t>
          </a:r>
          <a:r>
            <a:rPr lang="en-US" sz="1500" kern="1200" dirty="0"/>
            <a:t> of product can </a:t>
          </a:r>
          <a:r>
            <a:rPr lang="en-US" sz="1500" b="1" kern="1200" dirty="0"/>
            <a:t>affect</a:t>
          </a:r>
          <a:r>
            <a:rPr lang="en-US" sz="1500" kern="1200" dirty="0"/>
            <a:t> patient acceptability, physical stability, and even biologic availability. </a:t>
          </a:r>
        </a:p>
      </dsp:txBody>
      <dsp:txXfrm>
        <a:off x="1608951" y="1741884"/>
        <a:ext cx="3725048" cy="1393031"/>
      </dsp:txXfrm>
    </dsp:sp>
    <dsp:sp modelId="{FF5943EA-1727-4BD2-9032-09A8F796B53C}">
      <dsp:nvSpPr>
        <dsp:cNvPr id="0" name=""/>
        <dsp:cNvSpPr/>
      </dsp:nvSpPr>
      <dsp:spPr>
        <a:xfrm>
          <a:off x="0" y="3483173"/>
          <a:ext cx="5334000" cy="13930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A2C46E-D80B-46FB-9F9E-311EB010A7BD}">
      <dsp:nvSpPr>
        <dsp:cNvPr id="0" name=""/>
        <dsp:cNvSpPr/>
      </dsp:nvSpPr>
      <dsp:spPr>
        <a:xfrm>
          <a:off x="421391" y="3796605"/>
          <a:ext cx="766167" cy="7661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2DA3BE-21C6-4816-B622-C6A1C5051561}">
      <dsp:nvSpPr>
        <dsp:cNvPr id="0" name=""/>
        <dsp:cNvSpPr/>
      </dsp:nvSpPr>
      <dsp:spPr>
        <a:xfrm>
          <a:off x="1608951" y="3483173"/>
          <a:ext cx="372504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429" tIns="147429" rIns="147429" bIns="147429" numCol="1" spcCol="1270" anchor="ctr" anchorCtr="0">
          <a:noAutofit/>
        </a:bodyPr>
        <a:lstStyle/>
        <a:p>
          <a:pPr marL="0" lvl="0" indent="0" algn="just" defTabSz="666750">
            <a:lnSpc>
              <a:spcPct val="100000"/>
            </a:lnSpc>
            <a:spcBef>
              <a:spcPct val="0"/>
            </a:spcBef>
            <a:spcAft>
              <a:spcPct val="35000"/>
            </a:spcAft>
            <a:buNone/>
          </a:pPr>
          <a:r>
            <a:rPr lang="en-US" sz="1500" b="1" kern="1200" dirty="0"/>
            <a:t>Rheologic properties </a:t>
          </a:r>
          <a:r>
            <a:rPr lang="en-US" sz="1500" kern="1200" dirty="0"/>
            <a:t>of a pharmaceutical system can influence the selection of processing equipment.</a:t>
          </a:r>
        </a:p>
      </dsp:txBody>
      <dsp:txXfrm>
        <a:off x="1608951" y="3483173"/>
        <a:ext cx="3725048" cy="13930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50F32-20DA-4556-8BEC-BA3C69AD1A8B}">
      <dsp:nvSpPr>
        <dsp:cNvPr id="0" name=""/>
        <dsp:cNvSpPr/>
      </dsp:nvSpPr>
      <dsp:spPr>
        <a:xfrm>
          <a:off x="351979" y="1346140"/>
          <a:ext cx="567949" cy="5679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CB41DA-7993-4EE0-9E8B-5531CFBD42BA}">
      <dsp:nvSpPr>
        <dsp:cNvPr id="0" name=""/>
        <dsp:cNvSpPr/>
      </dsp:nvSpPr>
      <dsp:spPr>
        <a:xfrm>
          <a:off x="4899" y="2207689"/>
          <a:ext cx="1262109" cy="1094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488950">
            <a:lnSpc>
              <a:spcPct val="90000"/>
            </a:lnSpc>
            <a:spcBef>
              <a:spcPct val="0"/>
            </a:spcBef>
            <a:spcAft>
              <a:spcPct val="35000"/>
            </a:spcAft>
            <a:buNone/>
          </a:pPr>
          <a:r>
            <a:rPr lang="en-US" sz="1100" kern="1200" dirty="0"/>
            <a:t>In practice, </a:t>
          </a:r>
          <a:r>
            <a:rPr lang="en-US" sz="1100" b="1" kern="1200" dirty="0"/>
            <a:t>deformation and flow</a:t>
          </a:r>
          <a:r>
            <a:rPr lang="en-US" sz="1100" kern="1200" dirty="0"/>
            <a:t> usually </a:t>
          </a:r>
          <a:r>
            <a:rPr lang="en-US" sz="1100" b="1" kern="1200" dirty="0"/>
            <a:t>occurs at a lower shear stress value</a:t>
          </a:r>
          <a:r>
            <a:rPr lang="en-US" sz="1100" kern="1200" dirty="0"/>
            <a:t> and </a:t>
          </a:r>
          <a:r>
            <a:rPr lang="en-US" sz="1100" u="sng" kern="1200" dirty="0"/>
            <a:t>this accounts for</a:t>
          </a:r>
          <a:r>
            <a:rPr lang="en-US" sz="1100" kern="1200" dirty="0"/>
            <a:t> the </a:t>
          </a:r>
          <a:r>
            <a:rPr lang="en-US" sz="1100" b="1" u="sng" kern="1200" dirty="0"/>
            <a:t>curved portion of the curve</a:t>
          </a:r>
          <a:r>
            <a:rPr lang="en-US" sz="1100" kern="1200" dirty="0"/>
            <a:t>.</a:t>
          </a:r>
        </a:p>
      </dsp:txBody>
      <dsp:txXfrm>
        <a:off x="4899" y="2207689"/>
        <a:ext cx="1262109" cy="1094369"/>
      </dsp:txXfrm>
    </dsp:sp>
    <dsp:sp modelId="{29AB3D5F-BD7E-4F0C-B4E6-CBB3246213F8}">
      <dsp:nvSpPr>
        <dsp:cNvPr id="0" name=""/>
        <dsp:cNvSpPr/>
      </dsp:nvSpPr>
      <dsp:spPr>
        <a:xfrm>
          <a:off x="1834957" y="1346140"/>
          <a:ext cx="567949" cy="5679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8CDF57-3DA6-46F6-86FE-ADA93EDDEBE1}">
      <dsp:nvSpPr>
        <dsp:cNvPr id="0" name=""/>
        <dsp:cNvSpPr/>
      </dsp:nvSpPr>
      <dsp:spPr>
        <a:xfrm>
          <a:off x="1487877" y="2207689"/>
          <a:ext cx="1262109" cy="1094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488950">
            <a:lnSpc>
              <a:spcPct val="90000"/>
            </a:lnSpc>
            <a:spcBef>
              <a:spcPct val="0"/>
            </a:spcBef>
            <a:spcAft>
              <a:spcPct val="35000"/>
            </a:spcAft>
            <a:buNone/>
          </a:pPr>
          <a:r>
            <a:rPr lang="en-US" sz="1100" kern="1200" dirty="0"/>
            <a:t>• </a:t>
          </a:r>
          <a:r>
            <a:rPr lang="en-US" sz="1100" b="1" kern="1200" dirty="0"/>
            <a:t>The viscosity decreases initially and then remains constant.</a:t>
          </a:r>
          <a:endParaRPr lang="en-US" sz="1100" kern="1200" dirty="0"/>
        </a:p>
      </dsp:txBody>
      <dsp:txXfrm>
        <a:off x="1487877" y="2207689"/>
        <a:ext cx="1262109" cy="1094369"/>
      </dsp:txXfrm>
    </dsp:sp>
    <dsp:sp modelId="{54701922-536D-4344-A376-DC99BE1A204E}">
      <dsp:nvSpPr>
        <dsp:cNvPr id="0" name=""/>
        <dsp:cNvSpPr/>
      </dsp:nvSpPr>
      <dsp:spPr>
        <a:xfrm>
          <a:off x="3317936" y="1346140"/>
          <a:ext cx="567949" cy="5679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1979FE-ADDB-4563-AA33-B0B8190A0891}">
      <dsp:nvSpPr>
        <dsp:cNvPr id="0" name=""/>
        <dsp:cNvSpPr/>
      </dsp:nvSpPr>
      <dsp:spPr>
        <a:xfrm>
          <a:off x="2970856" y="2207689"/>
          <a:ext cx="1262109" cy="1094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488950">
            <a:lnSpc>
              <a:spcPct val="90000"/>
            </a:lnSpc>
            <a:spcBef>
              <a:spcPct val="0"/>
            </a:spcBef>
            <a:spcAft>
              <a:spcPct val="35000"/>
            </a:spcAft>
            <a:buNone/>
          </a:pPr>
          <a:r>
            <a:rPr lang="en-US" sz="1100" kern="1200" dirty="0"/>
            <a:t>• In a highly flocculated system, there is interaction between flocs which results in a structured system and plastic flow that is associated with these systems </a:t>
          </a:r>
          <a:r>
            <a:rPr lang="en-US" sz="1100" kern="1200" dirty="0" err="1"/>
            <a:t>e.g</a:t>
          </a:r>
          <a:r>
            <a:rPr lang="en-US" sz="1100" kern="1200" dirty="0"/>
            <a:t> </a:t>
          </a:r>
          <a:r>
            <a:rPr lang="en-US" sz="1100" b="1" kern="1200" dirty="0"/>
            <a:t>highly flocculated suspensions</a:t>
          </a:r>
          <a:r>
            <a:rPr lang="en-US" sz="1100" kern="1200" dirty="0"/>
            <a:t>.</a:t>
          </a:r>
        </a:p>
      </dsp:txBody>
      <dsp:txXfrm>
        <a:off x="2970856" y="2207689"/>
        <a:ext cx="1262109" cy="1094369"/>
      </dsp:txXfrm>
    </dsp:sp>
    <dsp:sp modelId="{A08DDA16-9E5F-4D69-9F16-8AE54261F1CA}">
      <dsp:nvSpPr>
        <dsp:cNvPr id="0" name=""/>
        <dsp:cNvSpPr/>
      </dsp:nvSpPr>
      <dsp:spPr>
        <a:xfrm>
          <a:off x="4800914" y="1346140"/>
          <a:ext cx="567949" cy="5679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55AFAD-D7AB-49FD-879B-913E3B21572E}">
      <dsp:nvSpPr>
        <dsp:cNvPr id="0" name=""/>
        <dsp:cNvSpPr/>
      </dsp:nvSpPr>
      <dsp:spPr>
        <a:xfrm>
          <a:off x="4453834" y="2207689"/>
          <a:ext cx="1262109" cy="1094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488950">
            <a:lnSpc>
              <a:spcPct val="90000"/>
            </a:lnSpc>
            <a:spcBef>
              <a:spcPct val="0"/>
            </a:spcBef>
            <a:spcAft>
              <a:spcPct val="35000"/>
            </a:spcAft>
            <a:buNone/>
          </a:pPr>
          <a:r>
            <a:rPr lang="en-US" sz="1100" kern="1200" dirty="0"/>
            <a:t>• The </a:t>
          </a:r>
          <a:r>
            <a:rPr lang="en-US" sz="1100" b="1" kern="1200" dirty="0"/>
            <a:t>yield value is present because of the contacts between adjacent particles to form network </a:t>
          </a:r>
          <a:r>
            <a:rPr lang="en-US" sz="1100" kern="1200" dirty="0"/>
            <a:t>(flocculation caused by van der Waals forces which may be capable of withstanding weak stresses) which must be </a:t>
          </a:r>
          <a:r>
            <a:rPr lang="en-US" sz="1100" b="1" kern="1200" dirty="0"/>
            <a:t>broken down before flow can occur.</a:t>
          </a:r>
          <a:endParaRPr lang="en-US" sz="1100" kern="1200" dirty="0"/>
        </a:p>
      </dsp:txBody>
      <dsp:txXfrm>
        <a:off x="4453834" y="2207689"/>
        <a:ext cx="1262109" cy="1094369"/>
      </dsp:txXfrm>
    </dsp:sp>
    <dsp:sp modelId="{9F4C39A2-2DFE-4917-8F82-861E4F24AA67}">
      <dsp:nvSpPr>
        <dsp:cNvPr id="0" name=""/>
        <dsp:cNvSpPr/>
      </dsp:nvSpPr>
      <dsp:spPr>
        <a:xfrm>
          <a:off x="6283893" y="1346140"/>
          <a:ext cx="567949" cy="5679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8034C6-C1E8-488B-8CA0-98C2F1352E7D}">
      <dsp:nvSpPr>
        <dsp:cNvPr id="0" name=""/>
        <dsp:cNvSpPr/>
      </dsp:nvSpPr>
      <dsp:spPr>
        <a:xfrm>
          <a:off x="5936813" y="2207689"/>
          <a:ext cx="1262109" cy="1094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488950">
            <a:lnSpc>
              <a:spcPct val="90000"/>
            </a:lnSpc>
            <a:spcBef>
              <a:spcPct val="0"/>
            </a:spcBef>
            <a:spcAft>
              <a:spcPct val="35000"/>
            </a:spcAft>
            <a:buNone/>
          </a:pPr>
          <a:r>
            <a:rPr lang="en-US" sz="1100" kern="1200" dirty="0"/>
            <a:t>• The </a:t>
          </a:r>
          <a:r>
            <a:rPr lang="en-US" sz="1100" b="1" kern="1200" dirty="0"/>
            <a:t>yield value is an indication of the degree of flocculation</a:t>
          </a:r>
          <a:r>
            <a:rPr lang="en-US" sz="1100" kern="1200" dirty="0"/>
            <a:t>; the more flocculated the suspension, the higher will be the yield value (keep flocculated particles suspended, preventing sedimentation. If the yield value is too low, flocs can break apart and settle over time).</a:t>
          </a:r>
        </a:p>
      </dsp:txBody>
      <dsp:txXfrm>
        <a:off x="5936813" y="2207689"/>
        <a:ext cx="1262109" cy="1094369"/>
      </dsp:txXfrm>
    </dsp:sp>
    <dsp:sp modelId="{23360D08-11A0-45F5-8B7C-1060D0B4CAB4}">
      <dsp:nvSpPr>
        <dsp:cNvPr id="0" name=""/>
        <dsp:cNvSpPr/>
      </dsp:nvSpPr>
      <dsp:spPr>
        <a:xfrm>
          <a:off x="7766871" y="1346140"/>
          <a:ext cx="567949" cy="56794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20184B-735E-4BFD-A8FD-1E794ADAF741}">
      <dsp:nvSpPr>
        <dsp:cNvPr id="0" name=""/>
        <dsp:cNvSpPr/>
      </dsp:nvSpPr>
      <dsp:spPr>
        <a:xfrm>
          <a:off x="7419791" y="2207689"/>
          <a:ext cx="1262109" cy="1094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just" defTabSz="488950">
            <a:lnSpc>
              <a:spcPct val="90000"/>
            </a:lnSpc>
            <a:spcBef>
              <a:spcPct val="0"/>
            </a:spcBef>
            <a:spcAft>
              <a:spcPct val="35000"/>
            </a:spcAft>
            <a:buNone/>
          </a:pPr>
          <a:r>
            <a:rPr lang="en-US" sz="1100" kern="1200" dirty="0"/>
            <a:t>• </a:t>
          </a:r>
          <a:r>
            <a:rPr lang="en-US" sz="1100" b="1" kern="1200" dirty="0"/>
            <a:t>This type of </a:t>
          </a:r>
          <a:r>
            <a:rPr lang="en-US" sz="1100" b="1" kern="1200" dirty="0" err="1"/>
            <a:t>behaviour</a:t>
          </a:r>
          <a:r>
            <a:rPr lang="en-US" sz="1100" b="1" kern="1200" dirty="0"/>
            <a:t> is also exhibited by creams and ointments.</a:t>
          </a:r>
          <a:endParaRPr lang="en-US" sz="1100" kern="1200" dirty="0"/>
        </a:p>
      </dsp:txBody>
      <dsp:txXfrm>
        <a:off x="7419791" y="2207689"/>
        <a:ext cx="1262109" cy="109436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E160C-3825-E0C8-5EC3-0C07B5DD9F8B}"/>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4486C0F-26BC-B55B-2B40-E37D9B29818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D063181-E16A-8EDA-9A4E-47935282A0F1}"/>
              </a:ext>
            </a:extLst>
          </p:cNvPr>
          <p:cNvSpPr>
            <a:spLocks noGrp="1"/>
          </p:cNvSpPr>
          <p:nvPr>
            <p:ph type="dt" sz="half" idx="10"/>
          </p:nvPr>
        </p:nvSpPr>
        <p:spPr/>
        <p:txBody>
          <a:bodyPr/>
          <a:lstStyle/>
          <a:p>
            <a:fld id="{8AD2E34B-11AB-4AF9-9CA7-C7A1C02E82DB}" type="datetimeFigureOut">
              <a:rPr lang="ar-IQ" smtClean="0"/>
              <a:pPr/>
              <a:t>28/10/1446</a:t>
            </a:fld>
            <a:endParaRPr lang="ar-IQ"/>
          </a:p>
        </p:txBody>
      </p:sp>
      <p:sp>
        <p:nvSpPr>
          <p:cNvPr id="5" name="Footer Placeholder 4">
            <a:extLst>
              <a:ext uri="{FF2B5EF4-FFF2-40B4-BE49-F238E27FC236}">
                <a16:creationId xmlns:a16="http://schemas.microsoft.com/office/drawing/2014/main" id="{14C00801-8FF6-35FF-0B81-D4D36353FB3E}"/>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025E0742-6BD1-814E-31E0-6B2F40FA7CA1}"/>
              </a:ext>
            </a:extLst>
          </p:cNvPr>
          <p:cNvSpPr>
            <a:spLocks noGrp="1"/>
          </p:cNvSpPr>
          <p:nvPr>
            <p:ph type="sldNum" sz="quarter" idx="12"/>
          </p:nvPr>
        </p:nvSpPr>
        <p:spPr/>
        <p:txBody>
          <a:bodyPr/>
          <a:lstStyle/>
          <a:p>
            <a:fld id="{7A28870A-3D33-4E8A-8515-2547BE3DB213}" type="slidenum">
              <a:rPr lang="ar-IQ" smtClean="0"/>
              <a:pPr/>
              <a:t>‹#›</a:t>
            </a:fld>
            <a:endParaRPr lang="ar-IQ"/>
          </a:p>
        </p:txBody>
      </p:sp>
    </p:spTree>
    <p:extLst>
      <p:ext uri="{BB962C8B-B14F-4D97-AF65-F5344CB8AC3E}">
        <p14:creationId xmlns:p14="http://schemas.microsoft.com/office/powerpoint/2010/main" val="3958031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2B2E3-1554-A9A0-EB47-052C571678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2038B4-3A9E-7936-9B57-C7D26E8E28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427B4F-2200-6683-9D20-7083967994AF}"/>
              </a:ext>
            </a:extLst>
          </p:cNvPr>
          <p:cNvSpPr>
            <a:spLocks noGrp="1"/>
          </p:cNvSpPr>
          <p:nvPr>
            <p:ph type="dt" sz="half" idx="10"/>
          </p:nvPr>
        </p:nvSpPr>
        <p:spPr/>
        <p:txBody>
          <a:bodyPr/>
          <a:lstStyle/>
          <a:p>
            <a:fld id="{8AD2E34B-11AB-4AF9-9CA7-C7A1C02E82DB}" type="datetimeFigureOut">
              <a:rPr lang="ar-IQ" smtClean="0"/>
              <a:pPr/>
              <a:t>28/10/1446</a:t>
            </a:fld>
            <a:endParaRPr lang="ar-IQ"/>
          </a:p>
        </p:txBody>
      </p:sp>
      <p:sp>
        <p:nvSpPr>
          <p:cNvPr id="5" name="Footer Placeholder 4">
            <a:extLst>
              <a:ext uri="{FF2B5EF4-FFF2-40B4-BE49-F238E27FC236}">
                <a16:creationId xmlns:a16="http://schemas.microsoft.com/office/drawing/2014/main" id="{D1CEF1EB-A96C-696F-4913-3B0B6384DE6B}"/>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38EC5818-7124-62CC-92FF-EEB5818B2996}"/>
              </a:ext>
            </a:extLst>
          </p:cNvPr>
          <p:cNvSpPr>
            <a:spLocks noGrp="1"/>
          </p:cNvSpPr>
          <p:nvPr>
            <p:ph type="sldNum" sz="quarter" idx="12"/>
          </p:nvPr>
        </p:nvSpPr>
        <p:spPr/>
        <p:txBody>
          <a:bodyPr/>
          <a:lstStyle/>
          <a:p>
            <a:fld id="{7A28870A-3D33-4E8A-8515-2547BE3DB213}" type="slidenum">
              <a:rPr lang="ar-IQ" smtClean="0"/>
              <a:pPr/>
              <a:t>‹#›</a:t>
            </a:fld>
            <a:endParaRPr lang="ar-IQ"/>
          </a:p>
        </p:txBody>
      </p:sp>
    </p:spTree>
    <p:extLst>
      <p:ext uri="{BB962C8B-B14F-4D97-AF65-F5344CB8AC3E}">
        <p14:creationId xmlns:p14="http://schemas.microsoft.com/office/powerpoint/2010/main" val="315771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CB1706-C38B-766C-03C0-00D3C3136D05}"/>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3BD2EB-8E74-CBD6-A32F-2611D176E6FA}"/>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310389-CB22-35F1-DE05-91D464AE0D31}"/>
              </a:ext>
            </a:extLst>
          </p:cNvPr>
          <p:cNvSpPr>
            <a:spLocks noGrp="1"/>
          </p:cNvSpPr>
          <p:nvPr>
            <p:ph type="dt" sz="half" idx="10"/>
          </p:nvPr>
        </p:nvSpPr>
        <p:spPr/>
        <p:txBody>
          <a:bodyPr/>
          <a:lstStyle/>
          <a:p>
            <a:fld id="{8AD2E34B-11AB-4AF9-9CA7-C7A1C02E82DB}" type="datetimeFigureOut">
              <a:rPr lang="ar-IQ" smtClean="0"/>
              <a:pPr/>
              <a:t>28/10/1446</a:t>
            </a:fld>
            <a:endParaRPr lang="ar-IQ"/>
          </a:p>
        </p:txBody>
      </p:sp>
      <p:sp>
        <p:nvSpPr>
          <p:cNvPr id="5" name="Footer Placeholder 4">
            <a:extLst>
              <a:ext uri="{FF2B5EF4-FFF2-40B4-BE49-F238E27FC236}">
                <a16:creationId xmlns:a16="http://schemas.microsoft.com/office/drawing/2014/main" id="{E0AD2D29-62F5-A3B3-F780-4A562838906A}"/>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38BB4214-032F-60AA-192C-2B1A0B5D12B2}"/>
              </a:ext>
            </a:extLst>
          </p:cNvPr>
          <p:cNvSpPr>
            <a:spLocks noGrp="1"/>
          </p:cNvSpPr>
          <p:nvPr>
            <p:ph type="sldNum" sz="quarter" idx="12"/>
          </p:nvPr>
        </p:nvSpPr>
        <p:spPr/>
        <p:txBody>
          <a:bodyPr/>
          <a:lstStyle/>
          <a:p>
            <a:fld id="{7A28870A-3D33-4E8A-8515-2547BE3DB213}" type="slidenum">
              <a:rPr lang="ar-IQ" smtClean="0"/>
              <a:pPr/>
              <a:t>‹#›</a:t>
            </a:fld>
            <a:endParaRPr lang="ar-IQ"/>
          </a:p>
        </p:txBody>
      </p:sp>
    </p:spTree>
    <p:extLst>
      <p:ext uri="{BB962C8B-B14F-4D97-AF65-F5344CB8AC3E}">
        <p14:creationId xmlns:p14="http://schemas.microsoft.com/office/powerpoint/2010/main" val="75977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7BC19-C1A0-B3F9-1B12-FA7AFE7417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04458E-BA51-451B-1966-CB55105E4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2202B-4E8E-2AB1-1009-F73D97A348A4}"/>
              </a:ext>
            </a:extLst>
          </p:cNvPr>
          <p:cNvSpPr>
            <a:spLocks noGrp="1"/>
          </p:cNvSpPr>
          <p:nvPr>
            <p:ph type="dt" sz="half" idx="10"/>
          </p:nvPr>
        </p:nvSpPr>
        <p:spPr/>
        <p:txBody>
          <a:bodyPr/>
          <a:lstStyle/>
          <a:p>
            <a:fld id="{8AD2E34B-11AB-4AF9-9CA7-C7A1C02E82DB}" type="datetimeFigureOut">
              <a:rPr lang="ar-IQ" smtClean="0"/>
              <a:pPr/>
              <a:t>28/10/1446</a:t>
            </a:fld>
            <a:endParaRPr lang="ar-IQ"/>
          </a:p>
        </p:txBody>
      </p:sp>
      <p:sp>
        <p:nvSpPr>
          <p:cNvPr id="5" name="Footer Placeholder 4">
            <a:extLst>
              <a:ext uri="{FF2B5EF4-FFF2-40B4-BE49-F238E27FC236}">
                <a16:creationId xmlns:a16="http://schemas.microsoft.com/office/drawing/2014/main" id="{3041BD9C-FA5F-CF47-375D-27921509F89C}"/>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B9247E1D-8BD1-FF47-DE2C-7C1EBFCC816B}"/>
              </a:ext>
            </a:extLst>
          </p:cNvPr>
          <p:cNvSpPr>
            <a:spLocks noGrp="1"/>
          </p:cNvSpPr>
          <p:nvPr>
            <p:ph type="sldNum" sz="quarter" idx="12"/>
          </p:nvPr>
        </p:nvSpPr>
        <p:spPr/>
        <p:txBody>
          <a:bodyPr/>
          <a:lstStyle/>
          <a:p>
            <a:fld id="{7A28870A-3D33-4E8A-8515-2547BE3DB213}" type="slidenum">
              <a:rPr lang="ar-IQ" smtClean="0"/>
              <a:pPr/>
              <a:t>‹#›</a:t>
            </a:fld>
            <a:endParaRPr lang="ar-IQ"/>
          </a:p>
        </p:txBody>
      </p:sp>
    </p:spTree>
    <p:extLst>
      <p:ext uri="{BB962C8B-B14F-4D97-AF65-F5344CB8AC3E}">
        <p14:creationId xmlns:p14="http://schemas.microsoft.com/office/powerpoint/2010/main" val="2696577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37E55-3ECF-5696-08A0-F0E7700D5F20}"/>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F9DDE6E-4283-D392-236E-FD6EFAFC0A6D}"/>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40AF1E-0F59-B497-3F2F-3FE1F4177532}"/>
              </a:ext>
            </a:extLst>
          </p:cNvPr>
          <p:cNvSpPr>
            <a:spLocks noGrp="1"/>
          </p:cNvSpPr>
          <p:nvPr>
            <p:ph type="dt" sz="half" idx="10"/>
          </p:nvPr>
        </p:nvSpPr>
        <p:spPr/>
        <p:txBody>
          <a:bodyPr/>
          <a:lstStyle/>
          <a:p>
            <a:fld id="{8AD2E34B-11AB-4AF9-9CA7-C7A1C02E82DB}" type="datetimeFigureOut">
              <a:rPr lang="ar-IQ" smtClean="0"/>
              <a:pPr/>
              <a:t>28/10/1446</a:t>
            </a:fld>
            <a:endParaRPr lang="ar-IQ"/>
          </a:p>
        </p:txBody>
      </p:sp>
      <p:sp>
        <p:nvSpPr>
          <p:cNvPr id="5" name="Footer Placeholder 4">
            <a:extLst>
              <a:ext uri="{FF2B5EF4-FFF2-40B4-BE49-F238E27FC236}">
                <a16:creationId xmlns:a16="http://schemas.microsoft.com/office/drawing/2014/main" id="{40421352-6C5B-81C7-F199-E71490C5877F}"/>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1A519502-51BA-2E0B-F1DD-3E1D43F34A37}"/>
              </a:ext>
            </a:extLst>
          </p:cNvPr>
          <p:cNvSpPr>
            <a:spLocks noGrp="1"/>
          </p:cNvSpPr>
          <p:nvPr>
            <p:ph type="sldNum" sz="quarter" idx="12"/>
          </p:nvPr>
        </p:nvSpPr>
        <p:spPr/>
        <p:txBody>
          <a:bodyPr/>
          <a:lstStyle/>
          <a:p>
            <a:fld id="{7A28870A-3D33-4E8A-8515-2547BE3DB213}" type="slidenum">
              <a:rPr lang="ar-IQ" smtClean="0"/>
              <a:pPr/>
              <a:t>‹#›</a:t>
            </a:fld>
            <a:endParaRPr lang="ar-IQ"/>
          </a:p>
        </p:txBody>
      </p:sp>
    </p:spTree>
    <p:extLst>
      <p:ext uri="{BB962C8B-B14F-4D97-AF65-F5344CB8AC3E}">
        <p14:creationId xmlns:p14="http://schemas.microsoft.com/office/powerpoint/2010/main" val="3244365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4AF1-7473-401E-2C18-411813E506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FAD8CD-A69C-1021-EF6A-3624F96F5F9A}"/>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0196C2-E167-5B8B-4AE9-1C89633ECFC0}"/>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A54D1A-CB38-68BA-76C7-E8B16D1EF271}"/>
              </a:ext>
            </a:extLst>
          </p:cNvPr>
          <p:cNvSpPr>
            <a:spLocks noGrp="1"/>
          </p:cNvSpPr>
          <p:nvPr>
            <p:ph type="dt" sz="half" idx="10"/>
          </p:nvPr>
        </p:nvSpPr>
        <p:spPr/>
        <p:txBody>
          <a:bodyPr/>
          <a:lstStyle/>
          <a:p>
            <a:fld id="{8AD2E34B-11AB-4AF9-9CA7-C7A1C02E82DB}" type="datetimeFigureOut">
              <a:rPr lang="ar-IQ" smtClean="0"/>
              <a:pPr/>
              <a:t>28/10/1446</a:t>
            </a:fld>
            <a:endParaRPr lang="ar-IQ"/>
          </a:p>
        </p:txBody>
      </p:sp>
      <p:sp>
        <p:nvSpPr>
          <p:cNvPr id="6" name="Footer Placeholder 5">
            <a:extLst>
              <a:ext uri="{FF2B5EF4-FFF2-40B4-BE49-F238E27FC236}">
                <a16:creationId xmlns:a16="http://schemas.microsoft.com/office/drawing/2014/main" id="{FDCF3E33-0182-32BC-3634-8E81C7C56406}"/>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8A32C23C-7D61-477D-A27D-0CF8A760D09B}"/>
              </a:ext>
            </a:extLst>
          </p:cNvPr>
          <p:cNvSpPr>
            <a:spLocks noGrp="1"/>
          </p:cNvSpPr>
          <p:nvPr>
            <p:ph type="sldNum" sz="quarter" idx="12"/>
          </p:nvPr>
        </p:nvSpPr>
        <p:spPr/>
        <p:txBody>
          <a:bodyPr/>
          <a:lstStyle/>
          <a:p>
            <a:fld id="{7A28870A-3D33-4E8A-8515-2547BE3DB213}" type="slidenum">
              <a:rPr lang="ar-IQ" smtClean="0"/>
              <a:pPr/>
              <a:t>‹#›</a:t>
            </a:fld>
            <a:endParaRPr lang="ar-IQ"/>
          </a:p>
        </p:txBody>
      </p:sp>
    </p:spTree>
    <p:extLst>
      <p:ext uri="{BB962C8B-B14F-4D97-AF65-F5344CB8AC3E}">
        <p14:creationId xmlns:p14="http://schemas.microsoft.com/office/powerpoint/2010/main" val="4227785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7EDCC-2A9D-CBD3-04E1-1DACB391AD32}"/>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C6A247-C564-6B98-0A27-1BDC26B849C9}"/>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E266C01-BB6B-2442-37D3-8A70335765DF}"/>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9EA12F-17C6-7BD2-0443-8E8CB7BF04C7}"/>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C9C74E2-D6CB-2A14-7E53-465A9D228327}"/>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075339-371C-7636-9A88-3F790E542A72}"/>
              </a:ext>
            </a:extLst>
          </p:cNvPr>
          <p:cNvSpPr>
            <a:spLocks noGrp="1"/>
          </p:cNvSpPr>
          <p:nvPr>
            <p:ph type="dt" sz="half" idx="10"/>
          </p:nvPr>
        </p:nvSpPr>
        <p:spPr/>
        <p:txBody>
          <a:bodyPr/>
          <a:lstStyle/>
          <a:p>
            <a:fld id="{8AD2E34B-11AB-4AF9-9CA7-C7A1C02E82DB}" type="datetimeFigureOut">
              <a:rPr lang="ar-IQ" smtClean="0"/>
              <a:pPr/>
              <a:t>28/10/1446</a:t>
            </a:fld>
            <a:endParaRPr lang="ar-IQ"/>
          </a:p>
        </p:txBody>
      </p:sp>
      <p:sp>
        <p:nvSpPr>
          <p:cNvPr id="8" name="Footer Placeholder 7">
            <a:extLst>
              <a:ext uri="{FF2B5EF4-FFF2-40B4-BE49-F238E27FC236}">
                <a16:creationId xmlns:a16="http://schemas.microsoft.com/office/drawing/2014/main" id="{39DA7D41-77DC-9101-7B14-2A5662BDB097}"/>
              </a:ext>
            </a:extLst>
          </p:cNvPr>
          <p:cNvSpPr>
            <a:spLocks noGrp="1"/>
          </p:cNvSpPr>
          <p:nvPr>
            <p:ph type="ftr" sz="quarter" idx="11"/>
          </p:nvPr>
        </p:nvSpPr>
        <p:spPr/>
        <p:txBody>
          <a:bodyPr/>
          <a:lstStyle/>
          <a:p>
            <a:endParaRPr lang="ar-IQ"/>
          </a:p>
        </p:txBody>
      </p:sp>
      <p:sp>
        <p:nvSpPr>
          <p:cNvPr id="9" name="Slide Number Placeholder 8">
            <a:extLst>
              <a:ext uri="{FF2B5EF4-FFF2-40B4-BE49-F238E27FC236}">
                <a16:creationId xmlns:a16="http://schemas.microsoft.com/office/drawing/2014/main" id="{3E0AC865-213F-46BA-EB11-AB964866F9FE}"/>
              </a:ext>
            </a:extLst>
          </p:cNvPr>
          <p:cNvSpPr>
            <a:spLocks noGrp="1"/>
          </p:cNvSpPr>
          <p:nvPr>
            <p:ph type="sldNum" sz="quarter" idx="12"/>
          </p:nvPr>
        </p:nvSpPr>
        <p:spPr/>
        <p:txBody>
          <a:bodyPr/>
          <a:lstStyle/>
          <a:p>
            <a:fld id="{7A28870A-3D33-4E8A-8515-2547BE3DB213}" type="slidenum">
              <a:rPr lang="ar-IQ" smtClean="0"/>
              <a:pPr/>
              <a:t>‹#›</a:t>
            </a:fld>
            <a:endParaRPr lang="ar-IQ"/>
          </a:p>
        </p:txBody>
      </p:sp>
    </p:spTree>
    <p:extLst>
      <p:ext uri="{BB962C8B-B14F-4D97-AF65-F5344CB8AC3E}">
        <p14:creationId xmlns:p14="http://schemas.microsoft.com/office/powerpoint/2010/main" val="95731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AA8-ABDE-CA59-E43A-FA68B18983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A46045-BFEC-DFD6-C67F-C2616F95A12D}"/>
              </a:ext>
            </a:extLst>
          </p:cNvPr>
          <p:cNvSpPr>
            <a:spLocks noGrp="1"/>
          </p:cNvSpPr>
          <p:nvPr>
            <p:ph type="dt" sz="half" idx="10"/>
          </p:nvPr>
        </p:nvSpPr>
        <p:spPr/>
        <p:txBody>
          <a:bodyPr/>
          <a:lstStyle/>
          <a:p>
            <a:fld id="{8AD2E34B-11AB-4AF9-9CA7-C7A1C02E82DB}" type="datetimeFigureOut">
              <a:rPr lang="ar-IQ" smtClean="0"/>
              <a:pPr/>
              <a:t>28/10/1446</a:t>
            </a:fld>
            <a:endParaRPr lang="ar-IQ"/>
          </a:p>
        </p:txBody>
      </p:sp>
      <p:sp>
        <p:nvSpPr>
          <p:cNvPr id="4" name="Footer Placeholder 3">
            <a:extLst>
              <a:ext uri="{FF2B5EF4-FFF2-40B4-BE49-F238E27FC236}">
                <a16:creationId xmlns:a16="http://schemas.microsoft.com/office/drawing/2014/main" id="{F2AE0D9D-3E67-7B66-F9C7-BEFAA4366C42}"/>
              </a:ext>
            </a:extLst>
          </p:cNvPr>
          <p:cNvSpPr>
            <a:spLocks noGrp="1"/>
          </p:cNvSpPr>
          <p:nvPr>
            <p:ph type="ftr" sz="quarter" idx="11"/>
          </p:nvPr>
        </p:nvSpPr>
        <p:spPr/>
        <p:txBody>
          <a:bodyPr/>
          <a:lstStyle/>
          <a:p>
            <a:endParaRPr lang="ar-IQ"/>
          </a:p>
        </p:txBody>
      </p:sp>
      <p:sp>
        <p:nvSpPr>
          <p:cNvPr id="5" name="Slide Number Placeholder 4">
            <a:extLst>
              <a:ext uri="{FF2B5EF4-FFF2-40B4-BE49-F238E27FC236}">
                <a16:creationId xmlns:a16="http://schemas.microsoft.com/office/drawing/2014/main" id="{3CA58796-688F-3C0B-4B28-6A28D8143A4A}"/>
              </a:ext>
            </a:extLst>
          </p:cNvPr>
          <p:cNvSpPr>
            <a:spLocks noGrp="1"/>
          </p:cNvSpPr>
          <p:nvPr>
            <p:ph type="sldNum" sz="quarter" idx="12"/>
          </p:nvPr>
        </p:nvSpPr>
        <p:spPr/>
        <p:txBody>
          <a:bodyPr/>
          <a:lstStyle/>
          <a:p>
            <a:fld id="{7A28870A-3D33-4E8A-8515-2547BE3DB213}" type="slidenum">
              <a:rPr lang="ar-IQ" smtClean="0"/>
              <a:pPr/>
              <a:t>‹#›</a:t>
            </a:fld>
            <a:endParaRPr lang="ar-IQ"/>
          </a:p>
        </p:txBody>
      </p:sp>
    </p:spTree>
    <p:extLst>
      <p:ext uri="{BB962C8B-B14F-4D97-AF65-F5344CB8AC3E}">
        <p14:creationId xmlns:p14="http://schemas.microsoft.com/office/powerpoint/2010/main" val="2628961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17B619-1FDE-D8D2-24CE-F3F4209FD94C}"/>
              </a:ext>
            </a:extLst>
          </p:cNvPr>
          <p:cNvSpPr>
            <a:spLocks noGrp="1"/>
          </p:cNvSpPr>
          <p:nvPr>
            <p:ph type="dt" sz="half" idx="10"/>
          </p:nvPr>
        </p:nvSpPr>
        <p:spPr/>
        <p:txBody>
          <a:bodyPr/>
          <a:lstStyle/>
          <a:p>
            <a:fld id="{8AD2E34B-11AB-4AF9-9CA7-C7A1C02E82DB}" type="datetimeFigureOut">
              <a:rPr lang="ar-IQ" smtClean="0"/>
              <a:pPr/>
              <a:t>28/10/1446</a:t>
            </a:fld>
            <a:endParaRPr lang="ar-IQ"/>
          </a:p>
        </p:txBody>
      </p:sp>
      <p:sp>
        <p:nvSpPr>
          <p:cNvPr id="3" name="Footer Placeholder 2">
            <a:extLst>
              <a:ext uri="{FF2B5EF4-FFF2-40B4-BE49-F238E27FC236}">
                <a16:creationId xmlns:a16="http://schemas.microsoft.com/office/drawing/2014/main" id="{83B280A2-7793-3F4B-1936-D705EC67146D}"/>
              </a:ext>
            </a:extLst>
          </p:cNvPr>
          <p:cNvSpPr>
            <a:spLocks noGrp="1"/>
          </p:cNvSpPr>
          <p:nvPr>
            <p:ph type="ftr" sz="quarter" idx="11"/>
          </p:nvPr>
        </p:nvSpPr>
        <p:spPr/>
        <p:txBody>
          <a:bodyPr/>
          <a:lstStyle/>
          <a:p>
            <a:endParaRPr lang="ar-IQ"/>
          </a:p>
        </p:txBody>
      </p:sp>
      <p:sp>
        <p:nvSpPr>
          <p:cNvPr id="4" name="Slide Number Placeholder 3">
            <a:extLst>
              <a:ext uri="{FF2B5EF4-FFF2-40B4-BE49-F238E27FC236}">
                <a16:creationId xmlns:a16="http://schemas.microsoft.com/office/drawing/2014/main" id="{B21B2263-D609-69DF-2B33-775D10C8817E}"/>
              </a:ext>
            </a:extLst>
          </p:cNvPr>
          <p:cNvSpPr>
            <a:spLocks noGrp="1"/>
          </p:cNvSpPr>
          <p:nvPr>
            <p:ph type="sldNum" sz="quarter" idx="12"/>
          </p:nvPr>
        </p:nvSpPr>
        <p:spPr/>
        <p:txBody>
          <a:bodyPr/>
          <a:lstStyle/>
          <a:p>
            <a:fld id="{7A28870A-3D33-4E8A-8515-2547BE3DB213}" type="slidenum">
              <a:rPr lang="ar-IQ" smtClean="0"/>
              <a:pPr/>
              <a:t>‹#›</a:t>
            </a:fld>
            <a:endParaRPr lang="ar-IQ"/>
          </a:p>
        </p:txBody>
      </p:sp>
    </p:spTree>
    <p:extLst>
      <p:ext uri="{BB962C8B-B14F-4D97-AF65-F5344CB8AC3E}">
        <p14:creationId xmlns:p14="http://schemas.microsoft.com/office/powerpoint/2010/main" val="613987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2E67D-0E90-240F-3FC5-932A1EC933E2}"/>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9B08CC5-C6E6-EE23-8CD2-CB7A1195CECD}"/>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37FD67-BE37-ED9E-987D-F016F52AE80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7B8C2C3-DD87-1E39-CC23-7DCAA0531B29}"/>
              </a:ext>
            </a:extLst>
          </p:cNvPr>
          <p:cNvSpPr>
            <a:spLocks noGrp="1"/>
          </p:cNvSpPr>
          <p:nvPr>
            <p:ph type="dt" sz="half" idx="10"/>
          </p:nvPr>
        </p:nvSpPr>
        <p:spPr/>
        <p:txBody>
          <a:bodyPr/>
          <a:lstStyle/>
          <a:p>
            <a:fld id="{8AD2E34B-11AB-4AF9-9CA7-C7A1C02E82DB}" type="datetimeFigureOut">
              <a:rPr lang="ar-IQ" smtClean="0"/>
              <a:pPr/>
              <a:t>28/10/1446</a:t>
            </a:fld>
            <a:endParaRPr lang="ar-IQ"/>
          </a:p>
        </p:txBody>
      </p:sp>
      <p:sp>
        <p:nvSpPr>
          <p:cNvPr id="6" name="Footer Placeholder 5">
            <a:extLst>
              <a:ext uri="{FF2B5EF4-FFF2-40B4-BE49-F238E27FC236}">
                <a16:creationId xmlns:a16="http://schemas.microsoft.com/office/drawing/2014/main" id="{1463F971-7B60-37D9-0AA2-380ED00CA72D}"/>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5B9F7FCD-A4DB-A4EA-6CDF-F2043D2356D2}"/>
              </a:ext>
            </a:extLst>
          </p:cNvPr>
          <p:cNvSpPr>
            <a:spLocks noGrp="1"/>
          </p:cNvSpPr>
          <p:nvPr>
            <p:ph type="sldNum" sz="quarter" idx="12"/>
          </p:nvPr>
        </p:nvSpPr>
        <p:spPr/>
        <p:txBody>
          <a:bodyPr/>
          <a:lstStyle/>
          <a:p>
            <a:fld id="{7A28870A-3D33-4E8A-8515-2547BE3DB213}" type="slidenum">
              <a:rPr lang="ar-IQ" smtClean="0"/>
              <a:pPr/>
              <a:t>‹#›</a:t>
            </a:fld>
            <a:endParaRPr lang="ar-IQ"/>
          </a:p>
        </p:txBody>
      </p:sp>
    </p:spTree>
    <p:extLst>
      <p:ext uri="{BB962C8B-B14F-4D97-AF65-F5344CB8AC3E}">
        <p14:creationId xmlns:p14="http://schemas.microsoft.com/office/powerpoint/2010/main" val="2517861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80F10-8AC1-D25B-E80C-2B38E5CB023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34F7C03-42A4-9D53-684F-EB9D48B5C9E5}"/>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6C1FF19-D5C6-3DE7-C548-8E32235F439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01E1D21-9431-7C6F-9618-C3CFA49FA3EA}"/>
              </a:ext>
            </a:extLst>
          </p:cNvPr>
          <p:cNvSpPr>
            <a:spLocks noGrp="1"/>
          </p:cNvSpPr>
          <p:nvPr>
            <p:ph type="dt" sz="half" idx="10"/>
          </p:nvPr>
        </p:nvSpPr>
        <p:spPr/>
        <p:txBody>
          <a:bodyPr/>
          <a:lstStyle/>
          <a:p>
            <a:fld id="{8AD2E34B-11AB-4AF9-9CA7-C7A1C02E82DB}" type="datetimeFigureOut">
              <a:rPr lang="ar-IQ" smtClean="0"/>
              <a:pPr/>
              <a:t>28/10/1446</a:t>
            </a:fld>
            <a:endParaRPr lang="ar-IQ"/>
          </a:p>
        </p:txBody>
      </p:sp>
      <p:sp>
        <p:nvSpPr>
          <p:cNvPr id="6" name="Footer Placeholder 5">
            <a:extLst>
              <a:ext uri="{FF2B5EF4-FFF2-40B4-BE49-F238E27FC236}">
                <a16:creationId xmlns:a16="http://schemas.microsoft.com/office/drawing/2014/main" id="{B82A6276-583C-5EDC-59A3-ED5578521FD4}"/>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6F66687B-5BE0-EBB2-8DA7-0801CD2279DE}"/>
              </a:ext>
            </a:extLst>
          </p:cNvPr>
          <p:cNvSpPr>
            <a:spLocks noGrp="1"/>
          </p:cNvSpPr>
          <p:nvPr>
            <p:ph type="sldNum" sz="quarter" idx="12"/>
          </p:nvPr>
        </p:nvSpPr>
        <p:spPr/>
        <p:txBody>
          <a:bodyPr/>
          <a:lstStyle/>
          <a:p>
            <a:fld id="{7A28870A-3D33-4E8A-8515-2547BE3DB213}" type="slidenum">
              <a:rPr lang="ar-IQ" smtClean="0"/>
              <a:pPr/>
              <a:t>‹#›</a:t>
            </a:fld>
            <a:endParaRPr lang="ar-IQ"/>
          </a:p>
        </p:txBody>
      </p:sp>
    </p:spTree>
    <p:extLst>
      <p:ext uri="{BB962C8B-B14F-4D97-AF65-F5344CB8AC3E}">
        <p14:creationId xmlns:p14="http://schemas.microsoft.com/office/powerpoint/2010/main" val="3511968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389D4C-B4C5-7C7F-F06B-AA48158E77D7}"/>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83666A-0985-C2A5-A203-94317EF7960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069481-E601-8A7E-5C5A-1B5156AFCF4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AD2E34B-11AB-4AF9-9CA7-C7A1C02E82DB}" type="datetimeFigureOut">
              <a:rPr lang="ar-IQ" smtClean="0"/>
              <a:pPr/>
              <a:t>28/10/1446</a:t>
            </a:fld>
            <a:endParaRPr lang="ar-IQ"/>
          </a:p>
        </p:txBody>
      </p:sp>
      <p:sp>
        <p:nvSpPr>
          <p:cNvPr id="5" name="Footer Placeholder 4">
            <a:extLst>
              <a:ext uri="{FF2B5EF4-FFF2-40B4-BE49-F238E27FC236}">
                <a16:creationId xmlns:a16="http://schemas.microsoft.com/office/drawing/2014/main" id="{513879DD-73B3-135D-EC7D-E354DCBEB07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ar-IQ"/>
          </a:p>
        </p:txBody>
      </p:sp>
      <p:sp>
        <p:nvSpPr>
          <p:cNvPr id="6" name="Slide Number Placeholder 5">
            <a:extLst>
              <a:ext uri="{FF2B5EF4-FFF2-40B4-BE49-F238E27FC236}">
                <a16:creationId xmlns:a16="http://schemas.microsoft.com/office/drawing/2014/main" id="{D38821A8-C1F5-6DF9-088F-128B586CFB19}"/>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A28870A-3D33-4E8A-8515-2547BE3DB213}" type="slidenum">
              <a:rPr lang="ar-IQ" smtClean="0"/>
              <a:pPr/>
              <a:t>‹#›</a:t>
            </a:fld>
            <a:endParaRPr lang="ar-IQ"/>
          </a:p>
        </p:txBody>
      </p:sp>
    </p:spTree>
    <p:extLst>
      <p:ext uri="{BB962C8B-B14F-4D97-AF65-F5344CB8AC3E}">
        <p14:creationId xmlns:p14="http://schemas.microsoft.com/office/powerpoint/2010/main" val="33153720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1641" y="209550"/>
            <a:ext cx="6858000" cy="822722"/>
          </a:xfrm>
        </p:spPr>
        <p:txBody>
          <a:bodyPr>
            <a:normAutofit fontScale="90000"/>
          </a:bodyPr>
          <a:lstStyle/>
          <a:p>
            <a:r>
              <a:rPr lang="en-US" sz="5400" b="1" dirty="0">
                <a:solidFill>
                  <a:srgbClr val="FF0000"/>
                </a:solidFill>
                <a:latin typeface="Amasis MT Pro Black" panose="02040A04050005020304" pitchFamily="18" charset="0"/>
              </a:rPr>
              <a:t>RHEOLOGY</a:t>
            </a:r>
            <a:endParaRPr lang="ar-IQ" sz="5400" dirty="0">
              <a:solidFill>
                <a:srgbClr val="FF0000"/>
              </a:solidFill>
              <a:latin typeface="Amasis MT Pro Black" panose="02040A04050005020304" pitchFamily="18" charset="0"/>
            </a:endParaRPr>
          </a:p>
        </p:txBody>
      </p:sp>
      <p:sp>
        <p:nvSpPr>
          <p:cNvPr id="5" name="Subtitle 2">
            <a:extLst>
              <a:ext uri="{FF2B5EF4-FFF2-40B4-BE49-F238E27FC236}">
                <a16:creationId xmlns:a16="http://schemas.microsoft.com/office/drawing/2014/main" id="{1ED3A4FD-00A9-7987-6539-54CC1E82E9AD}"/>
              </a:ext>
            </a:extLst>
          </p:cNvPr>
          <p:cNvSpPr>
            <a:spLocks noGrp="1"/>
          </p:cNvSpPr>
          <p:nvPr>
            <p:ph type="subTitle" idx="1"/>
          </p:nvPr>
        </p:nvSpPr>
        <p:spPr>
          <a:xfrm>
            <a:off x="979220" y="1504950"/>
            <a:ext cx="6682841" cy="705592"/>
          </a:xfrm>
        </p:spPr>
        <p:txBody>
          <a:bodyPr anchor="ctr">
            <a:normAutofit fontScale="92500" lnSpcReduction="20000"/>
          </a:bodyPr>
          <a:lstStyle/>
          <a:p>
            <a:r>
              <a:rPr lang="en-US" sz="2400" b="1" dirty="0"/>
              <a:t>Lecture by</a:t>
            </a:r>
          </a:p>
          <a:p>
            <a:r>
              <a:rPr lang="en-US" sz="2400" b="1" dirty="0"/>
              <a:t> Assistant Prof. Anas Tarik </a:t>
            </a:r>
            <a:r>
              <a:rPr lang="en-US" sz="2400" b="1" dirty="0" err="1"/>
              <a:t>Nafei</a:t>
            </a:r>
            <a:endParaRPr lang="en-US" sz="2400" b="1" dirty="0"/>
          </a:p>
        </p:txBody>
      </p:sp>
      <p:sp>
        <p:nvSpPr>
          <p:cNvPr id="6" name="TextBox 5">
            <a:extLst>
              <a:ext uri="{FF2B5EF4-FFF2-40B4-BE49-F238E27FC236}">
                <a16:creationId xmlns:a16="http://schemas.microsoft.com/office/drawing/2014/main" id="{BAD11645-4F42-B000-902D-6C925AB2887B}"/>
              </a:ext>
            </a:extLst>
          </p:cNvPr>
          <p:cNvSpPr txBox="1"/>
          <p:nvPr/>
        </p:nvSpPr>
        <p:spPr>
          <a:xfrm>
            <a:off x="1980591" y="2495550"/>
            <a:ext cx="4680097" cy="646331"/>
          </a:xfrm>
          <a:prstGeom prst="rect">
            <a:avLst/>
          </a:prstGeom>
          <a:noFill/>
        </p:spPr>
        <p:txBody>
          <a:bodyPr wrap="square">
            <a:spAutoFit/>
          </a:bodyPr>
          <a:lstStyle/>
          <a:p>
            <a:pPr algn="ctr" rtl="0"/>
            <a:r>
              <a:rPr lang="en-US" b="1" i="1" dirty="0">
                <a:solidFill>
                  <a:srgbClr val="C00000"/>
                </a:solidFill>
                <a:latin typeface="Times New Roman" pitchFamily="18" charset="0"/>
                <a:cs typeface="Times New Roman" pitchFamily="18" charset="0"/>
              </a:rPr>
              <a:t>Mustansiriyah University/ College of pharmacy/ Pharmaceutics Department</a:t>
            </a:r>
            <a:endParaRPr lang="ar-IQ" b="1" i="1" dirty="0">
              <a:solidFill>
                <a:srgbClr val="C00000"/>
              </a:solidFill>
              <a:latin typeface="Times New Roman" pitchFamily="18" charset="0"/>
              <a:cs typeface="Times New Roman" pitchFamily="18" charset="0"/>
            </a:endParaRPr>
          </a:p>
        </p:txBody>
      </p:sp>
      <p:pic>
        <p:nvPicPr>
          <p:cNvPr id="8" name="Picture 7" descr="A gold and green circular emblem with black text">
            <a:extLst>
              <a:ext uri="{FF2B5EF4-FFF2-40B4-BE49-F238E27FC236}">
                <a16:creationId xmlns:a16="http://schemas.microsoft.com/office/drawing/2014/main" id="{B666E165-C190-228B-C012-ECB52F1EBA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61997"/>
            <a:ext cx="907798" cy="905499"/>
          </a:xfrm>
          <a:prstGeom prst="rect">
            <a:avLst/>
          </a:prstGeom>
        </p:spPr>
      </p:pic>
      <p:pic>
        <p:nvPicPr>
          <p:cNvPr id="9" name="Picture 8">
            <a:extLst>
              <a:ext uri="{FF2B5EF4-FFF2-40B4-BE49-F238E27FC236}">
                <a16:creationId xmlns:a16="http://schemas.microsoft.com/office/drawing/2014/main" id="{23F4F94A-3C7A-DFAF-DEF0-E9C0A7232100}"/>
              </a:ext>
            </a:extLst>
          </p:cNvPr>
          <p:cNvPicPr>
            <a:picLocks noChangeAspect="1"/>
          </p:cNvPicPr>
          <p:nvPr/>
        </p:nvPicPr>
        <p:blipFill>
          <a:blip r:embed="rId3"/>
          <a:stretch>
            <a:fillRect/>
          </a:stretch>
        </p:blipFill>
        <p:spPr>
          <a:xfrm>
            <a:off x="7855200" y="260847"/>
            <a:ext cx="907798" cy="90779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50"/>
            <a:ext cx="5181600" cy="4495800"/>
          </a:xfrm>
        </p:spPr>
        <p:txBody>
          <a:bodyPr>
            <a:noAutofit/>
          </a:bodyPr>
          <a:lstStyle/>
          <a:p>
            <a:pPr algn="l" rtl="0">
              <a:buNone/>
            </a:pPr>
            <a:r>
              <a:rPr lang="en-US" sz="2000" b="1" dirty="0">
                <a:solidFill>
                  <a:srgbClr val="FF0000"/>
                </a:solidFill>
                <a:latin typeface="Times New Roman" pitchFamily="18" charset="0"/>
                <a:cs typeface="Times New Roman" pitchFamily="18" charset="0"/>
              </a:rPr>
              <a:t>NON-NEWTONIAN SYSTEMS</a:t>
            </a:r>
          </a:p>
          <a:p>
            <a:pPr algn="l" rtl="0">
              <a:buNone/>
            </a:pPr>
            <a:endParaRPr lang="en-US" sz="2000" dirty="0">
              <a:latin typeface="Times New Roman" pitchFamily="18" charset="0"/>
              <a:cs typeface="Times New Roman" pitchFamily="18" charset="0"/>
            </a:endParaRPr>
          </a:p>
          <a:p>
            <a:pPr marL="0" indent="6350" algn="just"/>
            <a:r>
              <a:rPr lang="en-US" sz="1600" dirty="0">
                <a:latin typeface="Times New Roman" pitchFamily="18" charset="0"/>
                <a:cs typeface="Times New Roman" pitchFamily="18" charset="0"/>
              </a:rPr>
              <a:t> </a:t>
            </a:r>
            <a:r>
              <a:rPr lang="en-US" sz="1800" dirty="0">
                <a:latin typeface="Times New Roman" pitchFamily="18" charset="0"/>
                <a:cs typeface="Times New Roman" pitchFamily="18" charset="0"/>
              </a:rPr>
              <a:t>Most fluid pharmaceutical products are not simple liquids and do not follow Newton's law of flow. These systems are referred to as non-Newtonian.</a:t>
            </a:r>
          </a:p>
          <a:p>
            <a:pPr marL="0" indent="0" algn="just">
              <a:buNone/>
            </a:pPr>
            <a:endParaRPr lang="en-US" sz="1800" dirty="0">
              <a:latin typeface="Times New Roman" pitchFamily="18" charset="0"/>
              <a:cs typeface="Times New Roman" pitchFamily="18" charset="0"/>
            </a:endParaRPr>
          </a:p>
          <a:p>
            <a:pPr marL="0" indent="6350" algn="just"/>
            <a:r>
              <a:rPr lang="en-US" sz="1800" dirty="0">
                <a:solidFill>
                  <a:srgbClr val="FF0000"/>
                </a:solidFill>
                <a:latin typeface="Times New Roman" pitchFamily="18" charset="0"/>
                <a:cs typeface="Times New Roman" pitchFamily="18" charset="0"/>
              </a:rPr>
              <a:t> Non-Newtonian behavior is generally exhibited by </a:t>
            </a:r>
            <a:r>
              <a:rPr lang="en-US" sz="1800" dirty="0">
                <a:latin typeface="Times New Roman" pitchFamily="18" charset="0"/>
                <a:cs typeface="Times New Roman" pitchFamily="18" charset="0"/>
              </a:rPr>
              <a:t>liquid and solid heterogeneous dispersions such as </a:t>
            </a:r>
            <a:r>
              <a:rPr lang="en-US" sz="1800" b="1" dirty="0">
                <a:solidFill>
                  <a:srgbClr val="FF0000"/>
                </a:solidFill>
                <a:latin typeface="Times New Roman" pitchFamily="18" charset="0"/>
                <a:cs typeface="Times New Roman" pitchFamily="18" charset="0"/>
              </a:rPr>
              <a:t>colloidal solutions, emulsions, liquid suspensions, and ointments.</a:t>
            </a:r>
          </a:p>
          <a:p>
            <a:pPr marL="0" indent="6350" algn="just"/>
            <a:endParaRPr lang="en-US" sz="1800" b="1" dirty="0">
              <a:solidFill>
                <a:srgbClr val="FF0000"/>
              </a:solidFill>
              <a:latin typeface="Times New Roman" pitchFamily="18" charset="0"/>
              <a:cs typeface="Times New Roman" pitchFamily="18" charset="0"/>
            </a:endParaRPr>
          </a:p>
          <a:p>
            <a:pPr marL="0" indent="6350" algn="just"/>
            <a:r>
              <a:rPr lang="en-US" sz="1800" dirty="0">
                <a:latin typeface="Times New Roman" pitchFamily="18" charset="0"/>
                <a:cs typeface="Times New Roman" pitchFamily="18" charset="0"/>
              </a:rPr>
              <a:t> In a </a:t>
            </a:r>
            <a:r>
              <a:rPr lang="en-US" sz="1800" b="1" dirty="0">
                <a:solidFill>
                  <a:srgbClr val="00B050"/>
                </a:solidFill>
                <a:latin typeface="Times New Roman" pitchFamily="18" charset="0"/>
                <a:cs typeface="Times New Roman" pitchFamily="18" charset="0"/>
              </a:rPr>
              <a:t>non-Newtonian fluid, the relation </a:t>
            </a:r>
            <a:r>
              <a:rPr lang="en-US" sz="1800" dirty="0">
                <a:latin typeface="Times New Roman" pitchFamily="18" charset="0"/>
                <a:cs typeface="Times New Roman" pitchFamily="18" charset="0"/>
              </a:rPr>
              <a:t>between the </a:t>
            </a:r>
            <a:r>
              <a:rPr lang="en-US" sz="1800" b="1" dirty="0">
                <a:solidFill>
                  <a:srgbClr val="00B050"/>
                </a:solidFill>
                <a:latin typeface="Times New Roman" pitchFamily="18" charset="0"/>
                <a:cs typeface="Times New Roman" pitchFamily="18" charset="0"/>
              </a:rPr>
              <a:t>shear stress and the strain rate</a:t>
            </a:r>
            <a:r>
              <a:rPr lang="en-US" sz="1800" b="1" dirty="0">
                <a:latin typeface="Times New Roman" pitchFamily="18" charset="0"/>
                <a:cs typeface="Times New Roman" pitchFamily="18" charset="0"/>
              </a:rPr>
              <a:t> </a:t>
            </a:r>
            <a:r>
              <a:rPr lang="en-US" sz="1800" dirty="0">
                <a:latin typeface="Times New Roman" pitchFamily="18" charset="0"/>
                <a:cs typeface="Times New Roman" pitchFamily="18" charset="0"/>
              </a:rPr>
              <a:t>is </a:t>
            </a:r>
            <a:r>
              <a:rPr lang="en-US" sz="1800" dirty="0">
                <a:solidFill>
                  <a:srgbClr val="00B050"/>
                </a:solidFill>
                <a:latin typeface="Times New Roman" pitchFamily="18" charset="0"/>
                <a:cs typeface="Times New Roman" pitchFamily="18" charset="0"/>
              </a:rPr>
              <a:t>non-linear </a:t>
            </a:r>
            <a:r>
              <a:rPr lang="en-US" sz="1800" dirty="0">
                <a:latin typeface="Times New Roman" pitchFamily="18" charset="0"/>
                <a:cs typeface="Times New Roman" pitchFamily="18" charset="0"/>
              </a:rPr>
              <a:t>and can even be </a:t>
            </a:r>
            <a:r>
              <a:rPr lang="en-US" sz="1800" dirty="0">
                <a:solidFill>
                  <a:srgbClr val="00B050"/>
                </a:solidFill>
                <a:latin typeface="Times New Roman" pitchFamily="18" charset="0"/>
                <a:cs typeface="Times New Roman" pitchFamily="18" charset="0"/>
              </a:rPr>
              <a:t>time-dependent</a:t>
            </a:r>
            <a:r>
              <a:rPr lang="en-US" sz="1800" dirty="0">
                <a:latin typeface="Times New Roman" pitchFamily="18" charset="0"/>
                <a:cs typeface="Times New Roman" pitchFamily="18" charset="0"/>
              </a:rPr>
              <a:t>. Therefore, a constant coefficient of viscosity cannot be defined.</a:t>
            </a:r>
          </a:p>
          <a:p>
            <a:pPr algn="l" rtl="0">
              <a:buNone/>
            </a:pPr>
            <a:endParaRPr lang="en-US" sz="1600" dirty="0">
              <a:latin typeface="Times New Roman" pitchFamily="18" charset="0"/>
              <a:cs typeface="Times New Roman" pitchFamily="18" charset="0"/>
            </a:endParaRPr>
          </a:p>
          <a:p>
            <a:pPr algn="l" rtl="0">
              <a:buNone/>
            </a:pPr>
            <a:r>
              <a:rPr lang="en-US" sz="1600" dirty="0">
                <a:latin typeface="Times New Roman" pitchFamily="18" charset="0"/>
                <a:cs typeface="Times New Roman" pitchFamily="18" charset="0"/>
              </a:rPr>
              <a:t> </a:t>
            </a:r>
          </a:p>
          <a:p>
            <a:pPr algn="l" rtl="0">
              <a:buNone/>
            </a:pPr>
            <a:endParaRPr lang="ar-IQ" sz="1600" dirty="0">
              <a:latin typeface="Times New Roman" pitchFamily="18" charset="0"/>
              <a:cs typeface="Times New Roman" pitchFamily="18" charset="0"/>
            </a:endParaRPr>
          </a:p>
        </p:txBody>
      </p:sp>
      <p:pic>
        <p:nvPicPr>
          <p:cNvPr id="2" name="Picture 1">
            <a:extLst>
              <a:ext uri="{FF2B5EF4-FFF2-40B4-BE49-F238E27FC236}">
                <a16:creationId xmlns:a16="http://schemas.microsoft.com/office/drawing/2014/main" id="{0C80BD07-DA31-39E3-95F5-CAF087242ECD}"/>
              </a:ext>
            </a:extLst>
          </p:cNvPr>
          <p:cNvPicPr>
            <a:picLocks noChangeAspect="1"/>
          </p:cNvPicPr>
          <p:nvPr/>
        </p:nvPicPr>
        <p:blipFill>
          <a:blip r:embed="rId2"/>
          <a:stretch>
            <a:fillRect/>
          </a:stretch>
        </p:blipFill>
        <p:spPr>
          <a:xfrm>
            <a:off x="5943600" y="819150"/>
            <a:ext cx="3005765" cy="338654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B5ABDEAA-B248-4182-B67C-A925338E7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256" y="189557"/>
            <a:ext cx="3554714" cy="2281957"/>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9086" y="2661071"/>
            <a:ext cx="3554715" cy="2281957"/>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p:cNvSpPr>
            <a:spLocks noGrp="1"/>
          </p:cNvSpPr>
          <p:nvPr>
            <p:ph idx="1"/>
          </p:nvPr>
        </p:nvSpPr>
        <p:spPr>
          <a:xfrm>
            <a:off x="4645270" y="1123950"/>
            <a:ext cx="3739962" cy="2895600"/>
          </a:xfrm>
        </p:spPr>
        <p:txBody>
          <a:bodyPr anchor="t">
            <a:normAutofit/>
          </a:bodyPr>
          <a:lstStyle/>
          <a:p>
            <a:pPr marL="0" indent="0" algn="just" rtl="0">
              <a:buNone/>
            </a:pPr>
            <a:r>
              <a:rPr lang="en-US" sz="1800" dirty="0">
                <a:latin typeface="Times New Roman" pitchFamily="18" charset="0"/>
                <a:cs typeface="Times New Roman" pitchFamily="18" charset="0"/>
              </a:rPr>
              <a:t>When </a:t>
            </a:r>
            <a:r>
              <a:rPr lang="en-US" sz="1800" b="1" dirty="0">
                <a:latin typeface="Times New Roman" pitchFamily="18" charset="0"/>
                <a:cs typeface="Times New Roman" pitchFamily="18" charset="0"/>
              </a:rPr>
              <a:t>non-Newtonian materials are analyzed in a rotational viscometer</a:t>
            </a:r>
            <a:r>
              <a:rPr lang="en-US" sz="1800" dirty="0">
                <a:latin typeface="Times New Roman" pitchFamily="18" charset="0"/>
                <a:cs typeface="Times New Roman" pitchFamily="18" charset="0"/>
              </a:rPr>
              <a:t> and results are plotted, various consistency curves, representing three classes of flow, are recognized:</a:t>
            </a:r>
          </a:p>
          <a:p>
            <a:pPr marL="0" indent="0" algn="just" rtl="0">
              <a:lnSpc>
                <a:spcPct val="100000"/>
              </a:lnSpc>
              <a:buNone/>
            </a:pPr>
            <a:endParaRPr lang="en-US" sz="1800" dirty="0">
              <a:latin typeface="Times New Roman" pitchFamily="18" charset="0"/>
              <a:cs typeface="Times New Roman" pitchFamily="18" charset="0"/>
            </a:endParaRPr>
          </a:p>
          <a:p>
            <a:pPr rtl="0">
              <a:buNone/>
            </a:pPr>
            <a:r>
              <a:rPr lang="en-US" sz="1800" b="1" dirty="0">
                <a:latin typeface="Times New Roman" pitchFamily="18" charset="0"/>
                <a:cs typeface="Times New Roman" pitchFamily="18" charset="0"/>
              </a:rPr>
              <a:t>1- Plastic </a:t>
            </a:r>
          </a:p>
          <a:p>
            <a:pPr rtl="0">
              <a:buNone/>
            </a:pPr>
            <a:r>
              <a:rPr lang="en-US" sz="1800" b="1" dirty="0">
                <a:latin typeface="Times New Roman" pitchFamily="18" charset="0"/>
                <a:cs typeface="Times New Roman" pitchFamily="18" charset="0"/>
              </a:rPr>
              <a:t>2- Pseudoplastic</a:t>
            </a:r>
          </a:p>
          <a:p>
            <a:pPr rtl="0">
              <a:buNone/>
            </a:pPr>
            <a:r>
              <a:rPr lang="en-US" sz="1800" b="1" dirty="0">
                <a:latin typeface="Times New Roman" pitchFamily="18" charset="0"/>
                <a:cs typeface="Times New Roman" pitchFamily="18" charset="0"/>
              </a:rPr>
              <a:t>3- Dilatant.</a:t>
            </a:r>
          </a:p>
          <a:p>
            <a:endParaRPr lang="ar-IQ" sz="1500" dirty="0"/>
          </a:p>
        </p:txBody>
      </p:sp>
      <p:cxnSp>
        <p:nvCxnSpPr>
          <p:cNvPr id="15" name="Straight Connector 1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89621" y="2707795"/>
            <a:ext cx="0" cy="2429046"/>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85750"/>
            <a:ext cx="8458200" cy="1785104"/>
          </a:xfrm>
        </p:spPr>
        <p:txBody>
          <a:bodyPr>
            <a:noAutofit/>
          </a:bodyPr>
          <a:lstStyle/>
          <a:p>
            <a:pPr algn="l" rtl="0">
              <a:buNone/>
            </a:pPr>
            <a:r>
              <a:rPr lang="en-US" sz="1600" b="1" dirty="0">
                <a:solidFill>
                  <a:srgbClr val="0070C0"/>
                </a:solidFill>
                <a:latin typeface="Times New Roman" pitchFamily="18" charset="0"/>
                <a:cs typeface="Times New Roman" pitchFamily="18" charset="0"/>
              </a:rPr>
              <a:t> </a:t>
            </a:r>
            <a:r>
              <a:rPr lang="en-US" sz="2000" b="1" u="sng" dirty="0">
                <a:solidFill>
                  <a:srgbClr val="FF0000"/>
                </a:solidFill>
                <a:latin typeface="Times New Roman" pitchFamily="18" charset="0"/>
                <a:cs typeface="Times New Roman" pitchFamily="18" charset="0"/>
              </a:rPr>
              <a:t>Plastic Flow</a:t>
            </a:r>
          </a:p>
          <a:p>
            <a:pPr algn="just" rtl="0"/>
            <a:r>
              <a:rPr lang="en-US" sz="1800" dirty="0">
                <a:latin typeface="Times New Roman" pitchFamily="18" charset="0"/>
                <a:cs typeface="Times New Roman" pitchFamily="18" charset="0"/>
              </a:rPr>
              <a:t>In Figure below, the curve represents </a:t>
            </a:r>
            <a:r>
              <a:rPr lang="en-US" sz="1800" dirty="0">
                <a:solidFill>
                  <a:srgbClr val="0070C0"/>
                </a:solidFill>
                <a:latin typeface="Times New Roman" pitchFamily="18" charset="0"/>
                <a:cs typeface="Times New Roman" pitchFamily="18" charset="0"/>
              </a:rPr>
              <a:t>a body that exhibits plastic flow; such materials are known as </a:t>
            </a:r>
            <a:r>
              <a:rPr lang="en-US" sz="1800" b="1" dirty="0">
                <a:solidFill>
                  <a:srgbClr val="0070C0"/>
                </a:solidFill>
                <a:latin typeface="Times New Roman" pitchFamily="18" charset="0"/>
                <a:cs typeface="Times New Roman" pitchFamily="18" charset="0"/>
              </a:rPr>
              <a:t>Bingham bodies </a:t>
            </a:r>
            <a:r>
              <a:rPr lang="en-US" sz="1800" dirty="0">
                <a:latin typeface="Times New Roman" pitchFamily="18" charset="0"/>
                <a:cs typeface="Times New Roman" pitchFamily="18" charset="0"/>
              </a:rPr>
              <a:t>(like </a:t>
            </a:r>
            <a:r>
              <a:rPr lang="en-US" sz="1800" dirty="0">
                <a:solidFill>
                  <a:srgbClr val="00B050"/>
                </a:solidFill>
                <a:latin typeface="Times New Roman" pitchFamily="18" charset="0"/>
                <a:cs typeface="Times New Roman" pitchFamily="18" charset="0"/>
              </a:rPr>
              <a:t>clay suspensions, drilling mud, toothpaste,</a:t>
            </a:r>
            <a:r>
              <a:rPr lang="ar-IQ" sz="1800" dirty="0">
                <a:solidFill>
                  <a:srgbClr val="00B050"/>
                </a:solidFill>
                <a:latin typeface="Times New Roman" pitchFamily="18" charset="0"/>
                <a:cs typeface="Times New Roman" pitchFamily="18" charset="0"/>
              </a:rPr>
              <a:t> </a:t>
            </a:r>
            <a:r>
              <a:rPr lang="en-US" sz="1800" dirty="0">
                <a:solidFill>
                  <a:srgbClr val="00B050"/>
                </a:solidFill>
                <a:latin typeface="Times New Roman" pitchFamily="18" charset="0"/>
                <a:cs typeface="Times New Roman" pitchFamily="18" charset="0"/>
              </a:rPr>
              <a:t>mayonnaise, chocolate, and mustard</a:t>
            </a:r>
            <a:r>
              <a:rPr lang="en-US" sz="1800" dirty="0">
                <a:latin typeface="Times New Roman" pitchFamily="18" charset="0"/>
                <a:cs typeface="Times New Roman" pitchFamily="18" charset="0"/>
              </a:rPr>
              <a:t>). </a:t>
            </a:r>
          </a:p>
          <a:p>
            <a:pPr algn="just" rtl="0"/>
            <a:r>
              <a:rPr lang="en-US" sz="1800" dirty="0">
                <a:latin typeface="Times New Roman" pitchFamily="18" charset="0"/>
                <a:cs typeface="Times New Roman" pitchFamily="18" charset="0"/>
              </a:rPr>
              <a:t>The classic case is ketchup which will not come out of the bottle until you stress it by shaking</a:t>
            </a:r>
            <a:r>
              <a:rPr lang="en-US" sz="1800" b="1" dirty="0">
                <a:latin typeface="Times New Roman" pitchFamily="18" charset="0"/>
                <a:cs typeface="Times New Roman" pitchFamily="18" charset="0"/>
              </a:rPr>
              <a:t>.</a:t>
            </a:r>
          </a:p>
          <a:p>
            <a:pPr algn="l" rtl="0">
              <a:buNone/>
            </a:pPr>
            <a:endParaRPr lang="ar-IQ" sz="1600" dirty="0">
              <a:latin typeface="Times New Roman" pitchFamily="18" charset="0"/>
              <a:cs typeface="Times New Roman" pitchFamily="18" charset="0"/>
            </a:endParaRPr>
          </a:p>
        </p:txBody>
      </p:sp>
      <p:pic>
        <p:nvPicPr>
          <p:cNvPr id="4" name="Picture 3"/>
          <p:cNvPicPr/>
          <p:nvPr/>
        </p:nvPicPr>
        <p:blipFill>
          <a:blip r:embed="rId2" cstate="print"/>
          <a:srcRect/>
          <a:stretch>
            <a:fillRect/>
          </a:stretch>
        </p:blipFill>
        <p:spPr bwMode="auto">
          <a:xfrm>
            <a:off x="5486400" y="2114550"/>
            <a:ext cx="2746829" cy="2590800"/>
          </a:xfrm>
          <a:prstGeom prst="rect">
            <a:avLst/>
          </a:prstGeom>
          <a:noFill/>
          <a:ln w="9525">
            <a:noFill/>
            <a:miter lim="800000"/>
            <a:headEnd/>
            <a:tailEnd/>
          </a:ln>
        </p:spPr>
      </p:pic>
      <p:sp>
        <p:nvSpPr>
          <p:cNvPr id="26625" name="Rectangle 1"/>
          <p:cNvSpPr>
            <a:spLocks noChangeArrowheads="1"/>
          </p:cNvSpPr>
          <p:nvPr/>
        </p:nvSpPr>
        <p:spPr bwMode="auto">
          <a:xfrm>
            <a:off x="990600" y="2343150"/>
            <a:ext cx="3886200"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Plastic flow curves do not pass through the origin</a:t>
            </a:r>
            <a:r>
              <a:rPr lang="en-US" b="1" dirty="0">
                <a:latin typeface="Times New Roman" pitchFamily="18" charset="0"/>
                <a:ea typeface="Times New Roman" pitchFamily="18" charset="0"/>
                <a:cs typeface="Times New Roman" pitchFamily="18" charset="0"/>
              </a:rPr>
              <a:t> </a:t>
            </a:r>
            <a:r>
              <a:rPr kumimoji="0" lang="en-US"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but rather intersect the shearing stress axis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(or will if the straight part of the curve is extrapolated to the axis) </a:t>
            </a:r>
            <a:r>
              <a:rPr kumimoji="0" lang="en-US"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 particular point referred to as the </a:t>
            </a:r>
            <a:r>
              <a:rPr kumimoji="0" lang="en-US" b="1" i="0" u="sng"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yield value</a:t>
            </a:r>
            <a:r>
              <a:rPr kumimoji="0" lang="en-US"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 </a:t>
            </a:r>
            <a:endParaRPr kumimoji="0" lang="en-US" sz="2000" b="0" i="0" u="none" strike="noStrike" cap="none" normalizeH="0" baseline="0" dirty="0">
              <a:ln>
                <a:noFill/>
              </a:ln>
              <a:solidFill>
                <a:srgbClr val="FF0000"/>
              </a:solidFill>
              <a:effectLst/>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438150"/>
                <a:ext cx="4038600" cy="4495800"/>
              </a:xfrm>
            </p:spPr>
            <p:txBody>
              <a:bodyPr>
                <a:normAutofit fontScale="92500" lnSpcReduction="10000"/>
              </a:bodyPr>
              <a:lstStyle/>
              <a:p>
                <a:pPr algn="just"/>
                <a:r>
                  <a:rPr lang="en-US" dirty="0">
                    <a:latin typeface="Times New Roman" pitchFamily="18" charset="0"/>
                    <a:cs typeface="Times New Roman" pitchFamily="18" charset="0"/>
                  </a:rPr>
                  <a:t>A </a:t>
                </a:r>
                <a:r>
                  <a:rPr lang="en-US" dirty="0">
                    <a:solidFill>
                      <a:srgbClr val="0070C0"/>
                    </a:solidFill>
                    <a:latin typeface="Times New Roman" pitchFamily="18" charset="0"/>
                    <a:cs typeface="Times New Roman" pitchFamily="18" charset="0"/>
                  </a:rPr>
                  <a:t>Bingham body does not begin to flow until a shearing stress corresponding to the yield value is exceeded</a:t>
                </a:r>
                <a:r>
                  <a:rPr lang="en-US" dirty="0">
                    <a:latin typeface="Times New Roman" pitchFamily="18" charset="0"/>
                    <a:cs typeface="Times New Roman" pitchFamily="18" charset="0"/>
                  </a:rPr>
                  <a:t>. At </a:t>
                </a:r>
                <a:r>
                  <a:rPr lang="en-US" b="1" dirty="0">
                    <a:latin typeface="Times New Roman" pitchFamily="18" charset="0"/>
                    <a:cs typeface="Times New Roman" pitchFamily="18" charset="0"/>
                  </a:rPr>
                  <a:t>stresses below the yield value, the substance acts as an elastic material</a:t>
                </a:r>
                <a:r>
                  <a:rPr lang="en-US" dirty="0">
                    <a:latin typeface="Times New Roman" pitchFamily="18" charset="0"/>
                    <a:cs typeface="Times New Roman" pitchFamily="18" charset="0"/>
                  </a:rPr>
                  <a:t>. </a:t>
                </a:r>
              </a:p>
              <a:p>
                <a:pPr marL="0" indent="0" algn="just">
                  <a:buNone/>
                </a:pPr>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The </a:t>
                </a:r>
                <a:r>
                  <a:rPr lang="en-US" dirty="0">
                    <a:solidFill>
                      <a:srgbClr val="FF0000"/>
                    </a:solidFill>
                    <a:latin typeface="Times New Roman" pitchFamily="18" charset="0"/>
                    <a:cs typeface="Times New Roman" pitchFamily="18" charset="0"/>
                  </a:rPr>
                  <a:t>slope of the </a:t>
                </a:r>
                <a:r>
                  <a:rPr lang="en-US" dirty="0" err="1">
                    <a:solidFill>
                      <a:srgbClr val="FF0000"/>
                    </a:solidFill>
                    <a:latin typeface="Times New Roman" pitchFamily="18" charset="0"/>
                    <a:cs typeface="Times New Roman" pitchFamily="18" charset="0"/>
                  </a:rPr>
                  <a:t>rheogram</a:t>
                </a:r>
                <a:r>
                  <a:rPr lang="en-US" dirty="0">
                    <a:solidFill>
                      <a:srgbClr val="FF0000"/>
                    </a:solidFill>
                    <a:latin typeface="Times New Roman" pitchFamily="18" charset="0"/>
                    <a:cs typeface="Times New Roman" pitchFamily="18" charset="0"/>
                  </a:rPr>
                  <a:t> </a:t>
                </a:r>
                <a:r>
                  <a:rPr lang="en-US" dirty="0">
                    <a:latin typeface="Times New Roman" pitchFamily="18" charset="0"/>
                    <a:cs typeface="Times New Roman" pitchFamily="18" charset="0"/>
                  </a:rPr>
                  <a:t>in the Figure is </a:t>
                </a:r>
                <a:r>
                  <a:rPr lang="en-US" dirty="0">
                    <a:solidFill>
                      <a:srgbClr val="FF0000"/>
                    </a:solidFill>
                    <a:latin typeface="Times New Roman" pitchFamily="18" charset="0"/>
                    <a:cs typeface="Times New Roman" pitchFamily="18" charset="0"/>
                  </a:rPr>
                  <a:t>termed</a:t>
                </a:r>
                <a:r>
                  <a:rPr lang="en-US" dirty="0">
                    <a:latin typeface="Times New Roman" pitchFamily="18" charset="0"/>
                    <a:cs typeface="Times New Roman" pitchFamily="18" charset="0"/>
                  </a:rPr>
                  <a:t> the </a:t>
                </a:r>
                <a:r>
                  <a:rPr lang="en-US" b="1" u="sng" dirty="0">
                    <a:solidFill>
                      <a:srgbClr val="FF0000"/>
                    </a:solidFill>
                    <a:latin typeface="Times New Roman" pitchFamily="18" charset="0"/>
                    <a:cs typeface="Times New Roman" pitchFamily="18" charset="0"/>
                  </a:rPr>
                  <a:t>mobility</a:t>
                </a:r>
                <a:r>
                  <a:rPr lang="en-US" dirty="0">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analogous to fluidity in Newtonian systems</a:t>
                </a:r>
                <a:r>
                  <a:rPr lang="en-US" dirty="0">
                    <a:latin typeface="Times New Roman" pitchFamily="18" charset="0"/>
                    <a:cs typeface="Times New Roman" pitchFamily="18" charset="0"/>
                  </a:rPr>
                  <a:t>, and </a:t>
                </a:r>
                <a:r>
                  <a:rPr lang="en-US" dirty="0">
                    <a:solidFill>
                      <a:srgbClr val="00B050"/>
                    </a:solidFill>
                    <a:latin typeface="Times New Roman" pitchFamily="18" charset="0"/>
                    <a:cs typeface="Times New Roman" pitchFamily="18" charset="0"/>
                  </a:rPr>
                  <a:t>its reciprocal is known as the </a:t>
                </a:r>
                <a:r>
                  <a:rPr lang="en-US" b="1" u="sng" dirty="0">
                    <a:solidFill>
                      <a:srgbClr val="00B050"/>
                    </a:solidFill>
                    <a:latin typeface="Times New Roman" pitchFamily="18" charset="0"/>
                    <a:cs typeface="Times New Roman" pitchFamily="18" charset="0"/>
                  </a:rPr>
                  <a:t>plastic viscosity</a:t>
                </a:r>
                <a:r>
                  <a:rPr lang="en-US" dirty="0">
                    <a:solidFill>
                      <a:srgbClr val="00B050"/>
                    </a:solidFill>
                    <a:latin typeface="Times New Roman" pitchFamily="18" charset="0"/>
                    <a:cs typeface="Times New Roman" pitchFamily="18" charset="0"/>
                  </a:rPr>
                  <a:t>, U</a:t>
                </a:r>
                <a:r>
                  <a:rPr lang="en-US" dirty="0">
                    <a:latin typeface="Times New Roman" pitchFamily="18" charset="0"/>
                    <a:cs typeface="Times New Roman" pitchFamily="18" charset="0"/>
                  </a:rPr>
                  <a:t>. The equation describing plastic flow is:</a:t>
                </a:r>
              </a:p>
              <a:p>
                <a:pPr algn="ctr" rtl="0">
                  <a:buNone/>
                </a:pPr>
                <a:r>
                  <a:rPr lang="en-US" dirty="0">
                    <a:latin typeface="Times New Roman" pitchFamily="18" charset="0"/>
                    <a:cs typeface="Times New Roman" pitchFamily="18" charset="0"/>
                  </a:rPr>
                  <a:t>U = </a:t>
                </a:r>
                <a14:m>
                  <m:oMath xmlns:m="http://schemas.openxmlformats.org/officeDocument/2006/math">
                    <m:f>
                      <m:fPr>
                        <m:ctrlPr>
                          <a:rPr lang="en-US" sz="2400" i="1" smtClean="0">
                            <a:latin typeface="Cambria Math" panose="02040503050406030204" pitchFamily="18" charset="0"/>
                            <a:cs typeface="Times New Roman" pitchFamily="18" charset="0"/>
                          </a:rPr>
                        </m:ctrlPr>
                      </m:fPr>
                      <m:num>
                        <m:r>
                          <m:rPr>
                            <m:sty m:val="p"/>
                          </m:rPr>
                          <a:rPr lang="en-US" sz="2400" b="0" i="0" smtClean="0">
                            <a:latin typeface="Cambria Math" panose="02040503050406030204" pitchFamily="18" charset="0"/>
                            <a:cs typeface="Times New Roman" pitchFamily="18" charset="0"/>
                          </a:rPr>
                          <m:t>F</m:t>
                        </m:r>
                        <m:r>
                          <a:rPr lang="en-US" sz="2400" b="0" i="0" smtClean="0">
                            <a:latin typeface="Cambria Math" panose="02040503050406030204" pitchFamily="18" charset="0"/>
                            <a:cs typeface="Times New Roman" pitchFamily="18" charset="0"/>
                          </a:rPr>
                          <m:t>−</m:t>
                        </m:r>
                        <m:r>
                          <m:rPr>
                            <m:sty m:val="p"/>
                          </m:rPr>
                          <a:rPr lang="en-US" sz="2400" b="0" i="0" smtClean="0">
                            <a:latin typeface="Cambria Math" panose="02040503050406030204" pitchFamily="18" charset="0"/>
                            <a:cs typeface="Times New Roman" pitchFamily="18" charset="0"/>
                          </a:rPr>
                          <m:t>f</m:t>
                        </m:r>
                      </m:num>
                      <m:den>
                        <m:r>
                          <m:rPr>
                            <m:sty m:val="p"/>
                          </m:rPr>
                          <a:rPr lang="en-US" sz="2400" b="0" i="0" smtClean="0">
                            <a:latin typeface="Cambria Math" panose="02040503050406030204" pitchFamily="18" charset="0"/>
                            <a:cs typeface="Times New Roman" pitchFamily="18" charset="0"/>
                          </a:rPr>
                          <m:t>G</m:t>
                        </m:r>
                      </m:den>
                    </m:f>
                  </m:oMath>
                </a14:m>
                <a:endParaRPr lang="en-US" sz="2400" dirty="0">
                  <a:latin typeface="Times New Roman" pitchFamily="18" charset="0"/>
                  <a:cs typeface="Times New Roman" pitchFamily="18" charset="0"/>
                </a:endParaRPr>
              </a:p>
              <a:p>
                <a:pPr algn="l" rtl="0">
                  <a:buNone/>
                </a:pPr>
                <a:r>
                  <a:rPr lang="en-US" dirty="0">
                    <a:latin typeface="Times New Roman" pitchFamily="18" charset="0"/>
                    <a:cs typeface="Times New Roman" pitchFamily="18" charset="0"/>
                  </a:rPr>
                  <a:t>Where f is the yield value (dynes/</a:t>
                </a:r>
                <a14:m>
                  <m:oMath xmlns:m="http://schemas.openxmlformats.org/officeDocument/2006/math">
                    <m:sSup>
                      <m:sSupPr>
                        <m:ctrlPr>
                          <a:rPr lang="en-US" i="1" smtClean="0">
                            <a:latin typeface="Cambria Math" panose="02040503050406030204" pitchFamily="18" charset="0"/>
                            <a:cs typeface="Times New Roman" pitchFamily="18" charset="0"/>
                          </a:rPr>
                        </m:ctrlPr>
                      </m:sSupPr>
                      <m:e>
                        <m:r>
                          <m:rPr>
                            <m:sty m:val="p"/>
                          </m:rPr>
                          <a:rPr lang="en-US" b="0" i="0" smtClean="0">
                            <a:latin typeface="Cambria Math" panose="02040503050406030204" pitchFamily="18" charset="0"/>
                            <a:cs typeface="Times New Roman" pitchFamily="18" charset="0"/>
                          </a:rPr>
                          <m:t>cm</m:t>
                        </m:r>
                      </m:e>
                      <m:sup>
                        <m:r>
                          <a:rPr lang="en-US" b="0" i="1" smtClean="0">
                            <a:latin typeface="Cambria Math" panose="02040503050406030204" pitchFamily="18" charset="0"/>
                            <a:cs typeface="Times New Roman" pitchFamily="18" charset="0"/>
                          </a:rPr>
                          <m:t>2</m:t>
                        </m:r>
                      </m:sup>
                    </m:sSup>
                  </m:oMath>
                </a14:m>
                <a:r>
                  <a:rPr lang="en-US" dirty="0">
                    <a:latin typeface="Times New Roman" pitchFamily="18" charset="0"/>
                    <a:cs typeface="Times New Roman" pitchFamily="18" charset="0"/>
                  </a:rPr>
                  <a:t>)</a:t>
                </a:r>
                <a:endParaRPr lang="ar-IQ"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438150"/>
                <a:ext cx="4038600" cy="4495800"/>
              </a:xfrm>
              <a:blipFill>
                <a:blip r:embed="rId2"/>
                <a:stretch>
                  <a:fillRect l="-1511" t="-1900" r="-1360"/>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774488-7CC0-437A-2DE2-35BD0ECAD544}"/>
              </a:ext>
            </a:extLst>
          </p:cNvPr>
          <p:cNvPicPr>
            <a:picLocks noChangeAspect="1"/>
          </p:cNvPicPr>
          <p:nvPr/>
        </p:nvPicPr>
        <p:blipFill>
          <a:blip r:embed="rId2"/>
          <a:srcRect t="15730"/>
          <a:stretch/>
        </p:blipFill>
        <p:spPr>
          <a:xfrm>
            <a:off x="20" y="10"/>
            <a:ext cx="9143980" cy="51434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7601" cy="51435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ECEA39A3-3DF8-E599-25A3-CC261D23A3B4}"/>
              </a:ext>
            </a:extLst>
          </p:cNvPr>
          <p:cNvGraphicFramePr>
            <a:graphicFrameLocks noGrp="1"/>
          </p:cNvGraphicFramePr>
          <p:nvPr>
            <p:ph idx="1"/>
            <p:extLst>
              <p:ext uri="{D42A27DB-BD31-4B8C-83A1-F6EECF244321}">
                <p14:modId xmlns:p14="http://schemas.microsoft.com/office/powerpoint/2010/main" val="2230332874"/>
              </p:ext>
            </p:extLst>
          </p:nvPr>
        </p:nvGraphicFramePr>
        <p:xfrm>
          <a:off x="228600" y="133350"/>
          <a:ext cx="86868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5" name="Rectangle 6164">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66" name="Group 6165">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755331" y="1999637"/>
            <a:ext cx="4395038" cy="395784"/>
            <a:chOff x="6081624" y="1998368"/>
            <a:chExt cx="5613457" cy="782175"/>
          </a:xfrm>
          <a:solidFill>
            <a:schemeClr val="accent4"/>
          </a:solidFill>
        </p:grpSpPr>
        <p:sp>
          <p:nvSpPr>
            <p:cNvPr id="6167" name="Rectangle 6166">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8" name="Rectangle 6167">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69" name="Rectangle 6168">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4646" y="388422"/>
            <a:ext cx="8333796" cy="439347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0" name="Rectangle 6169">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1785" y="1697523"/>
            <a:ext cx="3703320" cy="205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91785" y="1881078"/>
            <a:ext cx="4358075" cy="2724370"/>
          </a:xfrm>
        </p:spPr>
        <p:txBody>
          <a:bodyPr anchor="ctr">
            <a:normAutofit/>
          </a:bodyPr>
          <a:lstStyle/>
          <a:p>
            <a:pPr algn="just" rtl="0"/>
            <a:r>
              <a:rPr lang="en-US" sz="1400" dirty="0">
                <a:latin typeface="Times New Roman" pitchFamily="18" charset="0"/>
                <a:cs typeface="Times New Roman" pitchFamily="18" charset="0"/>
              </a:rPr>
              <a:t>Many pharmaceutical products exhibit </a:t>
            </a:r>
            <a:r>
              <a:rPr lang="en-US" sz="1400" b="1" i="1" dirty="0">
                <a:latin typeface="Times New Roman" pitchFamily="18" charset="0"/>
                <a:cs typeface="Times New Roman" pitchFamily="18" charset="0"/>
              </a:rPr>
              <a:t>pseudoplastic flow </a:t>
            </a:r>
            <a:r>
              <a:rPr lang="en-US" sz="1400" dirty="0">
                <a:latin typeface="Times New Roman" pitchFamily="18" charset="0"/>
                <a:cs typeface="Times New Roman" pitchFamily="18" charset="0"/>
              </a:rPr>
              <a:t>include </a:t>
            </a:r>
            <a:r>
              <a:rPr lang="en-US" sz="1400" b="1" dirty="0">
                <a:latin typeface="Times New Roman" pitchFamily="18" charset="0"/>
                <a:cs typeface="Times New Roman" pitchFamily="18" charset="0"/>
              </a:rPr>
              <a:t>natural and synthetic gums e.g. liquid dispersions of tragacanth, sodium alginate, methylcellulose, sodium carboxymethylcellulose.   </a:t>
            </a:r>
          </a:p>
          <a:p>
            <a:pPr marL="0" indent="0" algn="just" rtl="0">
              <a:buNone/>
            </a:pPr>
            <a:r>
              <a:rPr lang="en-US" sz="1400" dirty="0">
                <a:latin typeface="Times New Roman" pitchFamily="18" charset="0"/>
                <a:cs typeface="Times New Roman" pitchFamily="18" charset="0"/>
              </a:rPr>
              <a:t>   </a:t>
            </a:r>
          </a:p>
          <a:p>
            <a:pPr algn="just" rtl="0"/>
            <a:r>
              <a:rPr lang="en-US" sz="1400" dirty="0">
                <a:latin typeface="Times New Roman" pitchFamily="18" charset="0"/>
                <a:cs typeface="Times New Roman" pitchFamily="18" charset="0"/>
              </a:rPr>
              <a:t>Pseudoplastic flow is typically exhibited by polymers in solution, in contrast to plastic systems, which are composed of flocculated particles in suspension. As seen in this Figure, the consistency </a:t>
            </a:r>
            <a:r>
              <a:rPr lang="en-US" sz="1400" b="1" dirty="0">
                <a:latin typeface="Times New Roman" pitchFamily="18" charset="0"/>
                <a:cs typeface="Times New Roman" pitchFamily="18" charset="0"/>
              </a:rPr>
              <a:t>curve for a pseudoplastic material begins at the origin. </a:t>
            </a:r>
            <a:r>
              <a:rPr lang="en-US" sz="1400" dirty="0">
                <a:latin typeface="Times New Roman" pitchFamily="18" charset="0"/>
                <a:cs typeface="Times New Roman" pitchFamily="18" charset="0"/>
              </a:rPr>
              <a:t>Therefore, there is </a:t>
            </a:r>
            <a:r>
              <a:rPr lang="en-US" sz="1400" b="1" dirty="0">
                <a:latin typeface="Times New Roman" pitchFamily="18" charset="0"/>
                <a:cs typeface="Times New Roman" pitchFamily="18" charset="0"/>
              </a:rPr>
              <a:t>no yield value</a:t>
            </a:r>
            <a:r>
              <a:rPr lang="en-US" sz="1400" dirty="0">
                <a:latin typeface="Times New Roman" pitchFamily="18" charset="0"/>
                <a:cs typeface="Times New Roman" pitchFamily="18" charset="0"/>
              </a:rPr>
              <a:t> as there is in a plastic system.</a:t>
            </a:r>
          </a:p>
        </p:txBody>
      </p:sp>
      <p:pic>
        <p:nvPicPr>
          <p:cNvPr id="4" name="Picture 3"/>
          <p:cNvPicPr/>
          <p:nvPr/>
        </p:nvPicPr>
        <p:blipFill>
          <a:blip r:embed="rId2" cstate="print"/>
          <a:stretch>
            <a:fillRect/>
          </a:stretch>
        </p:blipFill>
        <p:spPr bwMode="auto">
          <a:xfrm>
            <a:off x="5816223" y="1370024"/>
            <a:ext cx="2155758" cy="2649526"/>
          </a:xfrm>
          <a:prstGeom prst="rect">
            <a:avLst/>
          </a:prstGeom>
          <a:noFill/>
        </p:spPr>
      </p:pic>
      <p:sp>
        <p:nvSpPr>
          <p:cNvPr id="5" name="TextBox 4">
            <a:extLst>
              <a:ext uri="{FF2B5EF4-FFF2-40B4-BE49-F238E27FC236}">
                <a16:creationId xmlns:a16="http://schemas.microsoft.com/office/drawing/2014/main" id="{059F3A36-2ACF-BC8D-CB5D-C52030FF5773}"/>
              </a:ext>
            </a:extLst>
          </p:cNvPr>
          <p:cNvSpPr txBox="1"/>
          <p:nvPr/>
        </p:nvSpPr>
        <p:spPr>
          <a:xfrm>
            <a:off x="791785" y="1185358"/>
            <a:ext cx="2332415" cy="369332"/>
          </a:xfrm>
          <a:prstGeom prst="rect">
            <a:avLst/>
          </a:prstGeom>
          <a:noFill/>
        </p:spPr>
        <p:txBody>
          <a:bodyPr wrap="square">
            <a:spAutoFit/>
          </a:bodyPr>
          <a:lstStyle/>
          <a:p>
            <a:pPr rtl="0">
              <a:buNone/>
            </a:pPr>
            <a:r>
              <a:rPr lang="en-US" sz="1800" b="1" dirty="0">
                <a:latin typeface="Times New Roman" pitchFamily="18" charset="0"/>
                <a:cs typeface="Times New Roman" pitchFamily="18" charset="0"/>
              </a:rPr>
              <a:t>Pseudoplastic Flow</a:t>
            </a:r>
            <a:endParaRPr lang="en-US" sz="18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7" name="Rectangle 7176">
            <a:extLst>
              <a:ext uri="{FF2B5EF4-FFF2-40B4-BE49-F238E27FC236}">
                <a16:creationId xmlns:a16="http://schemas.microsoft.com/office/drawing/2014/main" id="{5EF17487-C386-4F99-B5EB-4FD3DF423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Freeform: Shape 7178">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604285" cy="51435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3" name="Content Placeholder 2"/>
          <p:cNvSpPr>
            <a:spLocks noGrp="1"/>
          </p:cNvSpPr>
          <p:nvPr>
            <p:ph idx="1"/>
          </p:nvPr>
        </p:nvSpPr>
        <p:spPr>
          <a:xfrm>
            <a:off x="228600" y="799118"/>
            <a:ext cx="3810000" cy="3833603"/>
          </a:xfrm>
        </p:spPr>
        <p:txBody>
          <a:bodyPr>
            <a:normAutofit lnSpcReduction="10000"/>
          </a:bodyPr>
          <a:lstStyle/>
          <a:p>
            <a:pPr algn="just" rtl="0"/>
            <a:r>
              <a:rPr lang="en-US" sz="1800" dirty="0">
                <a:latin typeface="Times New Roman" pitchFamily="18" charset="0"/>
                <a:cs typeface="Times New Roman" pitchFamily="18" charset="0"/>
              </a:rPr>
              <a:t>Furthermore, because no part of the curve is linear, the viscosity of a pseudoplastic material cannot be expressed by any single value.</a:t>
            </a:r>
          </a:p>
          <a:p>
            <a:pPr algn="just" rtl="0"/>
            <a:endParaRPr lang="en-US" sz="1800" dirty="0">
              <a:latin typeface="Times New Roman" pitchFamily="18" charset="0"/>
              <a:cs typeface="Times New Roman" pitchFamily="18" charset="0"/>
            </a:endParaRPr>
          </a:p>
          <a:p>
            <a:pPr algn="just" rtl="0"/>
            <a:r>
              <a:rPr lang="en-US" sz="1800" dirty="0">
                <a:latin typeface="Times New Roman" pitchFamily="18" charset="0"/>
                <a:cs typeface="Times New Roman" pitchFamily="18" charset="0"/>
              </a:rPr>
              <a:t>The viscosity of a pseudoplastic substance decreases with increasing rate of shear </a:t>
            </a:r>
            <a:r>
              <a:rPr lang="en-US" sz="1800" dirty="0"/>
              <a:t>(</a:t>
            </a:r>
            <a:r>
              <a:rPr lang="en-US" sz="1800" b="1" dirty="0"/>
              <a:t>shear-thinning systems</a:t>
            </a:r>
            <a:r>
              <a:rPr lang="en-US" sz="1800" dirty="0"/>
              <a:t>)</a:t>
            </a:r>
            <a:r>
              <a:rPr lang="en-US" sz="1800" dirty="0">
                <a:latin typeface="Times New Roman" pitchFamily="18" charset="0"/>
                <a:cs typeface="Times New Roman" pitchFamily="18" charset="0"/>
              </a:rPr>
              <a:t>.</a:t>
            </a:r>
          </a:p>
          <a:p>
            <a:pPr algn="just" rtl="0"/>
            <a:endParaRPr lang="en-US" sz="1800" dirty="0">
              <a:latin typeface="Times New Roman" pitchFamily="18" charset="0"/>
              <a:cs typeface="Times New Roman" pitchFamily="18" charset="0"/>
            </a:endParaRPr>
          </a:p>
          <a:p>
            <a:pPr algn="just" rtl="0"/>
            <a:r>
              <a:rPr lang="en-US" sz="1800" dirty="0">
                <a:latin typeface="Times New Roman" pitchFamily="18" charset="0"/>
                <a:cs typeface="Times New Roman" pitchFamily="18" charset="0"/>
              </a:rPr>
              <a:t> An </a:t>
            </a:r>
            <a:r>
              <a:rPr lang="en-US" sz="1800" b="1" dirty="0">
                <a:latin typeface="Times New Roman" pitchFamily="18" charset="0"/>
                <a:cs typeface="Times New Roman" pitchFamily="18" charset="0"/>
              </a:rPr>
              <a:t>apparent viscosity can be obtained at any rate of shear from the slope </a:t>
            </a:r>
            <a:r>
              <a:rPr lang="en-US" sz="1800" dirty="0">
                <a:latin typeface="Times New Roman" pitchFamily="18" charset="0"/>
                <a:cs typeface="Times New Roman" pitchFamily="18" charset="0"/>
              </a:rPr>
              <a:t>of the tangent to the curve at the specified point. </a:t>
            </a:r>
          </a:p>
        </p:txBody>
      </p:sp>
      <p:pic>
        <p:nvPicPr>
          <p:cNvPr id="7172" name="Picture 4" descr="Want to Know More! Basics of Thermo-Fluid Analysis 15: Chapter 3 Flow 3.3.1  Viscosity and non-viscosity｜List">
            <a:extLst>
              <a:ext uri="{FF2B5EF4-FFF2-40B4-BE49-F238E27FC236}">
                <a16:creationId xmlns:a16="http://schemas.microsoft.com/office/drawing/2014/main" id="{A8CA887C-45AC-182D-2E3F-E758EFD061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967"/>
          <a:stretch/>
        </p:blipFill>
        <p:spPr bwMode="auto">
          <a:xfrm>
            <a:off x="6096000" y="632618"/>
            <a:ext cx="2136784" cy="12757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08B884F-4976-F1E9-5200-7712C97233B3}"/>
              </a:ext>
            </a:extLst>
          </p:cNvPr>
          <p:cNvPicPr>
            <a:picLocks noChangeAspect="1"/>
          </p:cNvPicPr>
          <p:nvPr/>
        </p:nvPicPr>
        <p:blipFill>
          <a:blip r:embed="rId3"/>
          <a:stretch>
            <a:fillRect/>
          </a:stretch>
        </p:blipFill>
        <p:spPr>
          <a:xfrm>
            <a:off x="6096000" y="2571750"/>
            <a:ext cx="2136784" cy="1939132"/>
          </a:xfrm>
          <a:prstGeom prst="rect">
            <a:avLst/>
          </a:prstGeom>
          <a:ln>
            <a:solidFill>
              <a:schemeClr val="accent1"/>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61950"/>
            <a:ext cx="8153400" cy="3291137"/>
          </a:xfrm>
        </p:spPr>
        <p:txBody>
          <a:bodyPr>
            <a:normAutofit fontScale="92500" lnSpcReduction="10000"/>
          </a:bodyPr>
          <a:lstStyle/>
          <a:p>
            <a:pPr algn="l" rtl="0">
              <a:buNone/>
            </a:pPr>
            <a:r>
              <a:rPr lang="en-US" sz="1800" b="1" i="1" dirty="0">
                <a:latin typeface="Times New Roman" pitchFamily="18" charset="0"/>
                <a:cs typeface="Times New Roman" pitchFamily="18" charset="0"/>
              </a:rPr>
              <a:t>At the Particulate level:</a:t>
            </a:r>
          </a:p>
          <a:p>
            <a:pPr algn="just" rtl="0">
              <a:buNone/>
            </a:pPr>
            <a:r>
              <a:rPr lang="en-US" sz="1800" dirty="0">
                <a:latin typeface="Times New Roman" pitchFamily="18" charset="0"/>
                <a:cs typeface="Times New Roman" pitchFamily="18" charset="0"/>
              </a:rPr>
              <a:t>• The </a:t>
            </a:r>
            <a:r>
              <a:rPr lang="en-US" sz="1800" b="1" dirty="0">
                <a:solidFill>
                  <a:srgbClr val="FF0000"/>
                </a:solidFill>
                <a:latin typeface="Times New Roman" pitchFamily="18" charset="0"/>
                <a:cs typeface="Times New Roman" pitchFamily="18" charset="0"/>
              </a:rPr>
              <a:t>curved </a:t>
            </a:r>
            <a:r>
              <a:rPr lang="en-US" sz="1800" b="1" dirty="0" err="1">
                <a:solidFill>
                  <a:srgbClr val="FF0000"/>
                </a:solidFill>
                <a:latin typeface="Times New Roman" pitchFamily="18" charset="0"/>
                <a:cs typeface="Times New Roman" pitchFamily="18" charset="0"/>
              </a:rPr>
              <a:t>rheogram</a:t>
            </a:r>
            <a:r>
              <a:rPr lang="en-US" sz="1800" b="1" dirty="0">
                <a:solidFill>
                  <a:srgbClr val="FF0000"/>
                </a:solidFill>
                <a:latin typeface="Times New Roman" pitchFamily="18" charset="0"/>
                <a:cs typeface="Times New Roman" pitchFamily="18" charset="0"/>
              </a:rPr>
              <a:t> for pseudoplastic materials results from a shearing action on the long-chain molecules</a:t>
            </a:r>
            <a:r>
              <a:rPr lang="en-US" sz="1800" dirty="0">
                <a:latin typeface="Times New Roman" pitchFamily="18" charset="0"/>
                <a:cs typeface="Times New Roman" pitchFamily="18" charset="0"/>
              </a:rPr>
              <a:t> which </a:t>
            </a:r>
            <a:r>
              <a:rPr lang="en-US" sz="1800" dirty="0">
                <a:solidFill>
                  <a:srgbClr val="FF0000"/>
                </a:solidFill>
                <a:latin typeface="Times New Roman" pitchFamily="18" charset="0"/>
                <a:cs typeface="Times New Roman" pitchFamily="18" charset="0"/>
              </a:rPr>
              <a:t>become entangled and associated with immobilized solvent.</a:t>
            </a:r>
          </a:p>
          <a:p>
            <a:pPr algn="just" rtl="0">
              <a:buNone/>
            </a:pPr>
            <a:r>
              <a:rPr lang="en-US" sz="1800" dirty="0">
                <a:latin typeface="Times New Roman" pitchFamily="18" charset="0"/>
                <a:cs typeface="Times New Roman" pitchFamily="18" charset="0"/>
              </a:rPr>
              <a:t>• As the </a:t>
            </a:r>
            <a:r>
              <a:rPr lang="en-US" sz="1800" b="1" dirty="0">
                <a:solidFill>
                  <a:srgbClr val="00B050"/>
                </a:solidFill>
                <a:latin typeface="Times New Roman" pitchFamily="18" charset="0"/>
                <a:cs typeface="Times New Roman" pitchFamily="18" charset="0"/>
              </a:rPr>
              <a:t>shearing stress is increased</a:t>
            </a:r>
            <a:r>
              <a:rPr lang="en-US" sz="1800" dirty="0">
                <a:latin typeface="Times New Roman" pitchFamily="18" charset="0"/>
                <a:cs typeface="Times New Roman" pitchFamily="18" charset="0"/>
              </a:rPr>
              <a:t>, the </a:t>
            </a:r>
            <a:r>
              <a:rPr lang="en-US" sz="1800" dirty="0">
                <a:solidFill>
                  <a:srgbClr val="00B050"/>
                </a:solidFill>
                <a:latin typeface="Times New Roman" pitchFamily="18" charset="0"/>
                <a:cs typeface="Times New Roman" pitchFamily="18" charset="0"/>
              </a:rPr>
              <a:t>randomly arranged particles tend to become disentangled and align their long axes in the direction of flow</a:t>
            </a:r>
            <a:r>
              <a:rPr lang="en-US" sz="1800" dirty="0">
                <a:latin typeface="Times New Roman" pitchFamily="18" charset="0"/>
                <a:cs typeface="Times New Roman" pitchFamily="18" charset="0"/>
              </a:rPr>
              <a:t>.</a:t>
            </a:r>
          </a:p>
          <a:p>
            <a:pPr algn="just" rtl="0">
              <a:buNone/>
            </a:pPr>
            <a:endParaRPr lang="en-US" sz="1800" dirty="0">
              <a:latin typeface="Times New Roman" pitchFamily="18" charset="0"/>
              <a:cs typeface="Times New Roman" pitchFamily="18" charset="0"/>
            </a:endParaRPr>
          </a:p>
          <a:p>
            <a:pPr algn="just" rtl="0">
              <a:buNone/>
            </a:pPr>
            <a:r>
              <a:rPr lang="en-US" sz="1800" dirty="0">
                <a:latin typeface="Times New Roman" pitchFamily="18" charset="0"/>
                <a:cs typeface="Times New Roman" pitchFamily="18" charset="0"/>
              </a:rPr>
              <a:t>• This orientation </a:t>
            </a:r>
            <a:r>
              <a:rPr lang="en-US" sz="1800" dirty="0">
                <a:solidFill>
                  <a:srgbClr val="0070C0"/>
                </a:solidFill>
                <a:latin typeface="Times New Roman" pitchFamily="18" charset="0"/>
                <a:cs typeface="Times New Roman" pitchFamily="18" charset="0"/>
              </a:rPr>
              <a:t>reduces the internal resistance of the material </a:t>
            </a:r>
            <a:r>
              <a:rPr lang="en-US" sz="1800" dirty="0">
                <a:latin typeface="Times New Roman" pitchFamily="18" charset="0"/>
                <a:cs typeface="Times New Roman" pitchFamily="18" charset="0"/>
              </a:rPr>
              <a:t>and </a:t>
            </a:r>
            <a:r>
              <a:rPr lang="en-US" sz="1800" dirty="0">
                <a:solidFill>
                  <a:srgbClr val="0070C0"/>
                </a:solidFill>
                <a:latin typeface="Times New Roman" pitchFamily="18" charset="0"/>
                <a:cs typeface="Times New Roman" pitchFamily="18" charset="0"/>
              </a:rPr>
              <a:t>offers less resistance to flow</a:t>
            </a:r>
            <a:r>
              <a:rPr lang="en-US" sz="1800" dirty="0">
                <a:latin typeface="Times New Roman" pitchFamily="18" charset="0"/>
                <a:cs typeface="Times New Roman" pitchFamily="18" charset="0"/>
              </a:rPr>
              <a:t>. Some of </a:t>
            </a:r>
            <a:r>
              <a:rPr lang="en-US" sz="1800" dirty="0">
                <a:solidFill>
                  <a:srgbClr val="0070C0"/>
                </a:solidFill>
                <a:latin typeface="Times New Roman" pitchFamily="18" charset="0"/>
                <a:cs typeface="Times New Roman" pitchFamily="18" charset="0"/>
              </a:rPr>
              <a:t>the entrapped water will also be released</a:t>
            </a:r>
            <a:r>
              <a:rPr lang="en-US" sz="1800" dirty="0">
                <a:latin typeface="Times New Roman" pitchFamily="18" charset="0"/>
                <a:cs typeface="Times New Roman" pitchFamily="18" charset="0"/>
              </a:rPr>
              <a:t>.</a:t>
            </a:r>
          </a:p>
          <a:p>
            <a:pPr algn="just" rtl="0">
              <a:buNone/>
            </a:pPr>
            <a:endParaRPr lang="en-US" sz="1800" dirty="0">
              <a:latin typeface="Times New Roman" pitchFamily="18" charset="0"/>
              <a:cs typeface="Times New Roman" pitchFamily="18" charset="0"/>
            </a:endParaRPr>
          </a:p>
          <a:p>
            <a:pPr algn="just" rtl="0">
              <a:buNone/>
            </a:pPr>
            <a:r>
              <a:rPr lang="en-US" sz="1800" dirty="0">
                <a:latin typeface="Times New Roman" pitchFamily="18" charset="0"/>
                <a:cs typeface="Times New Roman" pitchFamily="18" charset="0"/>
              </a:rPr>
              <a:t>• Both of these account for the </a:t>
            </a:r>
            <a:r>
              <a:rPr lang="en-US" sz="1800" b="1" dirty="0">
                <a:solidFill>
                  <a:srgbClr val="7030A0"/>
                </a:solidFill>
                <a:latin typeface="Times New Roman" pitchFamily="18" charset="0"/>
                <a:cs typeface="Times New Roman" pitchFamily="18" charset="0"/>
              </a:rPr>
              <a:t>lower viscosity</a:t>
            </a:r>
            <a:r>
              <a:rPr lang="en-US" sz="1800" dirty="0">
                <a:latin typeface="Times New Roman" pitchFamily="18" charset="0"/>
                <a:cs typeface="Times New Roman" pitchFamily="18" charset="0"/>
              </a:rPr>
              <a:t>. </a:t>
            </a:r>
            <a:r>
              <a:rPr lang="en-US" sz="1800" dirty="0">
                <a:solidFill>
                  <a:srgbClr val="7030A0"/>
                </a:solidFill>
                <a:latin typeface="Times New Roman" pitchFamily="18" charset="0"/>
                <a:cs typeface="Times New Roman" pitchFamily="18" charset="0"/>
              </a:rPr>
              <a:t>Once stress is removed, the structures reform spontaneously.</a:t>
            </a:r>
            <a:endParaRPr lang="ar-IQ" sz="1800" dirty="0">
              <a:solidFill>
                <a:srgbClr val="7030A0"/>
              </a:solidFill>
              <a:latin typeface="Times New Roman" pitchFamily="18" charset="0"/>
              <a:cs typeface="Times New Roman" pitchFamily="18" charset="0"/>
            </a:endParaRPr>
          </a:p>
        </p:txBody>
      </p:sp>
      <p:grpSp>
        <p:nvGrpSpPr>
          <p:cNvPr id="4" name="Group 3"/>
          <p:cNvGrpSpPr/>
          <p:nvPr/>
        </p:nvGrpSpPr>
        <p:grpSpPr>
          <a:xfrm>
            <a:off x="1524000" y="3750307"/>
            <a:ext cx="6443024" cy="808168"/>
            <a:chOff x="541976" y="4293954"/>
            <a:chExt cx="8367709" cy="3183389"/>
          </a:xfrm>
        </p:grpSpPr>
        <p:sp>
          <p:nvSpPr>
            <p:cNvPr id="5" name="Freeform 4"/>
            <p:cNvSpPr/>
            <p:nvPr/>
          </p:nvSpPr>
          <p:spPr>
            <a:xfrm>
              <a:off x="795722" y="4293954"/>
              <a:ext cx="1932168" cy="1759897"/>
            </a:xfrm>
            <a:custGeom>
              <a:avLst/>
              <a:gdLst>
                <a:gd name="connsiteX0" fmla="*/ 1044463 w 1932168"/>
                <a:gd name="connsiteY0" fmla="*/ 1294405 h 1759897"/>
                <a:gd name="connsiteX1" fmla="*/ 1930728 w 1932168"/>
                <a:gd name="connsiteY1" fmla="*/ 928645 h 1759897"/>
                <a:gd name="connsiteX2" fmla="*/ 861583 w 1932168"/>
                <a:gd name="connsiteY2" fmla="*/ 647291 h 1759897"/>
                <a:gd name="connsiteX3" fmla="*/ 228537 w 1932168"/>
                <a:gd name="connsiteY3" fmla="*/ 1322540 h 1759897"/>
                <a:gd name="connsiteX4" fmla="*/ 791244 w 1932168"/>
                <a:gd name="connsiteY4" fmla="*/ 309667 h 1759897"/>
                <a:gd name="connsiteX5" fmla="*/ 1128869 w 1932168"/>
                <a:gd name="connsiteY5" fmla="*/ 1013051 h 1759897"/>
                <a:gd name="connsiteX6" fmla="*/ 1804118 w 1932168"/>
                <a:gd name="connsiteY6" fmla="*/ 1744571 h 1759897"/>
                <a:gd name="connsiteX7" fmla="*/ 1663441 w 1932168"/>
                <a:gd name="connsiteY7" fmla="*/ 295599 h 1759897"/>
                <a:gd name="connsiteX8" fmla="*/ 509891 w 1932168"/>
                <a:gd name="connsiteY8" fmla="*/ 1435082 h 1759897"/>
                <a:gd name="connsiteX9" fmla="*/ 31589 w 1932168"/>
                <a:gd name="connsiteY9" fmla="*/ 140854 h 1759897"/>
                <a:gd name="connsiteX10" fmla="*/ 1339884 w 1932168"/>
                <a:gd name="connsiteY10" fmla="*/ 239328 h 1759897"/>
                <a:gd name="connsiteX11" fmla="*/ 1255478 w 1932168"/>
                <a:gd name="connsiteY11" fmla="*/ 14245 h 1759897"/>
                <a:gd name="connsiteX12" fmla="*/ 1241411 w 1932168"/>
                <a:gd name="connsiteY12" fmla="*/ 28313 h 1759897"/>
                <a:gd name="connsiteX13" fmla="*/ 1283614 w 1932168"/>
                <a:gd name="connsiteY13" fmla="*/ 70516 h 175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2168" h="1759897">
                  <a:moveTo>
                    <a:pt x="1044463" y="1294405"/>
                  </a:moveTo>
                  <a:cubicBezTo>
                    <a:pt x="1502835" y="1165451"/>
                    <a:pt x="1961208" y="1036497"/>
                    <a:pt x="1930728" y="928645"/>
                  </a:cubicBezTo>
                  <a:cubicBezTo>
                    <a:pt x="1900248" y="820793"/>
                    <a:pt x="1145282" y="581642"/>
                    <a:pt x="861583" y="647291"/>
                  </a:cubicBezTo>
                  <a:cubicBezTo>
                    <a:pt x="577884" y="712940"/>
                    <a:pt x="240260" y="1378811"/>
                    <a:pt x="228537" y="1322540"/>
                  </a:cubicBezTo>
                  <a:cubicBezTo>
                    <a:pt x="216814" y="1266269"/>
                    <a:pt x="641189" y="361248"/>
                    <a:pt x="791244" y="309667"/>
                  </a:cubicBezTo>
                  <a:cubicBezTo>
                    <a:pt x="941299" y="258086"/>
                    <a:pt x="960057" y="773900"/>
                    <a:pt x="1128869" y="1013051"/>
                  </a:cubicBezTo>
                  <a:cubicBezTo>
                    <a:pt x="1297681" y="1252202"/>
                    <a:pt x="1715023" y="1864146"/>
                    <a:pt x="1804118" y="1744571"/>
                  </a:cubicBezTo>
                  <a:cubicBezTo>
                    <a:pt x="1893213" y="1624996"/>
                    <a:pt x="1879145" y="347180"/>
                    <a:pt x="1663441" y="295599"/>
                  </a:cubicBezTo>
                  <a:cubicBezTo>
                    <a:pt x="1447737" y="244018"/>
                    <a:pt x="781866" y="1460873"/>
                    <a:pt x="509891" y="1435082"/>
                  </a:cubicBezTo>
                  <a:cubicBezTo>
                    <a:pt x="237916" y="1409291"/>
                    <a:pt x="-106743" y="340146"/>
                    <a:pt x="31589" y="140854"/>
                  </a:cubicBezTo>
                  <a:cubicBezTo>
                    <a:pt x="169921" y="-58438"/>
                    <a:pt x="1135903" y="260429"/>
                    <a:pt x="1339884" y="239328"/>
                  </a:cubicBezTo>
                  <a:cubicBezTo>
                    <a:pt x="1543866" y="218226"/>
                    <a:pt x="1271890" y="49414"/>
                    <a:pt x="1255478" y="14245"/>
                  </a:cubicBezTo>
                  <a:cubicBezTo>
                    <a:pt x="1239066" y="-20924"/>
                    <a:pt x="1236722" y="18935"/>
                    <a:pt x="1241411" y="28313"/>
                  </a:cubicBezTo>
                  <a:cubicBezTo>
                    <a:pt x="1246100" y="37691"/>
                    <a:pt x="1264857" y="54103"/>
                    <a:pt x="1283614" y="70516"/>
                  </a:cubicBezTo>
                </a:path>
              </a:pathLst>
            </a:custGeom>
            <a:noFill/>
            <a:ln w="76200">
              <a:solidFill>
                <a:srgbClr val="D00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357264" y="5015317"/>
              <a:ext cx="3280299" cy="479012"/>
            </a:xfrm>
            <a:custGeom>
              <a:avLst/>
              <a:gdLst>
                <a:gd name="connsiteX0" fmla="*/ 621505 w 3280299"/>
                <a:gd name="connsiteY0" fmla="*/ 70339 h 479012"/>
                <a:gd name="connsiteX1" fmla="*/ 340151 w 3280299"/>
                <a:gd name="connsiteY1" fmla="*/ 0 h 479012"/>
                <a:gd name="connsiteX2" fmla="*/ 340151 w 3280299"/>
                <a:gd name="connsiteY2" fmla="*/ 0 h 479012"/>
                <a:gd name="connsiteX3" fmla="*/ 2526 w 3280299"/>
                <a:gd name="connsiteY3" fmla="*/ 196948 h 479012"/>
                <a:gd name="connsiteX4" fmla="*/ 227609 w 3280299"/>
                <a:gd name="connsiteY4" fmla="*/ 337625 h 479012"/>
                <a:gd name="connsiteX5" fmla="*/ 945062 w 3280299"/>
                <a:gd name="connsiteY5" fmla="*/ 211016 h 479012"/>
                <a:gd name="connsiteX6" fmla="*/ 1409296 w 3280299"/>
                <a:gd name="connsiteY6" fmla="*/ 407964 h 479012"/>
                <a:gd name="connsiteX7" fmla="*/ 2126748 w 3280299"/>
                <a:gd name="connsiteY7" fmla="*/ 281354 h 479012"/>
                <a:gd name="connsiteX8" fmla="*/ 2619117 w 3280299"/>
                <a:gd name="connsiteY8" fmla="*/ 478302 h 479012"/>
                <a:gd name="connsiteX9" fmla="*/ 3280299 w 3280299"/>
                <a:gd name="connsiteY9" fmla="*/ 196948 h 479012"/>
                <a:gd name="connsiteX10" fmla="*/ 3280299 w 3280299"/>
                <a:gd name="connsiteY10" fmla="*/ 196948 h 47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0299" h="479012">
                  <a:moveTo>
                    <a:pt x="621505" y="70339"/>
                  </a:moveTo>
                  <a:lnTo>
                    <a:pt x="340151" y="0"/>
                  </a:lnTo>
                  <a:lnTo>
                    <a:pt x="340151" y="0"/>
                  </a:lnTo>
                  <a:cubicBezTo>
                    <a:pt x="283880" y="32825"/>
                    <a:pt x="21283" y="140677"/>
                    <a:pt x="2526" y="196948"/>
                  </a:cubicBezTo>
                  <a:cubicBezTo>
                    <a:pt x="-16231" y="253219"/>
                    <a:pt x="70520" y="335280"/>
                    <a:pt x="227609" y="337625"/>
                  </a:cubicBezTo>
                  <a:cubicBezTo>
                    <a:pt x="384698" y="339970"/>
                    <a:pt x="748114" y="199293"/>
                    <a:pt x="945062" y="211016"/>
                  </a:cubicBezTo>
                  <a:cubicBezTo>
                    <a:pt x="1142010" y="222739"/>
                    <a:pt x="1212348" y="396241"/>
                    <a:pt x="1409296" y="407964"/>
                  </a:cubicBezTo>
                  <a:cubicBezTo>
                    <a:pt x="1606244" y="419687"/>
                    <a:pt x="1925111" y="269631"/>
                    <a:pt x="2126748" y="281354"/>
                  </a:cubicBezTo>
                  <a:cubicBezTo>
                    <a:pt x="2328385" y="293077"/>
                    <a:pt x="2426858" y="492370"/>
                    <a:pt x="2619117" y="478302"/>
                  </a:cubicBezTo>
                  <a:cubicBezTo>
                    <a:pt x="2811376" y="464234"/>
                    <a:pt x="3280299" y="196948"/>
                    <a:pt x="3280299" y="196948"/>
                  </a:cubicBezTo>
                  <a:lnTo>
                    <a:pt x="3280299" y="196948"/>
                  </a:lnTo>
                </a:path>
              </a:pathLst>
            </a:custGeom>
            <a:noFill/>
            <a:ln w="76200">
              <a:solidFill>
                <a:srgbClr val="D00E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00ED0"/>
                </a:solidFill>
              </a:endParaRPr>
            </a:p>
          </p:txBody>
        </p:sp>
        <p:cxnSp>
          <p:nvCxnSpPr>
            <p:cNvPr id="7" name="Straight Arrow Connector 6"/>
            <p:cNvCxnSpPr/>
            <p:nvPr/>
          </p:nvCxnSpPr>
          <p:spPr>
            <a:xfrm>
              <a:off x="3543300" y="5254823"/>
              <a:ext cx="1436663"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3411896" y="5173903"/>
              <a:ext cx="1683740" cy="2303440"/>
            </a:xfrm>
            <a:prstGeom prst="rect">
              <a:avLst/>
            </a:prstGeom>
            <a:noFill/>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Increasing rate of shear</a:t>
              </a:r>
            </a:p>
          </p:txBody>
        </p:sp>
        <p:sp>
          <p:nvSpPr>
            <p:cNvPr id="9" name="TextBox 8"/>
            <p:cNvSpPr txBox="1"/>
            <p:nvPr/>
          </p:nvSpPr>
          <p:spPr>
            <a:xfrm>
              <a:off x="541976" y="6065006"/>
              <a:ext cx="2747323"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Coiled polymer at rest</a:t>
              </a:r>
            </a:p>
          </p:txBody>
        </p:sp>
        <p:sp>
          <p:nvSpPr>
            <p:cNvPr id="10" name="TextBox 9"/>
            <p:cNvSpPr txBox="1"/>
            <p:nvPr/>
          </p:nvSpPr>
          <p:spPr>
            <a:xfrm>
              <a:off x="4840941" y="5788007"/>
              <a:ext cx="4068744"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Linear polymer at increased shear stress</a:t>
              </a:r>
            </a:p>
          </p:txBody>
        </p:sp>
      </p:grpSp>
      <p:sp>
        <p:nvSpPr>
          <p:cNvPr id="2" name="Arrow: Down 1">
            <a:extLst>
              <a:ext uri="{FF2B5EF4-FFF2-40B4-BE49-F238E27FC236}">
                <a16:creationId xmlns:a16="http://schemas.microsoft.com/office/drawing/2014/main" id="{130539D9-8F14-7679-04CC-862A6F7EB01C}"/>
              </a:ext>
            </a:extLst>
          </p:cNvPr>
          <p:cNvSpPr/>
          <p:nvPr/>
        </p:nvSpPr>
        <p:spPr>
          <a:xfrm>
            <a:off x="4378158" y="1885950"/>
            <a:ext cx="229657" cy="304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C226AC0E-12C1-C441-9B49-E537A385316B}"/>
              </a:ext>
            </a:extLst>
          </p:cNvPr>
          <p:cNvSpPr/>
          <p:nvPr/>
        </p:nvSpPr>
        <p:spPr>
          <a:xfrm>
            <a:off x="4378157" y="2729675"/>
            <a:ext cx="229657" cy="304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85750"/>
            <a:ext cx="5105400" cy="4648200"/>
          </a:xfrm>
        </p:spPr>
        <p:txBody>
          <a:bodyPr>
            <a:normAutofit fontScale="92500" lnSpcReduction="10000"/>
          </a:bodyPr>
          <a:lstStyle/>
          <a:p>
            <a:pPr algn="l" rtl="0">
              <a:buNone/>
            </a:pPr>
            <a:r>
              <a:rPr lang="en-US" sz="3200" b="1" dirty="0">
                <a:solidFill>
                  <a:srgbClr val="FF0000"/>
                </a:solidFill>
                <a:latin typeface="Times New Roman" pitchFamily="18" charset="0"/>
                <a:cs typeface="Times New Roman" pitchFamily="18" charset="0"/>
              </a:rPr>
              <a:t>Dilatant Flow</a:t>
            </a:r>
          </a:p>
          <a:p>
            <a:pPr algn="l" rtl="0">
              <a:buNone/>
            </a:pPr>
            <a:endParaRPr lang="en-US" sz="1400" dirty="0">
              <a:solidFill>
                <a:srgbClr val="FF0000"/>
              </a:solidFill>
              <a:latin typeface="Times New Roman" pitchFamily="18" charset="0"/>
              <a:cs typeface="Times New Roman" pitchFamily="18" charset="0"/>
            </a:endParaRPr>
          </a:p>
          <a:p>
            <a:pPr marL="0" indent="0" algn="just" rtl="0">
              <a:buNone/>
            </a:pPr>
            <a:r>
              <a:rPr lang="en-US" sz="2600" dirty="0">
                <a:latin typeface="Times New Roman" pitchFamily="18" charset="0"/>
                <a:cs typeface="Times New Roman" pitchFamily="18" charset="0"/>
              </a:rPr>
              <a:t>If </a:t>
            </a:r>
            <a:r>
              <a:rPr lang="en-US" sz="2600" dirty="0">
                <a:solidFill>
                  <a:srgbClr val="00B050"/>
                </a:solidFill>
                <a:latin typeface="Times New Roman" pitchFamily="18" charset="0"/>
                <a:cs typeface="Times New Roman" pitchFamily="18" charset="0"/>
              </a:rPr>
              <a:t>suspensions with a high percentage of dispersed solids (&gt;50%) </a:t>
            </a:r>
          </a:p>
          <a:p>
            <a:pPr marL="0" indent="0" algn="just" rtl="0">
              <a:buNone/>
            </a:pPr>
            <a:endParaRPr lang="en-US" sz="2600" dirty="0">
              <a:latin typeface="Times New Roman" pitchFamily="18" charset="0"/>
              <a:cs typeface="Times New Roman" pitchFamily="18" charset="0"/>
            </a:endParaRPr>
          </a:p>
          <a:p>
            <a:pPr marL="0" indent="0" algn="just" rtl="0">
              <a:buNone/>
            </a:pPr>
            <a:r>
              <a:rPr lang="en-US" sz="2600" dirty="0">
                <a:latin typeface="Times New Roman" pitchFamily="18" charset="0"/>
                <a:cs typeface="Times New Roman" pitchFamily="18" charset="0"/>
              </a:rPr>
              <a:t>Exhibit an </a:t>
            </a:r>
            <a:r>
              <a:rPr lang="en-US" sz="2600" dirty="0">
                <a:solidFill>
                  <a:srgbClr val="0070C0"/>
                </a:solidFill>
                <a:latin typeface="Times New Roman" pitchFamily="18" charset="0"/>
                <a:cs typeface="Times New Roman" pitchFamily="18" charset="0"/>
              </a:rPr>
              <a:t>increase in resistance to flow with increasing rates of shear. </a:t>
            </a:r>
          </a:p>
          <a:p>
            <a:pPr marL="0" indent="0" algn="just" rtl="0">
              <a:buNone/>
            </a:pPr>
            <a:endParaRPr lang="en-US" sz="2600" dirty="0">
              <a:latin typeface="Times New Roman" pitchFamily="18" charset="0"/>
              <a:cs typeface="Times New Roman" pitchFamily="18" charset="0"/>
            </a:endParaRPr>
          </a:p>
          <a:p>
            <a:pPr marL="0" indent="0" algn="just" rtl="0">
              <a:buNone/>
            </a:pPr>
            <a:r>
              <a:rPr lang="en-US" sz="2600" dirty="0">
                <a:latin typeface="Times New Roman" pitchFamily="18" charset="0"/>
                <a:cs typeface="Times New Roman" pitchFamily="18" charset="0"/>
              </a:rPr>
              <a:t>Such </a:t>
            </a:r>
            <a:r>
              <a:rPr lang="en-US" sz="2600" dirty="0">
                <a:solidFill>
                  <a:srgbClr val="FF0000"/>
                </a:solidFill>
                <a:latin typeface="Times New Roman" pitchFamily="18" charset="0"/>
                <a:cs typeface="Times New Roman" pitchFamily="18" charset="0"/>
              </a:rPr>
              <a:t>systems increase in volume when sheared</a:t>
            </a:r>
            <a:r>
              <a:rPr lang="en-US" sz="2600" dirty="0">
                <a:latin typeface="Times New Roman" pitchFamily="18" charset="0"/>
                <a:cs typeface="Times New Roman" pitchFamily="18" charset="0"/>
              </a:rPr>
              <a:t> and are hence termed </a:t>
            </a:r>
            <a:r>
              <a:rPr lang="en-US" sz="2600" b="1" dirty="0">
                <a:solidFill>
                  <a:srgbClr val="FF0000"/>
                </a:solidFill>
                <a:latin typeface="Times New Roman" pitchFamily="18" charset="0"/>
                <a:cs typeface="Times New Roman" pitchFamily="18" charset="0"/>
              </a:rPr>
              <a:t>dilatant</a:t>
            </a:r>
            <a:r>
              <a:rPr lang="en-US" sz="2600" dirty="0">
                <a:latin typeface="Times New Roman" pitchFamily="18" charset="0"/>
                <a:cs typeface="Times New Roman" pitchFamily="18" charset="0"/>
              </a:rPr>
              <a:t>.</a:t>
            </a:r>
          </a:p>
          <a:p>
            <a:pPr marL="0" indent="0" algn="just" rtl="0">
              <a:buNone/>
            </a:pPr>
            <a:r>
              <a:rPr lang="en-US" sz="2600" dirty="0">
                <a:latin typeface="Times New Roman" pitchFamily="18" charset="0"/>
                <a:cs typeface="Times New Roman" pitchFamily="18" charset="0"/>
              </a:rPr>
              <a:t> </a:t>
            </a:r>
          </a:p>
          <a:p>
            <a:pPr marL="0" indent="0" algn="just" rtl="0">
              <a:buNone/>
            </a:pPr>
            <a:r>
              <a:rPr lang="en-US" sz="2600" dirty="0">
                <a:latin typeface="Times New Roman" pitchFamily="18" charset="0"/>
                <a:cs typeface="Times New Roman" pitchFamily="18" charset="0"/>
              </a:rPr>
              <a:t>Figures illustrates their flow properties:</a:t>
            </a:r>
          </a:p>
        </p:txBody>
      </p:sp>
      <p:pic>
        <p:nvPicPr>
          <p:cNvPr id="6" name="Picture 5">
            <a:extLst>
              <a:ext uri="{FF2B5EF4-FFF2-40B4-BE49-F238E27FC236}">
                <a16:creationId xmlns:a16="http://schemas.microsoft.com/office/drawing/2014/main" id="{1D43B87E-D926-539A-948F-C867E61A3878}"/>
              </a:ext>
            </a:extLst>
          </p:cNvPr>
          <p:cNvPicPr>
            <a:picLocks noChangeAspect="1"/>
          </p:cNvPicPr>
          <p:nvPr/>
        </p:nvPicPr>
        <p:blipFill>
          <a:blip r:embed="rId2"/>
          <a:stretch>
            <a:fillRect/>
          </a:stretch>
        </p:blipFill>
        <p:spPr>
          <a:xfrm>
            <a:off x="5715000" y="1885950"/>
            <a:ext cx="2695575" cy="1971675"/>
          </a:xfrm>
          <a:prstGeom prst="rect">
            <a:avLst/>
          </a:prstGeom>
        </p:spPr>
      </p:pic>
      <p:sp>
        <p:nvSpPr>
          <p:cNvPr id="7" name="Arrow: Down 6">
            <a:extLst>
              <a:ext uri="{FF2B5EF4-FFF2-40B4-BE49-F238E27FC236}">
                <a16:creationId xmlns:a16="http://schemas.microsoft.com/office/drawing/2014/main" id="{A7648714-ACF1-9110-9839-9B5F6CE455BC}"/>
              </a:ext>
            </a:extLst>
          </p:cNvPr>
          <p:cNvSpPr/>
          <p:nvPr/>
        </p:nvSpPr>
        <p:spPr>
          <a:xfrm>
            <a:off x="2819400" y="2729549"/>
            <a:ext cx="228600" cy="4572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F7BFE8EC-BEA2-263E-272B-627DA35CBC8F}"/>
              </a:ext>
            </a:extLst>
          </p:cNvPr>
          <p:cNvSpPr/>
          <p:nvPr/>
        </p:nvSpPr>
        <p:spPr>
          <a:xfrm>
            <a:off x="2814103" y="1657350"/>
            <a:ext cx="228600" cy="4572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5105400" y="832099"/>
            <a:ext cx="3637529" cy="3429000"/>
          </a:xfrm>
          <a:prstGeom prst="rect">
            <a:avLst/>
          </a:prstGeom>
          <a:noFill/>
          <a:ln w="9525">
            <a:noFill/>
            <a:miter lim="800000"/>
            <a:headEnd/>
            <a:tailEnd/>
          </a:ln>
        </p:spPr>
      </p:pic>
      <p:sp>
        <p:nvSpPr>
          <p:cNvPr id="30721" name="Rectangle 1"/>
          <p:cNvSpPr>
            <a:spLocks noChangeArrowheads="1"/>
          </p:cNvSpPr>
          <p:nvPr/>
        </p:nvSpPr>
        <p:spPr bwMode="auto">
          <a:xfrm>
            <a:off x="533400" y="678924"/>
            <a:ext cx="40386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a:ln>
                  <a:noFill/>
                </a:ln>
                <a:solidFill>
                  <a:srgbClr val="FF0000"/>
                </a:solidFill>
                <a:effectLst/>
                <a:latin typeface="Times New Roman" pitchFamily="18" charset="0"/>
                <a:ea typeface="Times New Roman" pitchFamily="18" charset="0"/>
                <a:cs typeface="Times New Roman" pitchFamily="18" charset="0"/>
              </a:rPr>
              <a:t>Dilatant flow is the inverse of that possessed by pseudoplastic systems</a:t>
            </a: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1" i="0" u="none" strike="noStrike" cap="none" normalizeH="0" baseline="0" dirty="0">
                <a:ln>
                  <a:noFill/>
                </a:ln>
                <a:solidFill>
                  <a:srgbClr val="0070C0"/>
                </a:solidFill>
                <a:effectLst/>
                <a:latin typeface="Times New Roman" pitchFamily="18" charset="0"/>
                <a:ea typeface="Times New Roman" pitchFamily="18" charset="0"/>
                <a:cs typeface="Times New Roman" pitchFamily="18" charset="0"/>
              </a:rPr>
              <a:t>Pseudoplastic materials </a:t>
            </a: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are termed "</a:t>
            </a:r>
            <a:r>
              <a:rPr kumimoji="0" lang="en-US" sz="2000" b="0" i="0" u="none" strike="noStrike" cap="none" normalizeH="0" baseline="0" dirty="0">
                <a:ln>
                  <a:noFill/>
                </a:ln>
                <a:solidFill>
                  <a:srgbClr val="0070C0"/>
                </a:solidFill>
                <a:effectLst/>
                <a:latin typeface="Times New Roman" pitchFamily="18" charset="0"/>
                <a:ea typeface="Times New Roman" pitchFamily="18" charset="0"/>
                <a:cs typeface="Times New Roman" pitchFamily="18" charset="0"/>
              </a:rPr>
              <a:t>shear-thinning systems</a:t>
            </a: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Dilatant materials</a:t>
            </a: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are termed "</a:t>
            </a:r>
            <a:r>
              <a:rPr kumimoji="0" lang="en-US" sz="2000" b="0" i="0" u="none" strike="noStrike" cap="none" normalizeH="0" baseline="0" dirty="0">
                <a:ln>
                  <a:noFill/>
                </a:ln>
                <a:solidFill>
                  <a:srgbClr val="00B050"/>
                </a:solidFill>
                <a:effectLst/>
                <a:latin typeface="Times New Roman" pitchFamily="18" charset="0"/>
                <a:ea typeface="Times New Roman" pitchFamily="18" charset="0"/>
                <a:cs typeface="Times New Roman" pitchFamily="18" charset="0"/>
              </a:rPr>
              <a:t>shear-thickening systems </a:t>
            </a: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tabLst/>
            </a:pPr>
            <a:endParaRPr lang="en-US" sz="2000" dirty="0">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When </a:t>
            </a:r>
            <a:r>
              <a:rPr kumimoji="0" lang="en-US" sz="20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stress is removed</a:t>
            </a: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 </a:t>
            </a:r>
            <a:r>
              <a:rPr kumimoji="0" lang="en-US" sz="20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dilatant system returns to its original state of fluidity</a:t>
            </a:r>
            <a:r>
              <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2" name="Arrow: Down 1">
            <a:extLst>
              <a:ext uri="{FF2B5EF4-FFF2-40B4-BE49-F238E27FC236}">
                <a16:creationId xmlns:a16="http://schemas.microsoft.com/office/drawing/2014/main" id="{D22F91B2-A270-11B2-53A0-46222B859556}"/>
              </a:ext>
            </a:extLst>
          </p:cNvPr>
          <p:cNvSpPr/>
          <p:nvPr/>
        </p:nvSpPr>
        <p:spPr>
          <a:xfrm>
            <a:off x="2590800" y="3257550"/>
            <a:ext cx="152400" cy="2286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0" y="1049957"/>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607694" y="487110"/>
            <a:ext cx="4916510" cy="4159535"/>
          </a:xfrm>
        </p:spPr>
        <p:txBody>
          <a:bodyPr anchor="ctr">
            <a:normAutofit/>
          </a:bodyPr>
          <a:lstStyle/>
          <a:p>
            <a:pPr marL="0" indent="0" algn="just" rtl="0">
              <a:buNone/>
            </a:pPr>
            <a:r>
              <a:rPr lang="en-US" sz="1500" dirty="0">
                <a:latin typeface="Times New Roman" pitchFamily="18" charset="0"/>
                <a:cs typeface="Times New Roman" pitchFamily="18" charset="0"/>
              </a:rPr>
              <a:t>The term rheology, comes from the Greek </a:t>
            </a:r>
            <a:r>
              <a:rPr lang="en-US" sz="1500" dirty="0" err="1">
                <a:latin typeface="Times New Roman" pitchFamily="18" charset="0"/>
                <a:cs typeface="Times New Roman" pitchFamily="18" charset="0"/>
              </a:rPr>
              <a:t>rheo</a:t>
            </a:r>
            <a:r>
              <a:rPr lang="en-US" sz="1500" dirty="0">
                <a:latin typeface="Times New Roman" pitchFamily="18" charset="0"/>
                <a:cs typeface="Times New Roman" pitchFamily="18" charset="0"/>
              </a:rPr>
              <a:t> ("to flow") and logos ("science"). </a:t>
            </a:r>
          </a:p>
          <a:p>
            <a:pPr marL="0" indent="0" rtl="0">
              <a:buNone/>
            </a:pPr>
            <a:endParaRPr lang="en-US" sz="1500" dirty="0">
              <a:latin typeface="Times New Roman" pitchFamily="18" charset="0"/>
              <a:cs typeface="Times New Roman" pitchFamily="18" charset="0"/>
            </a:endParaRPr>
          </a:p>
          <a:p>
            <a:pPr marL="0" indent="0" algn="just" rtl="0">
              <a:buNone/>
            </a:pPr>
            <a:r>
              <a:rPr lang="en-US" sz="1500" u="sng" dirty="0">
                <a:latin typeface="Times New Roman" pitchFamily="18" charset="0"/>
                <a:cs typeface="Times New Roman" pitchFamily="18" charset="0"/>
              </a:rPr>
              <a:t>Rheology</a:t>
            </a:r>
            <a:r>
              <a:rPr lang="en-US" sz="1500" dirty="0">
                <a:latin typeface="Times New Roman" pitchFamily="18" charset="0"/>
                <a:cs typeface="Times New Roman" pitchFamily="18" charset="0"/>
              </a:rPr>
              <a:t> is the </a:t>
            </a:r>
            <a:r>
              <a:rPr lang="en-US" sz="1500" b="1" dirty="0">
                <a:latin typeface="Times New Roman" pitchFamily="18" charset="0"/>
                <a:cs typeface="Times New Roman" pitchFamily="18" charset="0"/>
              </a:rPr>
              <a:t>flow of liquids and the deformation of solids</a:t>
            </a:r>
            <a:r>
              <a:rPr lang="en-US" sz="1500" dirty="0">
                <a:latin typeface="Times New Roman" pitchFamily="18" charset="0"/>
                <a:cs typeface="Times New Roman" pitchFamily="18" charset="0"/>
              </a:rPr>
              <a:t>. </a:t>
            </a:r>
          </a:p>
          <a:p>
            <a:pPr marL="0" indent="0" algn="just" rtl="0">
              <a:buNone/>
            </a:pPr>
            <a:r>
              <a:rPr lang="en-US" sz="1500" b="1" u="sng" dirty="0">
                <a:latin typeface="Times New Roman" pitchFamily="18" charset="0"/>
                <a:cs typeface="Times New Roman" pitchFamily="18" charset="0"/>
              </a:rPr>
              <a:t>Viscosity</a:t>
            </a:r>
            <a:r>
              <a:rPr lang="en-US" sz="1500" dirty="0">
                <a:latin typeface="Times New Roman" pitchFamily="18" charset="0"/>
                <a:cs typeface="Times New Roman" pitchFamily="18" charset="0"/>
              </a:rPr>
              <a:t> is the </a:t>
            </a:r>
            <a:r>
              <a:rPr lang="en-US" sz="1500" b="1" dirty="0">
                <a:latin typeface="Times New Roman" pitchFamily="18" charset="0"/>
                <a:cs typeface="Times New Roman" pitchFamily="18" charset="0"/>
              </a:rPr>
              <a:t>resistance of a fluid to flow</a:t>
            </a:r>
            <a:r>
              <a:rPr lang="en-US" sz="1500" dirty="0">
                <a:latin typeface="Times New Roman" pitchFamily="18" charset="0"/>
                <a:cs typeface="Times New Roman" pitchFamily="18" charset="0"/>
              </a:rPr>
              <a:t>; the higher the viscosity, the greater is the resistance. </a:t>
            </a:r>
          </a:p>
          <a:p>
            <a:pPr marL="0" indent="0" rtl="0">
              <a:buNone/>
            </a:pPr>
            <a:endParaRPr lang="en-US" sz="1500" dirty="0">
              <a:latin typeface="Times New Roman" pitchFamily="18" charset="0"/>
              <a:cs typeface="Times New Roman" pitchFamily="18" charset="0"/>
            </a:endParaRPr>
          </a:p>
          <a:p>
            <a:pPr marL="0" indent="0" rtl="0">
              <a:buNone/>
            </a:pPr>
            <a:r>
              <a:rPr lang="en-US" sz="1500" b="1" u="sng" dirty="0">
                <a:latin typeface="Times New Roman" pitchFamily="18" charset="0"/>
                <a:cs typeface="Times New Roman" pitchFamily="18" charset="0"/>
              </a:rPr>
              <a:t>Note:</a:t>
            </a:r>
          </a:p>
          <a:p>
            <a:pPr marL="514350" indent="-514350" rtl="0">
              <a:buFont typeface="+mj-lt"/>
              <a:buAutoNum type="arabicPeriod"/>
            </a:pPr>
            <a:r>
              <a:rPr lang="en-US" sz="1500" dirty="0">
                <a:latin typeface="Times New Roman" pitchFamily="18" charset="0"/>
                <a:cs typeface="Times New Roman" pitchFamily="18" charset="0"/>
              </a:rPr>
              <a:t>Simple liquids described in terms of </a:t>
            </a:r>
            <a:r>
              <a:rPr lang="en-US" sz="1500" b="1" dirty="0">
                <a:latin typeface="Times New Roman" pitchFamily="18" charset="0"/>
                <a:cs typeface="Times New Roman" pitchFamily="18" charset="0"/>
              </a:rPr>
              <a:t>absolute viscosity </a:t>
            </a:r>
            <a:r>
              <a:rPr lang="en-US" sz="1500" dirty="0">
                <a:latin typeface="Times New Roman" pitchFamily="18" charset="0"/>
                <a:cs typeface="Times New Roman" pitchFamily="18" charset="0"/>
              </a:rPr>
              <a:t>(single value). </a:t>
            </a:r>
          </a:p>
          <a:p>
            <a:pPr marL="514350" indent="-514350" algn="just" rtl="0">
              <a:buFont typeface="+mj-lt"/>
              <a:buAutoNum type="arabicPeriod"/>
            </a:pPr>
            <a:r>
              <a:rPr lang="en-US" sz="1500" dirty="0">
                <a:latin typeface="Times New Roman" pitchFamily="18" charset="0"/>
                <a:cs typeface="Times New Roman" pitchFamily="18" charset="0"/>
              </a:rPr>
              <a:t>Heterogeneous dispersions rheologic properties are more complex, however, and </a:t>
            </a:r>
            <a:r>
              <a:rPr lang="en-US" sz="1500" b="1" dirty="0">
                <a:latin typeface="Times New Roman" pitchFamily="18" charset="0"/>
                <a:cs typeface="Times New Roman" pitchFamily="18" charset="0"/>
              </a:rPr>
              <a:t>cannot be expressed by a single value</a:t>
            </a:r>
            <a:r>
              <a:rPr lang="en-US" sz="1500" dirty="0">
                <a:latin typeface="Times New Roman" pitchFamily="18" charset="0"/>
                <a:cs typeface="Times New Roman"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438149"/>
            <a:ext cx="8001000" cy="4419601"/>
          </a:xfrm>
        </p:spPr>
        <p:txBody>
          <a:bodyPr>
            <a:normAutofit fontScale="85000" lnSpcReduction="20000"/>
          </a:bodyPr>
          <a:lstStyle/>
          <a:p>
            <a:pPr algn="l"/>
            <a:r>
              <a:rPr lang="en-GB" sz="1900" b="1" i="1" dirty="0"/>
              <a:t>At the particulate level:</a:t>
            </a:r>
            <a:endParaRPr lang="en-ZA" sz="1900" dirty="0"/>
          </a:p>
          <a:p>
            <a:pPr algn="l"/>
            <a:r>
              <a:rPr lang="en-GB" dirty="0">
                <a:solidFill>
                  <a:srgbClr val="FF0000"/>
                </a:solidFill>
                <a:latin typeface="Times New Roman" panose="02020603050405020304" pitchFamily="18" charset="0"/>
                <a:cs typeface="Times New Roman" panose="02020603050405020304" pitchFamily="18" charset="0"/>
              </a:rPr>
              <a:t>At rest:</a:t>
            </a:r>
          </a:p>
          <a:p>
            <a:pPr marL="285750" indent="-285750" algn="l">
              <a:buFont typeface="Arial" panose="020B0604020202020204" pitchFamily="34" charset="0"/>
              <a:buChar char="•"/>
            </a:pPr>
            <a:r>
              <a:rPr lang="en-GB" dirty="0">
                <a:solidFill>
                  <a:srgbClr val="00B050"/>
                </a:solidFill>
                <a:latin typeface="Times New Roman" panose="02020603050405020304" pitchFamily="18" charset="0"/>
                <a:cs typeface="Times New Roman" panose="02020603050405020304" pitchFamily="18" charset="0"/>
              </a:rPr>
              <a:t>Particles:</a:t>
            </a:r>
          </a:p>
          <a:p>
            <a:pPr marL="332185" indent="-332185" algn="l"/>
            <a:r>
              <a:rPr lang="en-GB" dirty="0">
                <a:latin typeface="Times New Roman" panose="02020603050405020304" pitchFamily="18" charset="0"/>
                <a:cs typeface="Times New Roman" panose="02020603050405020304" pitchFamily="18" charset="0"/>
              </a:rPr>
              <a:t>	- closely packed </a:t>
            </a:r>
          </a:p>
          <a:p>
            <a:pPr marL="332185" indent="-332185" algn="l"/>
            <a:r>
              <a:rPr lang="en-GB" dirty="0">
                <a:latin typeface="Times New Roman" panose="02020603050405020304" pitchFamily="18" charset="0"/>
                <a:cs typeface="Times New Roman" panose="02020603050405020304" pitchFamily="18" charset="0"/>
              </a:rPr>
              <a:t>	- voids at a minimum. </a:t>
            </a:r>
          </a:p>
          <a:p>
            <a:pPr marL="332185" indent="-332185" algn="l">
              <a:buFont typeface="Arial" pitchFamily="34" charset="0"/>
              <a:buChar char="•"/>
            </a:pPr>
            <a:r>
              <a:rPr lang="en-GB" dirty="0">
                <a:solidFill>
                  <a:srgbClr val="00B050"/>
                </a:solidFill>
                <a:latin typeface="Times New Roman" panose="02020603050405020304" pitchFamily="18" charset="0"/>
                <a:cs typeface="Times New Roman" panose="02020603050405020304" pitchFamily="18" charset="0"/>
              </a:rPr>
              <a:t>Vehicle:</a:t>
            </a:r>
          </a:p>
          <a:p>
            <a:pPr marL="332185" indent="-332185" algn="l"/>
            <a:r>
              <a:rPr lang="en-GB" dirty="0">
                <a:latin typeface="Times New Roman" panose="02020603050405020304" pitchFamily="18" charset="0"/>
                <a:cs typeface="Times New Roman" panose="02020603050405020304" pitchFamily="18" charset="0"/>
              </a:rPr>
              <a:t>	-  sufficient to fill this volume </a:t>
            </a:r>
          </a:p>
          <a:p>
            <a:pPr marL="475060" indent="-475060" algn="l">
              <a:tabLst>
                <a:tab pos="332185" algn="l"/>
                <a:tab pos="475060" algn="l"/>
              </a:tabLst>
            </a:pPr>
            <a:r>
              <a:rPr lang="en-GB" dirty="0">
                <a:latin typeface="Times New Roman" panose="02020603050405020304" pitchFamily="18" charset="0"/>
                <a:cs typeface="Times New Roman" panose="02020603050405020304" pitchFamily="18" charset="0"/>
              </a:rPr>
              <a:t>	-  allows the particles to move relative to one another at low rates of shear. </a:t>
            </a:r>
          </a:p>
          <a:p>
            <a:pPr marL="332185" indent="-332185" algn="l">
              <a:buFont typeface="Arial" pitchFamily="34" charset="0"/>
              <a:buChar char="•"/>
            </a:pPr>
            <a:r>
              <a:rPr lang="en-GB" dirty="0">
                <a:solidFill>
                  <a:srgbClr val="0070C0"/>
                </a:solidFill>
                <a:latin typeface="Times New Roman" panose="02020603050405020304" pitchFamily="18" charset="0"/>
                <a:cs typeface="Times New Roman" panose="02020603050405020304" pitchFamily="18" charset="0"/>
              </a:rPr>
              <a:t>Can pour a dilatant suspension from a bottle without shaking as it is relatively fluid without shear stress applied.</a:t>
            </a:r>
          </a:p>
          <a:p>
            <a:pPr marL="332185" indent="-332185" algn="l">
              <a:buFont typeface="Arial" pitchFamily="34" charset="0"/>
              <a:buChar char="•"/>
            </a:pPr>
            <a:endParaRPr lang="en-GB" dirty="0">
              <a:latin typeface="Times New Roman" panose="02020603050405020304" pitchFamily="18" charset="0"/>
              <a:cs typeface="Times New Roman" panose="02020603050405020304" pitchFamily="18" charset="0"/>
            </a:endParaRPr>
          </a:p>
          <a:p>
            <a:pPr algn="l"/>
            <a:r>
              <a:rPr lang="en-GB" dirty="0">
                <a:solidFill>
                  <a:srgbClr val="FF0000"/>
                </a:solidFill>
                <a:latin typeface="Times New Roman" panose="02020603050405020304" pitchFamily="18" charset="0"/>
                <a:cs typeface="Times New Roman" panose="02020603050405020304" pitchFamily="18" charset="0"/>
              </a:rPr>
              <a:t>At stress:</a:t>
            </a:r>
          </a:p>
          <a:p>
            <a:pPr marL="332185" indent="-332185" algn="l">
              <a:buFont typeface="Arial" pitchFamily="34" charset="0"/>
              <a:buChar char="•"/>
            </a:pPr>
            <a:r>
              <a:rPr lang="en-GB" dirty="0">
                <a:latin typeface="Times New Roman" panose="02020603050405020304" pitchFamily="18" charset="0"/>
                <a:cs typeface="Times New Roman" panose="02020603050405020304" pitchFamily="18" charset="0"/>
              </a:rPr>
              <a:t>If the shear stress is increased by shaking</a:t>
            </a:r>
          </a:p>
          <a:p>
            <a:pPr algn="l"/>
            <a:r>
              <a:rPr lang="en-GB" dirty="0">
                <a:latin typeface="Times New Roman" panose="02020603050405020304" pitchFamily="18" charset="0"/>
                <a:cs typeface="Times New Roman" panose="02020603050405020304" pitchFamily="18" charset="0"/>
              </a:rPr>
              <a:t> </a:t>
            </a:r>
          </a:p>
          <a:p>
            <a:pPr marL="332185" indent="-332185" algn="l">
              <a:buFont typeface="Arial" pitchFamily="34" charset="0"/>
              <a:buChar char="•"/>
            </a:pPr>
            <a:r>
              <a:rPr lang="en-GB" dirty="0">
                <a:latin typeface="Times New Roman" panose="02020603050405020304" pitchFamily="18" charset="0"/>
                <a:cs typeface="Times New Roman" panose="02020603050405020304" pitchFamily="18" charset="0"/>
              </a:rPr>
              <a:t>Bulk expands or dilates </a:t>
            </a:r>
          </a:p>
          <a:p>
            <a:pPr marL="332185" indent="-332185" algn="l">
              <a:buFont typeface="Arial" pitchFamily="34" charset="0"/>
              <a:buChar char="•"/>
            </a:pPr>
            <a:endParaRPr lang="en-GB" dirty="0">
              <a:latin typeface="Times New Roman" panose="02020603050405020304" pitchFamily="18" charset="0"/>
              <a:cs typeface="Times New Roman" panose="02020603050405020304" pitchFamily="18" charset="0"/>
            </a:endParaRPr>
          </a:p>
          <a:p>
            <a:pPr marL="332185" indent="-332185" algn="l">
              <a:buFont typeface="Arial" pitchFamily="34" charset="0"/>
              <a:buChar char="•"/>
            </a:pPr>
            <a:r>
              <a:rPr lang="en-GB" dirty="0">
                <a:latin typeface="Times New Roman" panose="02020603050405020304" pitchFamily="18" charset="0"/>
                <a:cs typeface="Times New Roman" panose="02020603050405020304" pitchFamily="18" charset="0"/>
              </a:rPr>
              <a:t>Particles move quickly past each other and take an open form of packing. </a:t>
            </a:r>
            <a:endParaRPr lang="en-ZA" dirty="0">
              <a:latin typeface="Times New Roman" panose="02020603050405020304" pitchFamily="18" charset="0"/>
              <a:cs typeface="Times New Roman" panose="02020603050405020304" pitchFamily="18" charset="0"/>
            </a:endParaRPr>
          </a:p>
          <a:p>
            <a:pPr marL="475060" indent="-475060" algn="l">
              <a:tabLst>
                <a:tab pos="332185" algn="l"/>
                <a:tab pos="475060" algn="l"/>
              </a:tabLst>
            </a:pPr>
            <a:endParaRPr lang="en-GB" dirty="0">
              <a:latin typeface="Times New Roman" panose="02020603050405020304" pitchFamily="18" charset="0"/>
              <a:cs typeface="Times New Roman" panose="02020603050405020304" pitchFamily="18" charset="0"/>
            </a:endParaRPr>
          </a:p>
          <a:p>
            <a:pPr marL="475060" indent="-475060" algn="l">
              <a:tabLst>
                <a:tab pos="332185" algn="l"/>
                <a:tab pos="475060" algn="l"/>
              </a:tabLst>
            </a:pPr>
            <a:endParaRPr lang="en-ZA" sz="1500" dirty="0"/>
          </a:p>
        </p:txBody>
      </p:sp>
      <p:pic>
        <p:nvPicPr>
          <p:cNvPr id="7" name="Picture 6" descr="Dilatant flow explanation diagram.bmp"/>
          <p:cNvPicPr>
            <a:picLocks noChangeAspect="1"/>
          </p:cNvPicPr>
          <p:nvPr/>
        </p:nvPicPr>
        <p:blipFill>
          <a:blip r:embed="rId2" cstate="print"/>
          <a:stretch>
            <a:fillRect/>
          </a:stretch>
        </p:blipFill>
        <p:spPr>
          <a:xfrm rot="16200000">
            <a:off x="5712164" y="-549614"/>
            <a:ext cx="1875873" cy="3546602"/>
          </a:xfrm>
          <a:prstGeom prst="rect">
            <a:avLst/>
          </a:prstGeom>
          <a:ln>
            <a:solidFill>
              <a:schemeClr val="tx1"/>
            </a:solidFill>
          </a:ln>
        </p:spPr>
      </p:pic>
      <p:sp>
        <p:nvSpPr>
          <p:cNvPr id="2" name="Arrow: Down 1">
            <a:extLst>
              <a:ext uri="{FF2B5EF4-FFF2-40B4-BE49-F238E27FC236}">
                <a16:creationId xmlns:a16="http://schemas.microsoft.com/office/drawing/2014/main" id="{3997CF85-5D29-B84F-DA3B-2CEAEF02E572}"/>
              </a:ext>
            </a:extLst>
          </p:cNvPr>
          <p:cNvSpPr/>
          <p:nvPr/>
        </p:nvSpPr>
        <p:spPr>
          <a:xfrm>
            <a:off x="1521148" y="3714750"/>
            <a:ext cx="152400" cy="2286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id="{8D5636B2-FB81-B1F4-F145-ED7B0979BB03}"/>
              </a:ext>
            </a:extLst>
          </p:cNvPr>
          <p:cNvSpPr/>
          <p:nvPr/>
        </p:nvSpPr>
        <p:spPr>
          <a:xfrm>
            <a:off x="1519518" y="4286250"/>
            <a:ext cx="152400" cy="2286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1341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060" y="246888"/>
            <a:ext cx="5170932" cy="1337310"/>
          </a:xfrm>
        </p:spPr>
        <p:txBody>
          <a:bodyPr anchor="b">
            <a:normAutofit/>
          </a:bodyPr>
          <a:lstStyle/>
          <a:p>
            <a:r>
              <a:rPr lang="en-US" sz="4100" b="1" dirty="0">
                <a:latin typeface="Times New Roman" pitchFamily="18" charset="0"/>
                <a:cs typeface="Times New Roman" pitchFamily="18" charset="0"/>
              </a:rPr>
              <a:t>THIXOTROPY</a:t>
            </a:r>
            <a:endParaRPr lang="ar-IQ" sz="4100" dirty="0">
              <a:latin typeface="Times New Roman" pitchFamily="18" charset="0"/>
              <a:cs typeface="Times New Roman" pitchFamily="18" charset="0"/>
            </a:endParaRPr>
          </a:p>
        </p:txBody>
      </p:sp>
      <p:sp>
        <p:nvSpPr>
          <p:cNvPr id="1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214" y="1796796"/>
            <a:ext cx="3182691" cy="13716"/>
          </a:xfrm>
          <a:custGeom>
            <a:avLst/>
            <a:gdLst>
              <a:gd name="connsiteX0" fmla="*/ 0 w 3182691"/>
              <a:gd name="connsiteY0" fmla="*/ 0 h 13716"/>
              <a:gd name="connsiteX1" fmla="*/ 636538 w 3182691"/>
              <a:gd name="connsiteY1" fmla="*/ 0 h 13716"/>
              <a:gd name="connsiteX2" fmla="*/ 1273076 w 3182691"/>
              <a:gd name="connsiteY2" fmla="*/ 0 h 13716"/>
              <a:gd name="connsiteX3" fmla="*/ 1909615 w 3182691"/>
              <a:gd name="connsiteY3" fmla="*/ 0 h 13716"/>
              <a:gd name="connsiteX4" fmla="*/ 2482499 w 3182691"/>
              <a:gd name="connsiteY4" fmla="*/ 0 h 13716"/>
              <a:gd name="connsiteX5" fmla="*/ 3182691 w 3182691"/>
              <a:gd name="connsiteY5" fmla="*/ 0 h 13716"/>
              <a:gd name="connsiteX6" fmla="*/ 3182691 w 3182691"/>
              <a:gd name="connsiteY6" fmla="*/ 13716 h 13716"/>
              <a:gd name="connsiteX7" fmla="*/ 2609807 w 3182691"/>
              <a:gd name="connsiteY7" fmla="*/ 13716 h 13716"/>
              <a:gd name="connsiteX8" fmla="*/ 2068749 w 3182691"/>
              <a:gd name="connsiteY8" fmla="*/ 13716 h 13716"/>
              <a:gd name="connsiteX9" fmla="*/ 1432211 w 3182691"/>
              <a:gd name="connsiteY9" fmla="*/ 13716 h 13716"/>
              <a:gd name="connsiteX10" fmla="*/ 859327 w 3182691"/>
              <a:gd name="connsiteY10" fmla="*/ 13716 h 13716"/>
              <a:gd name="connsiteX11" fmla="*/ 0 w 3182691"/>
              <a:gd name="connsiteY11" fmla="*/ 13716 h 13716"/>
              <a:gd name="connsiteX12" fmla="*/ 0 w 3182691"/>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3716"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2905" y="4075"/>
                  <a:pt x="3183007" y="9784"/>
                  <a:pt x="3182691" y="13716"/>
                </a:cubicBezTo>
                <a:cubicBezTo>
                  <a:pt x="2947041" y="12115"/>
                  <a:pt x="2875741" y="18365"/>
                  <a:pt x="2609807" y="13716"/>
                </a:cubicBezTo>
                <a:cubicBezTo>
                  <a:pt x="2343873" y="9067"/>
                  <a:pt x="2331203" y="27157"/>
                  <a:pt x="2068749" y="13716"/>
                </a:cubicBezTo>
                <a:cubicBezTo>
                  <a:pt x="1806295" y="275"/>
                  <a:pt x="1713773" y="42516"/>
                  <a:pt x="1432211" y="13716"/>
                </a:cubicBezTo>
                <a:cubicBezTo>
                  <a:pt x="1150649" y="-15084"/>
                  <a:pt x="982765" y="-825"/>
                  <a:pt x="859327" y="13716"/>
                </a:cubicBezTo>
                <a:cubicBezTo>
                  <a:pt x="735889" y="28257"/>
                  <a:pt x="254183" y="30659"/>
                  <a:pt x="0" y="13716"/>
                </a:cubicBezTo>
                <a:cubicBezTo>
                  <a:pt x="-535" y="8247"/>
                  <a:pt x="-201" y="2959"/>
                  <a:pt x="0" y="0"/>
                </a:cubicBezTo>
                <a:close/>
              </a:path>
              <a:path w="3182691" h="13716"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2125" y="5320"/>
                  <a:pt x="3182367" y="9001"/>
                  <a:pt x="3182691" y="13716"/>
                </a:cubicBezTo>
                <a:cubicBezTo>
                  <a:pt x="3026064" y="-15421"/>
                  <a:pt x="2775005" y="18495"/>
                  <a:pt x="2546153" y="13716"/>
                </a:cubicBezTo>
                <a:cubicBezTo>
                  <a:pt x="2317301" y="8937"/>
                  <a:pt x="2164351" y="-14456"/>
                  <a:pt x="1845961" y="13716"/>
                </a:cubicBezTo>
                <a:cubicBezTo>
                  <a:pt x="1527571" y="41888"/>
                  <a:pt x="1455006" y="1252"/>
                  <a:pt x="1304903" y="13716"/>
                </a:cubicBezTo>
                <a:cubicBezTo>
                  <a:pt x="1154800" y="26180"/>
                  <a:pt x="942107" y="-16628"/>
                  <a:pt x="604711" y="13716"/>
                </a:cubicBezTo>
                <a:cubicBezTo>
                  <a:pt x="267315" y="44060"/>
                  <a:pt x="141927" y="-12967"/>
                  <a:pt x="0" y="13716"/>
                </a:cubicBezTo>
                <a:cubicBezTo>
                  <a:pt x="58" y="7834"/>
                  <a:pt x="453" y="5833"/>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89224" y="1885950"/>
            <a:ext cx="5463540" cy="3096768"/>
          </a:xfrm>
        </p:spPr>
        <p:txBody>
          <a:bodyPr>
            <a:normAutofit fontScale="85000" lnSpcReduction="10000"/>
          </a:bodyPr>
          <a:lstStyle/>
          <a:p>
            <a:pPr algn="just" rtl="0"/>
            <a:r>
              <a:rPr lang="en-US" sz="1700" dirty="0">
                <a:latin typeface="Times New Roman" pitchFamily="18" charset="0"/>
                <a:cs typeface="Times New Roman" pitchFamily="18" charset="0"/>
              </a:rPr>
              <a:t>Several types of behavior are observed when rate of shear is progressively increased and plotted against resulting shear stress. </a:t>
            </a:r>
          </a:p>
          <a:p>
            <a:pPr algn="just" rtl="0"/>
            <a:endParaRPr lang="en-US" sz="1700" dirty="0">
              <a:latin typeface="Times New Roman" pitchFamily="18" charset="0"/>
              <a:cs typeface="Times New Roman" pitchFamily="18" charset="0"/>
            </a:endParaRPr>
          </a:p>
          <a:p>
            <a:pPr algn="just"/>
            <a:r>
              <a:rPr lang="en-US" sz="1700" dirty="0">
                <a:latin typeface="Times New Roman" pitchFamily="18" charset="0"/>
                <a:cs typeface="Times New Roman" pitchFamily="18" charset="0"/>
              </a:rPr>
              <a:t>If shear stress had been reached, and rate of shear were reduced when the maximum the resulted down curve is identical with the upcurve, this system is </a:t>
            </a:r>
            <a:r>
              <a:rPr lang="en-US" sz="1700" b="1" dirty="0">
                <a:latin typeface="Times New Roman" pitchFamily="18" charset="0"/>
                <a:cs typeface="Times New Roman" pitchFamily="18" charset="0"/>
              </a:rPr>
              <a:t>Newtonian systems</a:t>
            </a:r>
            <a:r>
              <a:rPr lang="en-US" sz="1700" dirty="0">
                <a:latin typeface="Times New Roman" pitchFamily="18" charset="0"/>
                <a:cs typeface="Times New Roman" pitchFamily="18" charset="0"/>
              </a:rPr>
              <a:t>.</a:t>
            </a:r>
          </a:p>
          <a:p>
            <a:pPr algn="just"/>
            <a:endParaRPr lang="en-US" sz="1700" dirty="0">
              <a:latin typeface="Times New Roman" pitchFamily="18" charset="0"/>
              <a:cs typeface="Times New Roman" pitchFamily="18" charset="0"/>
            </a:endParaRPr>
          </a:p>
          <a:p>
            <a:pPr algn="just" rtl="0"/>
            <a:r>
              <a:rPr lang="en-US" sz="1700" dirty="0">
                <a:latin typeface="Times New Roman" pitchFamily="18" charset="0"/>
                <a:cs typeface="Times New Roman" pitchFamily="18" charset="0"/>
              </a:rPr>
              <a:t>With </a:t>
            </a:r>
            <a:r>
              <a:rPr lang="en-US" sz="1700" b="1" dirty="0">
                <a:latin typeface="Times New Roman" pitchFamily="18" charset="0"/>
                <a:cs typeface="Times New Roman" pitchFamily="18" charset="0"/>
              </a:rPr>
              <a:t>shear-thinning systems (i.e., pseudoplastic), </a:t>
            </a:r>
            <a:r>
              <a:rPr lang="en-US" sz="1700" dirty="0">
                <a:latin typeface="Times New Roman" pitchFamily="18" charset="0"/>
                <a:cs typeface="Times New Roman" pitchFamily="18" charset="0"/>
              </a:rPr>
              <a:t>the </a:t>
            </a:r>
            <a:r>
              <a:rPr lang="en-US" sz="1700" dirty="0" err="1">
                <a:latin typeface="Times New Roman" pitchFamily="18" charset="0"/>
                <a:cs typeface="Times New Roman" pitchFamily="18" charset="0"/>
              </a:rPr>
              <a:t>downcurve</a:t>
            </a:r>
            <a:r>
              <a:rPr lang="en-US" sz="1700" dirty="0">
                <a:latin typeface="Times New Roman" pitchFamily="18" charset="0"/>
                <a:cs typeface="Times New Roman" pitchFamily="18" charset="0"/>
              </a:rPr>
              <a:t> is frequently displaced to the left of the upcurve (Figure), showing that the material has a lower consistency at the </a:t>
            </a:r>
            <a:r>
              <a:rPr lang="en-US" sz="1700" dirty="0" err="1">
                <a:latin typeface="Times New Roman" pitchFamily="18" charset="0"/>
                <a:cs typeface="Times New Roman" pitchFamily="18" charset="0"/>
              </a:rPr>
              <a:t>downcurve</a:t>
            </a:r>
            <a:r>
              <a:rPr lang="en-US" sz="1700" dirty="0">
                <a:latin typeface="Times New Roman" pitchFamily="18" charset="0"/>
                <a:cs typeface="Times New Roman" pitchFamily="18" charset="0"/>
              </a:rPr>
              <a:t> than at upcurve. </a:t>
            </a:r>
          </a:p>
          <a:p>
            <a:pPr algn="just" rtl="0"/>
            <a:endParaRPr lang="en-US" sz="1700" dirty="0">
              <a:latin typeface="Times New Roman" pitchFamily="18" charset="0"/>
              <a:cs typeface="Times New Roman" pitchFamily="18" charset="0"/>
            </a:endParaRPr>
          </a:p>
          <a:p>
            <a:pPr algn="just" rtl="0"/>
            <a:r>
              <a:rPr lang="en-US" sz="1700" dirty="0">
                <a:latin typeface="Times New Roman" pitchFamily="18" charset="0"/>
                <a:cs typeface="Times New Roman" pitchFamily="18" charset="0"/>
              </a:rPr>
              <a:t>This phenomenon, known as </a:t>
            </a:r>
            <a:r>
              <a:rPr lang="en-US" sz="1700" b="1" dirty="0">
                <a:latin typeface="Times New Roman" pitchFamily="18" charset="0"/>
                <a:cs typeface="Times New Roman" pitchFamily="18" charset="0"/>
              </a:rPr>
              <a:t>thixotropy</a:t>
            </a:r>
            <a:r>
              <a:rPr lang="en-US" sz="1700" dirty="0">
                <a:latin typeface="Times New Roman" pitchFamily="18" charset="0"/>
                <a:cs typeface="Times New Roman" pitchFamily="18" charset="0"/>
              </a:rPr>
              <a:t>, can be defined as "an </a:t>
            </a:r>
            <a:r>
              <a:rPr lang="en-US" sz="1700" b="1" dirty="0">
                <a:latin typeface="Times New Roman" pitchFamily="18" charset="0"/>
                <a:cs typeface="Times New Roman" pitchFamily="18" charset="0"/>
              </a:rPr>
              <a:t>isothermal</a:t>
            </a:r>
            <a:r>
              <a:rPr lang="en-US" sz="1700" dirty="0">
                <a:latin typeface="Times New Roman" pitchFamily="18" charset="0"/>
                <a:cs typeface="Times New Roman" pitchFamily="18" charset="0"/>
              </a:rPr>
              <a:t> (constant temp.) and comparatively </a:t>
            </a:r>
            <a:r>
              <a:rPr lang="en-US" sz="1700" b="1" dirty="0">
                <a:latin typeface="Times New Roman" pitchFamily="18" charset="0"/>
                <a:cs typeface="Times New Roman" pitchFamily="18" charset="0"/>
              </a:rPr>
              <a:t>slow recovery</a:t>
            </a:r>
            <a:r>
              <a:rPr lang="en-US" sz="1700" dirty="0">
                <a:latin typeface="Times New Roman" pitchFamily="18" charset="0"/>
                <a:cs typeface="Times New Roman" pitchFamily="18" charset="0"/>
              </a:rPr>
              <a:t>, on standing of a material, of a </a:t>
            </a:r>
            <a:r>
              <a:rPr lang="en-US" sz="1700" b="1" dirty="0">
                <a:latin typeface="Times New Roman" pitchFamily="18" charset="0"/>
                <a:cs typeface="Times New Roman" pitchFamily="18" charset="0"/>
              </a:rPr>
              <a:t>consistency lost through shearing</a:t>
            </a:r>
            <a:r>
              <a:rPr lang="en-US" sz="1700" dirty="0">
                <a:latin typeface="Times New Roman" pitchFamily="18" charset="0"/>
                <a:cs typeface="Times New Roman" pitchFamily="18" charset="0"/>
              </a:rPr>
              <a:t>.“</a:t>
            </a:r>
          </a:p>
          <a:p>
            <a:pPr rtl="0"/>
            <a:endParaRPr lang="en-US" sz="900" dirty="0">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id="{9D9B5753-E7CD-6327-103F-8939C96201AA}"/>
              </a:ext>
            </a:extLst>
          </p:cNvPr>
          <p:cNvPicPr>
            <a:picLocks noChangeAspect="1"/>
          </p:cNvPicPr>
          <p:nvPr/>
        </p:nvPicPr>
        <p:blipFill>
          <a:blip r:embed="rId2"/>
          <a:stretch>
            <a:fillRect/>
          </a:stretch>
        </p:blipFill>
        <p:spPr>
          <a:xfrm>
            <a:off x="5974057" y="246887"/>
            <a:ext cx="2858307" cy="2572477"/>
          </a:xfrm>
          <a:prstGeom prst="rect">
            <a:avLst/>
          </a:prstGeom>
        </p:spPr>
      </p:pic>
      <p:pic>
        <p:nvPicPr>
          <p:cNvPr id="5" name="Picture 4">
            <a:extLst>
              <a:ext uri="{FF2B5EF4-FFF2-40B4-BE49-F238E27FC236}">
                <a16:creationId xmlns:a16="http://schemas.microsoft.com/office/drawing/2014/main" id="{C2399F23-AC1B-9E72-D039-10C664CDD2A0}"/>
              </a:ext>
            </a:extLst>
          </p:cNvPr>
          <p:cNvPicPr>
            <a:picLocks noChangeAspect="1"/>
          </p:cNvPicPr>
          <p:nvPr/>
        </p:nvPicPr>
        <p:blipFill>
          <a:blip r:embed="rId3"/>
          <a:stretch>
            <a:fillRect/>
          </a:stretch>
        </p:blipFill>
        <p:spPr>
          <a:xfrm>
            <a:off x="6388820" y="3059394"/>
            <a:ext cx="2015066" cy="163220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23850"/>
            <a:ext cx="5334000" cy="4533900"/>
          </a:xfrm>
        </p:spPr>
        <p:txBody>
          <a:bodyPr anchor="ctr">
            <a:noAutofit/>
          </a:bodyPr>
          <a:lstStyle/>
          <a:p>
            <a:pPr marL="0" indent="0" algn="just">
              <a:buNone/>
            </a:pPr>
            <a:r>
              <a:rPr lang="en-US" sz="1800" dirty="0">
                <a:latin typeface="Times New Roman" pitchFamily="18" charset="0"/>
                <a:cs typeface="Times New Roman" pitchFamily="18" charset="0"/>
              </a:rPr>
              <a:t>An important point to obtain a </a:t>
            </a:r>
            <a:r>
              <a:rPr lang="en-US" sz="1800" b="1" dirty="0">
                <a:latin typeface="Times New Roman" pitchFamily="18" charset="0"/>
                <a:cs typeface="Times New Roman" pitchFamily="18" charset="0"/>
              </a:rPr>
              <a:t>quantitative measure</a:t>
            </a:r>
            <a:r>
              <a:rPr lang="en-US" sz="1800" dirty="0">
                <a:latin typeface="Times New Roman" pitchFamily="18" charset="0"/>
                <a:cs typeface="Times New Roman" pitchFamily="18" charset="0"/>
              </a:rPr>
              <a:t> of thixotropy:</a:t>
            </a:r>
          </a:p>
          <a:p>
            <a:pPr marL="0" indent="0" algn="just">
              <a:buNone/>
            </a:pPr>
            <a:r>
              <a:rPr lang="en-US" sz="1800" dirty="0" err="1">
                <a:solidFill>
                  <a:srgbClr val="00B050"/>
                </a:solidFill>
                <a:latin typeface="Times New Roman" pitchFamily="18" charset="0"/>
                <a:cs typeface="Times New Roman" pitchFamily="18" charset="0"/>
              </a:rPr>
              <a:t>Rheograms</a:t>
            </a:r>
            <a:r>
              <a:rPr lang="en-US" sz="1800" dirty="0">
                <a:latin typeface="Times New Roman" pitchFamily="18" charset="0"/>
                <a:cs typeface="Times New Roman" pitchFamily="18" charset="0"/>
              </a:rPr>
              <a:t> obtained with </a:t>
            </a:r>
            <a:r>
              <a:rPr lang="en-US" sz="1800" u="sng" dirty="0">
                <a:solidFill>
                  <a:srgbClr val="00B050"/>
                </a:solidFill>
                <a:latin typeface="Times New Roman" pitchFamily="18" charset="0"/>
                <a:cs typeface="Times New Roman" pitchFamily="18" charset="0"/>
              </a:rPr>
              <a:t>thixotropic materials</a:t>
            </a:r>
            <a:r>
              <a:rPr lang="en-US" sz="1800" dirty="0">
                <a:solidFill>
                  <a:srgbClr val="00B050"/>
                </a:solidFill>
                <a:latin typeface="Times New Roman" pitchFamily="18" charset="0"/>
                <a:cs typeface="Times New Roman" pitchFamily="18" charset="0"/>
              </a:rPr>
              <a:t> </a:t>
            </a:r>
            <a:r>
              <a:rPr lang="en-US" sz="1800" dirty="0">
                <a:latin typeface="Times New Roman" pitchFamily="18" charset="0"/>
                <a:cs typeface="Times New Roman" pitchFamily="18" charset="0"/>
              </a:rPr>
              <a:t>(</a:t>
            </a:r>
            <a:r>
              <a:rPr lang="en-US" sz="1800" u="sng" dirty="0">
                <a:latin typeface="Times New Roman" pitchFamily="18" charset="0"/>
                <a:cs typeface="Times New Roman" pitchFamily="18" charset="0"/>
              </a:rPr>
              <a:t>same product</a:t>
            </a:r>
            <a:r>
              <a:rPr lang="en-US" sz="1800" dirty="0">
                <a:latin typeface="Times New Roman" pitchFamily="18" charset="0"/>
                <a:cs typeface="Times New Roman" pitchFamily="18" charset="0"/>
              </a:rPr>
              <a:t>) is </a:t>
            </a:r>
            <a:r>
              <a:rPr lang="en-US" sz="1800" dirty="0">
                <a:solidFill>
                  <a:srgbClr val="00B050"/>
                </a:solidFill>
                <a:latin typeface="Times New Roman" pitchFamily="18" charset="0"/>
                <a:cs typeface="Times New Roman" pitchFamily="18" charset="0"/>
              </a:rPr>
              <a:t>different and highly dependent on</a:t>
            </a:r>
            <a:r>
              <a:rPr lang="en-US" sz="1800" dirty="0">
                <a:latin typeface="Times New Roman" pitchFamily="18" charset="0"/>
                <a:cs typeface="Times New Roman" pitchFamily="18" charset="0"/>
              </a:rPr>
              <a:t>:</a:t>
            </a:r>
          </a:p>
          <a:p>
            <a:pPr marL="0" indent="0" algn="just" rtl="0">
              <a:buNone/>
            </a:pPr>
            <a:r>
              <a:rPr lang="en-US" sz="1800" dirty="0">
                <a:latin typeface="Times New Roman" pitchFamily="18" charset="0"/>
                <a:cs typeface="Times New Roman" pitchFamily="18" charset="0"/>
              </a:rPr>
              <a:t>1- </a:t>
            </a:r>
            <a:r>
              <a:rPr lang="en-US" sz="1800" dirty="0">
                <a:solidFill>
                  <a:srgbClr val="00B050"/>
                </a:solidFill>
                <a:latin typeface="Times New Roman" pitchFamily="18" charset="0"/>
                <a:cs typeface="Times New Roman" pitchFamily="18" charset="0"/>
              </a:rPr>
              <a:t>shear rate </a:t>
            </a:r>
            <a:r>
              <a:rPr lang="en-US" sz="1800" dirty="0">
                <a:latin typeface="Times New Roman" pitchFamily="18" charset="0"/>
                <a:cs typeface="Times New Roman" pitchFamily="18" charset="0"/>
              </a:rPr>
              <a:t>(increased or decreased) </a:t>
            </a:r>
          </a:p>
          <a:p>
            <a:pPr marL="0" indent="0" algn="just" rtl="0">
              <a:buNone/>
            </a:pPr>
            <a:r>
              <a:rPr lang="en-US" sz="1800" dirty="0">
                <a:latin typeface="Times New Roman" pitchFamily="18" charset="0"/>
                <a:cs typeface="Times New Roman" pitchFamily="18" charset="0"/>
              </a:rPr>
              <a:t>2- </a:t>
            </a:r>
            <a:r>
              <a:rPr lang="en-US" sz="1800" dirty="0">
                <a:solidFill>
                  <a:srgbClr val="00B050"/>
                </a:solidFill>
                <a:latin typeface="Times New Roman" pitchFamily="18" charset="0"/>
                <a:cs typeface="Times New Roman" pitchFamily="18" charset="0"/>
              </a:rPr>
              <a:t>length of time</a:t>
            </a:r>
            <a:r>
              <a:rPr lang="en-US" sz="1800" dirty="0">
                <a:latin typeface="Times New Roman" pitchFamily="18" charset="0"/>
                <a:cs typeface="Times New Roman" pitchFamily="18" charset="0"/>
              </a:rPr>
              <a:t> a sample is subjected to rate of shear. </a:t>
            </a:r>
          </a:p>
          <a:p>
            <a:pPr marL="0" indent="0" algn="just" rtl="0">
              <a:buNone/>
            </a:pPr>
            <a:r>
              <a:rPr lang="en-US" sz="1800" dirty="0">
                <a:latin typeface="Times New Roman" pitchFamily="18" charset="0"/>
                <a:cs typeface="Times New Roman" pitchFamily="18" charset="0"/>
              </a:rPr>
              <a:t>3- </a:t>
            </a:r>
            <a:r>
              <a:rPr lang="en-US" sz="1800" dirty="0">
                <a:solidFill>
                  <a:srgbClr val="00B050"/>
                </a:solidFill>
                <a:latin typeface="Times New Roman" pitchFamily="18" charset="0"/>
                <a:cs typeface="Times New Roman" pitchFamily="18" charset="0"/>
              </a:rPr>
              <a:t>degree of structure</a:t>
            </a:r>
            <a:r>
              <a:rPr lang="en-US" sz="1800" dirty="0">
                <a:latin typeface="Times New Roman" pitchFamily="18" charset="0"/>
                <a:cs typeface="Times New Roman" pitchFamily="18" charset="0"/>
              </a:rPr>
              <a:t> in the sample. </a:t>
            </a:r>
          </a:p>
          <a:p>
            <a:pPr marL="0" indent="0" algn="just" rtl="0">
              <a:buNone/>
            </a:pPr>
            <a:endParaRPr lang="en-US" sz="1800" dirty="0">
              <a:latin typeface="Times New Roman" pitchFamily="18" charset="0"/>
              <a:cs typeface="Times New Roman" pitchFamily="18" charset="0"/>
            </a:endParaRPr>
          </a:p>
          <a:p>
            <a:pPr marL="0" indent="0" algn="just" rtl="0">
              <a:buNone/>
            </a:pPr>
            <a:r>
              <a:rPr lang="en-US" sz="1800" b="1" u="sng" dirty="0">
                <a:solidFill>
                  <a:srgbClr val="FF0000"/>
                </a:solidFill>
                <a:latin typeface="Times New Roman" pitchFamily="18" charset="0"/>
                <a:cs typeface="Times New Roman" pitchFamily="18" charset="0"/>
              </a:rPr>
              <a:t>Hysteresis loop</a:t>
            </a:r>
            <a:r>
              <a:rPr lang="en-US" sz="1800" b="1" dirty="0">
                <a:solidFill>
                  <a:srgbClr val="FF0000"/>
                </a:solidFill>
                <a:latin typeface="Times New Roman" pitchFamily="18" charset="0"/>
                <a:cs typeface="Times New Roman" pitchFamily="18" charset="0"/>
              </a:rPr>
              <a:t>: </a:t>
            </a:r>
            <a:r>
              <a:rPr lang="en-US" sz="1800" dirty="0">
                <a:latin typeface="Times New Roman" pitchFamily="18" charset="0"/>
                <a:cs typeface="Times New Roman" pitchFamily="18" charset="0"/>
              </a:rPr>
              <a:t>Is the </a:t>
            </a:r>
            <a:r>
              <a:rPr lang="en-US" sz="1800" dirty="0">
                <a:solidFill>
                  <a:srgbClr val="FF0000"/>
                </a:solidFill>
                <a:latin typeface="Times New Roman" pitchFamily="18" charset="0"/>
                <a:cs typeface="Times New Roman" pitchFamily="18" charset="0"/>
              </a:rPr>
              <a:t>area between the </a:t>
            </a:r>
            <a:r>
              <a:rPr lang="en-US" sz="1800" dirty="0" err="1">
                <a:solidFill>
                  <a:srgbClr val="FF0000"/>
                </a:solidFill>
                <a:latin typeface="Times New Roman" pitchFamily="18" charset="0"/>
                <a:cs typeface="Times New Roman" pitchFamily="18" charset="0"/>
              </a:rPr>
              <a:t>upcurve</a:t>
            </a:r>
            <a:r>
              <a:rPr lang="en-US" sz="1800" dirty="0">
                <a:solidFill>
                  <a:srgbClr val="FF0000"/>
                </a:solidFill>
                <a:latin typeface="Times New Roman" pitchFamily="18" charset="0"/>
                <a:cs typeface="Times New Roman" pitchFamily="18" charset="0"/>
              </a:rPr>
              <a:t> and </a:t>
            </a:r>
            <a:r>
              <a:rPr lang="en-US" sz="1800" dirty="0" err="1">
                <a:solidFill>
                  <a:srgbClr val="FF0000"/>
                </a:solidFill>
                <a:latin typeface="Times New Roman" pitchFamily="18" charset="0"/>
                <a:cs typeface="Times New Roman" pitchFamily="18" charset="0"/>
              </a:rPr>
              <a:t>downcurve</a:t>
            </a:r>
            <a:r>
              <a:rPr lang="en-US" sz="1800" dirty="0">
                <a:solidFill>
                  <a:srgbClr val="FF0000"/>
                </a:solidFill>
                <a:latin typeface="Times New Roman" pitchFamily="18" charset="0"/>
                <a:cs typeface="Times New Roman" pitchFamily="18" charset="0"/>
              </a:rPr>
              <a:t> of </a:t>
            </a:r>
            <a:r>
              <a:rPr lang="en-US" sz="1800" dirty="0" err="1">
                <a:solidFill>
                  <a:srgbClr val="FF0000"/>
                </a:solidFill>
                <a:latin typeface="Times New Roman" pitchFamily="18" charset="0"/>
                <a:cs typeface="Times New Roman" pitchFamily="18" charset="0"/>
              </a:rPr>
              <a:t>rheogram</a:t>
            </a:r>
            <a:r>
              <a:rPr lang="en-US" sz="1800" dirty="0">
                <a:solidFill>
                  <a:srgbClr val="FF0000"/>
                </a:solidFill>
                <a:latin typeface="Times New Roman" pitchFamily="18" charset="0"/>
                <a:cs typeface="Times New Roman" pitchFamily="18" charset="0"/>
              </a:rPr>
              <a:t>.</a:t>
            </a:r>
          </a:p>
          <a:p>
            <a:pPr marL="0" indent="0" algn="just" rtl="0"/>
            <a:r>
              <a:rPr lang="en-US" sz="1800" dirty="0">
                <a:latin typeface="Times New Roman" pitchFamily="18" charset="0"/>
                <a:cs typeface="Times New Roman" pitchFamily="18" charset="0"/>
              </a:rPr>
              <a:t>A </a:t>
            </a:r>
            <a:r>
              <a:rPr lang="en-US" sz="1800" dirty="0">
                <a:solidFill>
                  <a:srgbClr val="0070C0"/>
                </a:solidFill>
                <a:latin typeface="Times New Roman" pitchFamily="18" charset="0"/>
                <a:cs typeface="Times New Roman" pitchFamily="18" charset="0"/>
              </a:rPr>
              <a:t>thixotropic hysteresis loop can be obtained by measuring the </a:t>
            </a:r>
            <a:r>
              <a:rPr lang="en-US" sz="1800" b="1" dirty="0">
                <a:solidFill>
                  <a:srgbClr val="0070C0"/>
                </a:solidFill>
                <a:latin typeface="Times New Roman" pitchFamily="18" charset="0"/>
                <a:cs typeface="Times New Roman" pitchFamily="18" charset="0"/>
              </a:rPr>
              <a:t>non-equilibrium shear stress</a:t>
            </a:r>
            <a:r>
              <a:rPr lang="en-US" sz="1800" dirty="0">
                <a:solidFill>
                  <a:srgbClr val="0070C0"/>
                </a:solidFill>
                <a:latin typeface="Times New Roman" pitchFamily="18" charset="0"/>
                <a:cs typeface="Times New Roman" pitchFamily="18" charset="0"/>
              </a:rPr>
              <a:t> </a:t>
            </a:r>
            <a:r>
              <a:rPr lang="en-US" sz="1800" dirty="0">
                <a:latin typeface="Times New Roman" pitchFamily="18" charset="0"/>
                <a:cs typeface="Times New Roman" pitchFamily="18" charset="0"/>
              </a:rPr>
              <a:t>as a shear rate is first increased and then decreased in standard way. </a:t>
            </a:r>
          </a:p>
        </p:txBody>
      </p:sp>
      <p:pic>
        <p:nvPicPr>
          <p:cNvPr id="4" name="Picture 3">
            <a:extLst>
              <a:ext uri="{FF2B5EF4-FFF2-40B4-BE49-F238E27FC236}">
                <a16:creationId xmlns:a16="http://schemas.microsoft.com/office/drawing/2014/main" id="{A67A073D-152A-6DFA-1286-375DD34B2681}"/>
              </a:ext>
            </a:extLst>
          </p:cNvPr>
          <p:cNvPicPr>
            <a:picLocks noChangeAspect="1"/>
          </p:cNvPicPr>
          <p:nvPr/>
        </p:nvPicPr>
        <p:blipFill>
          <a:blip r:embed="rId2"/>
          <a:stretch>
            <a:fillRect/>
          </a:stretch>
        </p:blipFill>
        <p:spPr>
          <a:xfrm>
            <a:off x="5943600" y="1581150"/>
            <a:ext cx="2731634" cy="236150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09550"/>
            <a:ext cx="8534400" cy="4648200"/>
          </a:xfrm>
        </p:spPr>
        <p:txBody>
          <a:bodyPr>
            <a:noAutofit/>
          </a:bodyPr>
          <a:lstStyle/>
          <a:p>
            <a:pPr marL="0" indent="0" algn="just" rtl="0">
              <a:buNone/>
            </a:pPr>
            <a:r>
              <a:rPr lang="en-US" sz="1700" b="1" dirty="0">
                <a:solidFill>
                  <a:srgbClr val="FF0000"/>
                </a:solidFill>
                <a:latin typeface="Times New Roman" pitchFamily="18" charset="0"/>
                <a:cs typeface="Times New Roman" pitchFamily="18" charset="0"/>
              </a:rPr>
              <a:t>Examples:</a:t>
            </a:r>
          </a:p>
          <a:p>
            <a:pPr marL="342900" indent="-342900" algn="just" rtl="0">
              <a:buFont typeface="+mj-lt"/>
              <a:buAutoNum type="arabicPeriod"/>
            </a:pPr>
            <a:r>
              <a:rPr lang="en-US" sz="1700" dirty="0">
                <a:solidFill>
                  <a:srgbClr val="00B050"/>
                </a:solidFill>
                <a:latin typeface="Times New Roman" pitchFamily="18" charset="0"/>
                <a:cs typeface="Times New Roman" pitchFamily="18" charset="0"/>
              </a:rPr>
              <a:t>Solutions of high polymers </a:t>
            </a:r>
            <a:r>
              <a:rPr lang="en-US" sz="1700" dirty="0">
                <a:latin typeface="Times New Roman" pitchFamily="18" charset="0"/>
                <a:cs typeface="Times New Roman" pitchFamily="18" charset="0"/>
              </a:rPr>
              <a:t>(thixotropic to a certain extent) </a:t>
            </a:r>
            <a:r>
              <a:rPr lang="en-US" sz="1700" dirty="0">
                <a:solidFill>
                  <a:srgbClr val="FF0000"/>
                </a:solidFill>
                <a:latin typeface="Times New Roman" pitchFamily="18" charset="0"/>
                <a:cs typeface="Times New Roman" pitchFamily="18" charset="0"/>
              </a:rPr>
              <a:t>intermolecular attractions</a:t>
            </a:r>
            <a:r>
              <a:rPr lang="en-US" sz="1700" dirty="0">
                <a:latin typeface="Times New Roman" pitchFamily="18" charset="0"/>
                <a:cs typeface="Times New Roman" pitchFamily="18" charset="0"/>
              </a:rPr>
              <a:t>. </a:t>
            </a:r>
          </a:p>
          <a:p>
            <a:pPr marL="0" indent="0" algn="just" rtl="0">
              <a:buNone/>
            </a:pPr>
            <a:r>
              <a:rPr lang="en-US" sz="1700" dirty="0">
                <a:latin typeface="Times New Roman" pitchFamily="18" charset="0"/>
                <a:cs typeface="Times New Roman" pitchFamily="18" charset="0"/>
              </a:rPr>
              <a:t>e.g. sols of iron(111)oxide , alumina and many clay.</a:t>
            </a:r>
          </a:p>
          <a:p>
            <a:pPr marL="0" indent="0" algn="just" rtl="0">
              <a:buFont typeface="+mj-lt"/>
              <a:buAutoNum type="arabicPeriod" startAt="2"/>
            </a:pPr>
            <a:r>
              <a:rPr lang="en-US" sz="1700" dirty="0">
                <a:latin typeface="Times New Roman" pitchFamily="18" charset="0"/>
                <a:cs typeface="Times New Roman" pitchFamily="18" charset="0"/>
              </a:rPr>
              <a:t> In paint industry [the </a:t>
            </a:r>
            <a:r>
              <a:rPr lang="en-US" sz="1700" dirty="0">
                <a:solidFill>
                  <a:srgbClr val="00B050"/>
                </a:solidFill>
                <a:latin typeface="Times New Roman" pitchFamily="18" charset="0"/>
                <a:cs typeface="Times New Roman" pitchFamily="18" charset="0"/>
              </a:rPr>
              <a:t>paint should flow only when being brushed on to appropriate surface (high rate of shear)] and immediately after brushing</a:t>
            </a:r>
            <a:r>
              <a:rPr lang="en-US" sz="1700" dirty="0">
                <a:latin typeface="Times New Roman" pitchFamily="18" charset="0"/>
                <a:cs typeface="Times New Roman" pitchFamily="18" charset="0"/>
              </a:rPr>
              <a:t>.</a:t>
            </a:r>
          </a:p>
          <a:p>
            <a:pPr marL="0" indent="0" algn="just" rtl="0"/>
            <a:endParaRPr lang="ar-IQ" sz="1700" dirty="0">
              <a:latin typeface="Times New Roman" pitchFamily="18" charset="0"/>
              <a:cs typeface="Times New Roman" pitchFamily="18" charset="0"/>
            </a:endParaRPr>
          </a:p>
          <a:p>
            <a:pPr marL="0" indent="0" algn="just" rtl="0">
              <a:buNone/>
            </a:pPr>
            <a:r>
              <a:rPr lang="en-US" sz="1700" b="1" u="sng" dirty="0">
                <a:latin typeface="Times New Roman" pitchFamily="18" charset="0"/>
                <a:cs typeface="Times New Roman" pitchFamily="18" charset="0"/>
              </a:rPr>
              <a:t>Properties of thixotropic systems:</a:t>
            </a:r>
            <a:r>
              <a:rPr lang="en-US" sz="1700" b="1" dirty="0">
                <a:latin typeface="Times New Roman" pitchFamily="18" charset="0"/>
                <a:cs typeface="Times New Roman" pitchFamily="18" charset="0"/>
              </a:rPr>
              <a:t> </a:t>
            </a:r>
            <a:r>
              <a:rPr lang="en-US" sz="1700" dirty="0">
                <a:latin typeface="Times New Roman" pitchFamily="18" charset="0"/>
                <a:cs typeface="Times New Roman" pitchFamily="18" charset="0"/>
              </a:rPr>
              <a:t>usually </a:t>
            </a:r>
            <a:r>
              <a:rPr lang="en-US" sz="1700" b="1" u="sng" dirty="0">
                <a:latin typeface="Times New Roman" pitchFamily="18" charset="0"/>
                <a:cs typeface="Times New Roman" pitchFamily="18" charset="0"/>
              </a:rPr>
              <a:t>contain a symmetric particles</a:t>
            </a:r>
            <a:r>
              <a:rPr lang="en-US" sz="1700" b="1" dirty="0">
                <a:latin typeface="Times New Roman" pitchFamily="18" charset="0"/>
                <a:cs typeface="Times New Roman" pitchFamily="18" charset="0"/>
              </a:rPr>
              <a:t> </a:t>
            </a:r>
            <a:r>
              <a:rPr lang="en-US" sz="1700" dirty="0">
                <a:latin typeface="Times New Roman" pitchFamily="18" charset="0"/>
                <a:cs typeface="Times New Roman" pitchFamily="18" charset="0"/>
              </a:rPr>
              <a:t>that </a:t>
            </a:r>
            <a:r>
              <a:rPr lang="en-US" sz="1700" b="1" dirty="0">
                <a:latin typeface="Times New Roman" pitchFamily="18" charset="0"/>
                <a:cs typeface="Times New Roman" pitchFamily="18" charset="0"/>
              </a:rPr>
              <a:t>through numerous point of contact</a:t>
            </a:r>
            <a:r>
              <a:rPr lang="en-US" sz="1700" dirty="0">
                <a:latin typeface="Times New Roman" pitchFamily="18" charset="0"/>
                <a:cs typeface="Times New Roman" pitchFamily="18" charset="0"/>
              </a:rPr>
              <a:t>, </a:t>
            </a:r>
            <a:r>
              <a:rPr lang="en-US" sz="1700" b="1" u="sng" dirty="0">
                <a:latin typeface="Times New Roman" pitchFamily="18" charset="0"/>
                <a:cs typeface="Times New Roman" pitchFamily="18" charset="0"/>
              </a:rPr>
              <a:t>set up a loose 3D network</a:t>
            </a:r>
            <a:r>
              <a:rPr lang="en-US" sz="1700" b="1" dirty="0">
                <a:latin typeface="Times New Roman" pitchFamily="18" charset="0"/>
                <a:cs typeface="Times New Roman" pitchFamily="18" charset="0"/>
              </a:rPr>
              <a:t> </a:t>
            </a:r>
            <a:r>
              <a:rPr lang="en-US" sz="1700" dirty="0">
                <a:latin typeface="Times New Roman" pitchFamily="18" charset="0"/>
                <a:cs typeface="Times New Roman" pitchFamily="18" charset="0"/>
              </a:rPr>
              <a:t>throughout the sample. </a:t>
            </a:r>
          </a:p>
          <a:p>
            <a:pPr marL="0" indent="0" algn="just" rtl="0"/>
            <a:endParaRPr lang="en-US" sz="1700" dirty="0">
              <a:latin typeface="Times New Roman" pitchFamily="18" charset="0"/>
              <a:cs typeface="Times New Roman" pitchFamily="18" charset="0"/>
            </a:endParaRPr>
          </a:p>
          <a:p>
            <a:pPr marL="0" indent="0" algn="just" rtl="0">
              <a:buNone/>
            </a:pPr>
            <a:r>
              <a:rPr lang="en-US" sz="1700" b="1" dirty="0">
                <a:solidFill>
                  <a:srgbClr val="0070C0"/>
                </a:solidFill>
                <a:latin typeface="Times New Roman" pitchFamily="18" charset="0"/>
                <a:cs typeface="Times New Roman" pitchFamily="18" charset="0"/>
              </a:rPr>
              <a:t>Mechanism:</a:t>
            </a:r>
          </a:p>
          <a:p>
            <a:pPr marL="342900" indent="-342900" algn="just" rtl="0">
              <a:buFont typeface="+mj-lt"/>
              <a:buAutoNum type="arabicPeriod"/>
            </a:pPr>
            <a:r>
              <a:rPr lang="en-US" sz="1700" b="1" dirty="0">
                <a:solidFill>
                  <a:srgbClr val="0070C0"/>
                </a:solidFill>
                <a:latin typeface="Times New Roman" pitchFamily="18" charset="0"/>
                <a:cs typeface="Times New Roman" pitchFamily="18" charset="0"/>
              </a:rPr>
              <a:t>At rest: </a:t>
            </a:r>
            <a:r>
              <a:rPr lang="en-US" sz="1700" dirty="0">
                <a:latin typeface="Times New Roman" pitchFamily="18" charset="0"/>
                <a:cs typeface="Times New Roman" pitchFamily="18" charset="0"/>
              </a:rPr>
              <a:t>this structure confers some degree of rigidity on the system, and it </a:t>
            </a:r>
            <a:r>
              <a:rPr lang="en-US" sz="1700" dirty="0">
                <a:solidFill>
                  <a:srgbClr val="0070C0"/>
                </a:solidFill>
                <a:latin typeface="Times New Roman" pitchFamily="18" charset="0"/>
                <a:cs typeface="Times New Roman" pitchFamily="18" charset="0"/>
              </a:rPr>
              <a:t>resemble a gel</a:t>
            </a:r>
            <a:r>
              <a:rPr lang="en-US" sz="1700" dirty="0">
                <a:latin typeface="Times New Roman" pitchFamily="18" charset="0"/>
                <a:cs typeface="Times New Roman" pitchFamily="18" charset="0"/>
              </a:rPr>
              <a:t>.</a:t>
            </a:r>
          </a:p>
          <a:p>
            <a:pPr marL="342900" indent="-342900" algn="just" rtl="0">
              <a:buFont typeface="+mj-lt"/>
              <a:buAutoNum type="arabicPeriod"/>
            </a:pPr>
            <a:r>
              <a:rPr lang="en-US" sz="1700" dirty="0">
                <a:latin typeface="Times New Roman" pitchFamily="18" charset="0"/>
                <a:cs typeface="Times New Roman" pitchFamily="18" charset="0"/>
              </a:rPr>
              <a:t> </a:t>
            </a:r>
            <a:r>
              <a:rPr lang="en-US" sz="1700" b="1" dirty="0">
                <a:solidFill>
                  <a:srgbClr val="0070C0"/>
                </a:solidFill>
                <a:latin typeface="Times New Roman" pitchFamily="18" charset="0"/>
                <a:cs typeface="Times New Roman" pitchFamily="18" charset="0"/>
              </a:rPr>
              <a:t>As shear is applied: </a:t>
            </a:r>
            <a:r>
              <a:rPr lang="en-US" sz="1700" dirty="0">
                <a:latin typeface="Times New Roman" pitchFamily="18" charset="0"/>
                <a:cs typeface="Times New Roman" pitchFamily="18" charset="0"/>
              </a:rPr>
              <a:t>flow starts </a:t>
            </a:r>
            <a:r>
              <a:rPr lang="en-US" sz="1700" dirty="0">
                <a:solidFill>
                  <a:srgbClr val="0070C0"/>
                </a:solidFill>
                <a:latin typeface="Times New Roman" pitchFamily="18" charset="0"/>
                <a:cs typeface="Times New Roman" pitchFamily="18" charset="0"/>
              </a:rPr>
              <a:t>structure beings to break down</a:t>
            </a:r>
            <a:r>
              <a:rPr lang="en-US" sz="1700" dirty="0">
                <a:latin typeface="Times New Roman" pitchFamily="18" charset="0"/>
                <a:cs typeface="Times New Roman" pitchFamily="18" charset="0"/>
              </a:rPr>
              <a:t>, are disrupted and particles become a </a:t>
            </a:r>
            <a:r>
              <a:rPr lang="en-US" sz="1700" dirty="0" err="1">
                <a:latin typeface="Times New Roman" pitchFamily="18" charset="0"/>
                <a:cs typeface="Times New Roman" pitchFamily="18" charset="0"/>
              </a:rPr>
              <a:t>ligned</a:t>
            </a:r>
            <a:r>
              <a:rPr lang="en-US" sz="1700" dirty="0">
                <a:latin typeface="Times New Roman" pitchFamily="18" charset="0"/>
                <a:cs typeface="Times New Roman" pitchFamily="18" charset="0"/>
              </a:rPr>
              <a:t>. The material undergoes a </a:t>
            </a:r>
            <a:r>
              <a:rPr lang="en-US" sz="1700" dirty="0">
                <a:solidFill>
                  <a:srgbClr val="0070C0"/>
                </a:solidFill>
                <a:latin typeface="Times New Roman" pitchFamily="18" charset="0"/>
                <a:cs typeface="Times New Roman" pitchFamily="18" charset="0"/>
              </a:rPr>
              <a:t>gel-to-sol transformation and exhibits shear thinning. </a:t>
            </a:r>
          </a:p>
          <a:p>
            <a:pPr marL="342900" indent="-342900" algn="just" rtl="0">
              <a:buFont typeface="+mj-lt"/>
              <a:buAutoNum type="arabicPeriod"/>
            </a:pPr>
            <a:r>
              <a:rPr lang="en-US" sz="1700" b="1" dirty="0">
                <a:solidFill>
                  <a:srgbClr val="0070C0"/>
                </a:solidFill>
                <a:latin typeface="Times New Roman" pitchFamily="18" charset="0"/>
                <a:cs typeface="Times New Roman" pitchFamily="18" charset="0"/>
              </a:rPr>
              <a:t>On removal of stress:</a:t>
            </a:r>
            <a:r>
              <a:rPr lang="en-US" sz="1700" dirty="0">
                <a:latin typeface="Times New Roman" pitchFamily="18" charset="0"/>
                <a:cs typeface="Times New Roman" pitchFamily="18" charset="0"/>
              </a:rPr>
              <a:t> the </a:t>
            </a:r>
            <a:r>
              <a:rPr lang="en-US" sz="1700" dirty="0">
                <a:solidFill>
                  <a:srgbClr val="0070C0"/>
                </a:solidFill>
                <a:latin typeface="Times New Roman" pitchFamily="18" charset="0"/>
                <a:cs typeface="Times New Roman" pitchFamily="18" charset="0"/>
              </a:rPr>
              <a:t>structure starts to reform</a:t>
            </a:r>
            <a:r>
              <a:rPr lang="en-US" sz="1700" dirty="0">
                <a:latin typeface="Times New Roman" pitchFamily="18" charset="0"/>
                <a:cs typeface="Times New Roman" pitchFamily="18" charset="0"/>
              </a:rPr>
              <a:t>.</a:t>
            </a:r>
            <a:endParaRPr lang="ar-IQ" sz="17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61950"/>
            <a:ext cx="4114800" cy="4343400"/>
          </a:xfrm>
        </p:spPr>
        <p:txBody>
          <a:bodyPr>
            <a:noAutofit/>
          </a:bodyPr>
          <a:lstStyle/>
          <a:p>
            <a:pPr algn="l" rtl="0">
              <a:buNone/>
            </a:pPr>
            <a:r>
              <a:rPr lang="en-US" sz="1800" b="1" dirty="0">
                <a:solidFill>
                  <a:srgbClr val="FF0000"/>
                </a:solidFill>
                <a:latin typeface="Times New Roman" pitchFamily="18" charset="0"/>
                <a:cs typeface="Times New Roman" pitchFamily="18" charset="0"/>
              </a:rPr>
              <a:t>Negative Thixotropy or </a:t>
            </a:r>
            <a:r>
              <a:rPr lang="en-US" sz="1800" b="1" dirty="0" err="1">
                <a:solidFill>
                  <a:srgbClr val="FF0000"/>
                </a:solidFill>
                <a:latin typeface="Times New Roman" pitchFamily="18" charset="0"/>
                <a:cs typeface="Times New Roman" pitchFamily="18" charset="0"/>
              </a:rPr>
              <a:t>Antithixotropy</a:t>
            </a:r>
            <a:endParaRPr lang="en-US" sz="1800" b="1" dirty="0">
              <a:solidFill>
                <a:srgbClr val="FF0000"/>
              </a:solidFill>
              <a:latin typeface="Times New Roman" pitchFamily="18" charset="0"/>
              <a:cs typeface="Times New Roman" pitchFamily="18" charset="0"/>
            </a:endParaRPr>
          </a:p>
          <a:p>
            <a:pPr algn="l" rtl="0">
              <a:buNone/>
            </a:pPr>
            <a:endParaRPr lang="en-US" sz="1800" dirty="0">
              <a:latin typeface="Times New Roman" pitchFamily="18" charset="0"/>
              <a:cs typeface="Times New Roman" pitchFamily="18" charset="0"/>
            </a:endParaRPr>
          </a:p>
          <a:p>
            <a:pPr algn="just" rtl="0">
              <a:buFont typeface="Wingdings" pitchFamily="2" charset="2"/>
              <a:buChar char="Ø"/>
            </a:pPr>
            <a:r>
              <a:rPr lang="en-US" sz="1800" dirty="0">
                <a:latin typeface="Times New Roman" pitchFamily="18" charset="0"/>
                <a:cs typeface="Times New Roman" pitchFamily="18" charset="0"/>
              </a:rPr>
              <a:t> It is phenomenon represents an </a:t>
            </a:r>
            <a:r>
              <a:rPr lang="en-US" sz="1800" dirty="0">
                <a:solidFill>
                  <a:srgbClr val="00B050"/>
                </a:solidFill>
                <a:latin typeface="Times New Roman" pitchFamily="18" charset="0"/>
                <a:cs typeface="Times New Roman" pitchFamily="18" charset="0"/>
              </a:rPr>
              <a:t>increase rather than a decrease in consistency on the </a:t>
            </a:r>
            <a:r>
              <a:rPr lang="en-US" sz="1800" dirty="0" err="1">
                <a:solidFill>
                  <a:srgbClr val="00B050"/>
                </a:solidFill>
                <a:latin typeface="Times New Roman" pitchFamily="18" charset="0"/>
                <a:cs typeface="Times New Roman" pitchFamily="18" charset="0"/>
              </a:rPr>
              <a:t>downcurve</a:t>
            </a:r>
            <a:r>
              <a:rPr lang="en-US" sz="1800" dirty="0">
                <a:latin typeface="Times New Roman" pitchFamily="18" charset="0"/>
                <a:cs typeface="Times New Roman" pitchFamily="18" charset="0"/>
              </a:rPr>
              <a:t> </a:t>
            </a:r>
            <a:r>
              <a:rPr lang="en-US" sz="1800" b="1" dirty="0">
                <a:solidFill>
                  <a:srgbClr val="FF0000"/>
                </a:solidFill>
                <a:latin typeface="Times New Roman" pitchFamily="18" charset="0"/>
                <a:cs typeface="Times New Roman" pitchFamily="18" charset="0"/>
              </a:rPr>
              <a:t>(formation of internal structure under stress). </a:t>
            </a:r>
          </a:p>
          <a:p>
            <a:pPr algn="just" rtl="0">
              <a:buFont typeface="Wingdings" pitchFamily="2" charset="2"/>
              <a:buChar char="Ø"/>
            </a:pPr>
            <a:r>
              <a:rPr lang="en-US" sz="1800" dirty="0">
                <a:latin typeface="Times New Roman" pitchFamily="18" charset="0"/>
                <a:cs typeface="Times New Roman" pitchFamily="18" charset="0"/>
              </a:rPr>
              <a:t>This </a:t>
            </a:r>
            <a:r>
              <a:rPr lang="en-US" sz="1800" dirty="0">
                <a:solidFill>
                  <a:srgbClr val="0070C0"/>
                </a:solidFill>
                <a:latin typeface="Times New Roman" pitchFamily="18" charset="0"/>
                <a:cs typeface="Times New Roman" pitchFamily="18" charset="0"/>
              </a:rPr>
              <a:t>increase in thickness with increased time of shear (shear thickening)</a:t>
            </a:r>
            <a:r>
              <a:rPr lang="en-US" sz="1800" dirty="0">
                <a:latin typeface="Times New Roman" pitchFamily="18" charset="0"/>
                <a:cs typeface="Times New Roman" pitchFamily="18" charset="0"/>
              </a:rPr>
              <a:t> in the rheologic analysis: e.g. magnesia magma (</a:t>
            </a:r>
            <a:r>
              <a:rPr lang="en-US" sz="1800" b="1" dirty="0">
                <a:solidFill>
                  <a:srgbClr val="7030A0"/>
                </a:solidFill>
                <a:latin typeface="Times New Roman" pitchFamily="18" charset="0"/>
                <a:cs typeface="Times New Roman" pitchFamily="18" charset="0"/>
              </a:rPr>
              <a:t>shear rates of greater than 30 sec</a:t>
            </a:r>
            <a:r>
              <a:rPr lang="en-US" sz="1800" b="1" baseline="30000" dirty="0">
                <a:solidFill>
                  <a:srgbClr val="7030A0"/>
                </a:solidFill>
                <a:latin typeface="Times New Roman" pitchFamily="18" charset="0"/>
                <a:cs typeface="Times New Roman" pitchFamily="18" charset="0"/>
              </a:rPr>
              <a:t>-1</a:t>
            </a:r>
            <a:r>
              <a:rPr lang="en-US" sz="1800" dirty="0">
                <a:latin typeface="Times New Roman" pitchFamily="18" charset="0"/>
                <a:cs typeface="Times New Roman" pitchFamily="18" charset="0"/>
              </a:rPr>
              <a:t>)</a:t>
            </a:r>
          </a:p>
          <a:p>
            <a:pPr algn="just" rtl="0">
              <a:buFont typeface="Wingdings" pitchFamily="2" charset="2"/>
              <a:buChar char="Ø"/>
            </a:pPr>
            <a:endParaRPr lang="en-US" sz="1800" dirty="0">
              <a:latin typeface="Times New Roman" pitchFamily="18" charset="0"/>
              <a:cs typeface="Times New Roman" pitchFamily="18" charset="0"/>
            </a:endParaRPr>
          </a:p>
          <a:p>
            <a:pPr algn="just" rtl="0">
              <a:buFont typeface="Wingdings" pitchFamily="2" charset="2"/>
              <a:buChar char="Ø"/>
            </a:pPr>
            <a:r>
              <a:rPr lang="en-US" sz="1800" dirty="0">
                <a:latin typeface="Times New Roman" pitchFamily="18" charset="0"/>
                <a:cs typeface="Times New Roman" pitchFamily="18" charset="0"/>
              </a:rPr>
              <a:t>While </a:t>
            </a:r>
            <a:r>
              <a:rPr lang="en-US" sz="1800" b="1" dirty="0">
                <a:latin typeface="Times New Roman" pitchFamily="18" charset="0"/>
                <a:cs typeface="Times New Roman" pitchFamily="18" charset="0"/>
              </a:rPr>
              <a:t>(below 30 sec</a:t>
            </a:r>
            <a:r>
              <a:rPr lang="en-US" sz="1800" b="1" baseline="30000" dirty="0">
                <a:latin typeface="Times New Roman" pitchFamily="18" charset="0"/>
                <a:cs typeface="Times New Roman" pitchFamily="18" charset="0"/>
              </a:rPr>
              <a:t>-1</a:t>
            </a:r>
            <a:r>
              <a:rPr lang="en-US" sz="1800" b="1" dirty="0">
                <a:latin typeface="Times New Roman" pitchFamily="18" charset="0"/>
                <a:cs typeface="Times New Roman" pitchFamily="18" charset="0"/>
              </a:rPr>
              <a:t>) </a:t>
            </a:r>
            <a:r>
              <a:rPr lang="en-US" sz="1800" dirty="0">
                <a:latin typeface="Times New Roman" pitchFamily="18" charset="0"/>
                <a:cs typeface="Times New Roman" pitchFamily="18" charset="0"/>
              </a:rPr>
              <a:t>the magma showed </a:t>
            </a:r>
            <a:r>
              <a:rPr lang="en-US" sz="1800" b="1" dirty="0">
                <a:latin typeface="Times New Roman" pitchFamily="18" charset="0"/>
                <a:cs typeface="Times New Roman" pitchFamily="18" charset="0"/>
              </a:rPr>
              <a:t>normal thixotropy</a:t>
            </a:r>
            <a:r>
              <a:rPr lang="en-US" sz="1800" dirty="0">
                <a:latin typeface="Times New Roman" pitchFamily="18" charset="0"/>
                <a:cs typeface="Times New Roman" pitchFamily="18" charset="0"/>
              </a:rPr>
              <a:t>, the </a:t>
            </a:r>
            <a:r>
              <a:rPr lang="en-US" sz="1800" b="1" dirty="0" err="1">
                <a:latin typeface="Times New Roman" pitchFamily="18" charset="0"/>
                <a:cs typeface="Times New Roman" pitchFamily="18" charset="0"/>
              </a:rPr>
              <a:t>downcurve</a:t>
            </a:r>
            <a:r>
              <a:rPr lang="en-US" sz="1800" b="1" dirty="0">
                <a:latin typeface="Times New Roman" pitchFamily="18" charset="0"/>
                <a:cs typeface="Times New Roman" pitchFamily="18" charset="0"/>
              </a:rPr>
              <a:t> appearing to the left of the upcurve.</a:t>
            </a:r>
          </a:p>
          <a:p>
            <a:pPr algn="l" rtl="0">
              <a:buNone/>
            </a:pPr>
            <a:endParaRPr lang="ar-IQ" sz="1800" dirty="0">
              <a:latin typeface="Times New Roman" pitchFamily="18" charset="0"/>
              <a:cs typeface="Times New Roman" pitchFamily="18" charset="0"/>
            </a:endParaRPr>
          </a:p>
        </p:txBody>
      </p:sp>
      <p:pic>
        <p:nvPicPr>
          <p:cNvPr id="39937" name="Picture 1"/>
          <p:cNvPicPr>
            <a:picLocks noChangeAspect="1" noChangeArrowheads="1"/>
          </p:cNvPicPr>
          <p:nvPr/>
        </p:nvPicPr>
        <p:blipFill>
          <a:blip r:embed="rId2" cstate="print"/>
          <a:srcRect l="2155"/>
          <a:stretch/>
        </p:blipFill>
        <p:spPr bwMode="auto">
          <a:xfrm>
            <a:off x="5257800" y="1161531"/>
            <a:ext cx="3459163" cy="2820437"/>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399" y="209550"/>
            <a:ext cx="6257861" cy="4648200"/>
          </a:xfrm>
        </p:spPr>
        <p:txBody>
          <a:bodyPr>
            <a:normAutofit fontScale="55000" lnSpcReduction="20000"/>
          </a:bodyPr>
          <a:lstStyle/>
          <a:p>
            <a:pPr algn="just" rtl="0">
              <a:buFont typeface="Wingdings" pitchFamily="2" charset="2"/>
              <a:buChar char="Ø"/>
            </a:pPr>
            <a:r>
              <a:rPr lang="en-US" sz="2300" dirty="0">
                <a:latin typeface="Times New Roman" pitchFamily="18" charset="0"/>
                <a:cs typeface="Times New Roman" pitchFamily="18" charset="0"/>
              </a:rPr>
              <a:t>Negative thixotropy or antithixotropy should not be confused with dilatancy or rheopexy:</a:t>
            </a:r>
          </a:p>
          <a:p>
            <a:pPr algn="just" rtl="0">
              <a:buFont typeface="Wingdings" pitchFamily="2" charset="2"/>
              <a:buChar char="Ø"/>
            </a:pPr>
            <a:endParaRPr lang="en-US" sz="2300" dirty="0">
              <a:latin typeface="Times New Roman" pitchFamily="18" charset="0"/>
              <a:cs typeface="Times New Roman" pitchFamily="18" charset="0"/>
            </a:endParaRPr>
          </a:p>
          <a:p>
            <a:pPr algn="just" rtl="0">
              <a:buFont typeface="Wingdings" pitchFamily="2" charset="2"/>
              <a:buChar char="Ø"/>
            </a:pPr>
            <a:endParaRPr lang="en-US" sz="2300" dirty="0">
              <a:latin typeface="Times New Roman" pitchFamily="18" charset="0"/>
              <a:cs typeface="Times New Roman" pitchFamily="18" charset="0"/>
            </a:endParaRPr>
          </a:p>
          <a:p>
            <a:pPr algn="just" rtl="0">
              <a:buFont typeface="Wingdings" pitchFamily="2" charset="2"/>
              <a:buChar char="Ø"/>
            </a:pPr>
            <a:endParaRPr lang="en-US" sz="2300" dirty="0">
              <a:latin typeface="Times New Roman" pitchFamily="18" charset="0"/>
              <a:cs typeface="Times New Roman" pitchFamily="18" charset="0"/>
            </a:endParaRPr>
          </a:p>
          <a:p>
            <a:pPr algn="just" rtl="0">
              <a:buFont typeface="Wingdings" pitchFamily="2" charset="2"/>
              <a:buChar char="Ø"/>
            </a:pPr>
            <a:endParaRPr lang="en-US" sz="2300" dirty="0">
              <a:latin typeface="Times New Roman" pitchFamily="18" charset="0"/>
              <a:cs typeface="Times New Roman" pitchFamily="18" charset="0"/>
            </a:endParaRPr>
          </a:p>
          <a:p>
            <a:pPr algn="just" rtl="0">
              <a:buFont typeface="Wingdings" pitchFamily="2" charset="2"/>
              <a:buChar char="Ø"/>
            </a:pPr>
            <a:endParaRPr lang="en-US" sz="2800" dirty="0">
              <a:latin typeface="Times New Roman" pitchFamily="18" charset="0"/>
              <a:cs typeface="Times New Roman" pitchFamily="18" charset="0"/>
            </a:endParaRPr>
          </a:p>
          <a:p>
            <a:pPr algn="just" rtl="0">
              <a:buFont typeface="Wingdings" pitchFamily="2" charset="2"/>
              <a:buChar char="Ø"/>
            </a:pPr>
            <a:endParaRPr lang="en-US" sz="2800" dirty="0">
              <a:latin typeface="Times New Roman" pitchFamily="18" charset="0"/>
              <a:cs typeface="Times New Roman" pitchFamily="18" charset="0"/>
            </a:endParaRPr>
          </a:p>
          <a:p>
            <a:pPr algn="just" rtl="0">
              <a:buFont typeface="Wingdings" pitchFamily="2" charset="2"/>
              <a:buChar char="Ø"/>
            </a:pPr>
            <a:endParaRPr lang="en-US" sz="2800" dirty="0">
              <a:latin typeface="Times New Roman" pitchFamily="18" charset="0"/>
              <a:cs typeface="Times New Roman" pitchFamily="18" charset="0"/>
            </a:endParaRPr>
          </a:p>
          <a:p>
            <a:pPr algn="just" rtl="0">
              <a:buFont typeface="Wingdings" pitchFamily="2" charset="2"/>
              <a:buChar char="Ø"/>
            </a:pPr>
            <a:endParaRPr lang="en-US" sz="2800" dirty="0">
              <a:latin typeface="Times New Roman" pitchFamily="18" charset="0"/>
              <a:cs typeface="Times New Roman" pitchFamily="18" charset="0"/>
            </a:endParaRPr>
          </a:p>
          <a:p>
            <a:pPr algn="just" rtl="0">
              <a:buFont typeface="Wingdings" pitchFamily="2" charset="2"/>
              <a:buChar char="Ø"/>
            </a:pPr>
            <a:endParaRPr lang="en-US" sz="2800" dirty="0">
              <a:latin typeface="Times New Roman" pitchFamily="18" charset="0"/>
              <a:cs typeface="Times New Roman" pitchFamily="18" charset="0"/>
            </a:endParaRPr>
          </a:p>
          <a:p>
            <a:pPr algn="just" rtl="0">
              <a:buFont typeface="Wingdings" pitchFamily="2" charset="2"/>
              <a:buChar char="Ø"/>
            </a:pPr>
            <a:endParaRPr lang="en-US" sz="2800" dirty="0">
              <a:latin typeface="Times New Roman" pitchFamily="18" charset="0"/>
              <a:cs typeface="Times New Roman" pitchFamily="18" charset="0"/>
            </a:endParaRPr>
          </a:p>
          <a:p>
            <a:pPr algn="just" rtl="0">
              <a:buFont typeface="Wingdings" pitchFamily="2" charset="2"/>
              <a:buChar char="Ø"/>
            </a:pPr>
            <a:endParaRPr lang="en-US" sz="2800" dirty="0">
              <a:latin typeface="Times New Roman" pitchFamily="18" charset="0"/>
              <a:cs typeface="Times New Roman" pitchFamily="18" charset="0"/>
            </a:endParaRPr>
          </a:p>
          <a:p>
            <a:pPr algn="just" rtl="0">
              <a:buFont typeface="Wingdings" pitchFamily="2" charset="2"/>
              <a:buChar char="Ø"/>
            </a:pPr>
            <a:endParaRPr lang="en-US" sz="2800" dirty="0">
              <a:latin typeface="Times New Roman" pitchFamily="18" charset="0"/>
              <a:cs typeface="Times New Roman" pitchFamily="18" charset="0"/>
            </a:endParaRPr>
          </a:p>
          <a:p>
            <a:pPr marL="0" indent="0" algn="just" rtl="0">
              <a:buNone/>
            </a:pPr>
            <a:endParaRPr lang="en-US" sz="2300" dirty="0">
              <a:latin typeface="Times New Roman" pitchFamily="18" charset="0"/>
              <a:cs typeface="Times New Roman" pitchFamily="18" charset="0"/>
            </a:endParaRPr>
          </a:p>
          <a:p>
            <a:pPr algn="just" rtl="0">
              <a:buFont typeface="Wingdings" pitchFamily="2" charset="2"/>
              <a:buChar char="Ø"/>
            </a:pPr>
            <a:r>
              <a:rPr lang="en-US" sz="2300" b="1" u="sng" dirty="0">
                <a:solidFill>
                  <a:srgbClr val="0070C0"/>
                </a:solidFill>
                <a:latin typeface="Times New Roman" pitchFamily="18" charset="0"/>
                <a:cs typeface="Times New Roman" pitchFamily="18" charset="0"/>
              </a:rPr>
              <a:t>Rheopexy</a:t>
            </a:r>
            <a:r>
              <a:rPr lang="en-US" sz="2300" dirty="0">
                <a:latin typeface="Times New Roman" pitchFamily="18" charset="0"/>
                <a:cs typeface="Times New Roman" pitchFamily="18" charset="0"/>
              </a:rPr>
              <a:t> is a phenomenon in which </a:t>
            </a:r>
            <a:r>
              <a:rPr lang="en-US" sz="2300" dirty="0">
                <a:solidFill>
                  <a:srgbClr val="0070C0"/>
                </a:solidFill>
                <a:latin typeface="Times New Roman" pitchFamily="18" charset="0"/>
                <a:cs typeface="Times New Roman" pitchFamily="18" charset="0"/>
              </a:rPr>
              <a:t>solid forms a gel more readily when gently shaken (</a:t>
            </a:r>
            <a:r>
              <a:rPr lang="en-US" sz="2300" b="1" dirty="0">
                <a:solidFill>
                  <a:srgbClr val="0070C0"/>
                </a:solidFill>
                <a:latin typeface="Times New Roman" pitchFamily="18" charset="0"/>
                <a:cs typeface="Times New Roman" pitchFamily="18" charset="0"/>
              </a:rPr>
              <a:t>rolling and rocking motion so particles acquire random orientation and network established</a:t>
            </a:r>
            <a:r>
              <a:rPr lang="en-US" sz="2300" dirty="0">
                <a:solidFill>
                  <a:srgbClr val="0070C0"/>
                </a:solidFill>
                <a:latin typeface="Times New Roman" pitchFamily="18" charset="0"/>
                <a:cs typeface="Times New Roman" pitchFamily="18" charset="0"/>
              </a:rPr>
              <a:t>) than when allowed to form the gel while the material is kept at rest</a:t>
            </a:r>
            <a:r>
              <a:rPr lang="en-US" sz="2300" dirty="0">
                <a:latin typeface="Times New Roman" pitchFamily="18" charset="0"/>
                <a:cs typeface="Times New Roman" pitchFamily="18" charset="0"/>
              </a:rPr>
              <a:t>. </a:t>
            </a:r>
          </a:p>
          <a:p>
            <a:pPr algn="just" rtl="0">
              <a:buFont typeface="Wingdings" pitchFamily="2" charset="2"/>
              <a:buChar char="Ø"/>
            </a:pPr>
            <a:r>
              <a:rPr lang="en-US" sz="2300" b="1" dirty="0">
                <a:solidFill>
                  <a:srgbClr val="FF0000"/>
                </a:solidFill>
                <a:latin typeface="Times New Roman" pitchFamily="18" charset="0"/>
                <a:cs typeface="Times New Roman" pitchFamily="18" charset="0"/>
              </a:rPr>
              <a:t>In a rheopectic system, the gel is the equilibrium form</a:t>
            </a:r>
            <a:r>
              <a:rPr lang="en-US" sz="2300" dirty="0">
                <a:latin typeface="Times New Roman" pitchFamily="18" charset="0"/>
                <a:cs typeface="Times New Roman" pitchFamily="18" charset="0"/>
              </a:rPr>
              <a:t>, whereas in </a:t>
            </a:r>
            <a:r>
              <a:rPr lang="en-US" sz="2300" b="1" dirty="0">
                <a:solidFill>
                  <a:srgbClr val="00B050"/>
                </a:solidFill>
                <a:latin typeface="Times New Roman" pitchFamily="18" charset="0"/>
                <a:cs typeface="Times New Roman" pitchFamily="18" charset="0"/>
              </a:rPr>
              <a:t>antithixotropy, the equilibrium state is the sol. </a:t>
            </a:r>
          </a:p>
        </p:txBody>
      </p:sp>
      <p:graphicFrame>
        <p:nvGraphicFramePr>
          <p:cNvPr id="2" name="Table 1">
            <a:extLst>
              <a:ext uri="{FF2B5EF4-FFF2-40B4-BE49-F238E27FC236}">
                <a16:creationId xmlns:a16="http://schemas.microsoft.com/office/drawing/2014/main" id="{53E7ED88-B6DF-733E-76CB-D71466155D93}"/>
              </a:ext>
            </a:extLst>
          </p:cNvPr>
          <p:cNvGraphicFramePr>
            <a:graphicFrameLocks noGrp="1"/>
          </p:cNvGraphicFramePr>
          <p:nvPr>
            <p:extLst>
              <p:ext uri="{D42A27DB-BD31-4B8C-83A1-F6EECF244321}">
                <p14:modId xmlns:p14="http://schemas.microsoft.com/office/powerpoint/2010/main" val="4225006763"/>
              </p:ext>
            </p:extLst>
          </p:nvPr>
        </p:nvGraphicFramePr>
        <p:xfrm>
          <a:off x="228600" y="590550"/>
          <a:ext cx="6019800" cy="3198196"/>
        </p:xfrm>
        <a:graphic>
          <a:graphicData uri="http://schemas.openxmlformats.org/drawingml/2006/table">
            <a:tbl>
              <a:tblPr firstRow="1" bandRow="1">
                <a:tableStyleId>{5C22544A-7EE6-4342-B048-85BDC9FD1C3A}</a:tableStyleId>
              </a:tblPr>
              <a:tblGrid>
                <a:gridCol w="1014573">
                  <a:extLst>
                    <a:ext uri="{9D8B030D-6E8A-4147-A177-3AD203B41FA5}">
                      <a16:colId xmlns:a16="http://schemas.microsoft.com/office/drawing/2014/main" val="2882743355"/>
                    </a:ext>
                  </a:extLst>
                </a:gridCol>
                <a:gridCol w="2531745">
                  <a:extLst>
                    <a:ext uri="{9D8B030D-6E8A-4147-A177-3AD203B41FA5}">
                      <a16:colId xmlns:a16="http://schemas.microsoft.com/office/drawing/2014/main" val="1071970513"/>
                    </a:ext>
                  </a:extLst>
                </a:gridCol>
                <a:gridCol w="2473482">
                  <a:extLst>
                    <a:ext uri="{9D8B030D-6E8A-4147-A177-3AD203B41FA5}">
                      <a16:colId xmlns:a16="http://schemas.microsoft.com/office/drawing/2014/main" val="3129287865"/>
                    </a:ext>
                  </a:extLst>
                </a:gridCol>
              </a:tblGrid>
              <a:tr h="323364">
                <a:tc>
                  <a:txBody>
                    <a:bodyPr/>
                    <a:lstStyle/>
                    <a:p>
                      <a:r>
                        <a:rPr lang="en-US" sz="1200" b="1" dirty="0"/>
                        <a:t>Property</a:t>
                      </a:r>
                      <a:endParaRPr lang="en-US" sz="1200" dirty="0"/>
                    </a:p>
                  </a:txBody>
                  <a:tcPr anchor="ctr"/>
                </a:tc>
                <a:tc>
                  <a:txBody>
                    <a:bodyPr/>
                    <a:lstStyle/>
                    <a:p>
                      <a:r>
                        <a:rPr lang="en-US" sz="1200" b="1" dirty="0"/>
                        <a:t>Dilatancy</a:t>
                      </a:r>
                      <a:endParaRPr lang="en-US" sz="1200" dirty="0"/>
                    </a:p>
                  </a:txBody>
                  <a:tcPr anchor="ctr"/>
                </a:tc>
                <a:tc>
                  <a:txBody>
                    <a:bodyPr/>
                    <a:lstStyle/>
                    <a:p>
                      <a:r>
                        <a:rPr lang="en-US" sz="1200" b="1" dirty="0" err="1"/>
                        <a:t>Antithixotropy</a:t>
                      </a:r>
                      <a:endParaRPr lang="en-US" sz="1200" dirty="0"/>
                    </a:p>
                  </a:txBody>
                  <a:tcPr anchor="ctr"/>
                </a:tc>
                <a:extLst>
                  <a:ext uri="{0D108BD9-81ED-4DB2-BD59-A6C34878D82A}">
                    <a16:rowId xmlns:a16="http://schemas.microsoft.com/office/drawing/2014/main" val="1969646490"/>
                  </a:ext>
                </a:extLst>
              </a:tr>
              <a:tr h="877070">
                <a:tc>
                  <a:txBody>
                    <a:bodyPr/>
                    <a:lstStyle/>
                    <a:p>
                      <a:r>
                        <a:rPr lang="en-US" sz="1100" b="1" dirty="0">
                          <a:latin typeface="Times New Roman" panose="02020603050405020304" pitchFamily="18" charset="0"/>
                          <a:cs typeface="Times New Roman" panose="02020603050405020304" pitchFamily="18" charset="0"/>
                        </a:rPr>
                        <a:t>Definition</a:t>
                      </a:r>
                      <a:endParaRPr lang="en-US" sz="1100" dirty="0">
                        <a:latin typeface="Times New Roman" panose="02020603050405020304" pitchFamily="18" charset="0"/>
                        <a:cs typeface="Times New Roman" panose="02020603050405020304" pitchFamily="18" charset="0"/>
                      </a:endParaRPr>
                    </a:p>
                  </a:txBody>
                  <a:tcPr anchor="ctr"/>
                </a:tc>
                <a:tc>
                  <a:txBody>
                    <a:bodyPr/>
                    <a:lstStyle/>
                    <a:p>
                      <a:pPr algn="just"/>
                      <a:r>
                        <a:rPr lang="en-US" sz="1100" dirty="0">
                          <a:latin typeface="Times New Roman" panose="02020603050405020304" pitchFamily="18" charset="0"/>
                          <a:cs typeface="Times New Roman" panose="02020603050405020304" pitchFamily="18" charset="0"/>
                        </a:rPr>
                        <a:t>A </a:t>
                      </a:r>
                      <a:r>
                        <a:rPr lang="en-US" sz="1100" b="1" dirty="0">
                          <a:solidFill>
                            <a:srgbClr val="FF0000"/>
                          </a:solidFill>
                          <a:latin typeface="Times New Roman" panose="02020603050405020304" pitchFamily="18" charset="0"/>
                          <a:cs typeface="Times New Roman" panose="02020603050405020304" pitchFamily="18" charset="0"/>
                        </a:rPr>
                        <a:t>shear-thickening</a:t>
                      </a:r>
                      <a:r>
                        <a:rPr lang="en-US" sz="1100" dirty="0">
                          <a:latin typeface="Times New Roman" panose="02020603050405020304" pitchFamily="18" charset="0"/>
                          <a:cs typeface="Times New Roman" panose="02020603050405020304" pitchFamily="18" charset="0"/>
                        </a:rPr>
                        <a:t> behavior where viscosity </a:t>
                      </a:r>
                      <a:r>
                        <a:rPr lang="en-US" sz="1100" b="1" dirty="0">
                          <a:solidFill>
                            <a:srgbClr val="FF0000"/>
                          </a:solidFill>
                          <a:latin typeface="Times New Roman" panose="02020603050405020304" pitchFamily="18" charset="0"/>
                          <a:cs typeface="Times New Roman" panose="02020603050405020304" pitchFamily="18" charset="0"/>
                        </a:rPr>
                        <a:t>increases instantly</a:t>
                      </a:r>
                      <a:r>
                        <a:rPr lang="en-US" sz="1100" dirty="0">
                          <a:solidFill>
                            <a:srgbClr val="FF0000"/>
                          </a:solidFill>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when shear is applied and returns to normal immediately when shear stops.</a:t>
                      </a:r>
                    </a:p>
                  </a:txBody>
                  <a:tcPr anchor="ctr"/>
                </a:tc>
                <a:tc>
                  <a:txBody>
                    <a:bodyPr/>
                    <a:lstStyle/>
                    <a:p>
                      <a:pPr algn="just"/>
                      <a:r>
                        <a:rPr lang="en-US" sz="1100" dirty="0">
                          <a:latin typeface="Times New Roman" panose="02020603050405020304" pitchFamily="18" charset="0"/>
                          <a:cs typeface="Times New Roman" panose="02020603050405020304" pitchFamily="18" charset="0"/>
                        </a:rPr>
                        <a:t>A </a:t>
                      </a:r>
                      <a:r>
                        <a:rPr lang="en-US" sz="1100" b="1" dirty="0">
                          <a:solidFill>
                            <a:srgbClr val="FF0000"/>
                          </a:solidFill>
                          <a:latin typeface="Times New Roman" panose="02020603050405020304" pitchFamily="18" charset="0"/>
                          <a:cs typeface="Times New Roman" panose="02020603050405020304" pitchFamily="18" charset="0"/>
                        </a:rPr>
                        <a:t>time-dependent shear-thickening</a:t>
                      </a:r>
                      <a:r>
                        <a:rPr lang="en-US" sz="1100" dirty="0">
                          <a:solidFill>
                            <a:srgbClr val="FF0000"/>
                          </a:solidFill>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behavior where viscosity </a:t>
                      </a:r>
                      <a:r>
                        <a:rPr lang="en-US" sz="1100" b="1" dirty="0">
                          <a:solidFill>
                            <a:srgbClr val="FF0000"/>
                          </a:solidFill>
                          <a:latin typeface="Times New Roman" panose="02020603050405020304" pitchFamily="18" charset="0"/>
                          <a:cs typeface="Times New Roman" panose="02020603050405020304" pitchFamily="18" charset="0"/>
                        </a:rPr>
                        <a:t>gradually increases</a:t>
                      </a:r>
                      <a:r>
                        <a:rPr lang="en-US" sz="1100" dirty="0">
                          <a:solidFill>
                            <a:srgbClr val="FF0000"/>
                          </a:solidFill>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under shear and </a:t>
                      </a:r>
                      <a:r>
                        <a:rPr lang="en-US" sz="1100" b="1" dirty="0">
                          <a:solidFill>
                            <a:srgbClr val="FF0000"/>
                          </a:solidFill>
                          <a:latin typeface="Times New Roman" panose="02020603050405020304" pitchFamily="18" charset="0"/>
                          <a:cs typeface="Times New Roman" panose="02020603050405020304" pitchFamily="18" charset="0"/>
                        </a:rPr>
                        <a:t>gradually decreases</a:t>
                      </a:r>
                      <a:r>
                        <a:rPr lang="en-US" sz="1100" dirty="0">
                          <a:solidFill>
                            <a:srgbClr val="FF0000"/>
                          </a:solidFill>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after shear is removed.</a:t>
                      </a:r>
                    </a:p>
                  </a:txBody>
                  <a:tcPr/>
                </a:tc>
                <a:extLst>
                  <a:ext uri="{0D108BD9-81ED-4DB2-BD59-A6C34878D82A}">
                    <a16:rowId xmlns:a16="http://schemas.microsoft.com/office/drawing/2014/main" val="2293627433"/>
                  </a:ext>
                </a:extLst>
              </a:tr>
              <a:tr h="398668">
                <a:tc>
                  <a:txBody>
                    <a:bodyPr/>
                    <a:lstStyle/>
                    <a:p>
                      <a:r>
                        <a:rPr lang="en-US" sz="1100" b="1" dirty="0">
                          <a:solidFill>
                            <a:schemeClr val="tx1"/>
                          </a:solidFill>
                          <a:latin typeface="Times New Roman" panose="02020603050405020304" pitchFamily="18" charset="0"/>
                          <a:cs typeface="Times New Roman" panose="02020603050405020304" pitchFamily="18" charset="0"/>
                        </a:rPr>
                        <a:t>Type of system</a:t>
                      </a:r>
                    </a:p>
                  </a:txBody>
                  <a:tcPr/>
                </a:tc>
                <a:tc>
                  <a:txBody>
                    <a:bodyPr/>
                    <a:lstStyle/>
                    <a:p>
                      <a:pPr algn="just"/>
                      <a:r>
                        <a:rPr lang="en-US" sz="1100" b="1" dirty="0">
                          <a:solidFill>
                            <a:srgbClr val="FF0000"/>
                          </a:solidFill>
                          <a:latin typeface="Times New Roman" panose="02020603050405020304" pitchFamily="18" charset="0"/>
                          <a:cs typeface="Times New Roman" panose="02020603050405020304" pitchFamily="18" charset="0"/>
                        </a:rPr>
                        <a:t>Deflocculated (Starch in water)</a:t>
                      </a:r>
                    </a:p>
                  </a:txBody>
                  <a:tcPr/>
                </a:tc>
                <a:tc>
                  <a:txBody>
                    <a:bodyPr/>
                    <a:lstStyle/>
                    <a:p>
                      <a:pPr algn="just"/>
                      <a:r>
                        <a:rPr lang="en-US" sz="1100" b="1" dirty="0">
                          <a:solidFill>
                            <a:srgbClr val="FF0000"/>
                          </a:solidFill>
                          <a:latin typeface="Times New Roman" panose="02020603050405020304" pitchFamily="18" charset="0"/>
                          <a:cs typeface="Times New Roman" panose="02020603050405020304" pitchFamily="18" charset="0"/>
                        </a:rPr>
                        <a:t>Flocculated (clay suspensions, some gels)</a:t>
                      </a:r>
                    </a:p>
                  </a:txBody>
                  <a:tcPr/>
                </a:tc>
                <a:extLst>
                  <a:ext uri="{0D108BD9-81ED-4DB2-BD59-A6C34878D82A}">
                    <a16:rowId xmlns:a16="http://schemas.microsoft.com/office/drawing/2014/main" val="300664570"/>
                  </a:ext>
                </a:extLst>
              </a:tr>
              <a:tr h="398668">
                <a:tc>
                  <a:txBody>
                    <a:bodyPr/>
                    <a:lstStyle/>
                    <a:p>
                      <a:r>
                        <a:rPr lang="en-US" sz="1100" b="1" dirty="0">
                          <a:solidFill>
                            <a:schemeClr val="tx1"/>
                          </a:solidFill>
                          <a:latin typeface="Times New Roman" panose="02020603050405020304" pitchFamily="18" charset="0"/>
                          <a:cs typeface="Times New Roman" panose="02020603050405020304" pitchFamily="18" charset="0"/>
                        </a:rPr>
                        <a:t>Content</a:t>
                      </a:r>
                    </a:p>
                  </a:txBody>
                  <a:tcPr/>
                </a:tc>
                <a:tc>
                  <a:txBody>
                    <a:bodyPr/>
                    <a:lstStyle/>
                    <a:p>
                      <a:pPr algn="just"/>
                      <a:r>
                        <a:rPr lang="en-US" sz="1100" dirty="0">
                          <a:latin typeface="Times New Roman" pitchFamily="18" charset="0"/>
                          <a:cs typeface="Times New Roman" pitchFamily="18" charset="0"/>
                        </a:rPr>
                        <a:t>Greater than </a:t>
                      </a:r>
                      <a:r>
                        <a:rPr lang="en-US" sz="1100" b="1" dirty="0">
                          <a:solidFill>
                            <a:srgbClr val="FF0000"/>
                          </a:solidFill>
                          <a:latin typeface="Times New Roman" pitchFamily="18" charset="0"/>
                          <a:cs typeface="Times New Roman" pitchFamily="18" charset="0"/>
                        </a:rPr>
                        <a:t>50% by volume of solid dispersed phase</a:t>
                      </a:r>
                    </a:p>
                  </a:txBody>
                  <a:tcPr/>
                </a:tc>
                <a:tc>
                  <a:txBody>
                    <a:bodyPr/>
                    <a:lstStyle/>
                    <a:p>
                      <a:pPr algn="just"/>
                      <a:r>
                        <a:rPr lang="en-US" sz="1100" b="1" dirty="0">
                          <a:solidFill>
                            <a:srgbClr val="FF0000"/>
                          </a:solidFill>
                          <a:latin typeface="Times New Roman" pitchFamily="18" charset="0"/>
                          <a:cs typeface="Times New Roman" pitchFamily="18" charset="0"/>
                        </a:rPr>
                        <a:t>Low solids content (1%-10%)</a:t>
                      </a:r>
                    </a:p>
                  </a:txBody>
                  <a:tcPr/>
                </a:tc>
                <a:extLst>
                  <a:ext uri="{0D108BD9-81ED-4DB2-BD59-A6C34878D82A}">
                    <a16:rowId xmlns:a16="http://schemas.microsoft.com/office/drawing/2014/main" val="1680752088"/>
                  </a:ext>
                </a:extLst>
              </a:tr>
              <a:tr h="717602">
                <a:tc>
                  <a:txBody>
                    <a:bodyPr/>
                    <a:lstStyle/>
                    <a:p>
                      <a:r>
                        <a:rPr lang="en-US" sz="1100" b="1" dirty="0">
                          <a:latin typeface="Times New Roman" panose="02020603050405020304" pitchFamily="18" charset="0"/>
                          <a:cs typeface="Times New Roman" panose="02020603050405020304" pitchFamily="18" charset="0"/>
                        </a:rPr>
                        <a:t>Cause</a:t>
                      </a:r>
                      <a:endParaRPr lang="en-US" sz="1100" dirty="0">
                        <a:latin typeface="Times New Roman" panose="02020603050405020304" pitchFamily="18" charset="0"/>
                        <a:cs typeface="Times New Roman" panose="02020603050405020304" pitchFamily="18" charset="0"/>
                      </a:endParaRPr>
                    </a:p>
                  </a:txBody>
                  <a:tcPr anchor="ctr"/>
                </a:tc>
                <a:tc>
                  <a:txBody>
                    <a:bodyPr/>
                    <a:lstStyle/>
                    <a:p>
                      <a:pPr algn="just"/>
                      <a:r>
                        <a:rPr lang="en-US" sz="1100" dirty="0">
                          <a:latin typeface="Times New Roman" panose="02020603050405020304" pitchFamily="18" charset="0"/>
                          <a:cs typeface="Times New Roman" panose="02020603050405020304" pitchFamily="18" charset="0"/>
                        </a:rPr>
                        <a:t>Increased particle interactions in </a:t>
                      </a:r>
                      <a:r>
                        <a:rPr lang="en-US" sz="1100" b="1" dirty="0">
                          <a:solidFill>
                            <a:srgbClr val="FF0000"/>
                          </a:solidFill>
                          <a:latin typeface="Times New Roman" panose="02020603050405020304" pitchFamily="18" charset="0"/>
                          <a:cs typeface="Times New Roman" panose="02020603050405020304" pitchFamily="18" charset="0"/>
                        </a:rPr>
                        <a:t>highly concentrated suspensions</a:t>
                      </a:r>
                      <a:r>
                        <a:rPr lang="en-US" sz="1100" dirty="0">
                          <a:latin typeface="Times New Roman" panose="02020603050405020304" pitchFamily="18" charset="0"/>
                          <a:cs typeface="Times New Roman" panose="02020603050405020304" pitchFamily="18" charset="0"/>
                        </a:rPr>
                        <a:t> (particles move apart, increasing resistance).</a:t>
                      </a:r>
                    </a:p>
                  </a:txBody>
                  <a:tcPr anchor="ctr"/>
                </a:tc>
                <a:tc>
                  <a:txBody>
                    <a:bodyPr/>
                    <a:lstStyle/>
                    <a:p>
                      <a:pPr algn="just"/>
                      <a:r>
                        <a:rPr lang="en-US" sz="1100" dirty="0">
                          <a:latin typeface="Times New Roman" panose="02020603050405020304" pitchFamily="18" charset="0"/>
                          <a:cs typeface="Times New Roman" panose="02020603050405020304" pitchFamily="18" charset="0"/>
                        </a:rPr>
                        <a:t>Formation of a </a:t>
                      </a:r>
                      <a:r>
                        <a:rPr lang="en-US" sz="1100" b="1" dirty="0">
                          <a:solidFill>
                            <a:srgbClr val="FF0000"/>
                          </a:solidFill>
                          <a:latin typeface="Times New Roman" panose="02020603050405020304" pitchFamily="18" charset="0"/>
                          <a:cs typeface="Times New Roman" panose="02020603050405020304" pitchFamily="18" charset="0"/>
                        </a:rPr>
                        <a:t>network structure</a:t>
                      </a:r>
                      <a:r>
                        <a:rPr lang="en-US" sz="1100" dirty="0">
                          <a:solidFill>
                            <a:srgbClr val="FF0000"/>
                          </a:solidFill>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over time under shear, leading to thickening.</a:t>
                      </a:r>
                    </a:p>
                  </a:txBody>
                  <a:tcPr anchor="ctr"/>
                </a:tc>
                <a:extLst>
                  <a:ext uri="{0D108BD9-81ED-4DB2-BD59-A6C34878D82A}">
                    <a16:rowId xmlns:a16="http://schemas.microsoft.com/office/drawing/2014/main" val="1819360906"/>
                  </a:ext>
                </a:extLst>
              </a:tr>
              <a:tr h="398668">
                <a:tc>
                  <a:txBody>
                    <a:bodyPr/>
                    <a:lstStyle/>
                    <a:p>
                      <a:pPr algn="just"/>
                      <a:r>
                        <a:rPr lang="en-US" sz="1100" b="1" dirty="0">
                          <a:latin typeface="Times New Roman" panose="02020603050405020304" pitchFamily="18" charset="0"/>
                          <a:cs typeface="Times New Roman" panose="02020603050405020304" pitchFamily="18" charset="0"/>
                        </a:rPr>
                        <a:t>Hysteresis Loop</a:t>
                      </a:r>
                      <a:endParaRPr lang="en-US" sz="1100" dirty="0">
                        <a:latin typeface="Times New Roman" panose="02020603050405020304" pitchFamily="18" charset="0"/>
                        <a:cs typeface="Times New Roman" panose="02020603050405020304" pitchFamily="18" charset="0"/>
                      </a:endParaRPr>
                    </a:p>
                  </a:txBody>
                  <a:tcPr anchor="ctr"/>
                </a:tc>
                <a:tc>
                  <a:txBody>
                    <a:bodyPr/>
                    <a:lstStyle/>
                    <a:p>
                      <a:pPr algn="just"/>
                      <a:r>
                        <a:rPr lang="en-US" sz="1100" b="1" dirty="0">
                          <a:solidFill>
                            <a:srgbClr val="FF0000"/>
                          </a:solidFill>
                          <a:latin typeface="Times New Roman" panose="02020603050405020304" pitchFamily="18" charset="0"/>
                          <a:cs typeface="Times New Roman" panose="02020603050405020304" pitchFamily="18" charset="0"/>
                        </a:rPr>
                        <a:t>No hysteresis loop</a:t>
                      </a:r>
                      <a:r>
                        <a:rPr lang="en-US" sz="1100" dirty="0">
                          <a:solidFill>
                            <a:srgbClr val="FF0000"/>
                          </a:solidFill>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(instantaneous response).</a:t>
                      </a:r>
                    </a:p>
                  </a:txBody>
                  <a:tcPr anchor="ctr"/>
                </a:tc>
                <a:tc>
                  <a:txBody>
                    <a:bodyPr/>
                    <a:lstStyle/>
                    <a:p>
                      <a:pPr algn="just"/>
                      <a:r>
                        <a:rPr lang="en-US" sz="1100" b="1" dirty="0">
                          <a:solidFill>
                            <a:srgbClr val="FF0000"/>
                          </a:solidFill>
                          <a:latin typeface="Times New Roman" panose="02020603050405020304" pitchFamily="18" charset="0"/>
                          <a:cs typeface="Times New Roman" panose="02020603050405020304" pitchFamily="18" charset="0"/>
                        </a:rPr>
                        <a:t>Counterclockwise hysteresis loop</a:t>
                      </a:r>
                      <a:r>
                        <a:rPr lang="en-US" sz="1100" dirty="0">
                          <a:solidFill>
                            <a:srgbClr val="FF0000"/>
                          </a:solidFill>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(time-dependent response).</a:t>
                      </a:r>
                    </a:p>
                  </a:txBody>
                  <a:tcPr/>
                </a:tc>
                <a:extLst>
                  <a:ext uri="{0D108BD9-81ED-4DB2-BD59-A6C34878D82A}">
                    <a16:rowId xmlns:a16="http://schemas.microsoft.com/office/drawing/2014/main" val="1071757822"/>
                  </a:ext>
                </a:extLst>
              </a:tr>
            </a:tbl>
          </a:graphicData>
        </a:graphic>
      </p:graphicFrame>
      <p:pic>
        <p:nvPicPr>
          <p:cNvPr id="5" name="Picture 4">
            <a:extLst>
              <a:ext uri="{FF2B5EF4-FFF2-40B4-BE49-F238E27FC236}">
                <a16:creationId xmlns:a16="http://schemas.microsoft.com/office/drawing/2014/main" id="{6E17EC06-FB92-A573-98EA-1FFB2A692371}"/>
              </a:ext>
            </a:extLst>
          </p:cNvPr>
          <p:cNvPicPr>
            <a:picLocks noChangeAspect="1"/>
          </p:cNvPicPr>
          <p:nvPr/>
        </p:nvPicPr>
        <p:blipFill>
          <a:blip r:embed="rId2"/>
          <a:stretch>
            <a:fillRect/>
          </a:stretch>
        </p:blipFill>
        <p:spPr>
          <a:xfrm>
            <a:off x="6580094" y="1733550"/>
            <a:ext cx="2362200" cy="185795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9550"/>
            <a:ext cx="7924800" cy="4495800"/>
          </a:xfrm>
        </p:spPr>
        <p:txBody>
          <a:bodyPr>
            <a:normAutofit lnSpcReduction="10000"/>
          </a:bodyPr>
          <a:lstStyle/>
          <a:p>
            <a:pPr algn="l" rtl="0">
              <a:buNone/>
            </a:pPr>
            <a:r>
              <a:rPr lang="en-US" b="1" dirty="0">
                <a:latin typeface="Times New Roman" pitchFamily="18" charset="0"/>
                <a:cs typeface="Times New Roman" pitchFamily="18" charset="0"/>
              </a:rPr>
              <a:t>DETERMINATION OF RHEOLOGIC PROPERTIES</a:t>
            </a:r>
          </a:p>
          <a:p>
            <a:pPr algn="l" rtl="0">
              <a:buNone/>
            </a:pPr>
            <a:endParaRPr lang="en-US" dirty="0">
              <a:latin typeface="Times New Roman" pitchFamily="18" charset="0"/>
              <a:cs typeface="Times New Roman" pitchFamily="18" charset="0"/>
            </a:endParaRPr>
          </a:p>
          <a:p>
            <a:pPr algn="l" rtl="0">
              <a:buFont typeface="Wingdings" pitchFamily="2" charset="2"/>
              <a:buChar char="Ø"/>
            </a:pPr>
            <a:r>
              <a:rPr lang="en-US" dirty="0">
                <a:solidFill>
                  <a:srgbClr val="FF0000"/>
                </a:solidFill>
                <a:latin typeface="Times New Roman" pitchFamily="18" charset="0"/>
                <a:cs typeface="Times New Roman" pitchFamily="18" charset="0"/>
              </a:rPr>
              <a:t>Choice of Viscometer</a:t>
            </a:r>
          </a:p>
          <a:p>
            <a:pPr algn="l" rtl="0">
              <a:buFont typeface="Wingdings" pitchFamily="2" charset="2"/>
              <a:buChar char="Ø"/>
            </a:pPr>
            <a:endParaRPr lang="en-US" dirty="0">
              <a:solidFill>
                <a:srgbClr val="FF0000"/>
              </a:solidFill>
              <a:latin typeface="Times New Roman" pitchFamily="18" charset="0"/>
              <a:cs typeface="Times New Roman" pitchFamily="18" charset="0"/>
            </a:endParaRPr>
          </a:p>
          <a:p>
            <a:pPr algn="just"/>
            <a:r>
              <a:rPr lang="en-US" b="1" dirty="0">
                <a:solidFill>
                  <a:srgbClr val="FF0000"/>
                </a:solidFill>
                <a:latin typeface="Times New Roman" pitchFamily="18" charset="0"/>
                <a:cs typeface="Times New Roman" pitchFamily="18" charset="0"/>
              </a:rPr>
              <a:t>Newtonian system: </a:t>
            </a:r>
            <a:r>
              <a:rPr lang="en-US" dirty="0">
                <a:latin typeface="Times New Roman" pitchFamily="18" charset="0"/>
                <a:cs typeface="Times New Roman" pitchFamily="18" charset="0"/>
              </a:rPr>
              <a:t>shear rate is directly proportional to shearing stress, instruments that operate at a single shear rate can be used. These </a:t>
            </a:r>
            <a:r>
              <a:rPr lang="en-US" dirty="0">
                <a:solidFill>
                  <a:srgbClr val="00B050"/>
                </a:solidFill>
                <a:latin typeface="Times New Roman" pitchFamily="18" charset="0"/>
                <a:cs typeface="Times New Roman" pitchFamily="18" charset="0"/>
              </a:rPr>
              <a:t>"single-point instruments" </a:t>
            </a:r>
            <a:r>
              <a:rPr lang="en-US" dirty="0">
                <a:latin typeface="Times New Roman" pitchFamily="18" charset="0"/>
                <a:cs typeface="Times New Roman" pitchFamily="18" charset="0"/>
              </a:rPr>
              <a:t>provide a </a:t>
            </a:r>
            <a:r>
              <a:rPr lang="en-US" dirty="0">
                <a:solidFill>
                  <a:srgbClr val="00B050"/>
                </a:solidFill>
                <a:latin typeface="Times New Roman" pitchFamily="18" charset="0"/>
                <a:cs typeface="Times New Roman" pitchFamily="18" charset="0"/>
              </a:rPr>
              <a:t>single point on the </a:t>
            </a:r>
            <a:r>
              <a:rPr lang="en-US" dirty="0" err="1">
                <a:solidFill>
                  <a:srgbClr val="00B050"/>
                </a:solidFill>
                <a:latin typeface="Times New Roman" pitchFamily="18" charset="0"/>
                <a:cs typeface="Times New Roman" pitchFamily="18" charset="0"/>
              </a:rPr>
              <a:t>rheogram</a:t>
            </a:r>
            <a:r>
              <a:rPr lang="en-US" dirty="0">
                <a:solidFill>
                  <a:srgbClr val="00B050"/>
                </a:solidFill>
                <a:latin typeface="Times New Roman" pitchFamily="18" charset="0"/>
                <a:cs typeface="Times New Roman" pitchFamily="18" charset="0"/>
              </a:rPr>
              <a:t>; extrapolation of a line through this point to the origin will result in a complete </a:t>
            </a:r>
            <a:r>
              <a:rPr lang="en-US" dirty="0" err="1">
                <a:solidFill>
                  <a:srgbClr val="00B050"/>
                </a:solidFill>
                <a:latin typeface="Times New Roman" pitchFamily="18" charset="0"/>
                <a:cs typeface="Times New Roman" pitchFamily="18" charset="0"/>
              </a:rPr>
              <a:t>rheogram</a:t>
            </a:r>
            <a:r>
              <a:rPr lang="en-US" dirty="0">
                <a:solidFill>
                  <a:srgbClr val="00B050"/>
                </a:solidFill>
                <a:latin typeface="Times New Roman" pitchFamily="18" charset="0"/>
                <a:cs typeface="Times New Roman" pitchFamily="18" charset="0"/>
              </a:rPr>
              <a:t>. </a:t>
            </a:r>
          </a:p>
          <a:p>
            <a:pPr algn="just"/>
            <a:r>
              <a:rPr lang="en-US" dirty="0">
                <a:latin typeface="Times New Roman" pitchFamily="18" charset="0"/>
                <a:cs typeface="Times New Roman" pitchFamily="18" charset="0"/>
              </a:rPr>
              <a:t>For </a:t>
            </a:r>
            <a:r>
              <a:rPr lang="en-US" b="1" dirty="0">
                <a:solidFill>
                  <a:srgbClr val="FF0000"/>
                </a:solidFill>
                <a:latin typeface="Times New Roman" pitchFamily="18" charset="0"/>
                <a:cs typeface="Times New Roman" pitchFamily="18" charset="0"/>
              </a:rPr>
              <a:t>Non-Newtonian:</a:t>
            </a:r>
            <a:r>
              <a:rPr lang="en-US" dirty="0">
                <a:latin typeface="Times New Roman" pitchFamily="18" charset="0"/>
                <a:cs typeface="Times New Roman" pitchFamily="18" charset="0"/>
              </a:rPr>
              <a:t> a single-point determination is virtually useless in characterizing its flow properties. It is therefore essential that, with non-Newtonian systems, the </a:t>
            </a:r>
            <a:r>
              <a:rPr lang="en-US" dirty="0">
                <a:solidFill>
                  <a:srgbClr val="00B050"/>
                </a:solidFill>
                <a:latin typeface="Times New Roman" pitchFamily="18" charset="0"/>
                <a:cs typeface="Times New Roman" pitchFamily="18" charset="0"/>
              </a:rPr>
              <a:t>instrument can operate at a variety of shear rates</a:t>
            </a:r>
            <a:r>
              <a:rPr lang="en-US" dirty="0">
                <a:latin typeface="Times New Roman" pitchFamily="18" charset="0"/>
                <a:cs typeface="Times New Roman" pitchFamily="18" charset="0"/>
              </a:rPr>
              <a:t>. Such </a:t>
            </a:r>
            <a:r>
              <a:rPr lang="en-US" dirty="0">
                <a:solidFill>
                  <a:srgbClr val="00B050"/>
                </a:solidFill>
                <a:latin typeface="Times New Roman" pitchFamily="18" charset="0"/>
                <a:cs typeface="Times New Roman" pitchFamily="18" charset="0"/>
              </a:rPr>
              <a:t>" multipoint instruments "</a:t>
            </a:r>
            <a:r>
              <a:rPr lang="en-US" dirty="0">
                <a:latin typeface="Times New Roman" pitchFamily="18" charset="0"/>
                <a:cs typeface="Times New Roman" pitchFamily="18" charset="0"/>
              </a:rPr>
              <a:t> are capable of producing a complete </a:t>
            </a:r>
            <a:r>
              <a:rPr lang="en-US" dirty="0" err="1">
                <a:latin typeface="Times New Roman" pitchFamily="18" charset="0"/>
                <a:cs typeface="Times New Roman" pitchFamily="18" charset="0"/>
              </a:rPr>
              <a:t>rheogram</a:t>
            </a:r>
            <a:r>
              <a:rPr lang="en-US" dirty="0">
                <a:latin typeface="Times New Roman" pitchFamily="18" charset="0"/>
                <a:cs typeface="Times New Roman" pitchFamily="18" charset="0"/>
              </a:rPr>
              <a:t> for non-Newtonian systems. </a:t>
            </a:r>
          </a:p>
          <a:p>
            <a:pPr algn="l" rtl="0">
              <a:buFont typeface="Wingdings" pitchFamily="2" charset="2"/>
              <a:buChar char="Ø"/>
            </a:pPr>
            <a:endParaRPr lang="ar-IQ"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47750"/>
            <a:ext cx="4876800" cy="3810000"/>
          </a:xfrm>
        </p:spPr>
        <p:txBody>
          <a:bodyPr>
            <a:normAutofit/>
          </a:bodyPr>
          <a:lstStyle/>
          <a:p>
            <a:pPr algn="l" rtl="0">
              <a:buNone/>
            </a:pPr>
            <a:r>
              <a:rPr lang="en-US" dirty="0">
                <a:latin typeface="Times New Roman" pitchFamily="18" charset="0"/>
                <a:cs typeface="Times New Roman" pitchFamily="18" charset="0"/>
              </a:rPr>
              <a:t>1- Capillary              </a:t>
            </a:r>
          </a:p>
          <a:p>
            <a:pPr algn="l" rtl="0">
              <a:buNone/>
            </a:pPr>
            <a:r>
              <a:rPr lang="en-US" dirty="0">
                <a:latin typeface="Times New Roman" pitchFamily="18" charset="0"/>
                <a:cs typeface="Times New Roman" pitchFamily="18" charset="0"/>
              </a:rPr>
              <a:t>2- Falling-sphere      </a:t>
            </a:r>
          </a:p>
          <a:p>
            <a:pPr algn="l" rtl="0">
              <a:buNone/>
            </a:pPr>
            <a:r>
              <a:rPr lang="en-US" dirty="0">
                <a:latin typeface="Times New Roman" pitchFamily="18" charset="0"/>
                <a:cs typeface="Times New Roman" pitchFamily="18" charset="0"/>
              </a:rPr>
              <a:t>3- Cup-and-bob </a:t>
            </a:r>
          </a:p>
          <a:p>
            <a:pPr algn="l" rtl="0">
              <a:buNone/>
            </a:pPr>
            <a:r>
              <a:rPr lang="en-US" dirty="0">
                <a:latin typeface="Times New Roman" pitchFamily="18" charset="0"/>
                <a:cs typeface="Times New Roman" pitchFamily="18" charset="0"/>
              </a:rPr>
              <a:t>4- Cone-and-plate viscometers.</a:t>
            </a:r>
          </a:p>
          <a:p>
            <a:pPr algn="l" rtl="0">
              <a:buNone/>
            </a:pPr>
            <a:r>
              <a:rPr lang="en-US" dirty="0">
                <a:latin typeface="Times New Roman" pitchFamily="18" charset="0"/>
                <a:cs typeface="Times New Roman" pitchFamily="18" charset="0"/>
              </a:rPr>
              <a:t> </a:t>
            </a:r>
            <a:endParaRPr lang="ar-IQ" dirty="0">
              <a:latin typeface="Times New Roman" pitchFamily="18" charset="0"/>
              <a:cs typeface="Times New Roman" pitchFamily="18" charset="0"/>
            </a:endParaRPr>
          </a:p>
        </p:txBody>
      </p:sp>
      <p:sp>
        <p:nvSpPr>
          <p:cNvPr id="5" name="Moon 4">
            <a:extLst>
              <a:ext uri="{FF2B5EF4-FFF2-40B4-BE49-F238E27FC236}">
                <a16:creationId xmlns:a16="http://schemas.microsoft.com/office/drawing/2014/main" id="{838C4FAB-DFD3-22B2-C7C7-4369F74C9082}"/>
              </a:ext>
            </a:extLst>
          </p:cNvPr>
          <p:cNvSpPr/>
          <p:nvPr/>
        </p:nvSpPr>
        <p:spPr>
          <a:xfrm rot="10800000">
            <a:off x="2362200" y="1123949"/>
            <a:ext cx="76200" cy="609600"/>
          </a:xfrm>
          <a:prstGeom prst="mo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oon 5">
            <a:extLst>
              <a:ext uri="{FF2B5EF4-FFF2-40B4-BE49-F238E27FC236}">
                <a16:creationId xmlns:a16="http://schemas.microsoft.com/office/drawing/2014/main" id="{63929D03-17FC-6C23-04EB-CD4693E990C4}"/>
              </a:ext>
            </a:extLst>
          </p:cNvPr>
          <p:cNvSpPr/>
          <p:nvPr/>
        </p:nvSpPr>
        <p:spPr>
          <a:xfrm rot="10800000">
            <a:off x="3810000" y="1908981"/>
            <a:ext cx="76200" cy="609600"/>
          </a:xfrm>
          <a:prstGeom prst="mo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FB5206E-FD49-B97F-3B76-2D43146E55B6}"/>
              </a:ext>
            </a:extLst>
          </p:cNvPr>
          <p:cNvSpPr txBox="1"/>
          <p:nvPr/>
        </p:nvSpPr>
        <p:spPr>
          <a:xfrm>
            <a:off x="2490076" y="1087219"/>
            <a:ext cx="3724773" cy="646331"/>
          </a:xfrm>
          <a:prstGeom prst="rect">
            <a:avLst/>
          </a:prstGeom>
          <a:noFill/>
        </p:spPr>
        <p:txBody>
          <a:bodyPr wrap="square">
            <a:spAutoFit/>
          </a:bodyPr>
          <a:lstStyle/>
          <a:p>
            <a:pPr algn="just"/>
            <a:r>
              <a:rPr lang="en-US" dirty="0">
                <a:latin typeface="Times New Roman" pitchFamily="18" charset="0"/>
                <a:cs typeface="Times New Roman" pitchFamily="18" charset="0"/>
              </a:rPr>
              <a:t>single-shear-rate instruments suitable for use only with Newtonian materials</a:t>
            </a:r>
            <a:endParaRPr lang="en-US" dirty="0"/>
          </a:p>
        </p:txBody>
      </p:sp>
      <p:sp>
        <p:nvSpPr>
          <p:cNvPr id="10" name="TextBox 9">
            <a:extLst>
              <a:ext uri="{FF2B5EF4-FFF2-40B4-BE49-F238E27FC236}">
                <a16:creationId xmlns:a16="http://schemas.microsoft.com/office/drawing/2014/main" id="{986BA82A-8266-39C7-59C3-07FBD9B4B042}"/>
              </a:ext>
            </a:extLst>
          </p:cNvPr>
          <p:cNvSpPr txBox="1"/>
          <p:nvPr/>
        </p:nvSpPr>
        <p:spPr>
          <a:xfrm>
            <a:off x="3924300" y="1797228"/>
            <a:ext cx="4572000" cy="923330"/>
          </a:xfrm>
          <a:prstGeom prst="rect">
            <a:avLst/>
          </a:prstGeom>
          <a:noFill/>
        </p:spPr>
        <p:txBody>
          <a:bodyPr wrap="square">
            <a:spAutoFit/>
          </a:bodyPr>
          <a:lstStyle/>
          <a:p>
            <a:pPr algn="just" rtl="0">
              <a:buNone/>
            </a:pPr>
            <a:r>
              <a:rPr lang="en-US" dirty="0">
                <a:latin typeface="Times New Roman" pitchFamily="18" charset="0"/>
                <a:cs typeface="Times New Roman" pitchFamily="18" charset="0"/>
              </a:rPr>
              <a:t>(multipoint, rotational instruments) can be used with both Newtonian and non-Newtonian systems.</a:t>
            </a:r>
          </a:p>
        </p:txBody>
      </p:sp>
      <p:pic>
        <p:nvPicPr>
          <p:cNvPr id="2052" name="Picture 4" descr="DVNext Cone/Plate Rheometer: Precision ...">
            <a:extLst>
              <a:ext uri="{FF2B5EF4-FFF2-40B4-BE49-F238E27FC236}">
                <a16:creationId xmlns:a16="http://schemas.microsoft.com/office/drawing/2014/main" id="{50892B3F-B73E-6C09-C72C-6AD31F7655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5860" y="139580"/>
            <a:ext cx="1162050" cy="160618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AB2B133-ABA6-6425-47A3-3DD6EC851D7E}"/>
              </a:ext>
            </a:extLst>
          </p:cNvPr>
          <p:cNvSpPr txBox="1"/>
          <p:nvPr/>
        </p:nvSpPr>
        <p:spPr>
          <a:xfrm>
            <a:off x="1865219" y="260538"/>
            <a:ext cx="4572000" cy="707886"/>
          </a:xfrm>
          <a:prstGeom prst="rect">
            <a:avLst/>
          </a:prstGeom>
          <a:noFill/>
        </p:spPr>
        <p:txBody>
          <a:bodyPr wrap="square">
            <a:spAutoFit/>
          </a:bodyPr>
          <a:lstStyle/>
          <a:p>
            <a:pPr marL="0" indent="0" algn="ctr" rtl="0">
              <a:buNone/>
            </a:pPr>
            <a:r>
              <a:rPr lang="en-US" sz="2000" dirty="0">
                <a:solidFill>
                  <a:schemeClr val="accent2"/>
                </a:solidFill>
                <a:latin typeface="Times New Roman" pitchFamily="18" charset="0"/>
                <a:cs typeface="Times New Roman" pitchFamily="18" charset="0"/>
              </a:rPr>
              <a:t>The main instruments used for determination of rheological properties:</a:t>
            </a:r>
            <a:r>
              <a:rPr lang="en-US" sz="2000" dirty="0">
                <a:latin typeface="Times New Roman" pitchFamily="18" charset="0"/>
                <a:cs typeface="Times New Roman" pitchFamily="18" charset="0"/>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38150"/>
            <a:ext cx="7924800" cy="4419600"/>
          </a:xfrm>
        </p:spPr>
        <p:txBody>
          <a:bodyPr>
            <a:normAutofit/>
          </a:bodyPr>
          <a:lstStyle/>
          <a:p>
            <a:pPr algn="l" rtl="0">
              <a:buNone/>
            </a:pPr>
            <a:r>
              <a:rPr lang="en-US" b="1" dirty="0">
                <a:solidFill>
                  <a:srgbClr val="FF0000"/>
                </a:solidFill>
                <a:latin typeface="Times New Roman" pitchFamily="18" charset="0"/>
                <a:cs typeface="Times New Roman" pitchFamily="18" charset="0"/>
              </a:rPr>
              <a:t>Pharmaceutical areas in which </a:t>
            </a:r>
            <a:r>
              <a:rPr lang="en-US" b="1" dirty="0" err="1">
                <a:solidFill>
                  <a:srgbClr val="FF0000"/>
                </a:solidFill>
                <a:latin typeface="Times New Roman" pitchFamily="18" charset="0"/>
                <a:cs typeface="Times New Roman" pitchFamily="18" charset="0"/>
              </a:rPr>
              <a:t>rheology</a:t>
            </a:r>
            <a:r>
              <a:rPr lang="en-US" b="1" dirty="0">
                <a:solidFill>
                  <a:srgbClr val="FF0000"/>
                </a:solidFill>
                <a:latin typeface="Times New Roman" pitchFamily="18" charset="0"/>
                <a:cs typeface="Times New Roman" pitchFamily="18" charset="0"/>
              </a:rPr>
              <a:t> is significant</a:t>
            </a:r>
            <a:endParaRPr lang="en-US" dirty="0">
              <a:solidFill>
                <a:srgbClr val="FF0000"/>
              </a:solidFill>
              <a:latin typeface="Times New Roman" pitchFamily="18" charset="0"/>
              <a:cs typeface="Times New Roman" pitchFamily="18" charset="0"/>
            </a:endParaRPr>
          </a:p>
          <a:p>
            <a:pPr algn="l" rtl="0">
              <a:buNone/>
            </a:pPr>
            <a:r>
              <a:rPr lang="en-US" dirty="0">
                <a:latin typeface="Times New Roman" pitchFamily="18" charset="0"/>
                <a:cs typeface="Times New Roman" pitchFamily="18" charset="0"/>
              </a:rPr>
              <a:t> </a:t>
            </a:r>
          </a:p>
          <a:p>
            <a:pPr algn="l" rtl="0">
              <a:buNone/>
            </a:pPr>
            <a:r>
              <a:rPr lang="en-US" b="1" dirty="0">
                <a:solidFill>
                  <a:schemeClr val="accent2"/>
                </a:solidFill>
                <a:latin typeface="Times New Roman" pitchFamily="18" charset="0"/>
                <a:cs typeface="Times New Roman" pitchFamily="18" charset="0"/>
              </a:rPr>
              <a:t>1. Fluids</a:t>
            </a:r>
          </a:p>
          <a:p>
            <a:pPr algn="l" rtl="0">
              <a:buNone/>
            </a:pPr>
            <a:r>
              <a:rPr lang="en-US" dirty="0">
                <a:latin typeface="Times New Roman" pitchFamily="18" charset="0"/>
                <a:cs typeface="Times New Roman" pitchFamily="18" charset="0"/>
              </a:rPr>
              <a:t>a. </a:t>
            </a:r>
            <a:r>
              <a:rPr lang="en-US" b="1" dirty="0">
                <a:latin typeface="Times New Roman" pitchFamily="18" charset="0"/>
                <a:cs typeface="Times New Roman" pitchFamily="18" charset="0"/>
              </a:rPr>
              <a:t>Mixing</a:t>
            </a:r>
          </a:p>
          <a:p>
            <a:pPr algn="l" rtl="0">
              <a:buNone/>
            </a:pPr>
            <a:r>
              <a:rPr lang="en-US" b="1" dirty="0">
                <a:latin typeface="Times New Roman" pitchFamily="18" charset="0"/>
                <a:cs typeface="Times New Roman" pitchFamily="18" charset="0"/>
              </a:rPr>
              <a:t>b. Particle-size reduction of disperse systems with shear.</a:t>
            </a:r>
          </a:p>
          <a:p>
            <a:pPr algn="l" rtl="0">
              <a:buNone/>
            </a:pPr>
            <a:r>
              <a:rPr lang="en-US" b="1" dirty="0">
                <a:latin typeface="Times New Roman" pitchFamily="18" charset="0"/>
                <a:cs typeface="Times New Roman" pitchFamily="18" charset="0"/>
              </a:rPr>
              <a:t>c. Passage through orifices </a:t>
            </a:r>
            <a:r>
              <a:rPr lang="en-US" dirty="0">
                <a:latin typeface="Times New Roman" pitchFamily="18" charset="0"/>
                <a:cs typeface="Times New Roman" pitchFamily="18" charset="0"/>
              </a:rPr>
              <a:t>(pouring, packaging in bottles, and passage through hypodermic needles).</a:t>
            </a:r>
          </a:p>
          <a:p>
            <a:pPr algn="l" rtl="0">
              <a:buNone/>
            </a:pPr>
            <a:r>
              <a:rPr lang="en-US" dirty="0">
                <a:latin typeface="Times New Roman" pitchFamily="18" charset="0"/>
                <a:cs typeface="Times New Roman" pitchFamily="18" charset="0"/>
              </a:rPr>
              <a:t>d. </a:t>
            </a:r>
            <a:r>
              <a:rPr lang="en-US" b="1" dirty="0">
                <a:latin typeface="Times New Roman" pitchFamily="18" charset="0"/>
                <a:cs typeface="Times New Roman" pitchFamily="18" charset="0"/>
              </a:rPr>
              <a:t>Fluid transfer </a:t>
            </a:r>
            <a:r>
              <a:rPr lang="en-US" dirty="0">
                <a:latin typeface="Times New Roman" pitchFamily="18" charset="0"/>
                <a:cs typeface="Times New Roman" pitchFamily="18" charset="0"/>
              </a:rPr>
              <a:t>(pumping and flow through pipes e. Physical stability of disperse systems).</a:t>
            </a:r>
          </a:p>
          <a:p>
            <a:pPr algn="l" rtl="0">
              <a:buNone/>
            </a:pPr>
            <a:endParaRPr lang="ar-IQ"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85750"/>
            <a:ext cx="7467600" cy="4648200"/>
          </a:xfrm>
        </p:spPr>
        <p:txBody>
          <a:bodyPr>
            <a:normAutofit/>
          </a:bodyPr>
          <a:lstStyle/>
          <a:p>
            <a:pPr algn="l" rtl="0">
              <a:buNone/>
            </a:pPr>
            <a:r>
              <a:rPr lang="en-US" b="1" dirty="0">
                <a:solidFill>
                  <a:schemeClr val="accent2"/>
                </a:solidFill>
                <a:latin typeface="Times New Roman" pitchFamily="18" charset="0"/>
                <a:cs typeface="Times New Roman" pitchFamily="18" charset="0"/>
              </a:rPr>
              <a:t>2. </a:t>
            </a:r>
            <a:r>
              <a:rPr lang="en-US" b="1" dirty="0" err="1">
                <a:solidFill>
                  <a:schemeClr val="accent2"/>
                </a:solidFill>
                <a:latin typeface="Times New Roman" pitchFamily="18" charset="0"/>
                <a:cs typeface="Times New Roman" pitchFamily="18" charset="0"/>
              </a:rPr>
              <a:t>Quasisolids</a:t>
            </a:r>
            <a:r>
              <a:rPr lang="en-US" b="1" dirty="0">
                <a:solidFill>
                  <a:schemeClr val="accent2"/>
                </a:solidFill>
                <a:latin typeface="Times New Roman" pitchFamily="18" charset="0"/>
                <a:cs typeface="Times New Roman" pitchFamily="18" charset="0"/>
              </a:rPr>
              <a:t> (semisolids)</a:t>
            </a:r>
          </a:p>
          <a:p>
            <a:pPr algn="l" rtl="0">
              <a:buNone/>
            </a:pPr>
            <a:r>
              <a:rPr lang="en-US" dirty="0">
                <a:latin typeface="Times New Roman" pitchFamily="18" charset="0"/>
                <a:cs typeface="Times New Roman" pitchFamily="18" charset="0"/>
              </a:rPr>
              <a:t>a. Spreading and adherence on the skin.</a:t>
            </a:r>
          </a:p>
          <a:p>
            <a:pPr algn="l" rtl="0">
              <a:buNone/>
            </a:pPr>
            <a:r>
              <a:rPr lang="en-US" dirty="0">
                <a:latin typeface="Times New Roman" pitchFamily="18" charset="0"/>
                <a:cs typeface="Times New Roman" pitchFamily="18" charset="0"/>
              </a:rPr>
              <a:t>b. Removal from jars or extrusion from tubes.</a:t>
            </a:r>
          </a:p>
          <a:p>
            <a:pPr algn="l" rtl="0">
              <a:buNone/>
            </a:pPr>
            <a:r>
              <a:rPr lang="en-US" dirty="0">
                <a:latin typeface="Times New Roman" pitchFamily="18" charset="0"/>
                <a:cs typeface="Times New Roman" pitchFamily="18" charset="0"/>
              </a:rPr>
              <a:t>c. Capacity of solids to mix with miscible liquids. </a:t>
            </a:r>
          </a:p>
          <a:p>
            <a:pPr algn="l" rtl="0">
              <a:buNone/>
            </a:pPr>
            <a:r>
              <a:rPr lang="en-US" dirty="0">
                <a:latin typeface="Times New Roman" pitchFamily="18" charset="0"/>
                <a:cs typeface="Times New Roman" pitchFamily="18" charset="0"/>
              </a:rPr>
              <a:t>d. Release of the drug from the base.</a:t>
            </a:r>
          </a:p>
          <a:p>
            <a:pPr algn="l" rtl="0">
              <a:buNone/>
            </a:pPr>
            <a:r>
              <a:rPr lang="en-US" b="1" dirty="0">
                <a:solidFill>
                  <a:schemeClr val="accent2"/>
                </a:solidFill>
                <a:latin typeface="Times New Roman" pitchFamily="18" charset="0"/>
                <a:cs typeface="Times New Roman" pitchFamily="18" charset="0"/>
              </a:rPr>
              <a:t>3. Solids</a:t>
            </a:r>
          </a:p>
          <a:p>
            <a:pPr algn="l" rtl="0">
              <a:buNone/>
            </a:pPr>
            <a:r>
              <a:rPr lang="en-US" dirty="0">
                <a:latin typeface="Times New Roman" pitchFamily="18" charset="0"/>
                <a:cs typeface="Times New Roman" pitchFamily="18" charset="0"/>
              </a:rPr>
              <a:t>a. </a:t>
            </a:r>
            <a:r>
              <a:rPr lang="en-US" b="1" dirty="0">
                <a:latin typeface="Times New Roman" pitchFamily="18" charset="0"/>
                <a:cs typeface="Times New Roman" pitchFamily="18" charset="0"/>
              </a:rPr>
              <a:t>Flow of powders </a:t>
            </a:r>
            <a:r>
              <a:rPr lang="en-US" dirty="0">
                <a:latin typeface="Times New Roman" pitchFamily="18" charset="0"/>
                <a:cs typeface="Times New Roman" pitchFamily="18" charset="0"/>
              </a:rPr>
              <a:t>from hoppers and into die cavities in tabletting or into capsules during encapsulation.</a:t>
            </a:r>
          </a:p>
          <a:p>
            <a:pPr algn="l" rtl="0">
              <a:buNone/>
            </a:pPr>
            <a:r>
              <a:rPr lang="en-US" dirty="0">
                <a:latin typeface="Times New Roman" pitchFamily="18" charset="0"/>
                <a:cs typeface="Times New Roman" pitchFamily="18" charset="0"/>
              </a:rPr>
              <a:t> b. </a:t>
            </a:r>
            <a:r>
              <a:rPr lang="en-US" b="1" dirty="0">
                <a:latin typeface="Times New Roman" pitchFamily="18" charset="0"/>
                <a:cs typeface="Times New Roman" pitchFamily="18" charset="0"/>
              </a:rPr>
              <a:t>Packageability </a:t>
            </a:r>
            <a:r>
              <a:rPr lang="en-US" dirty="0">
                <a:latin typeface="Times New Roman" pitchFamily="18" charset="0"/>
                <a:cs typeface="Times New Roman" pitchFamily="18" charset="0"/>
              </a:rPr>
              <a:t>of powdered or granular solids.</a:t>
            </a:r>
          </a:p>
          <a:p>
            <a:pPr algn="l" rtl="0">
              <a:buNone/>
            </a:pPr>
            <a:r>
              <a:rPr lang="en-US" b="1" dirty="0">
                <a:solidFill>
                  <a:schemeClr val="accent2"/>
                </a:solidFill>
                <a:latin typeface="Times New Roman" pitchFamily="18" charset="0"/>
                <a:cs typeface="Times New Roman" pitchFamily="18" charset="0"/>
              </a:rPr>
              <a:t>4. Processing</a:t>
            </a:r>
          </a:p>
          <a:p>
            <a:pPr algn="l" rtl="0">
              <a:buNone/>
            </a:pPr>
            <a:r>
              <a:rPr lang="en-US" dirty="0">
                <a:latin typeface="Times New Roman" pitchFamily="18" charset="0"/>
                <a:cs typeface="Times New Roman" pitchFamily="18" charset="0"/>
              </a:rPr>
              <a:t>a. Production capacity of the equipment.</a:t>
            </a:r>
          </a:p>
          <a:p>
            <a:pPr algn="l" rtl="0">
              <a:buNone/>
            </a:pPr>
            <a:r>
              <a:rPr lang="en-US" dirty="0">
                <a:latin typeface="Times New Roman" pitchFamily="18" charset="0"/>
                <a:cs typeface="Times New Roman" pitchFamily="18" charset="0"/>
              </a:rPr>
              <a:t>b. Processing efficiency.</a:t>
            </a:r>
          </a:p>
          <a:p>
            <a:pPr algn="l" rtl="0">
              <a:buNone/>
            </a:pPr>
            <a:endParaRPr lang="ar-IQ"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4" name="Content Placeholder 2">
            <a:extLst>
              <a:ext uri="{FF2B5EF4-FFF2-40B4-BE49-F238E27FC236}">
                <a16:creationId xmlns:a16="http://schemas.microsoft.com/office/drawing/2014/main" id="{137E18BC-B55E-D971-EB9F-A9813A6264E0}"/>
              </a:ext>
            </a:extLst>
          </p:cNvPr>
          <p:cNvGraphicFramePr>
            <a:graphicFrameLocks noGrp="1"/>
          </p:cNvGraphicFramePr>
          <p:nvPr>
            <p:ph idx="1"/>
            <p:extLst>
              <p:ext uri="{D42A27DB-BD31-4B8C-83A1-F6EECF244321}">
                <p14:modId xmlns:p14="http://schemas.microsoft.com/office/powerpoint/2010/main" val="2349946077"/>
              </p:ext>
            </p:extLst>
          </p:nvPr>
        </p:nvGraphicFramePr>
        <p:xfrm>
          <a:off x="304800" y="209550"/>
          <a:ext cx="5334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nk You Stock Photos, Images and Backgrounds for Free Download">
            <a:extLst>
              <a:ext uri="{FF2B5EF4-FFF2-40B4-BE49-F238E27FC236}">
                <a16:creationId xmlns:a16="http://schemas.microsoft.com/office/drawing/2014/main" id="{D3E2C8A7-AB64-C1F5-7B77-EAF993EAA9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3" name="Rectangle 3082">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4" name="Freeform: Shape 3083">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0078" cy="51435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304800" y="1047750"/>
            <a:ext cx="2909248" cy="2931440"/>
          </a:xfrm>
        </p:spPr>
        <p:txBody>
          <a:bodyPr>
            <a:normAutofit/>
          </a:bodyPr>
          <a:lstStyle/>
          <a:p>
            <a:pPr marL="0" indent="0" algn="ctr" rtl="0">
              <a:buNone/>
            </a:pPr>
            <a:r>
              <a:rPr lang="en-US" sz="1800" b="1" dirty="0">
                <a:latin typeface="Times New Roman" pitchFamily="18" charset="0"/>
                <a:cs typeface="Times New Roman" pitchFamily="18" charset="0"/>
              </a:rPr>
              <a:t>Classes of materials according to types of flow:</a:t>
            </a:r>
          </a:p>
          <a:p>
            <a:pPr rtl="0">
              <a:buNone/>
            </a:pPr>
            <a:endParaRPr lang="en-US" sz="1800" b="1" dirty="0">
              <a:latin typeface="Times New Roman" pitchFamily="18" charset="0"/>
              <a:cs typeface="Times New Roman" pitchFamily="18" charset="0"/>
            </a:endParaRPr>
          </a:p>
          <a:p>
            <a:pPr marL="23813" indent="-23813" rtl="0">
              <a:buAutoNum type="arabicPeriod"/>
            </a:pPr>
            <a:r>
              <a:rPr lang="en-US" sz="1800" b="1" dirty="0">
                <a:latin typeface="Times New Roman" pitchFamily="18" charset="0"/>
                <a:cs typeface="Times New Roman" pitchFamily="18" charset="0"/>
              </a:rPr>
              <a:t> Newtonian systems.</a:t>
            </a:r>
          </a:p>
          <a:p>
            <a:pPr marL="742950" indent="-742950" rtl="0">
              <a:buAutoNum type="arabicPeriod"/>
            </a:pPr>
            <a:endParaRPr lang="en-US" sz="1800" b="1" dirty="0">
              <a:latin typeface="Times New Roman" pitchFamily="18" charset="0"/>
              <a:cs typeface="Times New Roman" pitchFamily="18" charset="0"/>
            </a:endParaRPr>
          </a:p>
          <a:p>
            <a:pPr rtl="0">
              <a:buNone/>
            </a:pPr>
            <a:r>
              <a:rPr lang="en-US" sz="1800" b="1" dirty="0">
                <a:latin typeface="Times New Roman" pitchFamily="18" charset="0"/>
                <a:cs typeface="Times New Roman" pitchFamily="18" charset="0"/>
              </a:rPr>
              <a:t>2. Non-Newtonian systems. </a:t>
            </a:r>
          </a:p>
          <a:p>
            <a:pPr rtl="0">
              <a:buNone/>
            </a:pPr>
            <a:r>
              <a:rPr lang="en-US" sz="1500" dirty="0">
                <a:latin typeface="Times New Roman" pitchFamily="18" charset="0"/>
                <a:cs typeface="Times New Roman" pitchFamily="18" charset="0"/>
              </a:rPr>
              <a:t> </a:t>
            </a:r>
          </a:p>
          <a:p>
            <a:pPr rtl="0">
              <a:buNone/>
            </a:pPr>
            <a:endParaRPr lang="ar-IQ" sz="1500" dirty="0">
              <a:latin typeface="Times New Roman" pitchFamily="18" charset="0"/>
              <a:cs typeface="Times New Roman" pitchFamily="18" charset="0"/>
            </a:endParaRPr>
          </a:p>
        </p:txBody>
      </p:sp>
      <p:pic>
        <p:nvPicPr>
          <p:cNvPr id="3074" name="Picture 2" descr="FM 1.2 RHEOLOGICAL DIAGRAM">
            <a:extLst>
              <a:ext uri="{FF2B5EF4-FFF2-40B4-BE49-F238E27FC236}">
                <a16:creationId xmlns:a16="http://schemas.microsoft.com/office/drawing/2014/main" id="{316C79C8-2FAA-1A48-6581-C5236101A7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67" t="21852" r="50000" b="18889"/>
          <a:stretch/>
        </p:blipFill>
        <p:spPr bwMode="auto">
          <a:xfrm>
            <a:off x="4084092" y="901973"/>
            <a:ext cx="4616356" cy="33573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9550"/>
            <a:ext cx="5105400" cy="4724400"/>
          </a:xfrm>
        </p:spPr>
        <p:txBody>
          <a:bodyPr anchor="ctr">
            <a:normAutofit fontScale="77500" lnSpcReduction="20000"/>
          </a:bodyPr>
          <a:lstStyle/>
          <a:p>
            <a:pPr algn="ctr" rtl="0">
              <a:buNone/>
            </a:pPr>
            <a:r>
              <a:rPr lang="en-US" sz="2800" b="1" dirty="0">
                <a:solidFill>
                  <a:srgbClr val="FF0000"/>
                </a:solidFill>
                <a:latin typeface="Times New Roman" pitchFamily="18" charset="0"/>
                <a:cs typeface="Times New Roman" pitchFamily="18" charset="0"/>
              </a:rPr>
              <a:t>NEWTONIAN SYSTEMS </a:t>
            </a:r>
          </a:p>
          <a:p>
            <a:pPr algn="l" rtl="0">
              <a:buNone/>
            </a:pPr>
            <a:endParaRPr lang="en-US" dirty="0">
              <a:latin typeface="Times New Roman" pitchFamily="18" charset="0"/>
              <a:cs typeface="Times New Roman" pitchFamily="18" charset="0"/>
            </a:endParaRPr>
          </a:p>
          <a:p>
            <a:pPr algn="l" rtl="0">
              <a:buNone/>
            </a:pPr>
            <a:r>
              <a:rPr lang="en-US" sz="2800" b="1" dirty="0">
                <a:solidFill>
                  <a:srgbClr val="C00000"/>
                </a:solidFill>
                <a:latin typeface="Times New Roman" pitchFamily="18" charset="0"/>
                <a:cs typeface="Times New Roman" pitchFamily="18" charset="0"/>
              </a:rPr>
              <a:t>Newton's Law of Flow</a:t>
            </a:r>
          </a:p>
          <a:p>
            <a:pPr marL="0" indent="0" algn="just" rtl="0">
              <a:buNone/>
            </a:pPr>
            <a:r>
              <a:rPr lang="en-US" sz="2800" dirty="0">
                <a:latin typeface="Times New Roman" pitchFamily="18" charset="0"/>
                <a:cs typeface="Times New Roman" pitchFamily="18" charset="0"/>
              </a:rPr>
              <a:t>The higher the viscosity of a liquid, the greater is the force per unit area (shearing stress) required to produce a certain rate of shear.</a:t>
            </a:r>
          </a:p>
          <a:p>
            <a:pPr algn="just" rtl="0"/>
            <a:endParaRPr lang="en-US" sz="2800" dirty="0">
              <a:latin typeface="Times New Roman" pitchFamily="18" charset="0"/>
              <a:cs typeface="Times New Roman" pitchFamily="18" charset="0"/>
            </a:endParaRPr>
          </a:p>
          <a:p>
            <a:pPr algn="l" rtl="0">
              <a:buNone/>
            </a:pPr>
            <a:r>
              <a:rPr lang="en-US" sz="2800" b="1" dirty="0">
                <a:solidFill>
                  <a:srgbClr val="C00000"/>
                </a:solidFill>
                <a:latin typeface="Times New Roman" pitchFamily="18" charset="0"/>
                <a:cs typeface="Times New Roman" pitchFamily="18" charset="0"/>
              </a:rPr>
              <a:t>Shearing force</a:t>
            </a:r>
          </a:p>
          <a:p>
            <a:pPr algn="just" rtl="0">
              <a:buNone/>
            </a:pPr>
            <a:r>
              <a:rPr lang="en-US" sz="2800" dirty="0">
                <a:latin typeface="Times New Roman" pitchFamily="18" charset="0"/>
                <a:cs typeface="Times New Roman" pitchFamily="18" charset="0"/>
              </a:rPr>
              <a:t>• Is the force that is applied to the top of the rectangle while the bottom is held in place. </a:t>
            </a:r>
          </a:p>
          <a:p>
            <a:pPr algn="just"/>
            <a:r>
              <a:rPr lang="en-US" sz="2800" dirty="0">
                <a:latin typeface="Times New Roman" pitchFamily="18" charset="0"/>
                <a:cs typeface="Times New Roman" pitchFamily="18" charset="0"/>
              </a:rPr>
              <a:t>The resulting shear stress, F, deforms the rectangle into a parallelogram. The area, A, involved would be the top of the parallelogram.</a:t>
            </a:r>
            <a:endParaRPr lang="ar-IQ" sz="2800" dirty="0">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id="{0EC8765E-BCC5-0BC6-5034-164B1AC44B43}"/>
              </a:ext>
            </a:extLst>
          </p:cNvPr>
          <p:cNvPicPr>
            <a:picLocks noChangeAspect="1"/>
          </p:cNvPicPr>
          <p:nvPr/>
        </p:nvPicPr>
        <p:blipFill>
          <a:blip r:embed="rId2"/>
          <a:stretch>
            <a:fillRect/>
          </a:stretch>
        </p:blipFill>
        <p:spPr>
          <a:xfrm>
            <a:off x="5943600" y="1962150"/>
            <a:ext cx="2676525" cy="1676400"/>
          </a:xfrm>
          <a:prstGeom prst="rect">
            <a:avLst/>
          </a:prstGeom>
          <a:ln>
            <a:solidFill>
              <a:schemeClr val="accent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5" name="Arc 103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473511" y="367870"/>
            <a:ext cx="2240924"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37" name="Freeform: Shape 103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114800"/>
            <a:ext cx="2004647" cy="10287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562_Pic1"/>
          <p:cNvPicPr/>
          <p:nvPr/>
        </p:nvPicPr>
        <p:blipFill>
          <a:blip r:embed="rId2" cstate="print"/>
          <a:stretch>
            <a:fillRect/>
          </a:stretch>
        </p:blipFill>
        <p:spPr bwMode="auto">
          <a:xfrm>
            <a:off x="647700" y="1579158"/>
            <a:ext cx="2971800" cy="208157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267200" y="1047750"/>
                <a:ext cx="4094129" cy="3144390"/>
              </a:xfrm>
            </p:spPr>
            <p:txBody>
              <a:bodyPr>
                <a:normAutofit/>
              </a:bodyPr>
              <a:lstStyle/>
              <a:p>
                <a:pPr algn="just" rtl="0">
                  <a:lnSpc>
                    <a:spcPct val="100000"/>
                  </a:lnSpc>
                  <a:buNone/>
                </a:pPr>
                <a:r>
                  <a:rPr lang="en-US" sz="1900" b="1" u="sng" dirty="0">
                    <a:latin typeface="Times New Roman" pitchFamily="18" charset="0"/>
                    <a:cs typeface="Times New Roman" pitchFamily="18" charset="0"/>
                  </a:rPr>
                  <a:t>Rate of shear</a:t>
                </a:r>
                <a:r>
                  <a:rPr lang="en-US" sz="1900" b="1" dirty="0">
                    <a:latin typeface="Times New Roman" pitchFamily="18" charset="0"/>
                    <a:cs typeface="Times New Roman" pitchFamily="18" charset="0"/>
                  </a:rPr>
                  <a:t> </a:t>
                </a:r>
                <a:r>
                  <a:rPr lang="en-US" sz="1900" dirty="0">
                    <a:latin typeface="Times New Roman" pitchFamily="18" charset="0"/>
                    <a:cs typeface="Times New Roman" pitchFamily="18" charset="0"/>
                  </a:rPr>
                  <a:t>or the velocity gradient: (</a:t>
                </a:r>
                <a14:m>
                  <m:oMath xmlns:m="http://schemas.openxmlformats.org/officeDocument/2006/math">
                    <m:f>
                      <m:fPr>
                        <m:ctrlPr>
                          <a:rPr lang="en-US" sz="1900" i="1" smtClean="0">
                            <a:latin typeface="Cambria Math" panose="02040503050406030204" pitchFamily="18" charset="0"/>
                            <a:cs typeface="Times New Roman" pitchFamily="18" charset="0"/>
                          </a:rPr>
                        </m:ctrlPr>
                      </m:fPr>
                      <m:num>
                        <m:r>
                          <a:rPr lang="en-US" sz="1900" b="0" i="1" smtClean="0">
                            <a:latin typeface="Cambria Math" panose="02040503050406030204" pitchFamily="18" charset="0"/>
                            <a:cs typeface="Times New Roman" pitchFamily="18" charset="0"/>
                          </a:rPr>
                          <m:t>𝑑𝑣</m:t>
                        </m:r>
                      </m:num>
                      <m:den>
                        <m:r>
                          <a:rPr lang="en-US" sz="1900" b="0" i="1" smtClean="0">
                            <a:latin typeface="Cambria Math" panose="02040503050406030204" pitchFamily="18" charset="0"/>
                            <a:cs typeface="Times New Roman" pitchFamily="18" charset="0"/>
                          </a:rPr>
                          <m:t>𝑑𝑟</m:t>
                        </m:r>
                      </m:den>
                    </m:f>
                  </m:oMath>
                </a14:m>
                <a:r>
                  <a:rPr lang="en-US" sz="1900" dirty="0">
                    <a:latin typeface="Times New Roman" pitchFamily="18" charset="0"/>
                    <a:cs typeface="Times New Roman" pitchFamily="18" charset="0"/>
                  </a:rPr>
                  <a:t>) = G</a:t>
                </a:r>
              </a:p>
              <a:p>
                <a:pPr marL="0" indent="0" algn="just">
                  <a:buNone/>
                </a:pPr>
                <a:r>
                  <a:rPr lang="en-US" sz="1900" dirty="0">
                    <a:latin typeface="Times New Roman" pitchFamily="18" charset="0"/>
                    <a:cs typeface="Times New Roman" pitchFamily="18" charset="0"/>
                  </a:rPr>
                  <a:t>Is the difference of velocity, dv, between two planes of liquid</a:t>
                </a:r>
                <a:r>
                  <a:rPr lang="ar-IQ" sz="1900" dirty="0">
                    <a:latin typeface="Times New Roman" pitchFamily="18" charset="0"/>
                    <a:cs typeface="Times New Roman" pitchFamily="18" charset="0"/>
                  </a:rPr>
                  <a:t> </a:t>
                </a:r>
                <a:r>
                  <a:rPr lang="en-US" sz="1900" dirty="0">
                    <a:latin typeface="Times New Roman" pitchFamily="18" charset="0"/>
                    <a:cs typeface="Times New Roman" pitchFamily="18" charset="0"/>
                  </a:rPr>
                  <a:t>separated by an infinitesimal distance, dr. </a:t>
                </a:r>
              </a:p>
              <a:p>
                <a:endParaRPr lang="en-US" sz="1900" dirty="0">
                  <a:latin typeface="Times New Roman" pitchFamily="18" charset="0"/>
                  <a:cs typeface="Times New Roman" pitchFamily="18" charset="0"/>
                </a:endParaRPr>
              </a:p>
              <a:p>
                <a:pPr rtl="0">
                  <a:buNone/>
                </a:pPr>
                <a:r>
                  <a:rPr lang="en-US" sz="1900" b="1" u="sng" dirty="0">
                    <a:latin typeface="Times New Roman" pitchFamily="18" charset="0"/>
                    <a:cs typeface="Times New Roman" pitchFamily="18" charset="0"/>
                  </a:rPr>
                  <a:t>Shearing stress</a:t>
                </a:r>
                <a:r>
                  <a:rPr lang="en-US" sz="1900" b="1" dirty="0">
                    <a:latin typeface="Times New Roman" pitchFamily="18" charset="0"/>
                    <a:cs typeface="Times New Roman" pitchFamily="18" charset="0"/>
                  </a:rPr>
                  <a:t> </a:t>
                </a:r>
                <a:r>
                  <a:rPr lang="en-US" sz="1900" dirty="0">
                    <a:latin typeface="Times New Roman" pitchFamily="18" charset="0"/>
                    <a:cs typeface="Times New Roman" pitchFamily="18" charset="0"/>
                  </a:rPr>
                  <a:t>: (</a:t>
                </a:r>
                <a14:m>
                  <m:oMath xmlns:m="http://schemas.openxmlformats.org/officeDocument/2006/math">
                    <m:f>
                      <m:fPr>
                        <m:ctrlPr>
                          <a:rPr lang="en-US" sz="1900" i="1" smtClean="0">
                            <a:latin typeface="Cambria Math" panose="02040503050406030204" pitchFamily="18" charset="0"/>
                            <a:cs typeface="Times New Roman" pitchFamily="18" charset="0"/>
                          </a:rPr>
                        </m:ctrlPr>
                      </m:fPr>
                      <m:num>
                        <m:r>
                          <m:rPr>
                            <m:sty m:val="p"/>
                          </m:rPr>
                          <a:rPr lang="en-US" sz="1900" b="0" i="0" smtClean="0">
                            <a:latin typeface="Cambria Math" panose="02040503050406030204" pitchFamily="18" charset="0"/>
                            <a:cs typeface="Times New Roman" pitchFamily="18" charset="0"/>
                          </a:rPr>
                          <m:t>F</m:t>
                        </m:r>
                        <m:r>
                          <a:rPr lang="en-US" sz="1900" b="0" i="0" smtClean="0">
                            <a:latin typeface="Cambria Math" panose="02040503050406030204" pitchFamily="18" charset="0"/>
                            <a:cs typeface="Times New Roman" pitchFamily="18" charset="0"/>
                          </a:rPr>
                          <m:t>′</m:t>
                        </m:r>
                      </m:num>
                      <m:den>
                        <m:r>
                          <m:rPr>
                            <m:sty m:val="p"/>
                          </m:rPr>
                          <a:rPr lang="en-US" sz="1900" b="0" i="0" smtClean="0">
                            <a:latin typeface="Cambria Math" panose="02040503050406030204" pitchFamily="18" charset="0"/>
                            <a:cs typeface="Times New Roman" pitchFamily="18" charset="0"/>
                          </a:rPr>
                          <m:t>A</m:t>
                        </m:r>
                      </m:den>
                    </m:f>
                  </m:oMath>
                </a14:m>
                <a:r>
                  <a:rPr lang="en-US" sz="1900" dirty="0">
                    <a:latin typeface="Times New Roman" pitchFamily="18" charset="0"/>
                    <a:cs typeface="Times New Roman" pitchFamily="18" charset="0"/>
                  </a:rPr>
                  <a:t>) = F</a:t>
                </a:r>
              </a:p>
              <a:p>
                <a:pPr marL="0" indent="0" algn="just">
                  <a:buNone/>
                </a:pPr>
                <a:r>
                  <a:rPr lang="en-US" sz="1900" dirty="0">
                    <a:latin typeface="Times New Roman" pitchFamily="18" charset="0"/>
                    <a:cs typeface="Times New Roman" pitchFamily="18" charset="0"/>
                  </a:rPr>
                  <a:t>Is the force per unit area required to bring about flow.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267200" y="1047750"/>
                <a:ext cx="4094129" cy="3144390"/>
              </a:xfrm>
              <a:blipFill>
                <a:blip r:embed="rId3"/>
                <a:stretch>
                  <a:fillRect l="-1339" t="-969" r="-1190" b="-3295"/>
                </a:stretch>
              </a:blipFill>
            </p:spPr>
            <p:txBody>
              <a:bodyPr/>
              <a:lstStyle/>
              <a:p>
                <a:r>
                  <a:rPr lang="en-US">
                    <a:noFill/>
                  </a:rPr>
                  <a:t> </a:t>
                </a:r>
              </a:p>
            </p:txBody>
          </p:sp>
        </mc:Fallback>
      </mc:AlternateContent>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753" y="292173"/>
            <a:ext cx="8229600" cy="1447800"/>
          </a:xfrm>
        </p:spPr>
        <p:txBody>
          <a:bodyPr/>
          <a:lstStyle/>
          <a:p>
            <a:pPr algn="just" rtl="0"/>
            <a:r>
              <a:rPr lang="en-US" u="sng" dirty="0">
                <a:latin typeface="Times New Roman" pitchFamily="18" charset="0"/>
                <a:cs typeface="Times New Roman" pitchFamily="18" charset="0"/>
              </a:rPr>
              <a:t>According to Newton system:</a:t>
            </a:r>
            <a:r>
              <a:rPr lang="en-US" dirty="0">
                <a:latin typeface="Times New Roman" pitchFamily="18" charset="0"/>
                <a:cs typeface="Times New Roman" pitchFamily="18" charset="0"/>
              </a:rPr>
              <a:t> rate of shear is directly proportional to shearing stress</a:t>
            </a:r>
          </a:p>
          <a:p>
            <a:pPr algn="l" rtl="0"/>
            <a:endParaRPr lang="ar-IQ"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3F1C352-A6CA-BA21-DEF9-2B16F17F2C88}"/>
                  </a:ext>
                </a:extLst>
              </p:cNvPr>
              <p:cNvSpPr txBox="1"/>
              <p:nvPr/>
            </p:nvSpPr>
            <p:spPr>
              <a:xfrm>
                <a:off x="3581400" y="895350"/>
                <a:ext cx="1151341" cy="5996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m:rPr>
                              <m:sty m:val="p"/>
                            </m:rPr>
                            <a:rPr lang="en-US" sz="2000" b="0" i="0" smtClean="0">
                              <a:latin typeface="Cambria Math" panose="02040503050406030204" pitchFamily="18" charset="0"/>
                            </a:rPr>
                            <m:t>F</m:t>
                          </m:r>
                          <m:r>
                            <a:rPr lang="en-US" sz="2000" b="0" i="0" smtClean="0">
                              <a:latin typeface="Cambria Math" panose="02040503050406030204" pitchFamily="18" charset="0"/>
                            </a:rPr>
                            <m:t>′</m:t>
                          </m:r>
                        </m:num>
                        <m:den>
                          <m:r>
                            <m:rPr>
                              <m:sty m:val="p"/>
                            </m:rPr>
                            <a:rPr lang="en-US" sz="2000" b="0" i="0" smtClean="0">
                              <a:latin typeface="Cambria Math" panose="02040503050406030204" pitchFamily="18" charset="0"/>
                            </a:rPr>
                            <m:t>A</m:t>
                          </m:r>
                        </m:den>
                      </m:f>
                      <m:r>
                        <a:rPr lang="en-US" sz="2000" b="0" i="0" smtClean="0">
                          <a:latin typeface="Cambria Math" panose="02040503050406030204" pitchFamily="18" charset="0"/>
                        </a:rPr>
                        <m:t>=ƞ </m:t>
                      </m:r>
                      <m:f>
                        <m:fPr>
                          <m:ctrlPr>
                            <a:rPr lang="en-US" sz="2000" b="0" i="1" smtClean="0">
                              <a:latin typeface="Cambria Math" panose="02040503050406030204" pitchFamily="18" charset="0"/>
                            </a:rPr>
                          </m:ctrlPr>
                        </m:fPr>
                        <m:num>
                          <m:r>
                            <m:rPr>
                              <m:sty m:val="p"/>
                            </m:rPr>
                            <a:rPr lang="en-US" sz="2000" b="0" i="0" smtClean="0">
                              <a:latin typeface="Cambria Math" panose="02040503050406030204" pitchFamily="18" charset="0"/>
                            </a:rPr>
                            <m:t>dv</m:t>
                          </m:r>
                        </m:num>
                        <m:den>
                          <m:r>
                            <m:rPr>
                              <m:sty m:val="p"/>
                            </m:rPr>
                            <a:rPr lang="en-US" sz="2000" b="0" i="0" smtClean="0">
                              <a:latin typeface="Cambria Math" panose="02040503050406030204" pitchFamily="18" charset="0"/>
                            </a:rPr>
                            <m:t>dr</m:t>
                          </m:r>
                        </m:den>
                      </m:f>
                    </m:oMath>
                  </m:oMathPara>
                </a14:m>
                <a:endParaRPr lang="en-US" dirty="0"/>
              </a:p>
            </p:txBody>
          </p:sp>
        </mc:Choice>
        <mc:Fallback xmlns="">
          <p:sp>
            <p:nvSpPr>
              <p:cNvPr id="4" name="TextBox 3">
                <a:extLst>
                  <a:ext uri="{FF2B5EF4-FFF2-40B4-BE49-F238E27FC236}">
                    <a16:creationId xmlns:a16="http://schemas.microsoft.com/office/drawing/2014/main" id="{E3F1C352-A6CA-BA21-DEF9-2B16F17F2C88}"/>
                  </a:ext>
                </a:extLst>
              </p:cNvPr>
              <p:cNvSpPr txBox="1">
                <a:spLocks noRot="1" noChangeAspect="1" noMove="1" noResize="1" noEditPoints="1" noAdjustHandles="1" noChangeArrowheads="1" noChangeShapeType="1" noTextEdit="1"/>
              </p:cNvSpPr>
              <p:nvPr/>
            </p:nvSpPr>
            <p:spPr>
              <a:xfrm>
                <a:off x="3581400" y="895350"/>
                <a:ext cx="1151341" cy="599651"/>
              </a:xfrm>
              <a:prstGeom prst="rect">
                <a:avLst/>
              </a:prstGeom>
              <a:blipFill>
                <a:blip r:embed="rId2"/>
                <a:stretch>
                  <a:fillRect b="-10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9EBBA18-C2D3-D726-1D57-FB5A2A9C210B}"/>
                  </a:ext>
                </a:extLst>
              </p:cNvPr>
              <p:cNvSpPr txBox="1"/>
              <p:nvPr/>
            </p:nvSpPr>
            <p:spPr>
              <a:xfrm>
                <a:off x="443753" y="1733550"/>
                <a:ext cx="8305800" cy="3117777"/>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Where, is the coefficient of viscosity, usually prepared as simply as viscosity.</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Above equation is frequently written as </a:t>
                </a:r>
              </a:p>
              <a:p>
                <a:r>
                  <a:rPr lang="en-US" dirty="0">
                    <a:latin typeface="Times New Roman" panose="02020603050405020304" pitchFamily="18" charset="0"/>
                    <a:cs typeface="Times New Roman" panose="02020603050405020304" pitchFamily="18" charset="0"/>
                  </a:rPr>
                  <a:t>Ƞ = </a:t>
                </a:r>
                <a14:m>
                  <m:oMath xmlns:m="http://schemas.openxmlformats.org/officeDocument/2006/math">
                    <m:f>
                      <m:fPr>
                        <m:ctrlPr>
                          <a:rPr lang="en-US" sz="2400" i="1" smtClean="0">
                            <a:latin typeface="Cambria Math" panose="02040503050406030204" pitchFamily="18" charset="0"/>
                          </a:rPr>
                        </m:ctrlPr>
                      </m:fPr>
                      <m:num>
                        <m:r>
                          <m:rPr>
                            <m:sty m:val="p"/>
                          </m:rPr>
                          <a:rPr lang="en-US" sz="2400" b="0" i="0" smtClean="0">
                            <a:latin typeface="Cambria Math" panose="02040503050406030204" pitchFamily="18" charset="0"/>
                          </a:rPr>
                          <m:t>F</m:t>
                        </m:r>
                      </m:num>
                      <m:den>
                        <m:r>
                          <m:rPr>
                            <m:sty m:val="p"/>
                          </m:rPr>
                          <a:rPr lang="en-US" sz="2400" b="0" i="0" smtClean="0">
                            <a:latin typeface="Cambria Math" panose="02040503050406030204" pitchFamily="18" charset="0"/>
                          </a:rPr>
                          <m:t>G</m:t>
                        </m:r>
                      </m:den>
                    </m:f>
                  </m:oMath>
                </a14:m>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Where, F= F’/A and G = dv/dr</a:t>
                </a:r>
              </a:p>
              <a:p>
                <a:endParaRPr lang="en-US" dirty="0"/>
              </a:p>
              <a:p>
                <a:pPr algn="just"/>
                <a:r>
                  <a:rPr lang="en-US" sz="1800" dirty="0">
                    <a:latin typeface="Times New Roman" pitchFamily="18" charset="0"/>
                    <a:cs typeface="Times New Roman" pitchFamily="18" charset="0"/>
                  </a:rPr>
                  <a:t>The </a:t>
                </a:r>
                <a:r>
                  <a:rPr lang="en-US" sz="1800" dirty="0">
                    <a:solidFill>
                      <a:srgbClr val="FF0000"/>
                    </a:solidFill>
                    <a:latin typeface="Times New Roman" pitchFamily="18" charset="0"/>
                    <a:cs typeface="Times New Roman" pitchFamily="18" charset="0"/>
                  </a:rPr>
                  <a:t>unit of viscosity is the </a:t>
                </a:r>
                <a:r>
                  <a:rPr lang="en-US" sz="1800" u="sng" dirty="0">
                    <a:solidFill>
                      <a:srgbClr val="FF0000"/>
                    </a:solidFill>
                    <a:latin typeface="Times New Roman" pitchFamily="18" charset="0"/>
                    <a:cs typeface="Times New Roman" pitchFamily="18" charset="0"/>
                  </a:rPr>
                  <a:t>poise</a:t>
                </a:r>
                <a:r>
                  <a:rPr lang="en-US" sz="1800" dirty="0">
                    <a:latin typeface="Times New Roman" pitchFamily="18" charset="0"/>
                    <a:cs typeface="Times New Roman" pitchFamily="18" charset="0"/>
                  </a:rPr>
                  <a:t>, The units for </a:t>
                </a:r>
                <a:r>
                  <a:rPr lang="en-US" sz="1800" dirty="0">
                    <a:solidFill>
                      <a:srgbClr val="FF0000"/>
                    </a:solidFill>
                    <a:latin typeface="Times New Roman" pitchFamily="18" charset="0"/>
                    <a:cs typeface="Times New Roman" pitchFamily="18" charset="0"/>
                  </a:rPr>
                  <a:t>poise are dyne.sec</a:t>
                </a:r>
                <a:r>
                  <a:rPr lang="en-US" dirty="0">
                    <a:solidFill>
                      <a:srgbClr val="FF0000"/>
                    </a:solidFill>
                    <a:latin typeface="Times New Roman" pitchFamily="18" charset="0"/>
                    <a:cs typeface="Times New Roman" pitchFamily="18" charset="0"/>
                  </a:rPr>
                  <a:t>.</a:t>
                </a:r>
                <a:r>
                  <a:rPr lang="en-US" sz="1800" dirty="0">
                    <a:solidFill>
                      <a:srgbClr val="FF0000"/>
                    </a:solidFill>
                    <a:latin typeface="Times New Roman" pitchFamily="18" charset="0"/>
                    <a:cs typeface="Times New Roman" pitchFamily="18" charset="0"/>
                  </a:rPr>
                  <a:t>cm</a:t>
                </a:r>
                <a:r>
                  <a:rPr lang="en-US" sz="1800" baseline="30000" dirty="0">
                    <a:solidFill>
                      <a:srgbClr val="FF0000"/>
                    </a:solidFill>
                    <a:latin typeface="Times New Roman" pitchFamily="18" charset="0"/>
                    <a:cs typeface="Times New Roman" pitchFamily="18" charset="0"/>
                  </a:rPr>
                  <a:t>-2</a:t>
                </a:r>
                <a:r>
                  <a:rPr lang="en-US" sz="1800" dirty="0">
                    <a:solidFill>
                      <a:srgbClr val="FF0000"/>
                    </a:solidFill>
                    <a:latin typeface="Times New Roman" pitchFamily="18" charset="0"/>
                    <a:cs typeface="Times New Roman" pitchFamily="18" charset="0"/>
                  </a:rPr>
                  <a:t> </a:t>
                </a:r>
                <a:r>
                  <a:rPr lang="en-US" sz="1800" dirty="0">
                    <a:latin typeface="Times New Roman" pitchFamily="18" charset="0"/>
                    <a:cs typeface="Times New Roman" pitchFamily="18" charset="0"/>
                  </a:rPr>
                  <a:t>(i.e., </a:t>
                </a:r>
                <a:r>
                  <a:rPr lang="en-US" sz="1800" dirty="0" err="1">
                    <a:latin typeface="Times New Roman" pitchFamily="18" charset="0"/>
                    <a:cs typeface="Times New Roman" pitchFamily="18" charset="0"/>
                  </a:rPr>
                  <a:t>dyne.sec</a:t>
                </a:r>
                <a:r>
                  <a:rPr lang="en-US" sz="1800" dirty="0">
                    <a:latin typeface="Times New Roman" pitchFamily="18" charset="0"/>
                    <a:cs typeface="Times New Roman" pitchFamily="18" charset="0"/>
                  </a:rPr>
                  <a:t>/cm</a:t>
                </a:r>
                <a:r>
                  <a:rPr lang="en-US" sz="1800" baseline="30000" dirty="0">
                    <a:latin typeface="Times New Roman" pitchFamily="18" charset="0"/>
                    <a:cs typeface="Times New Roman" pitchFamily="18" charset="0"/>
                  </a:rPr>
                  <a:t>2</a:t>
                </a:r>
                <a:r>
                  <a:rPr lang="en-US" sz="1800" dirty="0">
                    <a:latin typeface="Times New Roman" pitchFamily="18" charset="0"/>
                    <a:cs typeface="Times New Roman" pitchFamily="18" charset="0"/>
                  </a:rPr>
                  <a:t>) or </a:t>
                </a:r>
                <a:r>
                  <a:rPr lang="en-US" sz="1800" dirty="0">
                    <a:solidFill>
                      <a:srgbClr val="FF0000"/>
                    </a:solidFill>
                    <a:latin typeface="Times New Roman" pitchFamily="18" charset="0"/>
                    <a:cs typeface="Times New Roman" pitchFamily="18" charset="0"/>
                  </a:rPr>
                  <a:t>g cm</a:t>
                </a:r>
                <a:r>
                  <a:rPr lang="en-US" sz="1800" baseline="30000" dirty="0">
                    <a:solidFill>
                      <a:srgbClr val="FF0000"/>
                    </a:solidFill>
                    <a:latin typeface="Times New Roman" pitchFamily="18" charset="0"/>
                    <a:cs typeface="Times New Roman" pitchFamily="18" charset="0"/>
                  </a:rPr>
                  <a:t>-1</a:t>
                </a:r>
                <a:r>
                  <a:rPr lang="en-US" sz="1800" dirty="0">
                    <a:solidFill>
                      <a:srgbClr val="FF0000"/>
                    </a:solidFill>
                    <a:latin typeface="Times New Roman" pitchFamily="18" charset="0"/>
                    <a:cs typeface="Times New Roman" pitchFamily="18" charset="0"/>
                  </a:rPr>
                  <a:t> sec</a:t>
                </a:r>
                <a:r>
                  <a:rPr lang="en-US" sz="1800" baseline="30000" dirty="0">
                    <a:solidFill>
                      <a:srgbClr val="FF0000"/>
                    </a:solidFill>
                    <a:latin typeface="Times New Roman" pitchFamily="18" charset="0"/>
                    <a:cs typeface="Times New Roman" pitchFamily="18" charset="0"/>
                  </a:rPr>
                  <a:t>-1</a:t>
                </a:r>
                <a:r>
                  <a:rPr lang="en-US" sz="1800" dirty="0">
                    <a:solidFill>
                      <a:srgbClr val="FF0000"/>
                    </a:solidFill>
                    <a:latin typeface="Times New Roman" pitchFamily="18" charset="0"/>
                    <a:cs typeface="Times New Roman" pitchFamily="18" charset="0"/>
                  </a:rPr>
                  <a:t> </a:t>
                </a:r>
                <a:r>
                  <a:rPr lang="en-US" sz="1800" dirty="0">
                    <a:latin typeface="Times New Roman" pitchFamily="18" charset="0"/>
                    <a:cs typeface="Times New Roman" pitchFamily="18" charset="0"/>
                  </a:rPr>
                  <a:t>(i.e., g/</a:t>
                </a:r>
                <a:r>
                  <a:rPr lang="en-US" sz="1800" dirty="0" err="1">
                    <a:latin typeface="Times New Roman" pitchFamily="18" charset="0"/>
                    <a:cs typeface="Times New Roman" pitchFamily="18" charset="0"/>
                  </a:rPr>
                  <a:t>cm.sec</a:t>
                </a:r>
                <a:r>
                  <a:rPr lang="en-US" sz="1800" dirty="0">
                    <a:latin typeface="Times New Roman" pitchFamily="18" charset="0"/>
                    <a:cs typeface="Times New Roman" pitchFamily="18" charset="0"/>
                  </a:rPr>
                  <a:t>). A more convenient unit for most work is the centipoise (cp), 1 cp being equal to 0.01 poise. </a:t>
                </a:r>
              </a:p>
            </p:txBody>
          </p:sp>
        </mc:Choice>
        <mc:Fallback xmlns="">
          <p:sp>
            <p:nvSpPr>
              <p:cNvPr id="5" name="TextBox 4">
                <a:extLst>
                  <a:ext uri="{FF2B5EF4-FFF2-40B4-BE49-F238E27FC236}">
                    <a16:creationId xmlns:a16="http://schemas.microsoft.com/office/drawing/2014/main" id="{89EBBA18-C2D3-D726-1D57-FB5A2A9C210B}"/>
                  </a:ext>
                </a:extLst>
              </p:cNvPr>
              <p:cNvSpPr txBox="1">
                <a:spLocks noRot="1" noChangeAspect="1" noMove="1" noResize="1" noEditPoints="1" noAdjustHandles="1" noChangeArrowheads="1" noChangeShapeType="1" noTextEdit="1"/>
              </p:cNvSpPr>
              <p:nvPr/>
            </p:nvSpPr>
            <p:spPr>
              <a:xfrm>
                <a:off x="443753" y="1733550"/>
                <a:ext cx="8305800" cy="3117777"/>
              </a:xfrm>
              <a:prstGeom prst="rect">
                <a:avLst/>
              </a:prstGeom>
              <a:blipFill>
                <a:blip r:embed="rId3"/>
                <a:stretch>
                  <a:fillRect l="-661" t="-977" r="-587" b="-2148"/>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514350"/>
                <a:ext cx="8153400" cy="4191000"/>
              </a:xfrm>
            </p:spPr>
            <p:txBody>
              <a:bodyPr>
                <a:normAutofit/>
              </a:bodyPr>
              <a:lstStyle/>
              <a:p>
                <a:pPr marL="0" indent="0" algn="just" rtl="0">
                  <a:buNone/>
                </a:pPr>
                <a:r>
                  <a:rPr lang="en-US" u="sng" dirty="0">
                    <a:latin typeface="Times New Roman" pitchFamily="18" charset="0"/>
                    <a:cs typeface="Times New Roman" pitchFamily="18" charset="0"/>
                  </a:rPr>
                  <a:t>Fluidity</a:t>
                </a:r>
                <a:r>
                  <a:rPr lang="en-US" dirty="0">
                    <a:latin typeface="Times New Roman" pitchFamily="18" charset="0"/>
                    <a:cs typeface="Times New Roman" pitchFamily="18" charset="0"/>
                  </a:rPr>
                  <a:t>, φ, a term sometimes used, is defined as the </a:t>
                </a:r>
                <a:r>
                  <a:rPr lang="en-US" dirty="0">
                    <a:solidFill>
                      <a:srgbClr val="00B050"/>
                    </a:solidFill>
                    <a:latin typeface="Times New Roman" pitchFamily="18" charset="0"/>
                    <a:cs typeface="Times New Roman" pitchFamily="18" charset="0"/>
                  </a:rPr>
                  <a:t>reciprocal of viscosity </a:t>
                </a:r>
                <a:r>
                  <a:rPr lang="en-US" dirty="0">
                    <a:latin typeface="Times New Roman" pitchFamily="18" charset="0"/>
                    <a:cs typeface="Times New Roman" pitchFamily="18" charset="0"/>
                  </a:rPr>
                  <a:t>(</a:t>
                </a:r>
                <a:r>
                  <a:rPr lang="en-US" dirty="0">
                    <a:solidFill>
                      <a:srgbClr val="FF0000"/>
                    </a:solidFill>
                    <a:latin typeface="Times New Roman" pitchFamily="18" charset="0"/>
                    <a:cs typeface="Times New Roman" pitchFamily="18" charset="0"/>
                  </a:rPr>
                  <a:t>The ability to flow</a:t>
                </a:r>
                <a:r>
                  <a:rPr lang="en-US" dirty="0">
                    <a:latin typeface="Times New Roman" pitchFamily="18" charset="0"/>
                    <a:cs typeface="Times New Roman" pitchFamily="18" charset="0"/>
                  </a:rPr>
                  <a:t>)</a:t>
                </a:r>
              </a:p>
              <a:p>
                <a:pPr algn="l" rtl="0">
                  <a:buNone/>
                </a:pPr>
                <a:r>
                  <a:rPr lang="en-US" dirty="0">
                    <a:latin typeface="Times New Roman" pitchFamily="18" charset="0"/>
                    <a:cs typeface="Times New Roman" pitchFamily="18" charset="0"/>
                  </a:rPr>
                  <a:t>φ = </a:t>
                </a:r>
                <a14:m>
                  <m:oMath xmlns:m="http://schemas.openxmlformats.org/officeDocument/2006/math">
                    <m:f>
                      <m:fPr>
                        <m:ctrlPr>
                          <a:rPr lang="en-US" i="1" smtClean="0">
                            <a:latin typeface="Cambria Math" panose="02040503050406030204" pitchFamily="18" charset="0"/>
                            <a:cs typeface="Times New Roman" pitchFamily="18" charset="0"/>
                          </a:rPr>
                        </m:ctrlPr>
                      </m:fPr>
                      <m:num>
                        <m:r>
                          <a:rPr lang="en-US" b="0" i="1" smtClean="0">
                            <a:latin typeface="Cambria Math" panose="02040503050406030204" pitchFamily="18" charset="0"/>
                            <a:cs typeface="Times New Roman" pitchFamily="18" charset="0"/>
                          </a:rPr>
                          <m:t>1</m:t>
                        </m:r>
                      </m:num>
                      <m:den>
                        <m:r>
                          <a:rPr lang="en-US" i="1" smtClean="0">
                            <a:latin typeface="Cambria Math" panose="02040503050406030204" pitchFamily="18" charset="0"/>
                            <a:cs typeface="Times New Roman" pitchFamily="18" charset="0"/>
                          </a:rPr>
                          <m:t>ƞ</m:t>
                        </m:r>
                      </m:den>
                    </m:f>
                  </m:oMath>
                </a14:m>
                <a:r>
                  <a:rPr lang="en-US" dirty="0">
                    <a:latin typeface="Times New Roman" pitchFamily="18" charset="0"/>
                    <a:cs typeface="Times New Roman" pitchFamily="18" charset="0"/>
                  </a:rPr>
                  <a:t> </a:t>
                </a:r>
              </a:p>
              <a:p>
                <a:pPr algn="l" rtl="0">
                  <a:buNone/>
                </a:pPr>
                <a:endParaRPr lang="en-US" i="1" u="sng" dirty="0">
                  <a:latin typeface="Times New Roman" pitchFamily="18" charset="0"/>
                  <a:cs typeface="Times New Roman" pitchFamily="18" charset="0"/>
                </a:endParaRPr>
              </a:p>
              <a:p>
                <a:pPr algn="l" rtl="0">
                  <a:buNone/>
                </a:pPr>
                <a:r>
                  <a:rPr lang="en-US" u="sng" dirty="0">
                    <a:latin typeface="Times New Roman" pitchFamily="18" charset="0"/>
                    <a:cs typeface="Times New Roman" pitchFamily="18" charset="0"/>
                  </a:rPr>
                  <a:t>Kinematic Viscosity</a:t>
                </a:r>
                <a:endParaRPr lang="en-US" dirty="0">
                  <a:latin typeface="Times New Roman" pitchFamily="18" charset="0"/>
                  <a:cs typeface="Times New Roman" pitchFamily="18" charset="0"/>
                </a:endParaRPr>
              </a:p>
              <a:p>
                <a:pPr marL="0" indent="0" algn="just" rtl="0">
                  <a:buNone/>
                </a:pPr>
                <a:r>
                  <a:rPr lang="en-US" dirty="0">
                    <a:latin typeface="Times New Roman" pitchFamily="18" charset="0"/>
                    <a:cs typeface="Times New Roman" pitchFamily="18" charset="0"/>
                  </a:rPr>
                  <a:t>Is the </a:t>
                </a:r>
                <a:r>
                  <a:rPr lang="en-US" dirty="0">
                    <a:solidFill>
                      <a:srgbClr val="00B050"/>
                    </a:solidFill>
                    <a:latin typeface="Times New Roman" pitchFamily="18" charset="0"/>
                    <a:cs typeface="Times New Roman" pitchFamily="18" charset="0"/>
                  </a:rPr>
                  <a:t>absolute viscosity divided by the density of the liquid at a specific temperature</a:t>
                </a:r>
                <a:r>
                  <a:rPr lang="en-US" dirty="0">
                    <a:latin typeface="Times New Roman" pitchFamily="18" charset="0"/>
                    <a:cs typeface="Times New Roman" pitchFamily="18" charset="0"/>
                  </a:rPr>
                  <a:t> (</a:t>
                </a:r>
                <a:r>
                  <a:rPr lang="en-US" dirty="0">
                    <a:solidFill>
                      <a:srgbClr val="FF0000"/>
                    </a:solidFill>
                    <a:latin typeface="Times New Roman" panose="02020603050405020304" pitchFamily="18" charset="0"/>
                    <a:cs typeface="Times New Roman" panose="02020603050405020304" pitchFamily="18" charset="0"/>
                  </a:rPr>
                  <a:t>measure of a fluid's resistance to flow under the influence of gravity</a:t>
                </a:r>
                <a:r>
                  <a:rPr lang="en-US" dirty="0">
                    <a:latin typeface="Times New Roman" panose="02020603050405020304" pitchFamily="18" charset="0"/>
                    <a:cs typeface="Times New Roman" panose="02020603050405020304" pitchFamily="18" charset="0"/>
                  </a:rPr>
                  <a:t>):</a:t>
                </a:r>
              </a:p>
              <a:p>
                <a:pPr algn="l" rtl="0">
                  <a:buNone/>
                </a:pPr>
                <a:r>
                  <a:rPr lang="en-US" dirty="0">
                    <a:latin typeface="Times New Roman" panose="02020603050405020304" pitchFamily="18" charset="0"/>
                    <a:cs typeface="Times New Roman" panose="02020603050405020304" pitchFamily="18" charset="0"/>
                  </a:rPr>
                  <a:t>Kinematic viscosity =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r>
                          <a:rPr lang="en-US" sz="2400" i="1" smtClean="0">
                            <a:latin typeface="Cambria Math" panose="02040503050406030204" pitchFamily="18" charset="0"/>
                            <a:cs typeface="Times New Roman" panose="02020603050405020304" pitchFamily="18" charset="0"/>
                          </a:rPr>
                          <m:t>ƞ</m:t>
                        </m:r>
                      </m:num>
                      <m:den>
                        <m:r>
                          <m:rPr>
                            <m:sty m:val="p"/>
                          </m:rPr>
                          <a:rPr lang="el-GR" sz="2400" i="1" smtClean="0">
                            <a:latin typeface="Cambria Math" panose="02040503050406030204" pitchFamily="18" charset="0"/>
                            <a:cs typeface="Times New Roman" panose="02020603050405020304" pitchFamily="18" charset="0"/>
                          </a:rPr>
                          <m:t>ρ</m:t>
                        </m:r>
                      </m:den>
                    </m:f>
                  </m:oMath>
                </a14:m>
                <a:r>
                  <a:rPr lang="en-US"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514350"/>
                <a:ext cx="8153400" cy="4191000"/>
              </a:xfrm>
              <a:blipFill>
                <a:blip r:embed="rId2"/>
                <a:stretch>
                  <a:fillRect l="-897" t="-1599" r="-822"/>
                </a:stretch>
              </a:blipFill>
            </p:spPr>
            <p:txBody>
              <a:bodyPr/>
              <a:lstStyle/>
              <a:p>
                <a:r>
                  <a:rPr lang="en-US">
                    <a:noFill/>
                  </a:rPr>
                  <a:t> </a:t>
                </a:r>
              </a:p>
            </p:txBody>
          </p:sp>
        </mc:Fallback>
      </mc:AlternateContent>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21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4" name="TextBox 3">
            <a:extLst>
              <a:ext uri="{FF2B5EF4-FFF2-40B4-BE49-F238E27FC236}">
                <a16:creationId xmlns:a16="http://schemas.microsoft.com/office/drawing/2014/main" id="{DD3E550A-4805-4393-13CC-8D95EE8BD3B2}"/>
              </a:ext>
            </a:extLst>
          </p:cNvPr>
          <p:cNvSpPr txBox="1"/>
          <p:nvPr/>
        </p:nvSpPr>
        <p:spPr>
          <a:xfrm>
            <a:off x="457200" y="4095750"/>
            <a:ext cx="8001000" cy="369332"/>
          </a:xfrm>
          <a:prstGeom prst="rect">
            <a:avLst/>
          </a:prstGeom>
          <a:noFill/>
        </p:spPr>
        <p:txBody>
          <a:bodyPr wrap="square">
            <a:spAutoFit/>
          </a:bodyPr>
          <a:lstStyle/>
          <a:p>
            <a:pPr algn="just"/>
            <a:r>
              <a:rPr lang="en-US" dirty="0">
                <a:latin typeface="Times New Roman" panose="02020603050405020304" pitchFamily="18" charset="0"/>
                <a:cs typeface="Times New Roman" panose="02020603050405020304" pitchFamily="18" charset="0"/>
              </a:rPr>
              <a:t>The units </a:t>
            </a:r>
            <a:r>
              <a:rPr lang="en-US" b="1" dirty="0">
                <a:latin typeface="Times New Roman" panose="02020603050405020304" pitchFamily="18" charset="0"/>
                <a:cs typeface="Times New Roman" panose="02020603050405020304" pitchFamily="18" charset="0"/>
              </a:rPr>
              <a:t>are the stoke (s) and the centistoke (cs).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1950"/>
            <a:ext cx="4191000" cy="838200"/>
          </a:xfrm>
        </p:spPr>
        <p:txBody>
          <a:bodyPr>
            <a:normAutofit fontScale="92500" lnSpcReduction="10000"/>
          </a:bodyPr>
          <a:lstStyle/>
          <a:p>
            <a:pPr marL="0" indent="0" algn="just" rtl="0">
              <a:buNone/>
            </a:pPr>
            <a:r>
              <a:rPr lang="en-US" dirty="0">
                <a:latin typeface="Times New Roman" pitchFamily="18" charset="0"/>
                <a:cs typeface="Times New Roman" pitchFamily="18" charset="0"/>
              </a:rPr>
              <a:t>Absolute viscosities of some Newtonian liquids at 20 C° commonly used in pharmacy are given in this table:</a:t>
            </a:r>
          </a:p>
          <a:p>
            <a:pPr algn="l" rtl="0">
              <a:buNone/>
            </a:pPr>
            <a:endParaRPr lang="en-US" dirty="0">
              <a:latin typeface="Times New Roman" pitchFamily="18" charset="0"/>
              <a:cs typeface="Times New Roman" pitchFamily="18" charset="0"/>
            </a:endParaRPr>
          </a:p>
          <a:p>
            <a:pPr algn="l" rtl="0">
              <a:buNone/>
            </a:pPr>
            <a:endParaRPr lang="ar-IQ" dirty="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0894629"/>
              </p:ext>
            </p:extLst>
          </p:nvPr>
        </p:nvGraphicFramePr>
        <p:xfrm>
          <a:off x="5105400" y="578297"/>
          <a:ext cx="3316605" cy="1242740"/>
        </p:xfrm>
        <a:graphic>
          <a:graphicData uri="http://schemas.openxmlformats.org/drawingml/2006/table">
            <a:tbl>
              <a:tblPr/>
              <a:tblGrid>
                <a:gridCol w="1880870">
                  <a:extLst>
                    <a:ext uri="{9D8B030D-6E8A-4147-A177-3AD203B41FA5}">
                      <a16:colId xmlns:a16="http://schemas.microsoft.com/office/drawing/2014/main" val="20000"/>
                    </a:ext>
                  </a:extLst>
                </a:gridCol>
                <a:gridCol w="1435735">
                  <a:extLst>
                    <a:ext uri="{9D8B030D-6E8A-4147-A177-3AD203B41FA5}">
                      <a16:colId xmlns:a16="http://schemas.microsoft.com/office/drawing/2014/main" val="20001"/>
                    </a:ext>
                  </a:extLst>
                </a:gridCol>
              </a:tblGrid>
              <a:tr h="310685">
                <a:tc>
                  <a:txBody>
                    <a:bodyPr/>
                    <a:lstStyle/>
                    <a:p>
                      <a:pPr algn="ctr">
                        <a:lnSpc>
                          <a:spcPct val="100000"/>
                        </a:lnSpc>
                        <a:spcAft>
                          <a:spcPts val="0"/>
                        </a:spcAft>
                      </a:pPr>
                      <a:r>
                        <a:rPr lang="en-US" sz="1400" b="1" spc="-60" dirty="0">
                          <a:latin typeface="Times New Roman" panose="02020603050405020304" pitchFamily="18" charset="0"/>
                          <a:ea typeface="Times New Roman"/>
                          <a:cs typeface="Times New Roman" panose="02020603050405020304" pitchFamily="18" charset="0"/>
                        </a:rPr>
                        <a:t>Liquid</a:t>
                      </a:r>
                      <a:endParaRPr lang="en-US" sz="1100" dirty="0">
                        <a:latin typeface="Times New Roman" panose="02020603050405020304" pitchFamily="18" charset="0"/>
                        <a:ea typeface="Times New Roman"/>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980" algn="ctr">
                        <a:lnSpc>
                          <a:spcPct val="100000"/>
                        </a:lnSpc>
                        <a:spcAft>
                          <a:spcPts val="0"/>
                        </a:spcAft>
                      </a:pPr>
                      <a:r>
                        <a:rPr lang="en-US" sz="1400" b="1" spc="-50">
                          <a:latin typeface="Times New Roman" panose="02020603050405020304" pitchFamily="18" charset="0"/>
                          <a:ea typeface="Times New Roman"/>
                          <a:cs typeface="Times New Roman" panose="02020603050405020304" pitchFamily="18" charset="0"/>
                        </a:rPr>
                        <a:t>Viscosity (cp)</a:t>
                      </a:r>
                      <a:endParaRPr lang="en-US" sz="1100">
                        <a:latin typeface="Times New Roman" panose="02020603050405020304" pitchFamily="18" charset="0"/>
                        <a:ea typeface="Times New Roman"/>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0685">
                <a:tc>
                  <a:txBody>
                    <a:bodyPr/>
                    <a:lstStyle/>
                    <a:p>
                      <a:pPr algn="ctr">
                        <a:lnSpc>
                          <a:spcPct val="100000"/>
                        </a:lnSpc>
                        <a:spcAft>
                          <a:spcPts val="0"/>
                        </a:spcAft>
                      </a:pPr>
                      <a:r>
                        <a:rPr lang="en-US" sz="1400" spc="-45" dirty="0">
                          <a:latin typeface="Times New Roman" panose="02020603050405020304" pitchFamily="18" charset="0"/>
                          <a:ea typeface="Times New Roman"/>
                          <a:cs typeface="Times New Roman" panose="02020603050405020304" pitchFamily="18" charset="0"/>
                        </a:rPr>
                        <a:t>Castor oil</a:t>
                      </a:r>
                      <a:endParaRPr lang="en-US" sz="1100" dirty="0">
                        <a:latin typeface="Times New Roman" panose="02020603050405020304" pitchFamily="18" charset="0"/>
                        <a:ea typeface="Times New Roman"/>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980" algn="ctr">
                        <a:lnSpc>
                          <a:spcPct val="100000"/>
                        </a:lnSpc>
                        <a:spcAft>
                          <a:spcPts val="0"/>
                        </a:spcAft>
                      </a:pPr>
                      <a:r>
                        <a:rPr lang="en-US" sz="1400" spc="-65">
                          <a:latin typeface="Times New Roman" panose="02020603050405020304" pitchFamily="18" charset="0"/>
                          <a:ea typeface="Times New Roman"/>
                          <a:cs typeface="Times New Roman" panose="02020603050405020304" pitchFamily="18" charset="0"/>
                        </a:rPr>
                        <a:t>1000</a:t>
                      </a:r>
                      <a:endParaRPr lang="en-US" sz="1100">
                        <a:latin typeface="Times New Roman" panose="02020603050405020304" pitchFamily="18" charset="0"/>
                        <a:ea typeface="Times New Roman"/>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0685">
                <a:tc>
                  <a:txBody>
                    <a:bodyPr/>
                    <a:lstStyle/>
                    <a:p>
                      <a:pPr algn="ctr">
                        <a:lnSpc>
                          <a:spcPct val="100000"/>
                        </a:lnSpc>
                        <a:spcAft>
                          <a:spcPts val="0"/>
                        </a:spcAft>
                      </a:pPr>
                      <a:r>
                        <a:rPr lang="en-US" sz="1400" spc="-50" dirty="0">
                          <a:latin typeface="Times New Roman" panose="02020603050405020304" pitchFamily="18" charset="0"/>
                          <a:ea typeface="Times New Roman"/>
                          <a:cs typeface="Times New Roman" panose="02020603050405020304" pitchFamily="18" charset="0"/>
                        </a:rPr>
                        <a:t>Olive oil</a:t>
                      </a:r>
                      <a:endParaRPr lang="en-US" sz="1100" dirty="0">
                        <a:latin typeface="Times New Roman" panose="02020603050405020304" pitchFamily="18" charset="0"/>
                        <a:ea typeface="Times New Roman"/>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980" algn="ctr">
                        <a:lnSpc>
                          <a:spcPct val="100000"/>
                        </a:lnSpc>
                        <a:spcAft>
                          <a:spcPts val="0"/>
                        </a:spcAft>
                      </a:pPr>
                      <a:r>
                        <a:rPr lang="en-US" sz="1400" spc="-75" dirty="0">
                          <a:latin typeface="Times New Roman" panose="02020603050405020304" pitchFamily="18" charset="0"/>
                          <a:ea typeface="Times New Roman"/>
                          <a:cs typeface="Times New Roman" panose="02020603050405020304" pitchFamily="18" charset="0"/>
                        </a:rPr>
                        <a:t>100</a:t>
                      </a:r>
                      <a:endParaRPr lang="en-US" sz="1100" dirty="0">
                        <a:latin typeface="Times New Roman" panose="02020603050405020304" pitchFamily="18" charset="0"/>
                        <a:ea typeface="Times New Roman"/>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0685">
                <a:tc>
                  <a:txBody>
                    <a:bodyPr/>
                    <a:lstStyle/>
                    <a:p>
                      <a:pPr algn="ctr">
                        <a:lnSpc>
                          <a:spcPct val="100000"/>
                        </a:lnSpc>
                        <a:spcAft>
                          <a:spcPts val="0"/>
                        </a:spcAft>
                      </a:pPr>
                      <a:r>
                        <a:rPr lang="en-US" sz="1400" spc="-75" dirty="0">
                          <a:latin typeface="Times New Roman" panose="02020603050405020304" pitchFamily="18" charset="0"/>
                          <a:ea typeface="Times New Roman"/>
                          <a:cs typeface="Times New Roman" panose="02020603050405020304" pitchFamily="18" charset="0"/>
                        </a:rPr>
                        <a:t>Water</a:t>
                      </a:r>
                      <a:endParaRPr lang="en-US" sz="1100" dirty="0">
                        <a:latin typeface="Times New Roman" panose="02020603050405020304" pitchFamily="18" charset="0"/>
                        <a:ea typeface="Times New Roman"/>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8280" algn="ctr">
                        <a:lnSpc>
                          <a:spcPct val="100000"/>
                        </a:lnSpc>
                        <a:spcAft>
                          <a:spcPts val="0"/>
                        </a:spcAft>
                      </a:pPr>
                      <a:r>
                        <a:rPr lang="en-US" sz="1400" spc="-50" dirty="0">
                          <a:latin typeface="Times New Roman" panose="02020603050405020304" pitchFamily="18" charset="0"/>
                          <a:ea typeface="Times New Roman"/>
                          <a:cs typeface="Times New Roman" panose="02020603050405020304" pitchFamily="18" charset="0"/>
                        </a:rPr>
                        <a:t>1.0019</a:t>
                      </a:r>
                      <a:endParaRPr lang="en-US" sz="1100" dirty="0">
                        <a:latin typeface="Times New Roman" panose="02020603050405020304" pitchFamily="18" charset="0"/>
                        <a:ea typeface="Times New Roman"/>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Rectangle 4"/>
          <p:cNvSpPr/>
          <p:nvPr/>
        </p:nvSpPr>
        <p:spPr>
          <a:xfrm>
            <a:off x="457199" y="1199667"/>
            <a:ext cx="4114800" cy="923330"/>
          </a:xfrm>
          <a:prstGeom prst="rect">
            <a:avLst/>
          </a:prstGeom>
        </p:spPr>
        <p:txBody>
          <a:bodyPr wrap="square">
            <a:spAutoFit/>
          </a:bodyPr>
          <a:lstStyle/>
          <a:p>
            <a:pPr algn="just" rtl="0"/>
            <a:r>
              <a:rPr lang="en-US" b="1" u="sng" dirty="0">
                <a:solidFill>
                  <a:srgbClr val="0070C0"/>
                </a:solidFill>
                <a:latin typeface="Times New Roman" pitchFamily="18" charset="0"/>
                <a:cs typeface="Times New Roman" pitchFamily="18" charset="0"/>
              </a:rPr>
              <a:t>Note:</a:t>
            </a:r>
            <a:r>
              <a:rPr lang="en-US" dirty="0">
                <a:solidFill>
                  <a:srgbClr val="0070C0"/>
                </a:solidFill>
                <a:latin typeface="Times New Roman" pitchFamily="18" charset="0"/>
                <a:cs typeface="Times New Roman" pitchFamily="18" charset="0"/>
              </a:rPr>
              <a:t> water is ordinarily used as a standard for viscosity of liquids. Its viscosity at 25°C is 0.8904 cp. </a:t>
            </a:r>
          </a:p>
        </p:txBody>
      </p:sp>
      <p:sp>
        <p:nvSpPr>
          <p:cNvPr id="2" name="TextBox 1">
            <a:extLst>
              <a:ext uri="{FF2B5EF4-FFF2-40B4-BE49-F238E27FC236}">
                <a16:creationId xmlns:a16="http://schemas.microsoft.com/office/drawing/2014/main" id="{77386D8A-55F9-AE5A-43EE-1BCD0FDF9FD1}"/>
              </a:ext>
            </a:extLst>
          </p:cNvPr>
          <p:cNvSpPr txBox="1"/>
          <p:nvPr/>
        </p:nvSpPr>
        <p:spPr>
          <a:xfrm>
            <a:off x="1504949" y="2644089"/>
            <a:ext cx="6134101" cy="400110"/>
          </a:xfrm>
          <a:prstGeom prst="rect">
            <a:avLst/>
          </a:prstGeom>
          <a:noFill/>
          <a:ln>
            <a:solidFill>
              <a:schemeClr val="accent1"/>
            </a:solidFill>
          </a:ln>
        </p:spPr>
        <p:txBody>
          <a:bodyPr wrap="square">
            <a:spAutoFit/>
          </a:bodyPr>
          <a:lstStyle/>
          <a:p>
            <a:pPr algn="ctr" rtl="0">
              <a:buNone/>
            </a:pPr>
            <a:r>
              <a:rPr lang="en-US" sz="2000" b="1" dirty="0">
                <a:latin typeface="Times New Roman" pitchFamily="18" charset="0"/>
                <a:cs typeface="Times New Roman" pitchFamily="18" charset="0"/>
              </a:rPr>
              <a:t>Temperature Dependence and the Theory of Viscosity</a:t>
            </a:r>
            <a:endParaRPr lang="en-US" sz="20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457200" y="3165664"/>
                <a:ext cx="8001000" cy="181871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n-US" sz="1800" dirty="0">
                    <a:latin typeface="Times New Roman" pitchFamily="18" charset="0"/>
                    <a:cs typeface="Times New Roman" pitchFamily="18" charset="0"/>
                  </a:rPr>
                  <a:t>The </a:t>
                </a:r>
                <a:r>
                  <a:rPr lang="en-US" sz="1800" dirty="0">
                    <a:solidFill>
                      <a:srgbClr val="FF0000"/>
                    </a:solidFill>
                    <a:latin typeface="Times New Roman" pitchFamily="18" charset="0"/>
                    <a:cs typeface="Times New Roman" pitchFamily="18" charset="0"/>
                  </a:rPr>
                  <a:t>viscosity of liquid decreases as temperature is raised</a:t>
                </a:r>
                <a:r>
                  <a:rPr lang="en-US" sz="1800" dirty="0">
                    <a:latin typeface="Times New Roman" pitchFamily="18" charset="0"/>
                    <a:cs typeface="Times New Roman" pitchFamily="18" charset="0"/>
                  </a:rPr>
                  <a:t>, and the </a:t>
                </a:r>
                <a:r>
                  <a:rPr lang="en-US" sz="1800" dirty="0">
                    <a:solidFill>
                      <a:srgbClr val="00B050"/>
                    </a:solidFill>
                    <a:latin typeface="Times New Roman" pitchFamily="18" charset="0"/>
                    <a:cs typeface="Times New Roman" pitchFamily="18" charset="0"/>
                  </a:rPr>
                  <a:t>fluidity of a liquid </a:t>
                </a:r>
                <a:r>
                  <a:rPr lang="en-US" sz="1800" dirty="0">
                    <a:latin typeface="Times New Roman" pitchFamily="18" charset="0"/>
                    <a:cs typeface="Times New Roman" pitchFamily="18" charset="0"/>
                  </a:rPr>
                  <a:t>(the reciprocal of viscosity) </a:t>
                </a:r>
                <a:r>
                  <a:rPr lang="en-US" sz="1800" dirty="0">
                    <a:solidFill>
                      <a:srgbClr val="00B050"/>
                    </a:solidFill>
                    <a:latin typeface="Times New Roman" pitchFamily="18" charset="0"/>
                    <a:cs typeface="Times New Roman" pitchFamily="18" charset="0"/>
                  </a:rPr>
                  <a:t>increases with temperature</a:t>
                </a:r>
                <a:r>
                  <a:rPr lang="en-US" sz="1800" dirty="0">
                    <a:latin typeface="Times New Roman" pitchFamily="18" charset="0"/>
                    <a:cs typeface="Times New Roman" pitchFamily="18" charset="0"/>
                  </a:rPr>
                  <a:t>. This can be expressed by an equation analogous to the </a:t>
                </a:r>
                <a:r>
                  <a:rPr lang="en-US" sz="1800" dirty="0">
                    <a:solidFill>
                      <a:srgbClr val="FF0000"/>
                    </a:solidFill>
                    <a:latin typeface="Times New Roman" pitchFamily="18" charset="0"/>
                    <a:cs typeface="Times New Roman" pitchFamily="18" charset="0"/>
                  </a:rPr>
                  <a:t>Arrhenius equation</a:t>
                </a:r>
                <a:r>
                  <a:rPr lang="en-US" sz="1800" dirty="0">
                    <a:latin typeface="Times New Roman" pitchFamily="18" charset="0"/>
                    <a:cs typeface="Times New Roman" pitchFamily="18" charset="0"/>
                  </a:rPr>
                  <a:t> of chemical kinetics:</a:t>
                </a:r>
              </a:p>
              <a:p>
                <a:pPr algn="ctr">
                  <a:buFont typeface="Arial" panose="020B0604020202020204" pitchFamily="34" charset="0"/>
                  <a:buNone/>
                </a:pPr>
                <a:r>
                  <a:rPr lang="en-US" sz="1600" dirty="0">
                    <a:latin typeface="Times New Roman" pitchFamily="18" charset="0"/>
                    <a:cs typeface="Times New Roman" pitchFamily="18" charset="0"/>
                  </a:rPr>
                  <a:t>Ƞ = A</a:t>
                </a:r>
                <a14:m>
                  <m:oMath xmlns:m="http://schemas.openxmlformats.org/officeDocument/2006/math">
                    <m:sSup>
                      <m:sSupPr>
                        <m:ctrlPr>
                          <a:rPr lang="en-US" sz="1600" i="1" smtClean="0">
                            <a:latin typeface="Cambria Math" panose="02040503050406030204" pitchFamily="18" charset="0"/>
                            <a:cs typeface="Times New Roman" pitchFamily="18" charset="0"/>
                          </a:rPr>
                        </m:ctrlPr>
                      </m:sSupPr>
                      <m:e>
                        <m:r>
                          <m:rPr>
                            <m:sty m:val="p"/>
                          </m:rPr>
                          <a:rPr lang="en-US" sz="1600" smtClean="0">
                            <a:latin typeface="Cambria Math" panose="02040503050406030204" pitchFamily="18" charset="0"/>
                            <a:cs typeface="Times New Roman" pitchFamily="18" charset="0"/>
                          </a:rPr>
                          <m:t>e</m:t>
                        </m:r>
                      </m:e>
                      <m:sup>
                        <m:r>
                          <m:rPr>
                            <m:sty m:val="p"/>
                          </m:rPr>
                          <a:rPr lang="en-US" sz="1600" smtClean="0">
                            <a:latin typeface="Cambria Math" panose="02040503050406030204" pitchFamily="18" charset="0"/>
                            <a:cs typeface="Times New Roman" pitchFamily="18" charset="0"/>
                          </a:rPr>
                          <m:t>EvRT</m:t>
                        </m:r>
                      </m:sup>
                    </m:sSup>
                  </m:oMath>
                </a14:m>
                <a:endParaRPr lang="en-US" sz="1600" dirty="0">
                  <a:latin typeface="Times New Roman" pitchFamily="18" charset="0"/>
                  <a:cs typeface="Times New Roman" pitchFamily="18" charset="0"/>
                </a:endParaRPr>
              </a:p>
              <a:p>
                <a:pPr marL="0" indent="0" algn="just">
                  <a:buFont typeface="Arial" panose="020B0604020202020204" pitchFamily="34" charset="0"/>
                  <a:buNone/>
                </a:pPr>
                <a:r>
                  <a:rPr lang="en-US" sz="1600" dirty="0">
                    <a:latin typeface="Times New Roman" pitchFamily="18" charset="0"/>
                    <a:cs typeface="Times New Roman" pitchFamily="18" charset="0"/>
                  </a:rPr>
                  <a:t>Where A is a constant depending on the molecular weight and molar volume of the liquid and Ev, is the activation </a:t>
                </a:r>
                <a:r>
                  <a:rPr lang="en-US" sz="1600" dirty="0" err="1">
                    <a:latin typeface="Times New Roman" pitchFamily="18" charset="0"/>
                    <a:cs typeface="Times New Roman" pitchFamily="18" charset="0"/>
                  </a:rPr>
                  <a:t>energyreuired</a:t>
                </a:r>
                <a:r>
                  <a:rPr lang="en-US" sz="1600" dirty="0">
                    <a:latin typeface="Times New Roman" pitchFamily="18" charset="0"/>
                    <a:cs typeface="Times New Roman" pitchFamily="18" charset="0"/>
                  </a:rPr>
                  <a:t> to </a:t>
                </a:r>
                <a:r>
                  <a:rPr lang="en-US" sz="1600" dirty="0" err="1">
                    <a:latin typeface="Times New Roman" pitchFamily="18" charset="0"/>
                    <a:cs typeface="Times New Roman" pitchFamily="18" charset="0"/>
                  </a:rPr>
                  <a:t>intitate</a:t>
                </a:r>
                <a:r>
                  <a:rPr lang="en-US" sz="1600" dirty="0">
                    <a:latin typeface="Times New Roman" pitchFamily="18" charset="0"/>
                    <a:cs typeface="Times New Roman" pitchFamily="18" charset="0"/>
                  </a:rPr>
                  <a:t> flow between molecules.</a:t>
                </a:r>
                <a:endParaRPr lang="ar-IQ" sz="1600" dirty="0">
                  <a:latin typeface="Times New Roman" pitchFamily="18" charset="0"/>
                  <a:cs typeface="Times New Roman" pitchFamily="18" charset="0"/>
                </a:endParaRP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457200" y="3165664"/>
                <a:ext cx="8001000" cy="1818715"/>
              </a:xfrm>
              <a:prstGeom prst="rect">
                <a:avLst/>
              </a:prstGeom>
              <a:blipFill>
                <a:blip r:embed="rId2"/>
                <a:stretch>
                  <a:fillRect l="-457" t="-3010" r="-533"/>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21533</TotalTime>
  <Words>2587</Words>
  <Application>Microsoft Office PowerPoint</Application>
  <PresentationFormat>On-screen Show (16:9)</PresentationFormat>
  <Paragraphs>244</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Amasis MT Pro Black</vt:lpstr>
      <vt:lpstr>Arial</vt:lpstr>
      <vt:lpstr>Calibri</vt:lpstr>
      <vt:lpstr>Calibri Light</vt:lpstr>
      <vt:lpstr>Cambria Math</vt:lpstr>
      <vt:lpstr>Times New Roman</vt:lpstr>
      <vt:lpstr>Wingdings</vt:lpstr>
      <vt:lpstr>Office Theme</vt:lpstr>
      <vt:lpstr>RHEOLOGY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THIXOTROPY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ok</dc:creator>
  <cp:lastModifiedBy>anas alhamdany</cp:lastModifiedBy>
  <cp:revision>66</cp:revision>
  <dcterms:created xsi:type="dcterms:W3CDTF">2022-05-17T19:29:12Z</dcterms:created>
  <dcterms:modified xsi:type="dcterms:W3CDTF">2025-04-26T18:28:02Z</dcterms:modified>
</cp:coreProperties>
</file>