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8"/>
  </p:notesMasterIdLst>
  <p:sldIdLst>
    <p:sldId id="256" r:id="rId2"/>
    <p:sldId id="264" r:id="rId3"/>
    <p:sldId id="257" r:id="rId4"/>
    <p:sldId id="258" r:id="rId5"/>
    <p:sldId id="259" r:id="rId6"/>
    <p:sldId id="260" r:id="rId7"/>
    <p:sldId id="261" r:id="rId8"/>
    <p:sldId id="262" r:id="rId9"/>
    <p:sldId id="265" r:id="rId10"/>
    <p:sldId id="266" r:id="rId11"/>
    <p:sldId id="263" r:id="rId12"/>
    <p:sldId id="267" r:id="rId13"/>
    <p:sldId id="271" r:id="rId14"/>
    <p:sldId id="272" r:id="rId15"/>
    <p:sldId id="274" r:id="rId16"/>
    <p:sldId id="273" r:id="rId17"/>
    <p:sldId id="275" r:id="rId18"/>
    <p:sldId id="276" r:id="rId19"/>
    <p:sldId id="277" r:id="rId20"/>
    <p:sldId id="278" r:id="rId21"/>
    <p:sldId id="279" r:id="rId22"/>
    <p:sldId id="280" r:id="rId23"/>
    <p:sldId id="292" r:id="rId24"/>
    <p:sldId id="294" r:id="rId25"/>
    <p:sldId id="296" r:id="rId26"/>
    <p:sldId id="293" r:id="rId27"/>
  </p:sldIdLst>
  <p:sldSz cx="14630400" cy="8229600"/>
  <p:notesSz cx="8229600" cy="14630400"/>
  <p:embeddedFontLst>
    <p:embeddedFont>
      <p:font typeface="Bitter Medium" pitchFamily="2" charset="77"/>
      <p:regular r:id="rId29"/>
    </p:embeddedFont>
    <p:embeddedFont>
      <p:font typeface="Open Sans" panose="020F0502020204030204" pitchFamily="34" charset="0"/>
      <p:regular r:id="rId30"/>
    </p:embeddedFont>
  </p:embeddedFontLst>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en-IQ"/>
          </a:p>
        </p:txBody>
      </p:sp>
      <p:sp>
        <p:nvSpPr>
          <p:cNvPr id="3" name="Date Placeholder 2"/>
          <p:cNvSpPr>
            <a:spLocks noGrp="1"/>
          </p:cNvSpPr>
          <p:nvPr>
            <p:ph type="dt" idx="1"/>
          </p:nvPr>
        </p:nvSpPr>
        <p:spPr>
          <a:xfrm>
            <a:off x="4660900" y="0"/>
            <a:ext cx="3567113" cy="733425"/>
          </a:xfrm>
          <a:prstGeom prst="rect">
            <a:avLst/>
          </a:prstGeom>
        </p:spPr>
        <p:txBody>
          <a:bodyPr vert="horz" lIns="91440" tIns="45720" rIns="91440" bIns="45720" rtlCol="0"/>
          <a:lstStyle>
            <a:lvl1pPr algn="r">
              <a:defRPr sz="1200"/>
            </a:lvl1pPr>
          </a:lstStyle>
          <a:p>
            <a:fld id="{4596D5C9-42A7-1C49-AF4B-65569781CE8E}" type="datetimeFigureOut">
              <a:rPr lang="en-IQ" smtClean="0"/>
              <a:t>03/02/2025</a:t>
            </a:fld>
            <a:endParaRPr lang="en-IQ"/>
          </a:p>
        </p:txBody>
      </p:sp>
      <p:sp>
        <p:nvSpPr>
          <p:cNvPr id="4" name="Slide Image Placeholder 3"/>
          <p:cNvSpPr>
            <a:spLocks noGrp="1" noRot="1" noChangeAspect="1"/>
          </p:cNvSpPr>
          <p:nvPr>
            <p:ph type="sldImg" idx="2"/>
          </p:nvPr>
        </p:nvSpPr>
        <p:spPr>
          <a:xfrm>
            <a:off x="-273050" y="1828800"/>
            <a:ext cx="8775700" cy="4937125"/>
          </a:xfrm>
          <a:prstGeom prst="rect">
            <a:avLst/>
          </a:prstGeom>
          <a:noFill/>
          <a:ln w="12700">
            <a:solidFill>
              <a:prstClr val="black"/>
            </a:solidFill>
          </a:ln>
        </p:spPr>
        <p:txBody>
          <a:bodyPr vert="horz" lIns="91440" tIns="45720" rIns="91440" bIns="45720" rtlCol="0" anchor="ctr"/>
          <a:lstStyle/>
          <a:p>
            <a:endParaRPr lang="en-IQ"/>
          </a:p>
        </p:txBody>
      </p:sp>
      <p:sp>
        <p:nvSpPr>
          <p:cNvPr id="5" name="Notes Placeholder 4"/>
          <p:cNvSpPr>
            <a:spLocks noGrp="1"/>
          </p:cNvSpPr>
          <p:nvPr>
            <p:ph type="body" sz="quarter" idx="3"/>
          </p:nvPr>
        </p:nvSpPr>
        <p:spPr>
          <a:xfrm>
            <a:off x="822325" y="7040563"/>
            <a:ext cx="6584950" cy="57610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6" name="Footer Placeholder 5"/>
          <p:cNvSpPr>
            <a:spLocks noGrp="1"/>
          </p:cNvSpPr>
          <p:nvPr>
            <p:ph type="ftr" sz="quarter" idx="4"/>
          </p:nvPr>
        </p:nvSpPr>
        <p:spPr>
          <a:xfrm>
            <a:off x="0" y="13896975"/>
            <a:ext cx="3565525" cy="733425"/>
          </a:xfrm>
          <a:prstGeom prst="rect">
            <a:avLst/>
          </a:prstGeom>
        </p:spPr>
        <p:txBody>
          <a:bodyPr vert="horz" lIns="91440" tIns="45720" rIns="91440" bIns="45720" rtlCol="0" anchor="b"/>
          <a:lstStyle>
            <a:lvl1pPr algn="l">
              <a:defRPr sz="1200"/>
            </a:lvl1pPr>
          </a:lstStyle>
          <a:p>
            <a:endParaRPr lang="en-IQ"/>
          </a:p>
        </p:txBody>
      </p:sp>
      <p:sp>
        <p:nvSpPr>
          <p:cNvPr id="7" name="Slide Number Placeholder 6"/>
          <p:cNvSpPr>
            <a:spLocks noGrp="1"/>
          </p:cNvSpPr>
          <p:nvPr>
            <p:ph type="sldNum" sz="quarter" idx="5"/>
          </p:nvPr>
        </p:nvSpPr>
        <p:spPr>
          <a:xfrm>
            <a:off x="4660900" y="13896975"/>
            <a:ext cx="3567113" cy="733425"/>
          </a:xfrm>
          <a:prstGeom prst="rect">
            <a:avLst/>
          </a:prstGeom>
        </p:spPr>
        <p:txBody>
          <a:bodyPr vert="horz" lIns="91440" tIns="45720" rIns="91440" bIns="45720" rtlCol="0" anchor="b"/>
          <a:lstStyle>
            <a:lvl1pPr algn="r">
              <a:defRPr sz="1200"/>
            </a:lvl1pPr>
          </a:lstStyle>
          <a:p>
            <a:fld id="{722FB635-0DCD-C04A-84A4-2A15A59F4B83}" type="slidenum">
              <a:rPr lang="en-IQ" smtClean="0"/>
              <a:t>‹#›</a:t>
            </a:fld>
            <a:endParaRPr lang="en-IQ"/>
          </a:p>
        </p:txBody>
      </p:sp>
    </p:spTree>
    <p:extLst>
      <p:ext uri="{BB962C8B-B14F-4D97-AF65-F5344CB8AC3E}">
        <p14:creationId xmlns:p14="http://schemas.microsoft.com/office/powerpoint/2010/main" val="2308285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588369"/>
            <a:ext cx="7556421" cy="1417558"/>
          </a:xfrm>
          <a:prstGeom prst="rect">
            <a:avLst/>
          </a:prstGeom>
          <a:noFill/>
          <a:ln/>
        </p:spPr>
        <p:txBody>
          <a:bodyPr wrap="square" lIns="0" tIns="0" rIns="0" bIns="0" rtlCol="0" anchor="t"/>
          <a:lstStyle/>
          <a:p>
            <a:pPr marL="0" indent="0">
              <a:lnSpc>
                <a:spcPts val="5550"/>
              </a:lnSpc>
              <a:buNone/>
            </a:pPr>
            <a:r>
              <a:rPr lang="en-US" sz="4450" b="1" kern="0" spc="-134" dirty="0">
                <a:solidFill>
                  <a:srgbClr val="2C3F42"/>
                </a:solidFill>
                <a:latin typeface="Bitter Medium" pitchFamily="34" charset="0"/>
                <a:ea typeface="Bitter Medium" pitchFamily="34" charset="-122"/>
                <a:cs typeface="Bitter Medium" pitchFamily="34" charset="-120"/>
              </a:rPr>
              <a:t>Acute Decompensated Heart Failure: Treatment Approach</a:t>
            </a:r>
            <a:endParaRPr lang="en-US" sz="4450" b="1" dirty="0"/>
          </a:p>
        </p:txBody>
      </p:sp>
      <p:sp>
        <p:nvSpPr>
          <p:cNvPr id="4" name="Text 1"/>
          <p:cNvSpPr/>
          <p:nvPr/>
        </p:nvSpPr>
        <p:spPr>
          <a:xfrm>
            <a:off x="6280190" y="3500005"/>
            <a:ext cx="7556421" cy="1723669"/>
          </a:xfrm>
          <a:prstGeom prst="rect">
            <a:avLst/>
          </a:prstGeom>
          <a:noFill/>
          <a:ln/>
        </p:spPr>
        <p:txBody>
          <a:bodyPr wrap="square" lIns="0" tIns="0" rIns="0" bIns="0" rtlCol="0" anchor="t"/>
          <a:lstStyle/>
          <a:p>
            <a:pPr marL="0" indent="0">
              <a:buNone/>
            </a:pPr>
            <a:r>
              <a:rPr lang="en-US" sz="2800" kern="0" spc="-36" dirty="0">
                <a:solidFill>
                  <a:srgbClr val="2B2E3C"/>
                </a:solidFill>
                <a:latin typeface="Open Sans" pitchFamily="34" charset="0"/>
                <a:ea typeface="Open Sans" pitchFamily="34" charset="-122"/>
                <a:cs typeface="Open Sans" pitchFamily="34" charset="-120"/>
              </a:rPr>
              <a:t>Acute decompensated heart failure (ADHF) is a </a:t>
            </a:r>
            <a:r>
              <a:rPr lang="en-US" sz="2800" b="1" kern="0" spc="-36" dirty="0">
                <a:solidFill>
                  <a:srgbClr val="FF0000"/>
                </a:solidFill>
                <a:latin typeface="Open Sans" pitchFamily="34" charset="0"/>
                <a:ea typeface="Open Sans" pitchFamily="34" charset="-122"/>
                <a:cs typeface="Open Sans" pitchFamily="34" charset="-120"/>
              </a:rPr>
              <a:t>serious condition requiring immediate medical attention. </a:t>
            </a:r>
            <a:endParaRPr lang="en-GB" sz="2800" kern="0" spc="-36" dirty="0">
              <a:solidFill>
                <a:srgbClr val="2B2E3C"/>
              </a:solidFill>
              <a:latin typeface="Open Sans" pitchFamily="34" charset="0"/>
              <a:ea typeface="Open Sans" pitchFamily="34" charset="-122"/>
              <a:cs typeface="Open Sans" pitchFamily="34" charset="-120"/>
            </a:endParaRPr>
          </a:p>
          <a:p>
            <a:pPr marL="0" indent="0">
              <a:buNone/>
            </a:pPr>
            <a:endParaRPr lang="en-GB" sz="2800" kern="0" spc="-36" dirty="0">
              <a:solidFill>
                <a:srgbClr val="2B2E3C"/>
              </a:solidFill>
              <a:latin typeface="Open Sans" pitchFamily="34" charset="0"/>
              <a:ea typeface="Open Sans" pitchFamily="34" charset="-122"/>
              <a:cs typeface="Open Sans" pitchFamily="34" charset="-120"/>
            </a:endParaRPr>
          </a:p>
          <a:p>
            <a:pPr marL="0" indent="0">
              <a:buNone/>
            </a:pPr>
            <a:r>
              <a:rPr lang="en-GB" sz="3600" b="1" kern="0" spc="-36" dirty="0">
                <a:solidFill>
                  <a:schemeClr val="accent6">
                    <a:lumMod val="50000"/>
                  </a:schemeClr>
                </a:solidFill>
                <a:latin typeface="Open Sans" pitchFamily="34" charset="0"/>
                <a:ea typeface="Open Sans" pitchFamily="34" charset="-122"/>
                <a:cs typeface="Open Sans" pitchFamily="34" charset="-120"/>
              </a:rPr>
              <a:t>By: Assist. Prof. </a:t>
            </a:r>
            <a:r>
              <a:rPr lang="en-GB" sz="3600" b="1" kern="0" spc="-36" dirty="0" err="1">
                <a:solidFill>
                  <a:schemeClr val="accent6">
                    <a:lumMod val="50000"/>
                  </a:schemeClr>
                </a:solidFill>
                <a:latin typeface="Open Sans" pitchFamily="34" charset="0"/>
                <a:ea typeface="Open Sans" pitchFamily="34" charset="-122"/>
                <a:cs typeface="Open Sans" pitchFamily="34" charset="-120"/>
              </a:rPr>
              <a:t>Abeer</a:t>
            </a:r>
            <a:r>
              <a:rPr lang="en-GB" sz="3600" b="1" kern="0" spc="-36" dirty="0">
                <a:solidFill>
                  <a:schemeClr val="accent6">
                    <a:lumMod val="50000"/>
                  </a:schemeClr>
                </a:solidFill>
                <a:latin typeface="Open Sans" pitchFamily="34" charset="0"/>
                <a:ea typeface="Open Sans" pitchFamily="34" charset="-122"/>
                <a:cs typeface="Open Sans" pitchFamily="34" charset="-120"/>
              </a:rPr>
              <a:t> </a:t>
            </a:r>
            <a:r>
              <a:rPr lang="en-GB" sz="3600" b="1" kern="0" spc="-36" dirty="0" err="1">
                <a:solidFill>
                  <a:schemeClr val="accent6">
                    <a:lumMod val="50000"/>
                  </a:schemeClr>
                </a:solidFill>
                <a:latin typeface="Open Sans" pitchFamily="34" charset="0"/>
                <a:ea typeface="Open Sans" pitchFamily="34" charset="-122"/>
                <a:cs typeface="Open Sans" pitchFamily="34" charset="-120"/>
              </a:rPr>
              <a:t>Aljuburi</a:t>
            </a:r>
            <a:r>
              <a:rPr lang="en-GB" sz="3600" b="1" kern="0" spc="-36" dirty="0">
                <a:solidFill>
                  <a:schemeClr val="accent6">
                    <a:lumMod val="50000"/>
                  </a:schemeClr>
                </a:solidFill>
                <a:latin typeface="Open Sans" pitchFamily="34" charset="0"/>
                <a:ea typeface="Open Sans" pitchFamily="34" charset="-122"/>
                <a:cs typeface="Open Sans" pitchFamily="34" charset="-120"/>
              </a:rPr>
              <a:t> </a:t>
            </a:r>
            <a:endParaRPr lang="en-US" sz="3600" b="1" dirty="0">
              <a:solidFill>
                <a:schemeClr val="accent6">
                  <a:lumMod val="50000"/>
                </a:schemeClr>
              </a:solidFill>
            </a:endParaRPr>
          </a:p>
        </p:txBody>
      </p:sp>
      <p:sp>
        <p:nvSpPr>
          <p:cNvPr id="5" name="Shape 2"/>
          <p:cNvSpPr/>
          <p:nvPr/>
        </p:nvSpPr>
        <p:spPr>
          <a:xfrm>
            <a:off x="6280190" y="5484019"/>
            <a:ext cx="362903" cy="362903"/>
          </a:xfrm>
          <a:prstGeom prst="roundRect">
            <a:avLst>
              <a:gd name="adj" fmla="val 25194296"/>
            </a:avLst>
          </a:prstGeom>
          <a:noFill/>
          <a:ln w="7620">
            <a:solidFill>
              <a:srgbClr val="FFFFFF"/>
            </a:solidFill>
            <a:prstDash val="solid"/>
          </a:ln>
        </p:spPr>
        <p:txBody>
          <a:bodyPr/>
          <a:lstStyle/>
          <a:p>
            <a:endParaRPr lang="en-IQ"/>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96C654-9087-6F2E-1028-42966F7E4F75}"/>
              </a:ext>
            </a:extLst>
          </p:cNvPr>
          <p:cNvPicPr>
            <a:picLocks noChangeAspect="1"/>
          </p:cNvPicPr>
          <p:nvPr/>
        </p:nvPicPr>
        <p:blipFill>
          <a:blip r:embed="rId2"/>
          <a:stretch>
            <a:fillRect/>
          </a:stretch>
        </p:blipFill>
        <p:spPr>
          <a:xfrm>
            <a:off x="177426" y="0"/>
            <a:ext cx="14275547" cy="7918824"/>
          </a:xfrm>
          <a:prstGeom prst="rect">
            <a:avLst/>
          </a:prstGeom>
        </p:spPr>
      </p:pic>
    </p:spTree>
    <p:extLst>
      <p:ext uri="{BB962C8B-B14F-4D97-AF65-F5344CB8AC3E}">
        <p14:creationId xmlns:p14="http://schemas.microsoft.com/office/powerpoint/2010/main" val="2427135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835348"/>
            <a:ext cx="12286298"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2C3F42"/>
                </a:solidFill>
                <a:latin typeface="Bitter Medium" pitchFamily="34" charset="0"/>
                <a:ea typeface="Bitter Medium" pitchFamily="34" charset="-122"/>
                <a:cs typeface="Bitter Medium" pitchFamily="34" charset="-120"/>
              </a:rPr>
              <a:t>Advanced Therapies: Transplantation and Beyond</a:t>
            </a:r>
            <a:endParaRPr lang="en-US" sz="4450" b="1" dirty="0"/>
          </a:p>
        </p:txBody>
      </p:sp>
      <p:pic>
        <p:nvPicPr>
          <p:cNvPr id="3" name="Image 0" descr="preencoded.png"/>
          <p:cNvPicPr>
            <a:picLocks noChangeAspect="1"/>
          </p:cNvPicPr>
          <p:nvPr/>
        </p:nvPicPr>
        <p:blipFill>
          <a:blip r:embed="rId3"/>
          <a:stretch>
            <a:fillRect/>
          </a:stretch>
        </p:blipFill>
        <p:spPr>
          <a:xfrm>
            <a:off x="2440424" y="2997756"/>
            <a:ext cx="3228022" cy="1669852"/>
          </a:xfrm>
          <a:prstGeom prst="rect">
            <a:avLst/>
          </a:prstGeom>
        </p:spPr>
      </p:pic>
      <p:sp>
        <p:nvSpPr>
          <p:cNvPr id="4" name="Text 1"/>
          <p:cNvSpPr/>
          <p:nvPr/>
        </p:nvSpPr>
        <p:spPr>
          <a:xfrm>
            <a:off x="3999786" y="3822383"/>
            <a:ext cx="109180" cy="453509"/>
          </a:xfrm>
          <a:prstGeom prst="rect">
            <a:avLst/>
          </a:prstGeom>
          <a:noFill/>
          <a:ln/>
        </p:spPr>
        <p:txBody>
          <a:bodyPr wrap="none" lIns="0" tIns="0" rIns="0" bIns="0" rtlCol="0" anchor="t"/>
          <a:lstStyle/>
          <a:p>
            <a:pPr marL="0" indent="0" algn="ctr">
              <a:lnSpc>
                <a:spcPts val="3550"/>
              </a:lnSpc>
              <a:buNone/>
            </a:pPr>
            <a:r>
              <a:rPr lang="en-US" sz="2200" kern="0" spc="-67" dirty="0">
                <a:solidFill>
                  <a:srgbClr val="2B2E3C"/>
                </a:solidFill>
                <a:latin typeface="Bitter Medium" pitchFamily="34" charset="0"/>
                <a:ea typeface="Bitter Medium" pitchFamily="34" charset="-122"/>
                <a:cs typeface="Bitter Medium" pitchFamily="34" charset="-120"/>
              </a:rPr>
              <a:t>1</a:t>
            </a:r>
            <a:endParaRPr lang="en-US" sz="2200" dirty="0"/>
          </a:p>
        </p:txBody>
      </p:sp>
      <p:sp>
        <p:nvSpPr>
          <p:cNvPr id="5" name="Text 2"/>
          <p:cNvSpPr/>
          <p:nvPr/>
        </p:nvSpPr>
        <p:spPr>
          <a:xfrm>
            <a:off x="5895261" y="3406021"/>
            <a:ext cx="3002518" cy="354330"/>
          </a:xfrm>
          <a:prstGeom prst="rect">
            <a:avLst/>
          </a:prstGeom>
          <a:noFill/>
          <a:ln/>
        </p:spPr>
        <p:txBody>
          <a:bodyPr wrap="none" lIns="0" tIns="0" rIns="0" bIns="0" rtlCol="0" anchor="t"/>
          <a:lstStyle/>
          <a:p>
            <a:pPr marL="0" indent="0" algn="l">
              <a:lnSpc>
                <a:spcPts val="2750"/>
              </a:lnSpc>
              <a:buNone/>
            </a:pPr>
            <a:r>
              <a:rPr lang="en-US" sz="2800" b="1" kern="0" spc="-67" dirty="0">
                <a:solidFill>
                  <a:srgbClr val="2B2E3C"/>
                </a:solidFill>
                <a:latin typeface="Bitter Medium" pitchFamily="34" charset="0"/>
                <a:ea typeface="Bitter Medium" pitchFamily="34" charset="-122"/>
                <a:cs typeface="Bitter Medium" pitchFamily="34" charset="-120"/>
              </a:rPr>
              <a:t>Cardiac Transplantation</a:t>
            </a:r>
            <a:endParaRPr lang="en-US" sz="2800" b="1" dirty="0"/>
          </a:p>
        </p:txBody>
      </p:sp>
      <p:sp>
        <p:nvSpPr>
          <p:cNvPr id="6" name="Text 3"/>
          <p:cNvSpPr/>
          <p:nvPr/>
        </p:nvSpPr>
        <p:spPr>
          <a:xfrm>
            <a:off x="5895261" y="3896439"/>
            <a:ext cx="6872764" cy="362903"/>
          </a:xfrm>
          <a:prstGeom prst="rect">
            <a:avLst/>
          </a:prstGeom>
          <a:noFill/>
          <a:ln/>
        </p:spPr>
        <p:txBody>
          <a:bodyPr wrap="none" lIns="0" tIns="0" rIns="0" bIns="0" rtlCol="0" anchor="t"/>
          <a:lstStyle/>
          <a:p>
            <a:pPr marL="0" indent="0" algn="l">
              <a:lnSpc>
                <a:spcPts val="2850"/>
              </a:lnSpc>
              <a:buNone/>
            </a:pPr>
            <a:r>
              <a:rPr lang="en-US" sz="2800" kern="0" spc="-36" dirty="0">
                <a:solidFill>
                  <a:srgbClr val="2B2E3C"/>
                </a:solidFill>
                <a:latin typeface="Open Sans" pitchFamily="34" charset="0"/>
                <a:ea typeface="Open Sans" pitchFamily="34" charset="-122"/>
                <a:cs typeface="Open Sans" pitchFamily="34" charset="-120"/>
              </a:rPr>
              <a:t>The best option for patients with irreversible </a:t>
            </a:r>
            <a:endParaRPr lang="en-GB" sz="2800" kern="0" spc="-36" dirty="0">
              <a:solidFill>
                <a:srgbClr val="2B2E3C"/>
              </a:solidFill>
              <a:latin typeface="Open Sans" pitchFamily="34" charset="0"/>
              <a:ea typeface="Open Sans" pitchFamily="34" charset="-122"/>
              <a:cs typeface="Open Sans" pitchFamily="34" charset="-120"/>
            </a:endParaRPr>
          </a:p>
          <a:p>
            <a:pPr marL="0" indent="0" algn="l">
              <a:lnSpc>
                <a:spcPts val="2850"/>
              </a:lnSpc>
              <a:buNone/>
            </a:pPr>
            <a:r>
              <a:rPr lang="en-US" sz="2800" kern="0" spc="-36" dirty="0">
                <a:solidFill>
                  <a:srgbClr val="2B2E3C"/>
                </a:solidFill>
                <a:latin typeface="Open Sans" pitchFamily="34" charset="0"/>
                <a:ea typeface="Open Sans" pitchFamily="34" charset="-122"/>
                <a:cs typeface="Open Sans" pitchFamily="34" charset="-120"/>
              </a:rPr>
              <a:t>advanced heart failure.</a:t>
            </a:r>
            <a:endParaRPr lang="en-US" sz="2800" dirty="0"/>
          </a:p>
        </p:txBody>
      </p:sp>
      <p:sp>
        <p:nvSpPr>
          <p:cNvPr id="7" name="Shape 4"/>
          <p:cNvSpPr/>
          <p:nvPr/>
        </p:nvSpPr>
        <p:spPr>
          <a:xfrm>
            <a:off x="5725120" y="4680704"/>
            <a:ext cx="8054816" cy="15240"/>
          </a:xfrm>
          <a:prstGeom prst="roundRect">
            <a:avLst>
              <a:gd name="adj" fmla="val 625116"/>
            </a:avLst>
          </a:prstGeom>
          <a:solidFill>
            <a:srgbClr val="E2C8B5"/>
          </a:solidFill>
          <a:ln/>
        </p:spPr>
        <p:txBody>
          <a:bodyPr/>
          <a:lstStyle/>
          <a:p>
            <a:endParaRPr lang="en-IQ"/>
          </a:p>
        </p:txBody>
      </p:sp>
      <p:pic>
        <p:nvPicPr>
          <p:cNvPr id="8" name="Image 1" descr="preencoded.png"/>
          <p:cNvPicPr>
            <a:picLocks noChangeAspect="1"/>
          </p:cNvPicPr>
          <p:nvPr/>
        </p:nvPicPr>
        <p:blipFill>
          <a:blip r:embed="rId4"/>
          <a:stretch>
            <a:fillRect/>
          </a:stretch>
        </p:blipFill>
        <p:spPr>
          <a:xfrm>
            <a:off x="826294" y="4724281"/>
            <a:ext cx="6456164" cy="1669852"/>
          </a:xfrm>
          <a:prstGeom prst="rect">
            <a:avLst/>
          </a:prstGeom>
        </p:spPr>
      </p:pic>
      <p:sp>
        <p:nvSpPr>
          <p:cNvPr id="9" name="Text 5"/>
          <p:cNvSpPr/>
          <p:nvPr/>
        </p:nvSpPr>
        <p:spPr>
          <a:xfrm>
            <a:off x="3980617" y="5332452"/>
            <a:ext cx="147399" cy="453509"/>
          </a:xfrm>
          <a:prstGeom prst="rect">
            <a:avLst/>
          </a:prstGeom>
          <a:noFill/>
          <a:ln/>
        </p:spPr>
        <p:txBody>
          <a:bodyPr wrap="none" lIns="0" tIns="0" rIns="0" bIns="0" rtlCol="0" anchor="t"/>
          <a:lstStyle/>
          <a:p>
            <a:pPr marL="0" indent="0" algn="ctr">
              <a:lnSpc>
                <a:spcPts val="3550"/>
              </a:lnSpc>
              <a:buNone/>
            </a:pPr>
            <a:r>
              <a:rPr lang="en-US" sz="2200" kern="0" spc="-67" dirty="0">
                <a:solidFill>
                  <a:srgbClr val="2B2E3C"/>
                </a:solidFill>
                <a:latin typeface="Bitter Medium" pitchFamily="34" charset="0"/>
                <a:ea typeface="Bitter Medium" pitchFamily="34" charset="-122"/>
                <a:cs typeface="Bitter Medium" pitchFamily="34" charset="-120"/>
              </a:rPr>
              <a:t>2</a:t>
            </a:r>
            <a:endParaRPr lang="en-US" sz="2200" dirty="0"/>
          </a:p>
        </p:txBody>
      </p:sp>
      <p:sp>
        <p:nvSpPr>
          <p:cNvPr id="10" name="Text 6"/>
          <p:cNvSpPr/>
          <p:nvPr/>
        </p:nvSpPr>
        <p:spPr>
          <a:xfrm>
            <a:off x="7509272" y="4951095"/>
            <a:ext cx="3940135" cy="354330"/>
          </a:xfrm>
          <a:prstGeom prst="rect">
            <a:avLst/>
          </a:prstGeom>
          <a:noFill/>
          <a:ln/>
        </p:spPr>
        <p:txBody>
          <a:bodyPr wrap="none" lIns="0" tIns="0" rIns="0" bIns="0" rtlCol="0" anchor="t"/>
          <a:lstStyle/>
          <a:p>
            <a:pPr marL="0" indent="0" algn="l">
              <a:lnSpc>
                <a:spcPts val="2750"/>
              </a:lnSpc>
              <a:buNone/>
            </a:pPr>
            <a:r>
              <a:rPr lang="en-US" sz="2800" b="1" kern="0" spc="-67" dirty="0">
                <a:solidFill>
                  <a:srgbClr val="2B2E3C"/>
                </a:solidFill>
                <a:latin typeface="Bitter Medium" pitchFamily="34" charset="0"/>
                <a:ea typeface="Bitter Medium" pitchFamily="34" charset="-122"/>
                <a:cs typeface="Bitter Medium" pitchFamily="34" charset="-120"/>
              </a:rPr>
              <a:t>Myocardial Cell Transplantation</a:t>
            </a:r>
            <a:endParaRPr lang="en-US" sz="2800" b="1" dirty="0"/>
          </a:p>
        </p:txBody>
      </p:sp>
      <p:sp>
        <p:nvSpPr>
          <p:cNvPr id="11" name="Text 7"/>
          <p:cNvSpPr/>
          <p:nvPr/>
        </p:nvSpPr>
        <p:spPr>
          <a:xfrm>
            <a:off x="7509272" y="5441513"/>
            <a:ext cx="6100524" cy="725805"/>
          </a:xfrm>
          <a:prstGeom prst="rect">
            <a:avLst/>
          </a:prstGeom>
          <a:noFill/>
          <a:ln/>
        </p:spPr>
        <p:txBody>
          <a:bodyPr wrap="square" lIns="0" tIns="0" rIns="0" bIns="0" rtlCol="0" anchor="t"/>
          <a:lstStyle/>
          <a:p>
            <a:pPr marL="0" indent="0" algn="l">
              <a:lnSpc>
                <a:spcPts val="2850"/>
              </a:lnSpc>
              <a:buNone/>
            </a:pPr>
            <a:r>
              <a:rPr lang="en-US" sz="2800" kern="0" spc="-36" dirty="0">
                <a:solidFill>
                  <a:srgbClr val="2B2E3C"/>
                </a:solidFill>
                <a:latin typeface="Open Sans" pitchFamily="34" charset="0"/>
                <a:ea typeface="Open Sans" pitchFamily="34" charset="-122"/>
                <a:cs typeface="Open Sans" pitchFamily="34" charset="-120"/>
              </a:rPr>
              <a:t>New surgical strategies offer options for patients ineligible for device implantation or heart transplantation.</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993458"/>
            <a:ext cx="9717881"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2C3F42"/>
                </a:solidFill>
                <a:latin typeface="Bitter Medium" pitchFamily="34" charset="0"/>
                <a:ea typeface="Bitter Medium" pitchFamily="34" charset="-122"/>
                <a:cs typeface="Bitter Medium" pitchFamily="34" charset="-120"/>
              </a:rPr>
              <a:t>Diuretics: Addressing Volume Overload</a:t>
            </a:r>
            <a:endParaRPr lang="en-US" sz="4450" b="1" dirty="0"/>
          </a:p>
        </p:txBody>
      </p:sp>
      <p:sp>
        <p:nvSpPr>
          <p:cNvPr id="3" name="Text 1"/>
          <p:cNvSpPr/>
          <p:nvPr/>
        </p:nvSpPr>
        <p:spPr>
          <a:xfrm>
            <a:off x="793790" y="2269212"/>
            <a:ext cx="2835235" cy="354330"/>
          </a:xfrm>
          <a:prstGeom prst="rect">
            <a:avLst/>
          </a:prstGeom>
          <a:noFill/>
          <a:ln/>
        </p:spPr>
        <p:txBody>
          <a:bodyPr wrap="none" lIns="0" tIns="0" rIns="0" bIns="0" rtlCol="0" anchor="t"/>
          <a:lstStyle/>
          <a:p>
            <a:pPr marL="0" indent="0">
              <a:lnSpc>
                <a:spcPts val="2750"/>
              </a:lnSpc>
              <a:buNone/>
            </a:pPr>
            <a:r>
              <a:rPr lang="en-US" sz="3200" b="1" kern="0" spc="-67" dirty="0">
                <a:solidFill>
                  <a:srgbClr val="2C3F42"/>
                </a:solidFill>
                <a:latin typeface="Bitter Medium" pitchFamily="34" charset="0"/>
                <a:ea typeface="Bitter Medium" pitchFamily="34" charset="-122"/>
                <a:cs typeface="Bitter Medium" pitchFamily="34" charset="-120"/>
              </a:rPr>
              <a:t>Loop Diuretics</a:t>
            </a:r>
            <a:endParaRPr lang="en-US" sz="3200" b="1" dirty="0"/>
          </a:p>
        </p:txBody>
      </p:sp>
      <p:sp>
        <p:nvSpPr>
          <p:cNvPr id="4" name="Text 2"/>
          <p:cNvSpPr/>
          <p:nvPr/>
        </p:nvSpPr>
        <p:spPr>
          <a:xfrm>
            <a:off x="793789" y="2850356"/>
            <a:ext cx="12967704" cy="3102778"/>
          </a:xfrm>
          <a:prstGeom prst="rect">
            <a:avLst/>
          </a:prstGeom>
          <a:noFill/>
          <a:ln/>
        </p:spPr>
        <p:txBody>
          <a:bodyPr wrap="square" lIns="0" tIns="0" rIns="0" bIns="0" rtlCol="0" anchor="t"/>
          <a:lstStyle/>
          <a:p>
            <a:pPr marL="0" indent="0">
              <a:buNone/>
            </a:pPr>
            <a:r>
              <a:rPr lang="en-US" sz="2800" kern="0" spc="-36" dirty="0">
                <a:solidFill>
                  <a:srgbClr val="2B2E3C"/>
                </a:solidFill>
                <a:latin typeface="Open Sans" pitchFamily="34" charset="0"/>
                <a:ea typeface="Open Sans" pitchFamily="34" charset="-122"/>
                <a:cs typeface="Open Sans" pitchFamily="34" charset="-120"/>
              </a:rPr>
              <a:t>IV loop diuretics like </a:t>
            </a:r>
            <a:r>
              <a:rPr lang="en-US" sz="2800" b="1" kern="0" spc="-36" dirty="0">
                <a:solidFill>
                  <a:srgbClr val="2B2E3C"/>
                </a:solidFill>
                <a:latin typeface="Open Sans" pitchFamily="34" charset="0"/>
                <a:ea typeface="Open Sans" pitchFamily="34" charset="-122"/>
                <a:cs typeface="Open Sans" pitchFamily="34" charset="-120"/>
              </a:rPr>
              <a:t>furosemide and bumetanide </a:t>
            </a:r>
            <a:r>
              <a:rPr lang="en-US" sz="2800" kern="0" spc="-36" dirty="0">
                <a:solidFill>
                  <a:srgbClr val="2B2E3C"/>
                </a:solidFill>
                <a:latin typeface="Open Sans" pitchFamily="34" charset="0"/>
                <a:ea typeface="Open Sans" pitchFamily="34" charset="-122"/>
                <a:cs typeface="Open Sans" pitchFamily="34" charset="-120"/>
              </a:rPr>
              <a:t>are </a:t>
            </a:r>
            <a:r>
              <a:rPr lang="en-US" sz="2800" b="1" kern="0" spc="-36" dirty="0">
                <a:solidFill>
                  <a:srgbClr val="FF0000"/>
                </a:solidFill>
                <a:latin typeface="Open Sans" pitchFamily="34" charset="0"/>
                <a:ea typeface="Open Sans" pitchFamily="34" charset="-122"/>
                <a:cs typeface="Open Sans" pitchFamily="34" charset="-120"/>
              </a:rPr>
              <a:t>first-line</a:t>
            </a:r>
            <a:r>
              <a:rPr lang="en-US" sz="2800" kern="0" spc="-36" dirty="0">
                <a:solidFill>
                  <a:srgbClr val="2B2E3C"/>
                </a:solidFill>
                <a:latin typeface="Open Sans" pitchFamily="34" charset="0"/>
                <a:ea typeface="Open Sans" pitchFamily="34" charset="-122"/>
                <a:cs typeface="Open Sans" pitchFamily="34" charset="-120"/>
              </a:rPr>
              <a:t> therapy for ADHF patients with volume overload. </a:t>
            </a:r>
            <a:endParaRPr lang="en-GB" sz="2800" kern="0" spc="-36" dirty="0">
              <a:solidFill>
                <a:srgbClr val="2B2E3C"/>
              </a:solidFill>
              <a:latin typeface="Open Sans" pitchFamily="34" charset="0"/>
              <a:ea typeface="Open Sans" pitchFamily="34" charset="-122"/>
              <a:cs typeface="Open Sans" pitchFamily="34" charset="-120"/>
            </a:endParaRPr>
          </a:p>
          <a:p>
            <a:pPr marL="0" indent="0">
              <a:buNone/>
            </a:pPr>
            <a:endParaRPr lang="en-GB" sz="2800" kern="0" spc="-36" dirty="0">
              <a:solidFill>
                <a:srgbClr val="2B2E3C"/>
              </a:solidFill>
              <a:latin typeface="Open Sans" pitchFamily="34" charset="0"/>
              <a:ea typeface="Open Sans" pitchFamily="34" charset="-122"/>
              <a:cs typeface="Open Sans" pitchFamily="34" charset="-120"/>
            </a:endParaRPr>
          </a:p>
          <a:p>
            <a:pPr marL="0" indent="0">
              <a:buNone/>
            </a:pPr>
            <a:r>
              <a:rPr lang="en-US" sz="2800" kern="0" spc="-36" dirty="0">
                <a:solidFill>
                  <a:srgbClr val="2B2E3C"/>
                </a:solidFill>
                <a:highlight>
                  <a:srgbClr val="FFFF00"/>
                </a:highlight>
                <a:latin typeface="Open Sans" pitchFamily="34" charset="0"/>
                <a:ea typeface="Open Sans" pitchFamily="34" charset="-122"/>
                <a:cs typeface="Open Sans" pitchFamily="34" charset="-120"/>
              </a:rPr>
              <a:t>Bolus administration </a:t>
            </a:r>
            <a:r>
              <a:rPr lang="en-US" sz="2800" kern="0" spc="-36" dirty="0">
                <a:solidFill>
                  <a:srgbClr val="2B2E3C"/>
                </a:solidFill>
                <a:latin typeface="Open Sans" pitchFamily="34" charset="0"/>
                <a:ea typeface="Open Sans" pitchFamily="34" charset="-122"/>
                <a:cs typeface="Open Sans" pitchFamily="34" charset="-120"/>
              </a:rPr>
              <a:t>reduces preload within 5-15 minutes by functional </a:t>
            </a:r>
            <a:r>
              <a:rPr lang="en-US" sz="2800" b="1" kern="0" spc="-36" dirty="0">
                <a:solidFill>
                  <a:schemeClr val="accent1"/>
                </a:solidFill>
                <a:latin typeface="Open Sans" pitchFamily="34" charset="0"/>
                <a:ea typeface="Open Sans" pitchFamily="34" charset="-122"/>
                <a:cs typeface="Open Sans" pitchFamily="34" charset="-120"/>
              </a:rPr>
              <a:t>venodilation</a:t>
            </a:r>
            <a:r>
              <a:rPr lang="en-US" sz="2800" kern="0" spc="-36" dirty="0">
                <a:solidFill>
                  <a:srgbClr val="2B2E3C"/>
                </a:solidFill>
                <a:latin typeface="Open Sans" pitchFamily="34" charset="0"/>
                <a:ea typeface="Open Sans" pitchFamily="34" charset="-122"/>
                <a:cs typeface="Open Sans" pitchFamily="34" charset="-120"/>
              </a:rPr>
              <a:t> and later via </a:t>
            </a:r>
            <a:r>
              <a:rPr lang="en-US" sz="2800" b="1" kern="0" spc="-36" dirty="0">
                <a:solidFill>
                  <a:schemeClr val="accent1"/>
                </a:solidFill>
                <a:latin typeface="Open Sans" pitchFamily="34" charset="0"/>
                <a:ea typeface="Open Sans" pitchFamily="34" charset="-122"/>
                <a:cs typeface="Open Sans" pitchFamily="34" charset="-120"/>
              </a:rPr>
              <a:t>sodium and water excretion</a:t>
            </a:r>
            <a:r>
              <a:rPr lang="en-US" sz="2800" kern="0" spc="-36" dirty="0">
                <a:solidFill>
                  <a:srgbClr val="2B2E3C"/>
                </a:solidFill>
                <a:latin typeface="Open Sans" pitchFamily="34" charset="0"/>
                <a:ea typeface="Open Sans" pitchFamily="34" charset="-122"/>
                <a:cs typeface="Open Sans" pitchFamily="34" charset="-120"/>
              </a:rPr>
              <a:t>, improving pulmonary congestion. </a:t>
            </a:r>
            <a:endParaRPr lang="en-GB" sz="2800" kern="0" spc="-36" dirty="0">
              <a:solidFill>
                <a:srgbClr val="2B2E3C"/>
              </a:solidFill>
              <a:latin typeface="Open Sans" pitchFamily="34" charset="0"/>
              <a:ea typeface="Open Sans" pitchFamily="34" charset="-122"/>
              <a:cs typeface="Open Sans" pitchFamily="34" charset="-120"/>
            </a:endParaRPr>
          </a:p>
          <a:p>
            <a:pPr marL="0" indent="0">
              <a:buNone/>
            </a:pPr>
            <a:endParaRPr lang="en-GB" sz="2800" kern="0" spc="-36" dirty="0">
              <a:solidFill>
                <a:srgbClr val="2B2E3C"/>
              </a:solidFill>
              <a:latin typeface="Open Sans" pitchFamily="34" charset="0"/>
              <a:ea typeface="Open Sans" pitchFamily="34" charset="-122"/>
              <a:cs typeface="Open Sans" pitchFamily="34" charset="-120"/>
            </a:endParaRPr>
          </a:p>
          <a:p>
            <a:pPr marL="0" indent="0">
              <a:buNone/>
            </a:pPr>
            <a:r>
              <a:rPr lang="en-US" sz="2800" b="1" kern="0" spc="-36" dirty="0">
                <a:solidFill>
                  <a:srgbClr val="2B2E3C"/>
                </a:solidFill>
                <a:highlight>
                  <a:srgbClr val="00FF00"/>
                </a:highlight>
                <a:latin typeface="Open Sans" pitchFamily="34" charset="0"/>
                <a:ea typeface="Open Sans" pitchFamily="34" charset="-122"/>
                <a:cs typeface="Open Sans" pitchFamily="34" charset="-120"/>
              </a:rPr>
              <a:t>Diuretic resistance </a:t>
            </a:r>
            <a:r>
              <a:rPr lang="en-US" sz="2800" kern="0" spc="-36" dirty="0">
                <a:solidFill>
                  <a:srgbClr val="2B2E3C"/>
                </a:solidFill>
                <a:latin typeface="Open Sans" pitchFamily="34" charset="0"/>
                <a:ea typeface="Open Sans" pitchFamily="34" charset="-122"/>
                <a:cs typeface="Open Sans" pitchFamily="34" charset="-120"/>
              </a:rPr>
              <a:t>may be addressed with larger </a:t>
            </a:r>
            <a:r>
              <a:rPr lang="en-US" sz="2800" b="1" u="sng" kern="0" spc="-36" dirty="0">
                <a:solidFill>
                  <a:srgbClr val="00B050"/>
                </a:solidFill>
                <a:latin typeface="Open Sans" pitchFamily="34" charset="0"/>
                <a:ea typeface="Open Sans" pitchFamily="34" charset="-122"/>
                <a:cs typeface="Open Sans" pitchFamily="34" charset="-120"/>
              </a:rPr>
              <a:t>bolus doses,</a:t>
            </a:r>
            <a:r>
              <a:rPr lang="en-US" sz="2800" kern="0" spc="-36" dirty="0">
                <a:solidFill>
                  <a:srgbClr val="2B2E3C"/>
                </a:solidFill>
                <a:latin typeface="Open Sans" pitchFamily="34" charset="0"/>
                <a:ea typeface="Open Sans" pitchFamily="34" charset="-122"/>
                <a:cs typeface="Open Sans" pitchFamily="34" charset="-120"/>
              </a:rPr>
              <a:t> </a:t>
            </a:r>
            <a:r>
              <a:rPr lang="en-US" sz="2800" b="1" u="sng" kern="0" spc="-36" dirty="0">
                <a:solidFill>
                  <a:srgbClr val="00B050"/>
                </a:solidFill>
                <a:latin typeface="Open Sans" pitchFamily="34" charset="0"/>
                <a:ea typeface="Open Sans" pitchFamily="34" charset="-122"/>
                <a:cs typeface="Open Sans" pitchFamily="34" charset="-120"/>
              </a:rPr>
              <a:t>continuous infusions</a:t>
            </a:r>
            <a:r>
              <a:rPr lang="en-US" sz="2800" kern="0" spc="-36" dirty="0">
                <a:solidFill>
                  <a:srgbClr val="2B2E3C"/>
                </a:solidFill>
                <a:latin typeface="Open Sans" pitchFamily="34" charset="0"/>
                <a:ea typeface="Open Sans" pitchFamily="34" charset="-122"/>
                <a:cs typeface="Open Sans" pitchFamily="34" charset="-120"/>
              </a:rPr>
              <a:t>, or </a:t>
            </a:r>
            <a:r>
              <a:rPr lang="en-US" sz="2800" b="1" u="sng" kern="0" spc="-36" dirty="0">
                <a:solidFill>
                  <a:srgbClr val="00B050"/>
                </a:solidFill>
                <a:latin typeface="Open Sans" pitchFamily="34" charset="0"/>
                <a:ea typeface="Open Sans" pitchFamily="34" charset="-122"/>
                <a:cs typeface="Open Sans" pitchFamily="34" charset="-120"/>
              </a:rPr>
              <a:t>adding a second diuretic with a different mechanism of action, </a:t>
            </a:r>
            <a:r>
              <a:rPr lang="en-US" sz="2800" u="sng" kern="0" spc="-36" dirty="0">
                <a:latin typeface="Open Sans" pitchFamily="34" charset="0"/>
                <a:ea typeface="Open Sans" pitchFamily="34" charset="-122"/>
                <a:cs typeface="Open Sans" pitchFamily="34" charset="-120"/>
              </a:rPr>
              <a:t>such as a distal tubule blocker (eg, oral </a:t>
            </a:r>
            <a:r>
              <a:rPr lang="en-US" sz="2800" u="sng" kern="0" spc="-36" dirty="0" err="1">
                <a:latin typeface="Open Sans" pitchFamily="34" charset="0"/>
                <a:ea typeface="Open Sans" pitchFamily="34" charset="-122"/>
                <a:cs typeface="Open Sans" pitchFamily="34" charset="-120"/>
              </a:rPr>
              <a:t>metolazone</a:t>
            </a:r>
            <a:r>
              <a:rPr lang="en-US" sz="2800" u="sng" kern="0" spc="-36" dirty="0">
                <a:latin typeface="Open Sans" pitchFamily="34" charset="0"/>
                <a:ea typeface="Open Sans" pitchFamily="34" charset="-122"/>
                <a:cs typeface="Open Sans" pitchFamily="34" charset="-120"/>
              </a:rPr>
              <a:t>, oral hydrochlorothiazide, or IV chlorothiazide).</a:t>
            </a:r>
            <a:endParaRPr lang="en-US" sz="2800" u="sng" dirty="0"/>
          </a:p>
        </p:txBody>
      </p:sp>
    </p:spTree>
    <p:extLst>
      <p:ext uri="{BB962C8B-B14F-4D97-AF65-F5344CB8AC3E}">
        <p14:creationId xmlns:p14="http://schemas.microsoft.com/office/powerpoint/2010/main" val="1052336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E9A739-1B02-E79A-DA30-FB889C584E74}"/>
              </a:ext>
            </a:extLst>
          </p:cNvPr>
          <p:cNvPicPr>
            <a:picLocks noChangeAspect="1"/>
          </p:cNvPicPr>
          <p:nvPr/>
        </p:nvPicPr>
        <p:blipFill>
          <a:blip r:embed="rId2"/>
          <a:stretch>
            <a:fillRect/>
          </a:stretch>
        </p:blipFill>
        <p:spPr>
          <a:xfrm>
            <a:off x="1857612" y="0"/>
            <a:ext cx="10482239" cy="8229599"/>
          </a:xfrm>
          <a:prstGeom prst="rect">
            <a:avLst/>
          </a:prstGeom>
        </p:spPr>
      </p:pic>
    </p:spTree>
    <p:extLst>
      <p:ext uri="{BB962C8B-B14F-4D97-AF65-F5344CB8AC3E}">
        <p14:creationId xmlns:p14="http://schemas.microsoft.com/office/powerpoint/2010/main" val="274773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4015" y="850344"/>
            <a:ext cx="7755969" cy="1239441"/>
          </a:xfrm>
          <a:prstGeom prst="rect">
            <a:avLst/>
          </a:prstGeom>
          <a:noFill/>
          <a:ln/>
        </p:spPr>
        <p:txBody>
          <a:bodyPr wrap="square" lIns="0" tIns="0" rIns="0" bIns="0" rtlCol="0" anchor="t"/>
          <a:lstStyle/>
          <a:p>
            <a:pPr marL="0" indent="0">
              <a:lnSpc>
                <a:spcPts val="4850"/>
              </a:lnSpc>
              <a:buNone/>
            </a:pPr>
            <a:r>
              <a:rPr lang="en-US" sz="3900" b="1" kern="0" spc="-117" dirty="0">
                <a:solidFill>
                  <a:srgbClr val="2C3F42"/>
                </a:solidFill>
                <a:latin typeface="Bitter Medium" pitchFamily="34" charset="0"/>
                <a:ea typeface="Bitter Medium" pitchFamily="34" charset="-122"/>
                <a:cs typeface="Bitter Medium" pitchFamily="34" charset="-120"/>
              </a:rPr>
              <a:t>Vasopressin Antagonists: Targeting Hormone Imbalance</a:t>
            </a:r>
            <a:endParaRPr lang="en-US" sz="3900" b="1" dirty="0"/>
          </a:p>
        </p:txBody>
      </p:sp>
      <p:sp>
        <p:nvSpPr>
          <p:cNvPr id="4" name="Shape 1"/>
          <p:cNvSpPr/>
          <p:nvPr/>
        </p:nvSpPr>
        <p:spPr>
          <a:xfrm>
            <a:off x="694015" y="2610207"/>
            <a:ext cx="446127" cy="446127"/>
          </a:xfrm>
          <a:prstGeom prst="roundRect">
            <a:avLst>
              <a:gd name="adj" fmla="val 18670"/>
            </a:avLst>
          </a:prstGeom>
          <a:solidFill>
            <a:srgbClr val="FCE2CF"/>
          </a:solidFill>
          <a:ln w="7620">
            <a:solidFill>
              <a:srgbClr val="E2C8B5"/>
            </a:solidFill>
            <a:prstDash val="solid"/>
          </a:ln>
        </p:spPr>
        <p:txBody>
          <a:bodyPr/>
          <a:lstStyle/>
          <a:p>
            <a:endParaRPr lang="en-IQ"/>
          </a:p>
        </p:txBody>
      </p:sp>
      <p:sp>
        <p:nvSpPr>
          <p:cNvPr id="5" name="Text 2"/>
          <p:cNvSpPr/>
          <p:nvPr/>
        </p:nvSpPr>
        <p:spPr>
          <a:xfrm>
            <a:off x="859750" y="2684502"/>
            <a:ext cx="114538" cy="297418"/>
          </a:xfrm>
          <a:prstGeom prst="rect">
            <a:avLst/>
          </a:prstGeom>
          <a:noFill/>
          <a:ln/>
        </p:spPr>
        <p:txBody>
          <a:bodyPr wrap="none" lIns="0" tIns="0" rIns="0" bIns="0" rtlCol="0" anchor="t"/>
          <a:lstStyle/>
          <a:p>
            <a:pPr marL="0" indent="0" algn="ctr">
              <a:lnSpc>
                <a:spcPts val="2300"/>
              </a:lnSpc>
              <a:buNone/>
            </a:pPr>
            <a:r>
              <a:rPr lang="en-US" sz="2300" kern="0" spc="-70" dirty="0">
                <a:solidFill>
                  <a:srgbClr val="2B2E3C"/>
                </a:solidFill>
                <a:latin typeface="Bitter Medium" pitchFamily="34" charset="0"/>
                <a:ea typeface="Bitter Medium" pitchFamily="34" charset="-122"/>
                <a:cs typeface="Bitter Medium" pitchFamily="34" charset="-120"/>
              </a:rPr>
              <a:t>1</a:t>
            </a:r>
            <a:endParaRPr lang="en-US" sz="2300" dirty="0"/>
          </a:p>
        </p:txBody>
      </p:sp>
      <p:sp>
        <p:nvSpPr>
          <p:cNvPr id="6" name="Text 3"/>
          <p:cNvSpPr/>
          <p:nvPr/>
        </p:nvSpPr>
        <p:spPr>
          <a:xfrm>
            <a:off x="1338382" y="2610207"/>
            <a:ext cx="2478881" cy="309801"/>
          </a:xfrm>
          <a:prstGeom prst="rect">
            <a:avLst/>
          </a:prstGeom>
          <a:noFill/>
          <a:ln/>
        </p:spPr>
        <p:txBody>
          <a:bodyPr wrap="none" lIns="0" tIns="0" rIns="0" bIns="0" rtlCol="0" anchor="t"/>
          <a:lstStyle/>
          <a:p>
            <a:pPr marL="0" indent="0">
              <a:lnSpc>
                <a:spcPts val="2400"/>
              </a:lnSpc>
              <a:buNone/>
            </a:pPr>
            <a:r>
              <a:rPr lang="en-US" sz="2400" b="1" kern="0" spc="-59" dirty="0">
                <a:solidFill>
                  <a:srgbClr val="2B2E3C"/>
                </a:solidFill>
                <a:latin typeface="Bitter Medium" pitchFamily="34" charset="0"/>
                <a:ea typeface="Bitter Medium" pitchFamily="34" charset="-122"/>
                <a:cs typeface="Bitter Medium" pitchFamily="34" charset="-120"/>
              </a:rPr>
              <a:t>V1A and V2 Receptors</a:t>
            </a:r>
            <a:endParaRPr lang="en-US" sz="2400" b="1" dirty="0"/>
          </a:p>
        </p:txBody>
      </p:sp>
      <p:sp>
        <p:nvSpPr>
          <p:cNvPr id="7" name="Text 4"/>
          <p:cNvSpPr/>
          <p:nvPr/>
        </p:nvSpPr>
        <p:spPr>
          <a:xfrm>
            <a:off x="1338382" y="3038951"/>
            <a:ext cx="3134558" cy="2855714"/>
          </a:xfrm>
          <a:prstGeom prst="rect">
            <a:avLst/>
          </a:prstGeom>
          <a:noFill/>
          <a:ln/>
        </p:spPr>
        <p:txBody>
          <a:bodyPr wrap="square" lIns="0" tIns="0" rIns="0" bIns="0" rtlCol="0" anchor="t"/>
          <a:lstStyle/>
          <a:p>
            <a:pPr marL="0" indent="0">
              <a:lnSpc>
                <a:spcPts val="2450"/>
              </a:lnSpc>
              <a:buNone/>
            </a:pPr>
            <a:r>
              <a:rPr lang="en-US" sz="2400" kern="0" spc="-31" dirty="0">
                <a:solidFill>
                  <a:srgbClr val="2B2E3C"/>
                </a:solidFill>
                <a:latin typeface="Open Sans" pitchFamily="34" charset="0"/>
                <a:ea typeface="Open Sans" pitchFamily="34" charset="-122"/>
                <a:cs typeface="Open Sans" pitchFamily="34" charset="-120"/>
              </a:rPr>
              <a:t>Vasopressin receptor antagonists affect one or both V1A and V2 receptors of antidiuretic hormone (AVP). </a:t>
            </a:r>
            <a:endParaRPr lang="en-GB" sz="2400" kern="0" spc="-31" dirty="0">
              <a:solidFill>
                <a:srgbClr val="2B2E3C"/>
              </a:solidFill>
              <a:latin typeface="Open Sans" pitchFamily="34" charset="0"/>
              <a:ea typeface="Open Sans" pitchFamily="34" charset="-122"/>
              <a:cs typeface="Open Sans" pitchFamily="34" charset="-120"/>
            </a:endParaRPr>
          </a:p>
          <a:p>
            <a:pPr marL="0" indent="0">
              <a:lnSpc>
                <a:spcPts val="2450"/>
              </a:lnSpc>
              <a:buNone/>
            </a:pPr>
            <a:r>
              <a:rPr lang="en-US" sz="2400" b="1" kern="0" spc="-31" dirty="0">
                <a:solidFill>
                  <a:srgbClr val="C00000"/>
                </a:solidFill>
                <a:latin typeface="Open Sans" pitchFamily="34" charset="0"/>
                <a:ea typeface="Open Sans" pitchFamily="34" charset="-122"/>
                <a:cs typeface="Open Sans" pitchFamily="34" charset="-120"/>
              </a:rPr>
              <a:t>V1A receptors</a:t>
            </a:r>
            <a:r>
              <a:rPr lang="en-US" sz="2400" kern="0" spc="-31" dirty="0">
                <a:solidFill>
                  <a:srgbClr val="2B2E3C"/>
                </a:solidFill>
                <a:latin typeface="Open Sans" pitchFamily="34" charset="0"/>
                <a:ea typeface="Open Sans" pitchFamily="34" charset="-122"/>
                <a:cs typeface="Open Sans" pitchFamily="34" charset="-120"/>
              </a:rPr>
              <a:t> in vascular smooth muscle cause vasoconstriction and positive inotropic effects.</a:t>
            </a:r>
            <a:endParaRPr lang="en-GB" sz="2400" kern="0" spc="-31" dirty="0">
              <a:solidFill>
                <a:srgbClr val="2B2E3C"/>
              </a:solidFill>
              <a:latin typeface="Open Sans" pitchFamily="34" charset="0"/>
              <a:ea typeface="Open Sans" pitchFamily="34" charset="-122"/>
              <a:cs typeface="Open Sans" pitchFamily="34" charset="-120"/>
            </a:endParaRPr>
          </a:p>
          <a:p>
            <a:pPr marL="0" indent="0">
              <a:lnSpc>
                <a:spcPts val="2450"/>
              </a:lnSpc>
              <a:buNone/>
            </a:pPr>
            <a:r>
              <a:rPr lang="en-US" sz="2400" kern="0" spc="-31" dirty="0">
                <a:solidFill>
                  <a:srgbClr val="2B2E3C"/>
                </a:solidFill>
                <a:latin typeface="Open Sans" pitchFamily="34" charset="0"/>
                <a:ea typeface="Open Sans" pitchFamily="34" charset="-122"/>
                <a:cs typeface="Open Sans" pitchFamily="34" charset="-120"/>
              </a:rPr>
              <a:t> </a:t>
            </a:r>
            <a:r>
              <a:rPr lang="en-US" sz="2400" b="1" kern="0" spc="-31" dirty="0">
                <a:solidFill>
                  <a:srgbClr val="C00000"/>
                </a:solidFill>
                <a:latin typeface="Open Sans" pitchFamily="34" charset="0"/>
                <a:ea typeface="Open Sans" pitchFamily="34" charset="-122"/>
                <a:cs typeface="Open Sans" pitchFamily="34" charset="-120"/>
              </a:rPr>
              <a:t>V2 receptors</a:t>
            </a:r>
            <a:r>
              <a:rPr lang="en-US" sz="2400" kern="0" spc="-31" dirty="0">
                <a:solidFill>
                  <a:srgbClr val="2B2E3C"/>
                </a:solidFill>
                <a:latin typeface="Open Sans" pitchFamily="34" charset="0"/>
                <a:ea typeface="Open Sans" pitchFamily="34" charset="-122"/>
                <a:cs typeface="Open Sans" pitchFamily="34" charset="-120"/>
              </a:rPr>
              <a:t> in renal tubules regulate water reabsorption.</a:t>
            </a:r>
            <a:endParaRPr lang="en-US" sz="2400" dirty="0"/>
          </a:p>
        </p:txBody>
      </p:sp>
      <p:sp>
        <p:nvSpPr>
          <p:cNvPr id="8" name="Shape 5"/>
          <p:cNvSpPr/>
          <p:nvPr/>
        </p:nvSpPr>
        <p:spPr>
          <a:xfrm>
            <a:off x="4671179" y="2610207"/>
            <a:ext cx="446127" cy="446127"/>
          </a:xfrm>
          <a:prstGeom prst="roundRect">
            <a:avLst>
              <a:gd name="adj" fmla="val 18670"/>
            </a:avLst>
          </a:prstGeom>
          <a:solidFill>
            <a:srgbClr val="FCE2CF"/>
          </a:solidFill>
          <a:ln w="7620">
            <a:solidFill>
              <a:srgbClr val="E2C8B5"/>
            </a:solidFill>
            <a:prstDash val="solid"/>
          </a:ln>
        </p:spPr>
        <p:txBody>
          <a:bodyPr/>
          <a:lstStyle/>
          <a:p>
            <a:endParaRPr lang="en-IQ"/>
          </a:p>
        </p:txBody>
      </p:sp>
      <p:sp>
        <p:nvSpPr>
          <p:cNvPr id="9" name="Text 6"/>
          <p:cNvSpPr/>
          <p:nvPr/>
        </p:nvSpPr>
        <p:spPr>
          <a:xfrm>
            <a:off x="4816912" y="2684502"/>
            <a:ext cx="154662" cy="297418"/>
          </a:xfrm>
          <a:prstGeom prst="rect">
            <a:avLst/>
          </a:prstGeom>
          <a:noFill/>
          <a:ln/>
        </p:spPr>
        <p:txBody>
          <a:bodyPr wrap="none" lIns="0" tIns="0" rIns="0" bIns="0" rtlCol="0" anchor="t"/>
          <a:lstStyle/>
          <a:p>
            <a:pPr marL="0" indent="0" algn="ctr">
              <a:lnSpc>
                <a:spcPts val="2300"/>
              </a:lnSpc>
              <a:buNone/>
            </a:pPr>
            <a:r>
              <a:rPr lang="en-US" sz="2300" kern="0" spc="-70" dirty="0">
                <a:solidFill>
                  <a:srgbClr val="2B2E3C"/>
                </a:solidFill>
                <a:latin typeface="Bitter Medium" pitchFamily="34" charset="0"/>
                <a:ea typeface="Bitter Medium" pitchFamily="34" charset="-122"/>
                <a:cs typeface="Bitter Medium" pitchFamily="34" charset="-120"/>
              </a:rPr>
              <a:t>2</a:t>
            </a:r>
            <a:endParaRPr lang="en-US" sz="2300" dirty="0"/>
          </a:p>
        </p:txBody>
      </p:sp>
      <p:sp>
        <p:nvSpPr>
          <p:cNvPr id="10" name="Text 7"/>
          <p:cNvSpPr/>
          <p:nvPr/>
        </p:nvSpPr>
        <p:spPr>
          <a:xfrm>
            <a:off x="5315545" y="2610207"/>
            <a:ext cx="2822734" cy="309801"/>
          </a:xfrm>
          <a:prstGeom prst="rect">
            <a:avLst/>
          </a:prstGeom>
          <a:noFill/>
          <a:ln/>
        </p:spPr>
        <p:txBody>
          <a:bodyPr wrap="none" lIns="0" tIns="0" rIns="0" bIns="0" rtlCol="0" anchor="t"/>
          <a:lstStyle/>
          <a:p>
            <a:pPr marL="0" indent="0">
              <a:lnSpc>
                <a:spcPts val="2400"/>
              </a:lnSpc>
              <a:buNone/>
            </a:pPr>
            <a:r>
              <a:rPr lang="en-US" sz="2400" b="1" kern="0" spc="-59" dirty="0">
                <a:solidFill>
                  <a:srgbClr val="2B2E3C"/>
                </a:solidFill>
                <a:latin typeface="Bitter Medium" pitchFamily="34" charset="0"/>
                <a:ea typeface="Bitter Medium" pitchFamily="34" charset="-122"/>
                <a:cs typeface="Bitter Medium" pitchFamily="34" charset="-120"/>
              </a:rPr>
              <a:t>Tolvaptan and Conivaptan</a:t>
            </a:r>
            <a:endParaRPr lang="en-US" sz="2400" b="1" dirty="0"/>
          </a:p>
        </p:txBody>
      </p:sp>
      <p:sp>
        <p:nvSpPr>
          <p:cNvPr id="11" name="Text 8"/>
          <p:cNvSpPr/>
          <p:nvPr/>
        </p:nvSpPr>
        <p:spPr>
          <a:xfrm>
            <a:off x="5315545" y="3038951"/>
            <a:ext cx="3134558" cy="2538413"/>
          </a:xfrm>
          <a:prstGeom prst="rect">
            <a:avLst/>
          </a:prstGeom>
          <a:noFill/>
          <a:ln/>
        </p:spPr>
        <p:txBody>
          <a:bodyPr wrap="square" lIns="0" tIns="0" rIns="0" bIns="0" rtlCol="0" anchor="t"/>
          <a:lstStyle/>
          <a:p>
            <a:pPr marL="0" indent="0">
              <a:lnSpc>
                <a:spcPts val="2450"/>
              </a:lnSpc>
              <a:buNone/>
            </a:pPr>
            <a:r>
              <a:rPr lang="en-US" sz="2400" b="1" u="sng" kern="0" spc="-31" dirty="0">
                <a:solidFill>
                  <a:srgbClr val="00B050"/>
                </a:solidFill>
                <a:latin typeface="Open Sans" pitchFamily="34" charset="0"/>
                <a:ea typeface="Open Sans" pitchFamily="34" charset="-122"/>
                <a:cs typeface="Open Sans" pitchFamily="34" charset="-120"/>
              </a:rPr>
              <a:t>Tolvaptan</a:t>
            </a:r>
            <a:r>
              <a:rPr lang="en-US" sz="2400" kern="0" spc="-31" dirty="0">
                <a:solidFill>
                  <a:srgbClr val="2B2E3C"/>
                </a:solidFill>
                <a:latin typeface="Open Sans" pitchFamily="34" charset="0"/>
                <a:ea typeface="Open Sans" pitchFamily="34" charset="-122"/>
                <a:cs typeface="Open Sans" pitchFamily="34" charset="-120"/>
              </a:rPr>
              <a:t> selectively inhibits the V2 receptor, </a:t>
            </a:r>
            <a:r>
              <a:rPr lang="en-US" sz="2400" b="1" kern="0" spc="-31" dirty="0">
                <a:solidFill>
                  <a:srgbClr val="FF0000"/>
                </a:solidFill>
                <a:latin typeface="Open Sans" pitchFamily="34" charset="0"/>
                <a:ea typeface="Open Sans" pitchFamily="34" charset="-122"/>
                <a:cs typeface="Open Sans" pitchFamily="34" charset="-120"/>
              </a:rPr>
              <a:t>orally</a:t>
            </a:r>
            <a:r>
              <a:rPr lang="en-US" sz="2400" kern="0" spc="-31" dirty="0">
                <a:solidFill>
                  <a:srgbClr val="2B2E3C"/>
                </a:solidFill>
                <a:latin typeface="Open Sans" pitchFamily="34" charset="0"/>
                <a:ea typeface="Open Sans" pitchFamily="34" charset="-122"/>
                <a:cs typeface="Open Sans" pitchFamily="34" charset="-120"/>
              </a:rPr>
              <a:t> for </a:t>
            </a:r>
            <a:r>
              <a:rPr lang="en-US" sz="2400" b="1" kern="0" spc="-31" dirty="0">
                <a:solidFill>
                  <a:srgbClr val="2B2E3C"/>
                </a:solidFill>
                <a:highlight>
                  <a:srgbClr val="FFFF00"/>
                </a:highlight>
                <a:latin typeface="Open Sans" pitchFamily="34" charset="0"/>
                <a:ea typeface="Open Sans" pitchFamily="34" charset="-122"/>
                <a:cs typeface="Open Sans" pitchFamily="34" charset="-120"/>
              </a:rPr>
              <a:t>hypervolemic and euvolemic hyponatremia</a:t>
            </a:r>
            <a:r>
              <a:rPr lang="en-US" sz="2400" kern="0" spc="-31" dirty="0">
                <a:solidFill>
                  <a:srgbClr val="2B2E3C"/>
                </a:solidFill>
                <a:latin typeface="Open Sans" pitchFamily="34" charset="0"/>
                <a:ea typeface="Open Sans" pitchFamily="34" charset="-122"/>
                <a:cs typeface="Open Sans" pitchFamily="34" charset="-120"/>
              </a:rPr>
              <a:t> in </a:t>
            </a:r>
            <a:r>
              <a:rPr lang="en-US" sz="2400" b="1" kern="0" spc="-31" dirty="0">
                <a:solidFill>
                  <a:srgbClr val="2B2E3C"/>
                </a:solidFill>
                <a:highlight>
                  <a:srgbClr val="FFFF00"/>
                </a:highlight>
                <a:latin typeface="Open Sans" pitchFamily="34" charset="0"/>
                <a:ea typeface="Open Sans" pitchFamily="34" charset="-122"/>
                <a:cs typeface="Open Sans" pitchFamily="34" charset="-120"/>
              </a:rPr>
              <a:t>patients with HF. </a:t>
            </a:r>
            <a:r>
              <a:rPr lang="en-US" sz="2400" b="1" u="sng" kern="0" spc="-31" dirty="0">
                <a:solidFill>
                  <a:srgbClr val="00B050"/>
                </a:solidFill>
                <a:latin typeface="Open Sans" pitchFamily="34" charset="0"/>
                <a:ea typeface="Open Sans" pitchFamily="34" charset="-122"/>
                <a:cs typeface="Open Sans" pitchFamily="34" charset="-120"/>
              </a:rPr>
              <a:t>Conivaptan</a:t>
            </a:r>
            <a:r>
              <a:rPr lang="en-US" sz="2400" kern="0" spc="-31" dirty="0">
                <a:solidFill>
                  <a:srgbClr val="2B2E3C"/>
                </a:solidFill>
                <a:latin typeface="Open Sans" pitchFamily="34" charset="0"/>
                <a:ea typeface="Open Sans" pitchFamily="34" charset="-122"/>
                <a:cs typeface="Open Sans" pitchFamily="34" charset="-120"/>
              </a:rPr>
              <a:t> nonselectively inhibits V1A and V2, </a:t>
            </a:r>
            <a:r>
              <a:rPr lang="en-US" sz="2400" b="1" u="sng" kern="0" spc="-31" dirty="0">
                <a:solidFill>
                  <a:srgbClr val="FF0000"/>
                </a:solidFill>
                <a:latin typeface="Open Sans" pitchFamily="34" charset="0"/>
                <a:ea typeface="Open Sans" pitchFamily="34" charset="-122"/>
                <a:cs typeface="Open Sans" pitchFamily="34" charset="-120"/>
              </a:rPr>
              <a:t>intravenously</a:t>
            </a:r>
            <a:r>
              <a:rPr lang="en-US" sz="2400" kern="0" spc="-31" dirty="0">
                <a:solidFill>
                  <a:srgbClr val="2B2E3C"/>
                </a:solidFill>
                <a:latin typeface="Open Sans" pitchFamily="34" charset="0"/>
                <a:ea typeface="Open Sans" pitchFamily="34" charset="-122"/>
                <a:cs typeface="Open Sans" pitchFamily="34" charset="-120"/>
              </a:rPr>
              <a:t> for hypervolemic and euvolemic hyponatremia, but is </a:t>
            </a:r>
            <a:r>
              <a:rPr lang="en-US" sz="2400" b="1" kern="0" spc="-31" dirty="0">
                <a:solidFill>
                  <a:srgbClr val="FF0000"/>
                </a:solidFill>
                <a:latin typeface="Open Sans" pitchFamily="34" charset="0"/>
                <a:ea typeface="Open Sans" pitchFamily="34" charset="-122"/>
                <a:cs typeface="Open Sans" pitchFamily="34" charset="-120"/>
              </a:rPr>
              <a:t>not indicated for HF.</a:t>
            </a:r>
            <a:endParaRPr lang="en-US" sz="2400" b="1" dirty="0">
              <a:solidFill>
                <a:srgbClr val="FF0000"/>
              </a:solidFill>
            </a:endParaRPr>
          </a:p>
        </p:txBody>
      </p:sp>
    </p:spTree>
    <p:extLst>
      <p:ext uri="{BB962C8B-B14F-4D97-AF65-F5344CB8AC3E}">
        <p14:creationId xmlns:p14="http://schemas.microsoft.com/office/powerpoint/2010/main" val="111077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4015" y="850344"/>
            <a:ext cx="7755969" cy="1239441"/>
          </a:xfrm>
          <a:prstGeom prst="rect">
            <a:avLst/>
          </a:prstGeom>
          <a:noFill/>
          <a:ln/>
        </p:spPr>
        <p:txBody>
          <a:bodyPr wrap="square" lIns="0" tIns="0" rIns="0" bIns="0" rtlCol="0" anchor="t"/>
          <a:lstStyle/>
          <a:p>
            <a:pPr marL="0" indent="0">
              <a:lnSpc>
                <a:spcPts val="4850"/>
              </a:lnSpc>
              <a:buNone/>
            </a:pPr>
            <a:r>
              <a:rPr lang="en-US" sz="3900" b="1" kern="0" spc="-117" dirty="0">
                <a:solidFill>
                  <a:srgbClr val="2C3F42"/>
                </a:solidFill>
                <a:latin typeface="Bitter Medium" pitchFamily="34" charset="0"/>
                <a:ea typeface="Bitter Medium" pitchFamily="34" charset="-122"/>
                <a:cs typeface="Bitter Medium" pitchFamily="34" charset="-120"/>
              </a:rPr>
              <a:t>Vasopressin Antagonists: Targeting Hormone Imbalance</a:t>
            </a:r>
            <a:endParaRPr lang="en-US" sz="3900" b="1" dirty="0"/>
          </a:p>
        </p:txBody>
      </p:sp>
      <p:sp>
        <p:nvSpPr>
          <p:cNvPr id="4" name="Shape 1"/>
          <p:cNvSpPr/>
          <p:nvPr/>
        </p:nvSpPr>
        <p:spPr>
          <a:xfrm>
            <a:off x="694015" y="2610207"/>
            <a:ext cx="446127" cy="446127"/>
          </a:xfrm>
          <a:prstGeom prst="roundRect">
            <a:avLst>
              <a:gd name="adj" fmla="val 18670"/>
            </a:avLst>
          </a:prstGeom>
          <a:solidFill>
            <a:srgbClr val="FCE2CF"/>
          </a:solidFill>
          <a:ln w="7620">
            <a:solidFill>
              <a:srgbClr val="E2C8B5"/>
            </a:solidFill>
            <a:prstDash val="solid"/>
          </a:ln>
        </p:spPr>
        <p:txBody>
          <a:bodyPr/>
          <a:lstStyle/>
          <a:p>
            <a:endParaRPr lang="en-IQ"/>
          </a:p>
        </p:txBody>
      </p:sp>
      <p:sp>
        <p:nvSpPr>
          <p:cNvPr id="14" name="Text 11"/>
          <p:cNvSpPr/>
          <p:nvPr/>
        </p:nvSpPr>
        <p:spPr>
          <a:xfrm>
            <a:off x="1423749" y="2746533"/>
            <a:ext cx="2478881" cy="309801"/>
          </a:xfrm>
          <a:prstGeom prst="rect">
            <a:avLst/>
          </a:prstGeom>
          <a:noFill/>
          <a:ln/>
        </p:spPr>
        <p:txBody>
          <a:bodyPr wrap="none" lIns="0" tIns="0" rIns="0" bIns="0" rtlCol="0" anchor="t"/>
          <a:lstStyle/>
          <a:p>
            <a:pPr marL="0" indent="0">
              <a:lnSpc>
                <a:spcPts val="2400"/>
              </a:lnSpc>
              <a:buNone/>
            </a:pPr>
            <a:r>
              <a:rPr lang="en-US" sz="2800" b="1" kern="0" spc="-59" dirty="0">
                <a:solidFill>
                  <a:srgbClr val="2B2E3C"/>
                </a:solidFill>
                <a:latin typeface="Bitter Medium" pitchFamily="34" charset="0"/>
                <a:ea typeface="Bitter Medium" pitchFamily="34" charset="-122"/>
                <a:cs typeface="Bitter Medium" pitchFamily="34" charset="-120"/>
              </a:rPr>
              <a:t>Close Monitoring</a:t>
            </a:r>
            <a:endParaRPr lang="en-US" sz="2800" b="1" dirty="0"/>
          </a:p>
        </p:txBody>
      </p:sp>
      <p:sp>
        <p:nvSpPr>
          <p:cNvPr id="15" name="Text 12"/>
          <p:cNvSpPr/>
          <p:nvPr/>
        </p:nvSpPr>
        <p:spPr>
          <a:xfrm>
            <a:off x="1338382" y="3487761"/>
            <a:ext cx="7111603" cy="1239441"/>
          </a:xfrm>
          <a:prstGeom prst="rect">
            <a:avLst/>
          </a:prstGeom>
          <a:noFill/>
          <a:ln/>
        </p:spPr>
        <p:txBody>
          <a:bodyPr wrap="square" lIns="0" tIns="0" rIns="0" bIns="0" rtlCol="0" anchor="t"/>
          <a:lstStyle/>
          <a:p>
            <a:pPr marL="0" indent="0">
              <a:buNone/>
            </a:pPr>
            <a:r>
              <a:rPr lang="en-US" sz="2800" kern="0" spc="-31" dirty="0">
                <a:solidFill>
                  <a:srgbClr val="2B2E3C"/>
                </a:solidFill>
                <a:latin typeface="Open Sans" pitchFamily="34" charset="0"/>
                <a:ea typeface="Open Sans" pitchFamily="34" charset="-122"/>
                <a:cs typeface="Open Sans" pitchFamily="34" charset="-120"/>
              </a:rPr>
              <a:t>Monitor patients closely to avoid excessively </a:t>
            </a:r>
            <a:r>
              <a:rPr lang="en-US" sz="2800" b="1" kern="0" spc="-31" dirty="0">
                <a:solidFill>
                  <a:srgbClr val="FF0000"/>
                </a:solidFill>
                <a:latin typeface="Open Sans" pitchFamily="34" charset="0"/>
                <a:ea typeface="Open Sans" pitchFamily="34" charset="-122"/>
                <a:cs typeface="Open Sans" pitchFamily="34" charset="-120"/>
              </a:rPr>
              <a:t>rapid rises in serum sodium, </a:t>
            </a:r>
            <a:r>
              <a:rPr lang="en-US" sz="2800" kern="0" spc="-31" dirty="0">
                <a:solidFill>
                  <a:srgbClr val="2B2E3C"/>
                </a:solidFill>
                <a:latin typeface="Open Sans" pitchFamily="34" charset="0"/>
                <a:ea typeface="Open Sans" pitchFamily="34" charset="-122"/>
                <a:cs typeface="Open Sans" pitchFamily="34" charset="-120"/>
              </a:rPr>
              <a:t>which might require drug discontinuation.</a:t>
            </a:r>
            <a:endParaRPr lang="en-US" sz="2800" dirty="0"/>
          </a:p>
        </p:txBody>
      </p:sp>
    </p:spTree>
    <p:extLst>
      <p:ext uri="{BB962C8B-B14F-4D97-AF65-F5344CB8AC3E}">
        <p14:creationId xmlns:p14="http://schemas.microsoft.com/office/powerpoint/2010/main" val="4264634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64858" y="602456"/>
            <a:ext cx="12409289" cy="682943"/>
          </a:xfrm>
          <a:prstGeom prst="rect">
            <a:avLst/>
          </a:prstGeom>
          <a:noFill/>
          <a:ln/>
        </p:spPr>
        <p:txBody>
          <a:bodyPr wrap="none" lIns="0" tIns="0" rIns="0" bIns="0" rtlCol="0" anchor="t"/>
          <a:lstStyle/>
          <a:p>
            <a:pPr marL="0" indent="0">
              <a:lnSpc>
                <a:spcPts val="5350"/>
              </a:lnSpc>
              <a:buNone/>
            </a:pPr>
            <a:r>
              <a:rPr lang="en-US" sz="4300" b="1" kern="0" spc="-129" dirty="0">
                <a:solidFill>
                  <a:srgbClr val="2C3F42"/>
                </a:solidFill>
                <a:latin typeface="Bitter Medium" pitchFamily="34" charset="0"/>
                <a:ea typeface="Bitter Medium" pitchFamily="34" charset="-122"/>
                <a:cs typeface="Bitter Medium" pitchFamily="34" charset="-120"/>
              </a:rPr>
              <a:t>Vasodilators: Relaxing Vessels, Reducing Congestion</a:t>
            </a:r>
            <a:endParaRPr lang="en-US" sz="4300" b="1" dirty="0"/>
          </a:p>
        </p:txBody>
      </p:sp>
      <p:sp>
        <p:nvSpPr>
          <p:cNvPr id="3" name="Shape 1"/>
          <p:cNvSpPr/>
          <p:nvPr/>
        </p:nvSpPr>
        <p:spPr>
          <a:xfrm>
            <a:off x="764858" y="1722357"/>
            <a:ext cx="6441162" cy="6103083"/>
          </a:xfrm>
          <a:prstGeom prst="roundRect">
            <a:avLst>
              <a:gd name="adj" fmla="val 3037"/>
            </a:avLst>
          </a:prstGeom>
          <a:solidFill>
            <a:srgbClr val="FCE2CF"/>
          </a:solidFill>
          <a:ln w="7620">
            <a:solidFill>
              <a:srgbClr val="E2C8B5"/>
            </a:solidFill>
            <a:prstDash val="solid"/>
          </a:ln>
        </p:spPr>
        <p:txBody>
          <a:bodyPr/>
          <a:lstStyle/>
          <a:p>
            <a:endParaRPr lang="en-IQ"/>
          </a:p>
        </p:txBody>
      </p:sp>
      <p:sp>
        <p:nvSpPr>
          <p:cNvPr id="4" name="Text 2"/>
          <p:cNvSpPr/>
          <p:nvPr/>
        </p:nvSpPr>
        <p:spPr>
          <a:xfrm>
            <a:off x="990957" y="1948458"/>
            <a:ext cx="2731532" cy="341352"/>
          </a:xfrm>
          <a:prstGeom prst="rect">
            <a:avLst/>
          </a:prstGeom>
          <a:noFill/>
          <a:ln/>
        </p:spPr>
        <p:txBody>
          <a:bodyPr wrap="none" lIns="0" tIns="0" rIns="0" bIns="0" rtlCol="0" anchor="t"/>
          <a:lstStyle/>
          <a:p>
            <a:pPr marL="0" indent="0">
              <a:lnSpc>
                <a:spcPts val="2650"/>
              </a:lnSpc>
              <a:buNone/>
            </a:pPr>
            <a:r>
              <a:rPr lang="en-US" sz="2800" b="1" kern="0" spc="-65" dirty="0">
                <a:solidFill>
                  <a:srgbClr val="2B2E3C"/>
                </a:solidFill>
                <a:latin typeface="Bitter Medium" pitchFamily="34" charset="0"/>
                <a:ea typeface="Bitter Medium" pitchFamily="34" charset="-122"/>
                <a:cs typeface="Bitter Medium" pitchFamily="34" charset="-120"/>
              </a:rPr>
              <a:t>Venodilators</a:t>
            </a:r>
            <a:endParaRPr lang="en-US" sz="2800" b="1" dirty="0"/>
          </a:p>
        </p:txBody>
      </p:sp>
      <p:sp>
        <p:nvSpPr>
          <p:cNvPr id="5" name="Text 3"/>
          <p:cNvSpPr/>
          <p:nvPr/>
        </p:nvSpPr>
        <p:spPr>
          <a:xfrm>
            <a:off x="1081800" y="2619194"/>
            <a:ext cx="5807278" cy="5206246"/>
          </a:xfrm>
          <a:prstGeom prst="rect">
            <a:avLst/>
          </a:prstGeom>
          <a:noFill/>
          <a:ln/>
        </p:spPr>
        <p:txBody>
          <a:bodyPr wrap="square" lIns="0" tIns="0" rIns="0" bIns="0" rtlCol="0" anchor="t"/>
          <a:lstStyle/>
          <a:p>
            <a:pPr marL="0" indent="0">
              <a:buNone/>
            </a:pPr>
            <a:r>
              <a:rPr lang="en-US" sz="2800" b="1" kern="0" spc="-34" dirty="0">
                <a:solidFill>
                  <a:schemeClr val="accent1"/>
                </a:solidFill>
                <a:latin typeface="Open Sans" pitchFamily="34" charset="0"/>
                <a:ea typeface="Open Sans" pitchFamily="34" charset="-122"/>
                <a:cs typeface="Open Sans" pitchFamily="34" charset="-120"/>
              </a:rPr>
              <a:t>Venodilators</a:t>
            </a:r>
            <a:r>
              <a:rPr lang="en-US" sz="2800" kern="0" spc="-34" dirty="0">
                <a:solidFill>
                  <a:srgbClr val="2B2E3C"/>
                </a:solidFill>
                <a:latin typeface="Open Sans" pitchFamily="34" charset="0"/>
                <a:ea typeface="Open Sans" pitchFamily="34" charset="-122"/>
                <a:cs typeface="Open Sans" pitchFamily="34" charset="-120"/>
              </a:rPr>
              <a:t>, such as </a:t>
            </a:r>
            <a:r>
              <a:rPr lang="en-US" sz="2800" b="1" kern="0" spc="-34" dirty="0">
                <a:solidFill>
                  <a:srgbClr val="FF0000"/>
                </a:solidFill>
                <a:latin typeface="Open Sans" pitchFamily="34" charset="0"/>
                <a:ea typeface="Open Sans" pitchFamily="34" charset="-122"/>
                <a:cs typeface="Open Sans" pitchFamily="34" charset="-120"/>
              </a:rPr>
              <a:t>nitroglycerin</a:t>
            </a:r>
            <a:r>
              <a:rPr lang="en-US" sz="2800" kern="0" spc="-34" dirty="0">
                <a:solidFill>
                  <a:srgbClr val="2B2E3C"/>
                </a:solidFill>
                <a:latin typeface="Open Sans" pitchFamily="34" charset="0"/>
                <a:ea typeface="Open Sans" pitchFamily="34" charset="-122"/>
                <a:cs typeface="Open Sans" pitchFamily="34" charset="-120"/>
              </a:rPr>
              <a:t>, </a:t>
            </a:r>
            <a:r>
              <a:rPr lang="en-US" sz="2800" b="1" u="sng" kern="0" spc="-34" dirty="0">
                <a:solidFill>
                  <a:srgbClr val="2B2E3C"/>
                </a:solidFill>
                <a:latin typeface="Open Sans" pitchFamily="34" charset="0"/>
                <a:ea typeface="Open Sans" pitchFamily="34" charset="-122"/>
                <a:cs typeface="Open Sans" pitchFamily="34" charset="-120"/>
              </a:rPr>
              <a:t>reduce preload </a:t>
            </a:r>
            <a:r>
              <a:rPr lang="en-US" sz="2800" kern="0" spc="-34" dirty="0">
                <a:solidFill>
                  <a:srgbClr val="2B2E3C"/>
                </a:solidFill>
                <a:latin typeface="Open Sans" pitchFamily="34" charset="0"/>
                <a:ea typeface="Open Sans" pitchFamily="34" charset="-122"/>
                <a:cs typeface="Open Sans" pitchFamily="34" charset="-120"/>
              </a:rPr>
              <a:t>by increasing venous capacitance, improving pulmonary congestion. </a:t>
            </a:r>
            <a:r>
              <a:rPr lang="en-US" sz="2800" b="1" kern="0" spc="-34" dirty="0">
                <a:solidFill>
                  <a:schemeClr val="accent1"/>
                </a:solidFill>
                <a:latin typeface="Open Sans" pitchFamily="34" charset="0"/>
                <a:ea typeface="Open Sans" pitchFamily="34" charset="-122"/>
                <a:cs typeface="Open Sans" pitchFamily="34" charset="-120"/>
              </a:rPr>
              <a:t>Arterial vasodilators</a:t>
            </a:r>
            <a:r>
              <a:rPr lang="en-US" sz="2800" kern="0" spc="-34" dirty="0">
                <a:solidFill>
                  <a:srgbClr val="2B2E3C"/>
                </a:solidFill>
                <a:latin typeface="Open Sans" pitchFamily="34" charset="0"/>
                <a:ea typeface="Open Sans" pitchFamily="34" charset="-122"/>
                <a:cs typeface="Open Sans" pitchFamily="34" charset="-120"/>
              </a:rPr>
              <a:t>, </a:t>
            </a:r>
            <a:r>
              <a:rPr lang="en-US" sz="2800" b="1" u="sng" kern="0" spc="-34" dirty="0">
                <a:solidFill>
                  <a:srgbClr val="2B2E3C"/>
                </a:solidFill>
                <a:latin typeface="Open Sans" pitchFamily="34" charset="0"/>
                <a:ea typeface="Open Sans" pitchFamily="34" charset="-122"/>
                <a:cs typeface="Open Sans" pitchFamily="34" charset="-120"/>
              </a:rPr>
              <a:t>decrease afterload, </a:t>
            </a:r>
            <a:r>
              <a:rPr lang="en-US" sz="2800" kern="0" spc="-34" dirty="0">
                <a:solidFill>
                  <a:srgbClr val="2B2E3C"/>
                </a:solidFill>
                <a:latin typeface="Open Sans" pitchFamily="34" charset="0"/>
                <a:ea typeface="Open Sans" pitchFamily="34" charset="-122"/>
                <a:cs typeface="Open Sans" pitchFamily="34" charset="-120"/>
              </a:rPr>
              <a:t>increasing cardiac output. </a:t>
            </a:r>
            <a:r>
              <a:rPr lang="en-US" sz="2800" b="1" kern="0" spc="-34" dirty="0">
                <a:solidFill>
                  <a:schemeClr val="accent1"/>
                </a:solidFill>
                <a:latin typeface="Open Sans" pitchFamily="34" charset="0"/>
                <a:ea typeface="Open Sans" pitchFamily="34" charset="-122"/>
                <a:cs typeface="Open Sans" pitchFamily="34" charset="-120"/>
              </a:rPr>
              <a:t>Mixed vasodilators</a:t>
            </a:r>
            <a:r>
              <a:rPr lang="en-US" sz="2800" kern="0" spc="-34" dirty="0">
                <a:solidFill>
                  <a:srgbClr val="2B2E3C"/>
                </a:solidFill>
                <a:latin typeface="Open Sans" pitchFamily="34" charset="0"/>
                <a:ea typeface="Open Sans" pitchFamily="34" charset="-122"/>
                <a:cs typeface="Open Sans" pitchFamily="34" charset="-120"/>
              </a:rPr>
              <a:t>, like </a:t>
            </a:r>
            <a:r>
              <a:rPr lang="en-US" sz="2800" b="1" kern="0" spc="-34" dirty="0">
                <a:solidFill>
                  <a:srgbClr val="FF0000"/>
                </a:solidFill>
                <a:latin typeface="Open Sans" pitchFamily="34" charset="0"/>
                <a:ea typeface="Open Sans" pitchFamily="34" charset="-122"/>
                <a:cs typeface="Open Sans" pitchFamily="34" charset="-120"/>
              </a:rPr>
              <a:t>nitroprusside</a:t>
            </a:r>
            <a:r>
              <a:rPr lang="en-US" sz="2800" kern="0" spc="-34" dirty="0">
                <a:solidFill>
                  <a:srgbClr val="2B2E3C"/>
                </a:solidFill>
                <a:latin typeface="Open Sans" pitchFamily="34" charset="0"/>
                <a:ea typeface="Open Sans" pitchFamily="34" charset="-122"/>
                <a:cs typeface="Open Sans" pitchFamily="34" charset="-120"/>
              </a:rPr>
              <a:t>, act on both venous capacitance and arterial resistance vessels.</a:t>
            </a:r>
            <a:endParaRPr lang="en-US" sz="2800" dirty="0"/>
          </a:p>
        </p:txBody>
      </p:sp>
      <p:sp>
        <p:nvSpPr>
          <p:cNvPr id="6" name="Shape 4"/>
          <p:cNvSpPr/>
          <p:nvPr/>
        </p:nvSpPr>
        <p:spPr>
          <a:xfrm>
            <a:off x="7424499" y="1722358"/>
            <a:ext cx="6441162" cy="6103082"/>
          </a:xfrm>
          <a:prstGeom prst="roundRect">
            <a:avLst>
              <a:gd name="adj" fmla="val 3037"/>
            </a:avLst>
          </a:prstGeom>
          <a:solidFill>
            <a:srgbClr val="FCE2CF"/>
          </a:solidFill>
          <a:ln w="7620">
            <a:solidFill>
              <a:srgbClr val="E2C8B5"/>
            </a:solidFill>
            <a:prstDash val="solid"/>
          </a:ln>
        </p:spPr>
        <p:txBody>
          <a:bodyPr/>
          <a:lstStyle/>
          <a:p>
            <a:endParaRPr lang="en-IQ"/>
          </a:p>
        </p:txBody>
      </p:sp>
      <p:sp>
        <p:nvSpPr>
          <p:cNvPr id="7" name="Text 5"/>
          <p:cNvSpPr/>
          <p:nvPr/>
        </p:nvSpPr>
        <p:spPr>
          <a:xfrm>
            <a:off x="7650599" y="1948458"/>
            <a:ext cx="4061460" cy="341352"/>
          </a:xfrm>
          <a:prstGeom prst="rect">
            <a:avLst/>
          </a:prstGeom>
          <a:noFill/>
          <a:ln/>
        </p:spPr>
        <p:txBody>
          <a:bodyPr wrap="none" lIns="0" tIns="0" rIns="0" bIns="0" rtlCol="0" anchor="t"/>
          <a:lstStyle/>
          <a:p>
            <a:pPr marL="0" indent="0">
              <a:lnSpc>
                <a:spcPts val="2650"/>
              </a:lnSpc>
              <a:buNone/>
            </a:pPr>
            <a:r>
              <a:rPr lang="en-US" sz="2800" b="1" kern="0" spc="-65" dirty="0">
                <a:solidFill>
                  <a:srgbClr val="2B2E3C"/>
                </a:solidFill>
                <a:latin typeface="Bitter Medium" pitchFamily="34" charset="0"/>
                <a:ea typeface="Bitter Medium" pitchFamily="34" charset="-122"/>
                <a:cs typeface="Bitter Medium" pitchFamily="34" charset="-120"/>
              </a:rPr>
              <a:t>Considerations for IV Vasodilators</a:t>
            </a:r>
            <a:endParaRPr lang="en-US" sz="2800" b="1" dirty="0"/>
          </a:p>
        </p:txBody>
      </p:sp>
      <p:sp>
        <p:nvSpPr>
          <p:cNvPr id="8" name="Text 6"/>
          <p:cNvSpPr/>
          <p:nvPr/>
        </p:nvSpPr>
        <p:spPr>
          <a:xfrm>
            <a:off x="7650599" y="2921406"/>
            <a:ext cx="5988963" cy="3704984"/>
          </a:xfrm>
          <a:prstGeom prst="rect">
            <a:avLst/>
          </a:prstGeom>
          <a:noFill/>
          <a:ln/>
        </p:spPr>
        <p:txBody>
          <a:bodyPr wrap="square" lIns="0" tIns="0" rIns="0" bIns="0" rtlCol="0" anchor="t"/>
          <a:lstStyle/>
          <a:p>
            <a:pPr marL="0" indent="0">
              <a:buNone/>
            </a:pPr>
            <a:r>
              <a:rPr lang="en-US" sz="2800" kern="0" spc="-34" dirty="0">
                <a:solidFill>
                  <a:srgbClr val="2B2E3C"/>
                </a:solidFill>
                <a:latin typeface="Open Sans" pitchFamily="34" charset="0"/>
                <a:ea typeface="Open Sans" pitchFamily="34" charset="-122"/>
                <a:cs typeface="Open Sans" pitchFamily="34" charset="-120"/>
              </a:rPr>
              <a:t>IV vasodilators are considered </a:t>
            </a:r>
            <a:r>
              <a:rPr lang="en-US" sz="2800" b="1" kern="0" spc="-34" dirty="0">
                <a:solidFill>
                  <a:srgbClr val="FF0000"/>
                </a:solidFill>
                <a:latin typeface="Open Sans" pitchFamily="34" charset="0"/>
                <a:ea typeface="Open Sans" pitchFamily="34" charset="-122"/>
                <a:cs typeface="Open Sans" pitchFamily="34" charset="-120"/>
              </a:rPr>
              <a:t>before inotropes</a:t>
            </a:r>
            <a:r>
              <a:rPr lang="en-US" sz="2800" kern="0" spc="-34" dirty="0">
                <a:solidFill>
                  <a:srgbClr val="2B2E3C"/>
                </a:solidFill>
                <a:latin typeface="Open Sans" pitchFamily="34" charset="0"/>
                <a:ea typeface="Open Sans" pitchFamily="34" charset="-122"/>
                <a:cs typeface="Open Sans" pitchFamily="34" charset="-120"/>
              </a:rPr>
              <a:t> </a:t>
            </a:r>
            <a:r>
              <a:rPr lang="en-US" sz="2800" b="1" kern="0" spc="-34" dirty="0">
                <a:solidFill>
                  <a:srgbClr val="2B2E3C"/>
                </a:solidFill>
                <a:highlight>
                  <a:srgbClr val="FFFF00"/>
                </a:highlight>
                <a:latin typeface="Open Sans" pitchFamily="34" charset="0"/>
                <a:ea typeface="Open Sans" pitchFamily="34" charset="-122"/>
                <a:cs typeface="Open Sans" pitchFamily="34" charset="-120"/>
              </a:rPr>
              <a:t>for patients with low cardiac output and elevated systemic vascular resistance (SVR). </a:t>
            </a:r>
            <a:endParaRPr lang="en-GB" sz="2800" b="1" kern="0" spc="-34" dirty="0">
              <a:solidFill>
                <a:srgbClr val="2B2E3C"/>
              </a:solidFill>
              <a:highlight>
                <a:srgbClr val="FFFF00"/>
              </a:highlight>
              <a:latin typeface="Open Sans" pitchFamily="34" charset="0"/>
              <a:ea typeface="Open Sans" pitchFamily="34" charset="-122"/>
              <a:cs typeface="Open Sans" pitchFamily="34" charset="-120"/>
            </a:endParaRPr>
          </a:p>
          <a:p>
            <a:pPr marL="0" indent="0">
              <a:buNone/>
            </a:pPr>
            <a:r>
              <a:rPr lang="en-US" sz="2800" kern="0" spc="-34" dirty="0">
                <a:solidFill>
                  <a:srgbClr val="2B2E3C"/>
                </a:solidFill>
                <a:latin typeface="Open Sans" pitchFamily="34" charset="0"/>
                <a:ea typeface="Open Sans" pitchFamily="34" charset="-122"/>
                <a:cs typeface="Open Sans" pitchFamily="34" charset="-120"/>
              </a:rPr>
              <a:t>However, </a:t>
            </a:r>
            <a:r>
              <a:rPr lang="en-US" sz="2800" b="1" kern="0" spc="-34" dirty="0">
                <a:solidFill>
                  <a:srgbClr val="2B2E3C"/>
                </a:solidFill>
                <a:latin typeface="Open Sans" pitchFamily="34" charset="0"/>
                <a:ea typeface="Open Sans" pitchFamily="34" charset="-122"/>
                <a:cs typeface="Open Sans" pitchFamily="34" charset="-120"/>
              </a:rPr>
              <a:t>hypotension</a:t>
            </a:r>
            <a:r>
              <a:rPr lang="en-US" sz="2800" kern="0" spc="-34" dirty="0">
                <a:solidFill>
                  <a:srgbClr val="2B2E3C"/>
                </a:solidFill>
                <a:latin typeface="Open Sans" pitchFamily="34" charset="0"/>
                <a:ea typeface="Open Sans" pitchFamily="34" charset="-122"/>
                <a:cs typeface="Open Sans" pitchFamily="34" charset="-120"/>
              </a:rPr>
              <a:t> may preclude their use in patients with preexisting low blood pressure or SVR.</a:t>
            </a:r>
            <a:endParaRPr lang="en-US" sz="2800" dirty="0"/>
          </a:p>
        </p:txBody>
      </p:sp>
    </p:spTree>
    <p:extLst>
      <p:ext uri="{BB962C8B-B14F-4D97-AF65-F5344CB8AC3E}">
        <p14:creationId xmlns:p14="http://schemas.microsoft.com/office/powerpoint/2010/main" val="235153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64858" y="602456"/>
            <a:ext cx="12409289" cy="682943"/>
          </a:xfrm>
          <a:prstGeom prst="rect">
            <a:avLst/>
          </a:prstGeom>
          <a:noFill/>
          <a:ln/>
        </p:spPr>
        <p:txBody>
          <a:bodyPr wrap="none" lIns="0" tIns="0" rIns="0" bIns="0" rtlCol="0" anchor="t"/>
          <a:lstStyle/>
          <a:p>
            <a:pPr marL="0" indent="0">
              <a:lnSpc>
                <a:spcPts val="5350"/>
              </a:lnSpc>
              <a:buNone/>
            </a:pPr>
            <a:r>
              <a:rPr lang="en-US" sz="4300" b="1" kern="0" spc="-129" dirty="0">
                <a:solidFill>
                  <a:srgbClr val="2C3F42"/>
                </a:solidFill>
                <a:latin typeface="Bitter Medium" pitchFamily="34" charset="0"/>
                <a:ea typeface="Bitter Medium" pitchFamily="34" charset="-122"/>
                <a:cs typeface="Bitter Medium" pitchFamily="34" charset="-120"/>
              </a:rPr>
              <a:t>Vasodilators: Relaxing Vessels, Reducing Congestion</a:t>
            </a:r>
            <a:endParaRPr lang="en-US" sz="4300" b="1" dirty="0"/>
          </a:p>
        </p:txBody>
      </p:sp>
      <p:sp>
        <p:nvSpPr>
          <p:cNvPr id="9" name="Shape 7"/>
          <p:cNvSpPr/>
          <p:nvPr/>
        </p:nvSpPr>
        <p:spPr>
          <a:xfrm>
            <a:off x="764858" y="1857612"/>
            <a:ext cx="6441162" cy="5769532"/>
          </a:xfrm>
          <a:prstGeom prst="roundRect">
            <a:avLst>
              <a:gd name="adj" fmla="val 3445"/>
            </a:avLst>
          </a:prstGeom>
          <a:solidFill>
            <a:srgbClr val="FCE2CF"/>
          </a:solidFill>
          <a:ln w="7620">
            <a:solidFill>
              <a:srgbClr val="E2C8B5"/>
            </a:solidFill>
            <a:prstDash val="solid"/>
          </a:ln>
        </p:spPr>
        <p:txBody>
          <a:bodyPr/>
          <a:lstStyle/>
          <a:p>
            <a:endParaRPr lang="en-IQ"/>
          </a:p>
        </p:txBody>
      </p:sp>
      <p:sp>
        <p:nvSpPr>
          <p:cNvPr id="10" name="Text 8"/>
          <p:cNvSpPr/>
          <p:nvPr/>
        </p:nvSpPr>
        <p:spPr>
          <a:xfrm>
            <a:off x="990957" y="2222178"/>
            <a:ext cx="5486757" cy="564240"/>
          </a:xfrm>
          <a:prstGeom prst="rect">
            <a:avLst/>
          </a:prstGeom>
          <a:noFill/>
          <a:ln/>
        </p:spPr>
        <p:txBody>
          <a:bodyPr wrap="none" lIns="0" tIns="0" rIns="0" bIns="0" rtlCol="0" anchor="t"/>
          <a:lstStyle/>
          <a:p>
            <a:pPr marL="0" indent="0">
              <a:buNone/>
            </a:pPr>
            <a:r>
              <a:rPr lang="en-US" sz="2800" b="1" kern="0" spc="-65" dirty="0">
                <a:solidFill>
                  <a:srgbClr val="2B2E3C"/>
                </a:solidFill>
                <a:latin typeface="Bitter Medium" pitchFamily="34" charset="0"/>
                <a:ea typeface="Bitter Medium" pitchFamily="34" charset="-122"/>
                <a:cs typeface="Bitter Medium" pitchFamily="34" charset="-120"/>
              </a:rPr>
              <a:t>Nitroglycerin: Preferred for </a:t>
            </a:r>
            <a:endParaRPr lang="en-GB" sz="2800" b="1" kern="0" spc="-65" dirty="0">
              <a:solidFill>
                <a:srgbClr val="2B2E3C"/>
              </a:solidFill>
              <a:latin typeface="Bitter Medium" pitchFamily="34" charset="0"/>
              <a:ea typeface="Bitter Medium" pitchFamily="34" charset="-122"/>
              <a:cs typeface="Bitter Medium" pitchFamily="34" charset="-120"/>
            </a:endParaRPr>
          </a:p>
          <a:p>
            <a:pPr marL="0" indent="0">
              <a:buNone/>
            </a:pPr>
            <a:r>
              <a:rPr lang="en-US" sz="2800" b="1" kern="0" spc="-65" dirty="0">
                <a:solidFill>
                  <a:srgbClr val="2B2E3C"/>
                </a:solidFill>
                <a:latin typeface="Bitter Medium" pitchFamily="34" charset="0"/>
                <a:ea typeface="Bitter Medium" pitchFamily="34" charset="-122"/>
                <a:cs typeface="Bitter Medium" pitchFamily="34" charset="-120"/>
              </a:rPr>
              <a:t>Preload Reduction</a:t>
            </a:r>
            <a:endParaRPr lang="en-US" sz="2800" b="1" dirty="0"/>
          </a:p>
        </p:txBody>
      </p:sp>
      <p:sp>
        <p:nvSpPr>
          <p:cNvPr id="11" name="Text 9"/>
          <p:cNvSpPr/>
          <p:nvPr/>
        </p:nvSpPr>
        <p:spPr>
          <a:xfrm>
            <a:off x="990957" y="3358631"/>
            <a:ext cx="5988963" cy="3701061"/>
          </a:xfrm>
          <a:prstGeom prst="rect">
            <a:avLst/>
          </a:prstGeom>
          <a:noFill/>
          <a:ln/>
        </p:spPr>
        <p:txBody>
          <a:bodyPr wrap="square" lIns="0" tIns="0" rIns="0" bIns="0" rtlCol="0" anchor="t"/>
          <a:lstStyle/>
          <a:p>
            <a:pPr marL="0" indent="0">
              <a:buNone/>
            </a:pPr>
            <a:r>
              <a:rPr lang="en-US" sz="2800" b="1" kern="0" spc="-34" dirty="0">
                <a:solidFill>
                  <a:srgbClr val="2B2E3C"/>
                </a:solidFill>
                <a:highlight>
                  <a:srgbClr val="00FFFF"/>
                </a:highlight>
                <a:latin typeface="Open Sans" pitchFamily="34" charset="0"/>
                <a:ea typeface="Open Sans" pitchFamily="34" charset="-122"/>
                <a:cs typeface="Open Sans" pitchFamily="34" charset="-120"/>
              </a:rPr>
              <a:t>IV nitroglycerin is often preferred for preload reduction</a:t>
            </a:r>
            <a:r>
              <a:rPr lang="en-US" sz="2800" kern="0" spc="-34" dirty="0">
                <a:solidFill>
                  <a:srgbClr val="2B2E3C"/>
                </a:solidFill>
                <a:latin typeface="Open Sans" pitchFamily="34" charset="0"/>
                <a:ea typeface="Open Sans" pitchFamily="34" charset="-122"/>
                <a:cs typeface="Open Sans" pitchFamily="34" charset="-120"/>
              </a:rPr>
              <a:t> in ADHF due to its </a:t>
            </a:r>
            <a:r>
              <a:rPr lang="en-US" sz="2800" b="1" u="sng" kern="0" spc="-34" dirty="0">
                <a:solidFill>
                  <a:srgbClr val="2B2E3C"/>
                </a:solidFill>
                <a:latin typeface="Open Sans" pitchFamily="34" charset="0"/>
                <a:ea typeface="Open Sans" pitchFamily="34" charset="-122"/>
                <a:cs typeface="Open Sans" pitchFamily="34" charset="-120"/>
              </a:rPr>
              <a:t>potent coronary vasodilating properties. </a:t>
            </a:r>
            <a:r>
              <a:rPr lang="en-US" sz="2800" kern="0" spc="-34" dirty="0">
                <a:solidFill>
                  <a:srgbClr val="2B2E3C"/>
                </a:solidFill>
                <a:latin typeface="Open Sans" pitchFamily="34" charset="0"/>
                <a:ea typeface="Open Sans" pitchFamily="34" charset="-122"/>
                <a:cs typeface="Open Sans" pitchFamily="34" charset="-120"/>
              </a:rPr>
              <a:t>It is the vasodilator of choice for patients with </a:t>
            </a:r>
            <a:r>
              <a:rPr lang="en-US" sz="2800" b="1" kern="0" spc="-34" dirty="0">
                <a:solidFill>
                  <a:srgbClr val="FF0000"/>
                </a:solidFill>
                <a:latin typeface="Open Sans" pitchFamily="34" charset="0"/>
                <a:ea typeface="Open Sans" pitchFamily="34" charset="-122"/>
                <a:cs typeface="Open Sans" pitchFamily="34" charset="-120"/>
              </a:rPr>
              <a:t>severe HF and ischemic heart disease.</a:t>
            </a:r>
            <a:endParaRPr lang="en-US" sz="2800" b="1" dirty="0">
              <a:solidFill>
                <a:srgbClr val="FF0000"/>
              </a:solidFill>
            </a:endParaRPr>
          </a:p>
        </p:txBody>
      </p:sp>
      <p:sp>
        <p:nvSpPr>
          <p:cNvPr id="12" name="Shape 10"/>
          <p:cNvSpPr/>
          <p:nvPr/>
        </p:nvSpPr>
        <p:spPr>
          <a:xfrm>
            <a:off x="7424499" y="1857612"/>
            <a:ext cx="6441162" cy="5769532"/>
          </a:xfrm>
          <a:prstGeom prst="roundRect">
            <a:avLst>
              <a:gd name="adj" fmla="val 3445"/>
            </a:avLst>
          </a:prstGeom>
          <a:solidFill>
            <a:srgbClr val="FCE2CF"/>
          </a:solidFill>
          <a:ln w="7620">
            <a:solidFill>
              <a:srgbClr val="E2C8B5"/>
            </a:solidFill>
            <a:prstDash val="solid"/>
          </a:ln>
        </p:spPr>
        <p:txBody>
          <a:bodyPr/>
          <a:lstStyle/>
          <a:p>
            <a:endParaRPr lang="en-IQ"/>
          </a:p>
        </p:txBody>
      </p:sp>
      <p:sp>
        <p:nvSpPr>
          <p:cNvPr id="13" name="Text 11"/>
          <p:cNvSpPr/>
          <p:nvPr/>
        </p:nvSpPr>
        <p:spPr>
          <a:xfrm>
            <a:off x="7650599" y="2222178"/>
            <a:ext cx="5988963" cy="564240"/>
          </a:xfrm>
          <a:prstGeom prst="rect">
            <a:avLst/>
          </a:prstGeom>
          <a:noFill/>
          <a:ln/>
        </p:spPr>
        <p:txBody>
          <a:bodyPr wrap="square" lIns="0" tIns="0" rIns="0" bIns="0" rtlCol="0" anchor="t"/>
          <a:lstStyle/>
          <a:p>
            <a:pPr marL="0" indent="0">
              <a:buNone/>
            </a:pPr>
            <a:r>
              <a:rPr lang="en-US" sz="2800" b="1" kern="0" spc="-65" dirty="0">
                <a:solidFill>
                  <a:srgbClr val="2B2E3C"/>
                </a:solidFill>
                <a:latin typeface="Bitter Medium" pitchFamily="34" charset="0"/>
                <a:ea typeface="Bitter Medium" pitchFamily="34" charset="-122"/>
                <a:cs typeface="Bitter Medium" pitchFamily="34" charset="-120"/>
              </a:rPr>
              <a:t>Sodium Nitroprusside: Mixed Arteriovenous Vasodilator</a:t>
            </a:r>
            <a:endParaRPr lang="en-US" sz="2800" b="1" dirty="0"/>
          </a:p>
        </p:txBody>
      </p:sp>
      <p:sp>
        <p:nvSpPr>
          <p:cNvPr id="14" name="Text 12"/>
          <p:cNvSpPr/>
          <p:nvPr/>
        </p:nvSpPr>
        <p:spPr>
          <a:xfrm>
            <a:off x="7650599" y="3358631"/>
            <a:ext cx="5988963" cy="4042413"/>
          </a:xfrm>
          <a:prstGeom prst="rect">
            <a:avLst/>
          </a:prstGeom>
          <a:noFill/>
          <a:ln/>
        </p:spPr>
        <p:txBody>
          <a:bodyPr wrap="square" lIns="0" tIns="0" rIns="0" bIns="0" rtlCol="0" anchor="t"/>
          <a:lstStyle/>
          <a:p>
            <a:pPr marL="0" indent="0">
              <a:buNone/>
            </a:pPr>
            <a:r>
              <a:rPr lang="en-US" sz="2800" kern="0" spc="-34" dirty="0">
                <a:solidFill>
                  <a:srgbClr val="2B2E3C"/>
                </a:solidFill>
                <a:latin typeface="Open Sans" pitchFamily="34" charset="0"/>
                <a:ea typeface="Open Sans" pitchFamily="34" charset="-122"/>
                <a:cs typeface="Open Sans" pitchFamily="34" charset="-120"/>
              </a:rPr>
              <a:t>Sodium nitroprusside is a mixed arteriovenous vasodilator. </a:t>
            </a:r>
            <a:r>
              <a:rPr lang="en-US" sz="2800" b="1" kern="0" spc="-34" dirty="0">
                <a:solidFill>
                  <a:srgbClr val="C00000"/>
                </a:solidFill>
                <a:latin typeface="Open Sans" pitchFamily="34" charset="0"/>
                <a:ea typeface="Open Sans" pitchFamily="34" charset="-122"/>
                <a:cs typeface="Open Sans" pitchFamily="34" charset="-120"/>
              </a:rPr>
              <a:t>Hypotension is an important dose-limiting adverse effect,</a:t>
            </a:r>
            <a:r>
              <a:rPr lang="en-US" sz="2800" kern="0" spc="-34" dirty="0">
                <a:solidFill>
                  <a:srgbClr val="2B2E3C"/>
                </a:solidFill>
                <a:latin typeface="Open Sans" pitchFamily="34" charset="0"/>
                <a:ea typeface="Open Sans" pitchFamily="34" charset="-122"/>
                <a:cs typeface="Open Sans" pitchFamily="34" charset="-120"/>
              </a:rPr>
              <a:t> and its use should be primarily reserved for patients </a:t>
            </a:r>
            <a:r>
              <a:rPr lang="en-US" sz="2800" b="1" kern="0" spc="-34" dirty="0">
                <a:solidFill>
                  <a:srgbClr val="2B2E3C"/>
                </a:solidFill>
                <a:highlight>
                  <a:srgbClr val="FFFF00"/>
                </a:highlight>
                <a:latin typeface="Open Sans" pitchFamily="34" charset="0"/>
                <a:ea typeface="Open Sans" pitchFamily="34" charset="-122"/>
                <a:cs typeface="Open Sans" pitchFamily="34" charset="-120"/>
              </a:rPr>
              <a:t>with elevated SVR.</a:t>
            </a:r>
            <a:endParaRPr lang="en-US" sz="2800" b="1" dirty="0">
              <a:highlight>
                <a:srgbClr val="FFFF00"/>
              </a:highlight>
            </a:endParaRPr>
          </a:p>
        </p:txBody>
      </p:sp>
    </p:spTree>
    <p:extLst>
      <p:ext uri="{BB962C8B-B14F-4D97-AF65-F5344CB8AC3E}">
        <p14:creationId xmlns:p14="http://schemas.microsoft.com/office/powerpoint/2010/main" val="4183766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505"/>
          </a:xfrm>
          <a:prstGeom prst="rect">
            <a:avLst/>
          </a:prstGeom>
        </p:spPr>
      </p:pic>
      <p:sp>
        <p:nvSpPr>
          <p:cNvPr id="3" name="Text 0"/>
          <p:cNvSpPr/>
          <p:nvPr/>
        </p:nvSpPr>
        <p:spPr>
          <a:xfrm>
            <a:off x="6147554" y="519470"/>
            <a:ext cx="7821692" cy="1180624"/>
          </a:xfrm>
          <a:prstGeom prst="rect">
            <a:avLst/>
          </a:prstGeom>
          <a:noFill/>
          <a:ln/>
        </p:spPr>
        <p:txBody>
          <a:bodyPr wrap="square" lIns="0" tIns="0" rIns="0" bIns="0" rtlCol="0" anchor="t"/>
          <a:lstStyle/>
          <a:p>
            <a:pPr marL="0" indent="0">
              <a:lnSpc>
                <a:spcPts val="4600"/>
              </a:lnSpc>
              <a:buNone/>
            </a:pPr>
            <a:r>
              <a:rPr lang="en-US" sz="3700" b="1" kern="0" spc="-112" dirty="0">
                <a:solidFill>
                  <a:srgbClr val="2C3F42"/>
                </a:solidFill>
                <a:latin typeface="Bitter Medium" pitchFamily="34" charset="0"/>
                <a:ea typeface="Bitter Medium" pitchFamily="34" charset="-122"/>
                <a:cs typeface="Bitter Medium" pitchFamily="34" charset="-120"/>
              </a:rPr>
              <a:t>Inotropes: Enhancing Cardiac Contractility</a:t>
            </a:r>
            <a:endParaRPr lang="en-US" sz="3700" b="1" dirty="0"/>
          </a:p>
        </p:txBody>
      </p:sp>
      <p:pic>
        <p:nvPicPr>
          <p:cNvPr id="4" name="Image 1" descr="preencoded.png"/>
          <p:cNvPicPr>
            <a:picLocks noChangeAspect="1"/>
          </p:cNvPicPr>
          <p:nvPr/>
        </p:nvPicPr>
        <p:blipFill>
          <a:blip r:embed="rId4"/>
          <a:stretch>
            <a:fillRect/>
          </a:stretch>
        </p:blipFill>
        <p:spPr>
          <a:xfrm>
            <a:off x="6147554" y="1983462"/>
            <a:ext cx="472202" cy="472202"/>
          </a:xfrm>
          <a:prstGeom prst="rect">
            <a:avLst/>
          </a:prstGeom>
        </p:spPr>
      </p:pic>
      <p:sp>
        <p:nvSpPr>
          <p:cNvPr id="5" name="Text 1"/>
          <p:cNvSpPr/>
          <p:nvPr/>
        </p:nvSpPr>
        <p:spPr>
          <a:xfrm>
            <a:off x="6147554" y="2644497"/>
            <a:ext cx="2361486" cy="295037"/>
          </a:xfrm>
          <a:prstGeom prst="rect">
            <a:avLst/>
          </a:prstGeom>
          <a:noFill/>
          <a:ln/>
        </p:spPr>
        <p:txBody>
          <a:bodyPr wrap="none" lIns="0" tIns="0" rIns="0" bIns="0" rtlCol="0" anchor="t"/>
          <a:lstStyle/>
          <a:p>
            <a:pPr marL="0" indent="0" algn="l">
              <a:lnSpc>
                <a:spcPts val="2300"/>
              </a:lnSpc>
              <a:buNone/>
            </a:pPr>
            <a:r>
              <a:rPr lang="en-US" sz="2400" b="1" kern="0" spc="-56" dirty="0">
                <a:solidFill>
                  <a:srgbClr val="2B2E3C"/>
                </a:solidFill>
                <a:latin typeface="Bitter Medium" pitchFamily="34" charset="0"/>
                <a:ea typeface="Bitter Medium" pitchFamily="34" charset="-122"/>
                <a:cs typeface="Bitter Medium" pitchFamily="34" charset="-120"/>
              </a:rPr>
              <a:t>Dobutamine</a:t>
            </a:r>
            <a:endParaRPr lang="en-US" sz="2400" b="1" dirty="0"/>
          </a:p>
        </p:txBody>
      </p:sp>
      <p:sp>
        <p:nvSpPr>
          <p:cNvPr id="6" name="Text 2"/>
          <p:cNvSpPr/>
          <p:nvPr/>
        </p:nvSpPr>
        <p:spPr>
          <a:xfrm>
            <a:off x="6147554" y="3052882"/>
            <a:ext cx="3769162" cy="1209199"/>
          </a:xfrm>
          <a:prstGeom prst="rect">
            <a:avLst/>
          </a:prstGeom>
          <a:noFill/>
          <a:ln/>
        </p:spPr>
        <p:txBody>
          <a:bodyPr wrap="square" lIns="0" tIns="0" rIns="0" bIns="0" rtlCol="0" anchor="t"/>
          <a:lstStyle/>
          <a:p>
            <a:pPr marL="0" indent="0" algn="l">
              <a:lnSpc>
                <a:spcPts val="2350"/>
              </a:lnSpc>
              <a:buNone/>
            </a:pPr>
            <a:r>
              <a:rPr lang="en-US" sz="2400" kern="0" spc="-30" dirty="0">
                <a:solidFill>
                  <a:srgbClr val="2B2E3C"/>
                </a:solidFill>
                <a:latin typeface="Open Sans" pitchFamily="34" charset="0"/>
                <a:ea typeface="Open Sans" pitchFamily="34" charset="-122"/>
                <a:cs typeface="Open Sans" pitchFamily="34" charset="-120"/>
              </a:rPr>
              <a:t>Dobutamine </a:t>
            </a:r>
            <a:r>
              <a:rPr lang="en-US" sz="2400" b="1" kern="0" spc="-30" dirty="0">
                <a:solidFill>
                  <a:srgbClr val="FF0000"/>
                </a:solidFill>
                <a:latin typeface="Open Sans" pitchFamily="34" charset="0"/>
                <a:ea typeface="Open Sans" pitchFamily="34" charset="-122"/>
                <a:cs typeface="Open Sans" pitchFamily="34" charset="-120"/>
              </a:rPr>
              <a:t>increases cardiac contractility, </a:t>
            </a:r>
            <a:r>
              <a:rPr lang="en-US" sz="2400" kern="0" spc="-30" dirty="0">
                <a:solidFill>
                  <a:srgbClr val="2B2E3C"/>
                </a:solidFill>
                <a:latin typeface="Open Sans" pitchFamily="34" charset="0"/>
                <a:ea typeface="Open Sans" pitchFamily="34" charset="-122"/>
                <a:cs typeface="Open Sans" pitchFamily="34" charset="-120"/>
              </a:rPr>
              <a:t>improving heart function. It is typically used in patients with low cardiac output and a need for short-term support.</a:t>
            </a:r>
            <a:endParaRPr lang="en-US" sz="2400" dirty="0"/>
          </a:p>
        </p:txBody>
      </p:sp>
      <p:pic>
        <p:nvPicPr>
          <p:cNvPr id="7" name="Image 2" descr="preencoded.png"/>
          <p:cNvPicPr>
            <a:picLocks noChangeAspect="1"/>
          </p:cNvPicPr>
          <p:nvPr/>
        </p:nvPicPr>
        <p:blipFill>
          <a:blip r:embed="rId5"/>
          <a:stretch>
            <a:fillRect/>
          </a:stretch>
        </p:blipFill>
        <p:spPr>
          <a:xfrm>
            <a:off x="10200084" y="1983462"/>
            <a:ext cx="472202" cy="472202"/>
          </a:xfrm>
          <a:prstGeom prst="rect">
            <a:avLst/>
          </a:prstGeom>
        </p:spPr>
      </p:pic>
      <p:sp>
        <p:nvSpPr>
          <p:cNvPr id="8" name="Text 3"/>
          <p:cNvSpPr/>
          <p:nvPr/>
        </p:nvSpPr>
        <p:spPr>
          <a:xfrm>
            <a:off x="10200084" y="2644497"/>
            <a:ext cx="2361486" cy="295037"/>
          </a:xfrm>
          <a:prstGeom prst="rect">
            <a:avLst/>
          </a:prstGeom>
          <a:noFill/>
          <a:ln/>
        </p:spPr>
        <p:txBody>
          <a:bodyPr wrap="none" lIns="0" tIns="0" rIns="0" bIns="0" rtlCol="0" anchor="t"/>
          <a:lstStyle/>
          <a:p>
            <a:pPr marL="0" indent="0" algn="l">
              <a:lnSpc>
                <a:spcPts val="2300"/>
              </a:lnSpc>
              <a:buNone/>
            </a:pPr>
            <a:r>
              <a:rPr lang="en-US" sz="2800" b="1" kern="0" spc="-56" dirty="0">
                <a:solidFill>
                  <a:srgbClr val="2B2E3C"/>
                </a:solidFill>
                <a:latin typeface="Bitter Medium" pitchFamily="34" charset="0"/>
                <a:ea typeface="Bitter Medium" pitchFamily="34" charset="-122"/>
                <a:cs typeface="Bitter Medium" pitchFamily="34" charset="-120"/>
              </a:rPr>
              <a:t>Milrinone</a:t>
            </a:r>
            <a:endParaRPr lang="en-US" sz="2800" b="1" dirty="0"/>
          </a:p>
        </p:txBody>
      </p:sp>
      <p:sp>
        <p:nvSpPr>
          <p:cNvPr id="9" name="Text 4"/>
          <p:cNvSpPr/>
          <p:nvPr/>
        </p:nvSpPr>
        <p:spPr>
          <a:xfrm>
            <a:off x="10200084" y="3052882"/>
            <a:ext cx="3769162" cy="1511498"/>
          </a:xfrm>
          <a:prstGeom prst="rect">
            <a:avLst/>
          </a:prstGeom>
          <a:noFill/>
          <a:ln/>
        </p:spPr>
        <p:txBody>
          <a:bodyPr wrap="square" lIns="0" tIns="0" rIns="0" bIns="0" rtlCol="0" anchor="t"/>
          <a:lstStyle/>
          <a:p>
            <a:pPr marL="0" indent="0" algn="l">
              <a:buNone/>
            </a:pPr>
            <a:r>
              <a:rPr lang="en-US" sz="2400" kern="0" spc="-30" dirty="0">
                <a:solidFill>
                  <a:srgbClr val="2B2E3C"/>
                </a:solidFill>
                <a:latin typeface="Open Sans" pitchFamily="34" charset="0"/>
                <a:ea typeface="Open Sans" pitchFamily="34" charset="-122"/>
                <a:cs typeface="Open Sans" pitchFamily="34" charset="-120"/>
              </a:rPr>
              <a:t>Milrinone is a phosphodiesterase inhibitor that </a:t>
            </a:r>
            <a:r>
              <a:rPr lang="en-US" sz="2400" b="1" kern="0" spc="-30" dirty="0">
                <a:solidFill>
                  <a:srgbClr val="FF0000"/>
                </a:solidFill>
                <a:latin typeface="Open Sans" pitchFamily="34" charset="0"/>
                <a:ea typeface="Open Sans" pitchFamily="34" charset="-122"/>
                <a:cs typeface="Open Sans" pitchFamily="34" charset="-120"/>
              </a:rPr>
              <a:t>enhances cardiac contractility and reduces preload and afterload, improving heart function. </a:t>
            </a:r>
            <a:r>
              <a:rPr lang="en-US" sz="2400" kern="0" spc="-30" dirty="0">
                <a:solidFill>
                  <a:srgbClr val="2B2E3C"/>
                </a:solidFill>
                <a:latin typeface="Open Sans" pitchFamily="34" charset="0"/>
                <a:ea typeface="Open Sans" pitchFamily="34" charset="-122"/>
                <a:cs typeface="Open Sans" pitchFamily="34" charset="-120"/>
              </a:rPr>
              <a:t>It is often used in patients with severe heart failure.</a:t>
            </a:r>
            <a:endParaRPr lang="en-US" sz="2400" dirty="0"/>
          </a:p>
        </p:txBody>
      </p:sp>
      <p:pic>
        <p:nvPicPr>
          <p:cNvPr id="10" name="Image 3" descr="preencoded.png"/>
          <p:cNvPicPr>
            <a:picLocks noChangeAspect="1"/>
          </p:cNvPicPr>
          <p:nvPr/>
        </p:nvPicPr>
        <p:blipFill>
          <a:blip r:embed="rId6"/>
          <a:stretch>
            <a:fillRect/>
          </a:stretch>
        </p:blipFill>
        <p:spPr>
          <a:xfrm>
            <a:off x="6105388" y="5591290"/>
            <a:ext cx="472202" cy="472202"/>
          </a:xfrm>
          <a:prstGeom prst="rect">
            <a:avLst/>
          </a:prstGeom>
        </p:spPr>
      </p:pic>
      <p:sp>
        <p:nvSpPr>
          <p:cNvPr id="11" name="Text 5"/>
          <p:cNvSpPr/>
          <p:nvPr/>
        </p:nvSpPr>
        <p:spPr>
          <a:xfrm>
            <a:off x="6147554" y="6052071"/>
            <a:ext cx="3259574" cy="472203"/>
          </a:xfrm>
          <a:prstGeom prst="rect">
            <a:avLst/>
          </a:prstGeom>
          <a:noFill/>
          <a:ln/>
        </p:spPr>
        <p:txBody>
          <a:bodyPr wrap="none" lIns="0" tIns="0" rIns="0" bIns="0" rtlCol="0" anchor="t"/>
          <a:lstStyle/>
          <a:p>
            <a:pPr marL="0" indent="0" algn="l">
              <a:lnSpc>
                <a:spcPts val="2300"/>
              </a:lnSpc>
              <a:buNone/>
            </a:pPr>
            <a:r>
              <a:rPr lang="en-US" sz="2400" b="1" kern="0" spc="-56" dirty="0">
                <a:solidFill>
                  <a:srgbClr val="2B2E3C"/>
                </a:solidFill>
                <a:latin typeface="Bitter Medium" pitchFamily="34" charset="0"/>
                <a:ea typeface="Bitter Medium" pitchFamily="34" charset="-122"/>
                <a:cs typeface="Bitter Medium" pitchFamily="34" charset="-120"/>
              </a:rPr>
              <a:t>Norepinephrine </a:t>
            </a:r>
            <a:endParaRPr lang="en-GB" sz="2400" b="1" kern="0" spc="-56" dirty="0">
              <a:solidFill>
                <a:srgbClr val="2B2E3C"/>
              </a:solidFill>
              <a:latin typeface="Bitter Medium" pitchFamily="34" charset="0"/>
              <a:ea typeface="Bitter Medium" pitchFamily="34" charset="-122"/>
              <a:cs typeface="Bitter Medium" pitchFamily="34" charset="-120"/>
            </a:endParaRPr>
          </a:p>
          <a:p>
            <a:pPr marL="0" indent="0" algn="l">
              <a:lnSpc>
                <a:spcPts val="2300"/>
              </a:lnSpc>
              <a:buNone/>
            </a:pPr>
            <a:r>
              <a:rPr lang="en-US" sz="2400" b="1" kern="0" spc="-56" dirty="0">
                <a:solidFill>
                  <a:srgbClr val="2B2E3C"/>
                </a:solidFill>
                <a:latin typeface="Bitter Medium" pitchFamily="34" charset="0"/>
                <a:ea typeface="Bitter Medium" pitchFamily="34" charset="-122"/>
                <a:cs typeface="Bitter Medium" pitchFamily="34" charset="-120"/>
              </a:rPr>
              <a:t>and Dopamine</a:t>
            </a:r>
            <a:endParaRPr lang="en-US" sz="2400" b="1" dirty="0"/>
          </a:p>
        </p:txBody>
      </p:sp>
      <p:sp>
        <p:nvSpPr>
          <p:cNvPr id="12" name="Text 6"/>
          <p:cNvSpPr/>
          <p:nvPr/>
        </p:nvSpPr>
        <p:spPr>
          <a:xfrm>
            <a:off x="6147553" y="6691194"/>
            <a:ext cx="8182596" cy="943097"/>
          </a:xfrm>
          <a:prstGeom prst="rect">
            <a:avLst/>
          </a:prstGeom>
          <a:noFill/>
          <a:ln/>
        </p:spPr>
        <p:txBody>
          <a:bodyPr wrap="square" lIns="0" tIns="0" rIns="0" bIns="0" rtlCol="0" anchor="t"/>
          <a:lstStyle/>
          <a:p>
            <a:pPr marL="0" indent="0" algn="l">
              <a:lnSpc>
                <a:spcPts val="2350"/>
              </a:lnSpc>
              <a:buNone/>
            </a:pPr>
            <a:r>
              <a:rPr lang="en-US" sz="2400" kern="0" spc="-30" dirty="0">
                <a:solidFill>
                  <a:srgbClr val="2B2E3C"/>
                </a:solidFill>
                <a:latin typeface="Open Sans" pitchFamily="34" charset="0"/>
                <a:ea typeface="Open Sans" pitchFamily="34" charset="-122"/>
                <a:cs typeface="Open Sans" pitchFamily="34" charset="-120"/>
              </a:rPr>
              <a:t>Norepinephrine and dopamine are </a:t>
            </a:r>
            <a:r>
              <a:rPr lang="en-US" sz="2400" b="1" kern="0" spc="-30" dirty="0">
                <a:solidFill>
                  <a:srgbClr val="FF0000"/>
                </a:solidFill>
                <a:latin typeface="Open Sans" pitchFamily="34" charset="0"/>
                <a:ea typeface="Open Sans" pitchFamily="34" charset="-122"/>
                <a:cs typeface="Open Sans" pitchFamily="34" charset="-120"/>
              </a:rPr>
              <a:t>potent vasopressors that increase blood pressure and improve cardiac output. </a:t>
            </a:r>
            <a:r>
              <a:rPr lang="en-US" sz="2400" kern="0" spc="-30" dirty="0">
                <a:solidFill>
                  <a:srgbClr val="2B2E3C"/>
                </a:solidFill>
                <a:latin typeface="Open Sans" pitchFamily="34" charset="0"/>
                <a:ea typeface="Open Sans" pitchFamily="34" charset="-122"/>
                <a:cs typeface="Open Sans" pitchFamily="34" charset="-120"/>
              </a:rPr>
              <a:t>They are typically used in patients with </a:t>
            </a:r>
            <a:r>
              <a:rPr lang="en-US" sz="2400" b="1" kern="0" spc="-30" dirty="0">
                <a:solidFill>
                  <a:srgbClr val="2B2E3C"/>
                </a:solidFill>
                <a:highlight>
                  <a:srgbClr val="FFFF00"/>
                </a:highlight>
                <a:latin typeface="Open Sans" pitchFamily="34" charset="0"/>
                <a:ea typeface="Open Sans" pitchFamily="34" charset="-122"/>
                <a:cs typeface="Open Sans" pitchFamily="34" charset="-120"/>
              </a:rPr>
              <a:t>severe shock and low blood pressure.</a:t>
            </a:r>
            <a:endParaRPr lang="en-US" sz="2400" b="1" dirty="0">
              <a:highlight>
                <a:srgbClr val="FFFF00"/>
              </a:highlight>
            </a:endParaRPr>
          </a:p>
        </p:txBody>
      </p:sp>
    </p:spTree>
    <p:extLst>
      <p:ext uri="{BB962C8B-B14F-4D97-AF65-F5344CB8AC3E}">
        <p14:creationId xmlns:p14="http://schemas.microsoft.com/office/powerpoint/2010/main" val="2402122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3" name="Text 0"/>
          <p:cNvSpPr/>
          <p:nvPr/>
        </p:nvSpPr>
        <p:spPr>
          <a:xfrm>
            <a:off x="712232" y="721876"/>
            <a:ext cx="7719536" cy="1272064"/>
          </a:xfrm>
          <a:prstGeom prst="rect">
            <a:avLst/>
          </a:prstGeom>
          <a:noFill/>
          <a:ln/>
        </p:spPr>
        <p:txBody>
          <a:bodyPr wrap="square" lIns="0" tIns="0" rIns="0" bIns="0" rtlCol="0" anchor="t"/>
          <a:lstStyle/>
          <a:p>
            <a:pPr marL="0" indent="0">
              <a:lnSpc>
                <a:spcPts val="5000"/>
              </a:lnSpc>
              <a:buNone/>
            </a:pPr>
            <a:r>
              <a:rPr lang="en-US" sz="4000" kern="0" spc="-120" dirty="0">
                <a:solidFill>
                  <a:srgbClr val="2C3F42"/>
                </a:solidFill>
                <a:latin typeface="Bitter Medium" pitchFamily="34" charset="0"/>
                <a:ea typeface="Bitter Medium" pitchFamily="34" charset="-122"/>
                <a:cs typeface="Bitter Medium" pitchFamily="34" charset="-120"/>
              </a:rPr>
              <a:t>Key Considerations for Inotrope Use</a:t>
            </a:r>
            <a:endParaRPr lang="en-US" sz="4000" dirty="0"/>
          </a:p>
        </p:txBody>
      </p:sp>
      <p:sp>
        <p:nvSpPr>
          <p:cNvPr id="4" name="Shape 1"/>
          <p:cNvSpPr/>
          <p:nvPr/>
        </p:nvSpPr>
        <p:spPr>
          <a:xfrm>
            <a:off x="1006078" y="2299216"/>
            <a:ext cx="22860" cy="5208508"/>
          </a:xfrm>
          <a:prstGeom prst="roundRect">
            <a:avLst>
              <a:gd name="adj" fmla="val 373935"/>
            </a:avLst>
          </a:prstGeom>
          <a:solidFill>
            <a:srgbClr val="E2C8B5"/>
          </a:solidFill>
          <a:ln/>
        </p:spPr>
        <p:txBody>
          <a:bodyPr/>
          <a:lstStyle/>
          <a:p>
            <a:endParaRPr lang="en-IQ"/>
          </a:p>
        </p:txBody>
      </p:sp>
      <p:sp>
        <p:nvSpPr>
          <p:cNvPr id="5" name="Shape 2"/>
          <p:cNvSpPr/>
          <p:nvPr/>
        </p:nvSpPr>
        <p:spPr>
          <a:xfrm>
            <a:off x="1223605" y="2745700"/>
            <a:ext cx="712232" cy="22860"/>
          </a:xfrm>
          <a:prstGeom prst="roundRect">
            <a:avLst>
              <a:gd name="adj" fmla="val 373935"/>
            </a:avLst>
          </a:prstGeom>
          <a:solidFill>
            <a:srgbClr val="E2C8B5"/>
          </a:solidFill>
          <a:ln/>
        </p:spPr>
        <p:txBody>
          <a:bodyPr/>
          <a:lstStyle/>
          <a:p>
            <a:endParaRPr lang="en-IQ"/>
          </a:p>
        </p:txBody>
      </p:sp>
      <p:sp>
        <p:nvSpPr>
          <p:cNvPr id="6" name="Shape 3"/>
          <p:cNvSpPr/>
          <p:nvPr/>
        </p:nvSpPr>
        <p:spPr>
          <a:xfrm>
            <a:off x="788551" y="2528173"/>
            <a:ext cx="457914" cy="457914"/>
          </a:xfrm>
          <a:prstGeom prst="roundRect">
            <a:avLst>
              <a:gd name="adj" fmla="val 18668"/>
            </a:avLst>
          </a:prstGeom>
          <a:solidFill>
            <a:srgbClr val="FCE2CF"/>
          </a:solidFill>
          <a:ln w="7620">
            <a:solidFill>
              <a:srgbClr val="E2C8B5"/>
            </a:solidFill>
            <a:prstDash val="solid"/>
          </a:ln>
        </p:spPr>
        <p:txBody>
          <a:bodyPr/>
          <a:lstStyle/>
          <a:p>
            <a:endParaRPr lang="en-IQ"/>
          </a:p>
        </p:txBody>
      </p:sp>
      <p:sp>
        <p:nvSpPr>
          <p:cNvPr id="7" name="Text 4"/>
          <p:cNvSpPr/>
          <p:nvPr/>
        </p:nvSpPr>
        <p:spPr>
          <a:xfrm>
            <a:off x="958691" y="2604492"/>
            <a:ext cx="117515" cy="305276"/>
          </a:xfrm>
          <a:prstGeom prst="rect">
            <a:avLst/>
          </a:prstGeom>
          <a:noFill/>
          <a:ln/>
        </p:spPr>
        <p:txBody>
          <a:bodyPr wrap="none" lIns="0" tIns="0" rIns="0" bIns="0" rtlCol="0" anchor="t"/>
          <a:lstStyle/>
          <a:p>
            <a:pPr marL="0" indent="0" algn="ctr">
              <a:lnSpc>
                <a:spcPts val="2400"/>
              </a:lnSpc>
              <a:buNone/>
            </a:pPr>
            <a:r>
              <a:rPr lang="en-US" sz="2400" kern="0" spc="-72" dirty="0">
                <a:solidFill>
                  <a:srgbClr val="2B2E3C"/>
                </a:solidFill>
                <a:latin typeface="Bitter Medium" pitchFamily="34" charset="0"/>
                <a:ea typeface="Bitter Medium" pitchFamily="34" charset="-122"/>
                <a:cs typeface="Bitter Medium" pitchFamily="34" charset="-120"/>
              </a:rPr>
              <a:t>1</a:t>
            </a:r>
            <a:endParaRPr lang="en-US" sz="2400" dirty="0"/>
          </a:p>
        </p:txBody>
      </p:sp>
      <p:sp>
        <p:nvSpPr>
          <p:cNvPr id="8" name="Text 5"/>
          <p:cNvSpPr/>
          <p:nvPr/>
        </p:nvSpPr>
        <p:spPr>
          <a:xfrm>
            <a:off x="2136815" y="2502693"/>
            <a:ext cx="10949530" cy="2264835"/>
          </a:xfrm>
          <a:prstGeom prst="rect">
            <a:avLst/>
          </a:prstGeom>
          <a:noFill/>
          <a:ln/>
        </p:spPr>
        <p:txBody>
          <a:bodyPr wrap="square" lIns="0" tIns="0" rIns="0" bIns="0" rtlCol="0" anchor="t"/>
          <a:lstStyle/>
          <a:p>
            <a:pPr marL="0" indent="0" algn="l">
              <a:buNone/>
            </a:pPr>
            <a:r>
              <a:rPr lang="en-US" sz="2800" kern="0" spc="-32" dirty="0">
                <a:solidFill>
                  <a:srgbClr val="2B2E3C"/>
                </a:solidFill>
                <a:latin typeface="Open Sans" pitchFamily="34" charset="0"/>
                <a:ea typeface="Open Sans" pitchFamily="34" charset="-122"/>
                <a:cs typeface="Open Sans" pitchFamily="34" charset="-120"/>
              </a:rPr>
              <a:t>Prompt correction of low cardiac output in patients with hypoperfusion is crucial </a:t>
            </a:r>
            <a:r>
              <a:rPr lang="en-US" sz="2800" b="1" kern="0" spc="-32" dirty="0">
                <a:solidFill>
                  <a:srgbClr val="FF0000"/>
                </a:solidFill>
                <a:latin typeface="Open Sans" pitchFamily="34" charset="0"/>
                <a:ea typeface="Open Sans" pitchFamily="34" charset="-122"/>
                <a:cs typeface="Open Sans" pitchFamily="34" charset="-120"/>
              </a:rPr>
              <a:t>to restore peripheral tissue perfusion and preserve end-organ function.</a:t>
            </a:r>
            <a:r>
              <a:rPr lang="en-US" sz="2800" kern="0" spc="-32" dirty="0">
                <a:solidFill>
                  <a:srgbClr val="2B2E3C"/>
                </a:solidFill>
                <a:latin typeface="Open Sans" pitchFamily="34" charset="0"/>
                <a:ea typeface="Open Sans" pitchFamily="34" charset="-122"/>
                <a:cs typeface="Open Sans" pitchFamily="34" charset="-120"/>
              </a:rPr>
              <a:t> Inotropes are a temporizing measure </a:t>
            </a:r>
            <a:r>
              <a:rPr lang="en-US" sz="2800" b="1" kern="0" spc="-32" dirty="0">
                <a:solidFill>
                  <a:srgbClr val="2B2E3C"/>
                </a:solidFill>
                <a:latin typeface="Open Sans" pitchFamily="34" charset="0"/>
                <a:ea typeface="Open Sans" pitchFamily="34" charset="-122"/>
                <a:cs typeface="Open Sans" pitchFamily="34" charset="-120"/>
              </a:rPr>
              <a:t>to maintain end-organ perfusion.</a:t>
            </a:r>
            <a:endParaRPr lang="en-US" sz="2800" b="1" dirty="0"/>
          </a:p>
        </p:txBody>
      </p:sp>
      <p:sp>
        <p:nvSpPr>
          <p:cNvPr id="9" name="Shape 6"/>
          <p:cNvSpPr/>
          <p:nvPr/>
        </p:nvSpPr>
        <p:spPr>
          <a:xfrm>
            <a:off x="1223605" y="4658201"/>
            <a:ext cx="712232" cy="22860"/>
          </a:xfrm>
          <a:prstGeom prst="roundRect">
            <a:avLst>
              <a:gd name="adj" fmla="val 373935"/>
            </a:avLst>
          </a:prstGeom>
          <a:solidFill>
            <a:srgbClr val="E2C8B5"/>
          </a:solidFill>
          <a:ln/>
        </p:spPr>
        <p:txBody>
          <a:bodyPr/>
          <a:lstStyle/>
          <a:p>
            <a:endParaRPr lang="en-IQ"/>
          </a:p>
        </p:txBody>
      </p:sp>
      <p:sp>
        <p:nvSpPr>
          <p:cNvPr id="10" name="Shape 7"/>
          <p:cNvSpPr/>
          <p:nvPr/>
        </p:nvSpPr>
        <p:spPr>
          <a:xfrm>
            <a:off x="788551" y="4440674"/>
            <a:ext cx="457914" cy="457914"/>
          </a:xfrm>
          <a:prstGeom prst="roundRect">
            <a:avLst>
              <a:gd name="adj" fmla="val 18668"/>
            </a:avLst>
          </a:prstGeom>
          <a:solidFill>
            <a:srgbClr val="FCE2CF"/>
          </a:solidFill>
          <a:ln w="7620">
            <a:solidFill>
              <a:srgbClr val="E2C8B5"/>
            </a:solidFill>
            <a:prstDash val="solid"/>
          </a:ln>
        </p:spPr>
        <p:txBody>
          <a:bodyPr/>
          <a:lstStyle/>
          <a:p>
            <a:endParaRPr lang="en-IQ"/>
          </a:p>
        </p:txBody>
      </p:sp>
      <p:sp>
        <p:nvSpPr>
          <p:cNvPr id="11" name="Text 8"/>
          <p:cNvSpPr/>
          <p:nvPr/>
        </p:nvSpPr>
        <p:spPr>
          <a:xfrm>
            <a:off x="938093" y="4516993"/>
            <a:ext cx="158710" cy="305276"/>
          </a:xfrm>
          <a:prstGeom prst="rect">
            <a:avLst/>
          </a:prstGeom>
          <a:noFill/>
          <a:ln/>
        </p:spPr>
        <p:txBody>
          <a:bodyPr wrap="none" lIns="0" tIns="0" rIns="0" bIns="0" rtlCol="0" anchor="t"/>
          <a:lstStyle/>
          <a:p>
            <a:pPr marL="0" indent="0" algn="ctr">
              <a:lnSpc>
                <a:spcPts val="2400"/>
              </a:lnSpc>
              <a:buNone/>
            </a:pPr>
            <a:r>
              <a:rPr lang="en-US" sz="2400" kern="0" spc="-72" dirty="0">
                <a:solidFill>
                  <a:srgbClr val="2B2E3C"/>
                </a:solidFill>
                <a:latin typeface="Bitter Medium" pitchFamily="34" charset="0"/>
                <a:ea typeface="Bitter Medium" pitchFamily="34" charset="-122"/>
                <a:cs typeface="Bitter Medium" pitchFamily="34" charset="-120"/>
              </a:rPr>
              <a:t>2</a:t>
            </a:r>
            <a:endParaRPr lang="en-US" sz="2400" dirty="0"/>
          </a:p>
        </p:txBody>
      </p:sp>
      <p:sp>
        <p:nvSpPr>
          <p:cNvPr id="12" name="Text 9"/>
          <p:cNvSpPr/>
          <p:nvPr/>
        </p:nvSpPr>
        <p:spPr>
          <a:xfrm>
            <a:off x="2136815" y="4415194"/>
            <a:ext cx="10949530" cy="2264835"/>
          </a:xfrm>
          <a:prstGeom prst="rect">
            <a:avLst/>
          </a:prstGeom>
          <a:noFill/>
          <a:ln/>
        </p:spPr>
        <p:txBody>
          <a:bodyPr wrap="square" lIns="0" tIns="0" rIns="0" bIns="0" rtlCol="0" anchor="t"/>
          <a:lstStyle/>
          <a:p>
            <a:pPr marL="0" indent="0" algn="l">
              <a:buNone/>
            </a:pPr>
            <a:r>
              <a:rPr lang="en-US" sz="2800" kern="0" spc="-32" dirty="0">
                <a:solidFill>
                  <a:srgbClr val="2B2E3C"/>
                </a:solidFill>
                <a:latin typeface="Open Sans" pitchFamily="34" charset="0"/>
                <a:ea typeface="Open Sans" pitchFamily="34" charset="-122"/>
                <a:cs typeface="Open Sans" pitchFamily="34" charset="-120"/>
              </a:rPr>
              <a:t>Inotropes are considered for patients with </a:t>
            </a:r>
            <a:r>
              <a:rPr lang="en-US" sz="2800" b="1" kern="0" spc="-32" dirty="0">
                <a:solidFill>
                  <a:srgbClr val="2B2E3C"/>
                </a:solidFill>
                <a:highlight>
                  <a:srgbClr val="FFFF00"/>
                </a:highlight>
                <a:latin typeface="Open Sans" pitchFamily="34" charset="0"/>
                <a:ea typeface="Open Sans" pitchFamily="34" charset="-122"/>
                <a:cs typeface="Open Sans" pitchFamily="34" charset="-120"/>
              </a:rPr>
              <a:t>cardiogenic shock or severely depressed cardiac output and low systolic blood pressure. </a:t>
            </a:r>
            <a:r>
              <a:rPr lang="en-US" sz="2800" kern="0" spc="-32" dirty="0">
                <a:solidFill>
                  <a:srgbClr val="2B2E3C"/>
                </a:solidFill>
                <a:latin typeface="Open Sans" pitchFamily="34" charset="0"/>
                <a:ea typeface="Open Sans" pitchFamily="34" charset="-122"/>
                <a:cs typeface="Open Sans" pitchFamily="34" charset="-120"/>
              </a:rPr>
              <a:t>These patients are often </a:t>
            </a:r>
            <a:r>
              <a:rPr lang="en-US" sz="2800" b="1" u="sng" kern="0" spc="-32" dirty="0">
                <a:solidFill>
                  <a:srgbClr val="2B2E3C"/>
                </a:solidFill>
                <a:latin typeface="Open Sans" pitchFamily="34" charset="0"/>
                <a:ea typeface="Open Sans" pitchFamily="34" charset="-122"/>
                <a:cs typeface="Open Sans" pitchFamily="34" charset="-120"/>
              </a:rPr>
              <a:t>ineligible for IV vasodilators due to the risk of hypotension.</a:t>
            </a:r>
            <a:endParaRPr lang="en-US" sz="2800" b="1" u="sng" dirty="0"/>
          </a:p>
        </p:txBody>
      </p:sp>
      <p:sp>
        <p:nvSpPr>
          <p:cNvPr id="13" name="Shape 10"/>
          <p:cNvSpPr/>
          <p:nvPr/>
        </p:nvSpPr>
        <p:spPr>
          <a:xfrm>
            <a:off x="1223605" y="6570702"/>
            <a:ext cx="712232" cy="22860"/>
          </a:xfrm>
          <a:prstGeom prst="roundRect">
            <a:avLst>
              <a:gd name="adj" fmla="val 373935"/>
            </a:avLst>
          </a:prstGeom>
          <a:solidFill>
            <a:srgbClr val="E2C8B5"/>
          </a:solidFill>
          <a:ln/>
        </p:spPr>
        <p:txBody>
          <a:bodyPr/>
          <a:lstStyle/>
          <a:p>
            <a:endParaRPr lang="en-IQ"/>
          </a:p>
        </p:txBody>
      </p:sp>
      <p:sp>
        <p:nvSpPr>
          <p:cNvPr id="14" name="Shape 11"/>
          <p:cNvSpPr/>
          <p:nvPr/>
        </p:nvSpPr>
        <p:spPr>
          <a:xfrm>
            <a:off x="788551" y="6353175"/>
            <a:ext cx="457914" cy="457914"/>
          </a:xfrm>
          <a:prstGeom prst="roundRect">
            <a:avLst>
              <a:gd name="adj" fmla="val 18668"/>
            </a:avLst>
          </a:prstGeom>
          <a:solidFill>
            <a:srgbClr val="FCE2CF"/>
          </a:solidFill>
          <a:ln w="7620">
            <a:solidFill>
              <a:srgbClr val="E2C8B5"/>
            </a:solidFill>
            <a:prstDash val="solid"/>
          </a:ln>
        </p:spPr>
        <p:txBody>
          <a:bodyPr/>
          <a:lstStyle/>
          <a:p>
            <a:endParaRPr lang="en-IQ"/>
          </a:p>
        </p:txBody>
      </p:sp>
      <p:sp>
        <p:nvSpPr>
          <p:cNvPr id="15" name="Text 12"/>
          <p:cNvSpPr/>
          <p:nvPr/>
        </p:nvSpPr>
        <p:spPr>
          <a:xfrm>
            <a:off x="934760" y="6429494"/>
            <a:ext cx="165497" cy="305276"/>
          </a:xfrm>
          <a:prstGeom prst="rect">
            <a:avLst/>
          </a:prstGeom>
          <a:noFill/>
          <a:ln/>
        </p:spPr>
        <p:txBody>
          <a:bodyPr wrap="none" lIns="0" tIns="0" rIns="0" bIns="0" rtlCol="0" anchor="t"/>
          <a:lstStyle/>
          <a:p>
            <a:pPr marL="0" indent="0" algn="ctr">
              <a:lnSpc>
                <a:spcPts val="2400"/>
              </a:lnSpc>
              <a:buNone/>
            </a:pPr>
            <a:r>
              <a:rPr lang="en-US" sz="2400" kern="0" spc="-72" dirty="0">
                <a:solidFill>
                  <a:srgbClr val="2B2E3C"/>
                </a:solidFill>
                <a:latin typeface="Bitter Medium" pitchFamily="34" charset="0"/>
                <a:ea typeface="Bitter Medium" pitchFamily="34" charset="-122"/>
                <a:cs typeface="Bitter Medium" pitchFamily="34" charset="-120"/>
              </a:rPr>
              <a:t>3</a:t>
            </a:r>
            <a:endParaRPr lang="en-US" sz="2400" dirty="0"/>
          </a:p>
        </p:txBody>
      </p:sp>
      <p:sp>
        <p:nvSpPr>
          <p:cNvPr id="16" name="Text 13"/>
          <p:cNvSpPr/>
          <p:nvPr/>
        </p:nvSpPr>
        <p:spPr>
          <a:xfrm>
            <a:off x="2136815" y="6327696"/>
            <a:ext cx="11269980" cy="1748339"/>
          </a:xfrm>
          <a:prstGeom prst="rect">
            <a:avLst/>
          </a:prstGeom>
          <a:noFill/>
          <a:ln/>
        </p:spPr>
        <p:txBody>
          <a:bodyPr wrap="square" lIns="0" tIns="0" rIns="0" bIns="0" rtlCol="0" anchor="t"/>
          <a:lstStyle/>
          <a:p>
            <a:pPr marL="0" indent="0" algn="l">
              <a:buNone/>
            </a:pPr>
            <a:r>
              <a:rPr lang="en-US" sz="2800" kern="0" spc="-32" dirty="0">
                <a:solidFill>
                  <a:srgbClr val="2B2E3C"/>
                </a:solidFill>
                <a:latin typeface="Open Sans" pitchFamily="34" charset="0"/>
                <a:ea typeface="Open Sans" pitchFamily="34" charset="-122"/>
                <a:cs typeface="Open Sans" pitchFamily="34" charset="-120"/>
              </a:rPr>
              <a:t>Inotropes are </a:t>
            </a:r>
            <a:r>
              <a:rPr lang="en-US" sz="2800" b="1" kern="0" spc="-32" dirty="0">
                <a:solidFill>
                  <a:srgbClr val="00B050"/>
                </a:solidFill>
                <a:latin typeface="Open Sans" pitchFamily="34" charset="0"/>
                <a:ea typeface="Open Sans" pitchFamily="34" charset="-122"/>
                <a:cs typeface="Open Sans" pitchFamily="34" charset="-120"/>
              </a:rPr>
              <a:t>not a substitute for long-term management</a:t>
            </a:r>
            <a:r>
              <a:rPr lang="en-US" sz="2800" kern="0" spc="-32" dirty="0">
                <a:solidFill>
                  <a:srgbClr val="2B2E3C"/>
                </a:solidFill>
                <a:latin typeface="Open Sans" pitchFamily="34" charset="0"/>
                <a:ea typeface="Open Sans" pitchFamily="34" charset="-122"/>
                <a:cs typeface="Open Sans" pitchFamily="34" charset="-120"/>
              </a:rPr>
              <a:t> of heart failure. They are typically used for short-term support until other therapies, such as diuretics or vasodilators, can be optimized.</a:t>
            </a:r>
            <a:endParaRPr lang="en-GB" sz="2800" kern="0" spc="-32" dirty="0">
              <a:solidFill>
                <a:srgbClr val="2B2E3C"/>
              </a:solidFill>
              <a:latin typeface="Open Sans" pitchFamily="34" charset="0"/>
              <a:ea typeface="Open Sans" pitchFamily="34" charset="-122"/>
              <a:cs typeface="Open Sans" pitchFamily="34" charset="-120"/>
            </a:endParaRPr>
          </a:p>
          <a:p>
            <a:pPr marL="0" indent="0" algn="l">
              <a:buNone/>
            </a:pPr>
            <a:endParaRPr lang="en-US" sz="2800" dirty="0"/>
          </a:p>
        </p:txBody>
      </p:sp>
    </p:spTree>
    <p:extLst>
      <p:ext uri="{BB962C8B-B14F-4D97-AF65-F5344CB8AC3E}">
        <p14:creationId xmlns:p14="http://schemas.microsoft.com/office/powerpoint/2010/main" val="103270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588369"/>
            <a:ext cx="7556421" cy="1417558"/>
          </a:xfrm>
          <a:prstGeom prst="rect">
            <a:avLst/>
          </a:prstGeom>
          <a:noFill/>
          <a:ln/>
        </p:spPr>
        <p:txBody>
          <a:bodyPr wrap="square" lIns="0" tIns="0" rIns="0" bIns="0" rtlCol="0" anchor="t"/>
          <a:lstStyle/>
          <a:p>
            <a:pPr marL="0" indent="0">
              <a:lnSpc>
                <a:spcPts val="5550"/>
              </a:lnSpc>
              <a:buNone/>
            </a:pPr>
            <a:r>
              <a:rPr lang="en-US" sz="4450" b="1" kern="0" spc="-134" dirty="0">
                <a:solidFill>
                  <a:srgbClr val="2C3F42"/>
                </a:solidFill>
                <a:latin typeface="Bitter Medium" pitchFamily="34" charset="0"/>
                <a:ea typeface="Bitter Medium" pitchFamily="34" charset="-122"/>
                <a:cs typeface="Bitter Medium" pitchFamily="34" charset="-120"/>
              </a:rPr>
              <a:t>Acute Decompensated Heart Failure: Treatment Approach</a:t>
            </a:r>
            <a:endParaRPr lang="en-US" sz="4450" b="1" dirty="0"/>
          </a:p>
        </p:txBody>
      </p:sp>
      <p:sp>
        <p:nvSpPr>
          <p:cNvPr id="4" name="Text 1"/>
          <p:cNvSpPr/>
          <p:nvPr/>
        </p:nvSpPr>
        <p:spPr>
          <a:xfrm>
            <a:off x="6280190" y="3500005"/>
            <a:ext cx="7556421" cy="1723669"/>
          </a:xfrm>
          <a:prstGeom prst="rect">
            <a:avLst/>
          </a:prstGeom>
          <a:noFill/>
          <a:ln/>
        </p:spPr>
        <p:txBody>
          <a:bodyPr wrap="square" lIns="0" tIns="0" rIns="0" bIns="0" rtlCol="0" anchor="t"/>
          <a:lstStyle/>
          <a:p>
            <a:pPr marL="0" indent="0">
              <a:buNone/>
            </a:pPr>
            <a:r>
              <a:rPr lang="en-US" sz="2800" kern="0" spc="-36" dirty="0">
                <a:solidFill>
                  <a:srgbClr val="2B2E3C"/>
                </a:solidFill>
                <a:latin typeface="Open Sans" pitchFamily="34" charset="0"/>
                <a:ea typeface="Open Sans" pitchFamily="34" charset="-122"/>
                <a:cs typeface="Open Sans" pitchFamily="34" charset="-120"/>
              </a:rPr>
              <a:t>Acute decompensated heart failure involves patients with </a:t>
            </a:r>
            <a:r>
              <a:rPr lang="en-US" sz="2800" b="1" u="sng" kern="0" spc="-36" dirty="0">
                <a:solidFill>
                  <a:srgbClr val="FF0000"/>
                </a:solidFill>
                <a:latin typeface="Open Sans" pitchFamily="34" charset="0"/>
                <a:ea typeface="Open Sans" pitchFamily="34" charset="-122"/>
                <a:cs typeface="Open Sans" pitchFamily="34" charset="-120"/>
              </a:rPr>
              <a:t>new or worsening signs or symptoms</a:t>
            </a:r>
            <a:r>
              <a:rPr lang="en-US" sz="2800" kern="0" spc="-36" dirty="0">
                <a:solidFill>
                  <a:srgbClr val="2B2E3C"/>
                </a:solidFill>
                <a:latin typeface="Open Sans" pitchFamily="34" charset="0"/>
                <a:ea typeface="Open Sans" pitchFamily="34" charset="-122"/>
                <a:cs typeface="Open Sans" pitchFamily="34" charset="-120"/>
              </a:rPr>
              <a:t> [often resulting from volume overload and/or low cardiac output (CO)] requiring medical intervention, such as emergency department visit or hospitalization. </a:t>
            </a:r>
            <a:endParaRPr lang="en-GB" sz="2800" kern="0" spc="-36" dirty="0">
              <a:solidFill>
                <a:srgbClr val="2B2E3C"/>
              </a:solidFill>
              <a:latin typeface="Open Sans" pitchFamily="34" charset="0"/>
              <a:ea typeface="Open Sans" pitchFamily="34" charset="-122"/>
              <a:cs typeface="Open Sans" pitchFamily="34" charset="-120"/>
            </a:endParaRPr>
          </a:p>
          <a:p>
            <a:pPr marL="0" indent="0">
              <a:buNone/>
            </a:pPr>
            <a:endParaRPr lang="en-GB" sz="2800" kern="0" spc="-36" dirty="0">
              <a:solidFill>
                <a:srgbClr val="2B2E3C"/>
              </a:solidFill>
              <a:latin typeface="Open Sans" pitchFamily="34" charset="0"/>
              <a:ea typeface="Open Sans" pitchFamily="34" charset="-122"/>
              <a:cs typeface="Open Sans" pitchFamily="34" charset="-120"/>
            </a:endParaRPr>
          </a:p>
          <a:p>
            <a:pPr marL="0" indent="0">
              <a:buNone/>
            </a:pPr>
            <a:r>
              <a:rPr lang="en-US" sz="2800" kern="0" spc="-36" dirty="0">
                <a:solidFill>
                  <a:srgbClr val="2B2E3C"/>
                </a:solidFill>
                <a:latin typeface="Open Sans" pitchFamily="34" charset="0"/>
                <a:ea typeface="Open Sans" pitchFamily="34" charset="-122"/>
                <a:cs typeface="Open Sans" pitchFamily="34" charset="-120"/>
              </a:rPr>
              <a:t>Admission to an </a:t>
            </a:r>
            <a:r>
              <a:rPr lang="en-US" sz="2800" b="1" u="sng" kern="0" spc="-36" dirty="0">
                <a:solidFill>
                  <a:schemeClr val="accent6">
                    <a:lumMod val="75000"/>
                  </a:schemeClr>
                </a:solidFill>
                <a:latin typeface="Open Sans" pitchFamily="34" charset="0"/>
                <a:ea typeface="Open Sans" pitchFamily="34" charset="-122"/>
                <a:cs typeface="Open Sans" pitchFamily="34" charset="-120"/>
              </a:rPr>
              <a:t>intensive care unit (ICU) </a:t>
            </a:r>
            <a:r>
              <a:rPr lang="en-US" sz="2800" kern="0" spc="-36" dirty="0">
                <a:solidFill>
                  <a:srgbClr val="2B2E3C"/>
                </a:solidFill>
                <a:latin typeface="Open Sans" pitchFamily="34" charset="0"/>
                <a:ea typeface="Open Sans" pitchFamily="34" charset="-122"/>
                <a:cs typeface="Open Sans" pitchFamily="34" charset="-120"/>
              </a:rPr>
              <a:t>may be required for some cases. </a:t>
            </a:r>
            <a:endParaRPr lang="en-US" sz="2800" dirty="0"/>
          </a:p>
        </p:txBody>
      </p:sp>
      <p:sp>
        <p:nvSpPr>
          <p:cNvPr id="5" name="Shape 2"/>
          <p:cNvSpPr/>
          <p:nvPr/>
        </p:nvSpPr>
        <p:spPr>
          <a:xfrm>
            <a:off x="6280190" y="5484019"/>
            <a:ext cx="362903" cy="362903"/>
          </a:xfrm>
          <a:prstGeom prst="roundRect">
            <a:avLst>
              <a:gd name="adj" fmla="val 25194296"/>
            </a:avLst>
          </a:prstGeom>
          <a:noFill/>
          <a:ln w="7620">
            <a:solidFill>
              <a:srgbClr val="FFFFFF"/>
            </a:solidFill>
            <a:prstDash val="solid"/>
          </a:ln>
        </p:spPr>
        <p:txBody>
          <a:bodyPr/>
          <a:lstStyle/>
          <a:p>
            <a:endParaRPr lang="en-IQ"/>
          </a:p>
        </p:txBody>
      </p:sp>
    </p:spTree>
    <p:extLst>
      <p:ext uri="{BB962C8B-B14F-4D97-AF65-F5344CB8AC3E}">
        <p14:creationId xmlns:p14="http://schemas.microsoft.com/office/powerpoint/2010/main" val="1501781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75918" y="531019"/>
            <a:ext cx="9106614" cy="603409"/>
          </a:xfrm>
          <a:prstGeom prst="rect">
            <a:avLst/>
          </a:prstGeom>
          <a:noFill/>
          <a:ln/>
        </p:spPr>
        <p:txBody>
          <a:bodyPr wrap="none" lIns="0" tIns="0" rIns="0" bIns="0" rtlCol="0" anchor="t"/>
          <a:lstStyle/>
          <a:p>
            <a:pPr marL="0" indent="0">
              <a:lnSpc>
                <a:spcPts val="4750"/>
              </a:lnSpc>
              <a:buNone/>
            </a:pPr>
            <a:r>
              <a:rPr lang="en-US" sz="3800" b="1" kern="0" spc="-114">
                <a:solidFill>
                  <a:srgbClr val="2C3F42"/>
                </a:solidFill>
                <a:latin typeface="Bitter Medium" pitchFamily="34" charset="0"/>
                <a:ea typeface="Bitter Medium" pitchFamily="34" charset="-122"/>
                <a:cs typeface="Bitter Medium" pitchFamily="34" charset="-120"/>
              </a:rPr>
              <a:t>Evaluation of therapeutic outcomes </a:t>
            </a:r>
            <a:endParaRPr lang="en-US" sz="3800" b="1" dirty="0"/>
          </a:p>
        </p:txBody>
      </p:sp>
      <p:pic>
        <p:nvPicPr>
          <p:cNvPr id="3" name="Image 0" descr="preencoded.png"/>
          <p:cNvPicPr>
            <a:picLocks noChangeAspect="1"/>
          </p:cNvPicPr>
          <p:nvPr/>
        </p:nvPicPr>
        <p:blipFill>
          <a:blip r:embed="rId3"/>
          <a:stretch>
            <a:fillRect/>
          </a:stretch>
        </p:blipFill>
        <p:spPr>
          <a:xfrm>
            <a:off x="675918" y="1520666"/>
            <a:ext cx="965597" cy="1544955"/>
          </a:xfrm>
          <a:prstGeom prst="rect">
            <a:avLst/>
          </a:prstGeom>
        </p:spPr>
      </p:pic>
      <p:sp>
        <p:nvSpPr>
          <p:cNvPr id="5" name="Text 2"/>
          <p:cNvSpPr/>
          <p:nvPr/>
        </p:nvSpPr>
        <p:spPr>
          <a:xfrm>
            <a:off x="1931194" y="1643778"/>
            <a:ext cx="12023288" cy="879157"/>
          </a:xfrm>
          <a:prstGeom prst="rect">
            <a:avLst/>
          </a:prstGeom>
          <a:noFill/>
          <a:ln/>
        </p:spPr>
        <p:txBody>
          <a:bodyPr wrap="square" lIns="0" tIns="0" rIns="0" bIns="0" rtlCol="0" anchor="t"/>
          <a:lstStyle/>
          <a:p>
            <a:pPr marL="0" indent="0" algn="l">
              <a:buNone/>
            </a:pPr>
            <a:r>
              <a:rPr lang="en-US" sz="2800" kern="0" spc="-30">
                <a:solidFill>
                  <a:srgbClr val="2B2E3C"/>
                </a:solidFill>
                <a:latin typeface="Open Sans" pitchFamily="34" charset="0"/>
                <a:ea typeface="Open Sans" pitchFamily="34" charset="-122"/>
                <a:cs typeface="Open Sans" pitchFamily="34" charset="-120"/>
              </a:rPr>
              <a:t>Ask patients about the presence and severity of symptoms and how symptoms affect daily activities.</a:t>
            </a:r>
            <a:endParaRPr lang="en-US" sz="2800" dirty="0"/>
          </a:p>
        </p:txBody>
      </p:sp>
      <p:pic>
        <p:nvPicPr>
          <p:cNvPr id="6" name="Image 1" descr="preencoded.png"/>
          <p:cNvPicPr>
            <a:picLocks noChangeAspect="1"/>
          </p:cNvPicPr>
          <p:nvPr/>
        </p:nvPicPr>
        <p:blipFill>
          <a:blip r:embed="rId4"/>
          <a:stretch>
            <a:fillRect/>
          </a:stretch>
        </p:blipFill>
        <p:spPr>
          <a:xfrm>
            <a:off x="675918" y="3065621"/>
            <a:ext cx="965597" cy="1544955"/>
          </a:xfrm>
          <a:prstGeom prst="rect">
            <a:avLst/>
          </a:prstGeom>
        </p:spPr>
      </p:pic>
      <p:sp>
        <p:nvSpPr>
          <p:cNvPr id="8" name="Text 4"/>
          <p:cNvSpPr/>
          <p:nvPr/>
        </p:nvSpPr>
        <p:spPr>
          <a:xfrm>
            <a:off x="1931194" y="3231029"/>
            <a:ext cx="12023288" cy="1063317"/>
          </a:xfrm>
          <a:prstGeom prst="rect">
            <a:avLst/>
          </a:prstGeom>
          <a:noFill/>
          <a:ln/>
        </p:spPr>
        <p:txBody>
          <a:bodyPr wrap="square" lIns="0" tIns="0" rIns="0" bIns="0" rtlCol="0" anchor="t"/>
          <a:lstStyle/>
          <a:p>
            <a:pPr marL="0" indent="0" algn="l">
              <a:buNone/>
            </a:pPr>
            <a:r>
              <a:rPr lang="en-US" sz="2800" kern="0" spc="-30">
                <a:solidFill>
                  <a:srgbClr val="2B2E3C"/>
                </a:solidFill>
                <a:latin typeface="Open Sans" pitchFamily="34" charset="0"/>
                <a:ea typeface="Open Sans" pitchFamily="34" charset="-122"/>
                <a:cs typeface="Open Sans" pitchFamily="34" charset="-120"/>
              </a:rPr>
              <a:t>Evaluate efficacy of diuretic treatment by disappearance of the signs and symptoms of excess fluid retention</a:t>
            </a:r>
            <a:endParaRPr lang="en-US" sz="2800" dirty="0"/>
          </a:p>
        </p:txBody>
      </p:sp>
      <p:pic>
        <p:nvPicPr>
          <p:cNvPr id="9" name="Image 2" descr="preencoded.png"/>
          <p:cNvPicPr>
            <a:picLocks noChangeAspect="1"/>
          </p:cNvPicPr>
          <p:nvPr/>
        </p:nvPicPr>
        <p:blipFill>
          <a:blip r:embed="rId5"/>
          <a:stretch>
            <a:fillRect/>
          </a:stretch>
        </p:blipFill>
        <p:spPr>
          <a:xfrm>
            <a:off x="675918" y="4610576"/>
            <a:ext cx="965597" cy="1544955"/>
          </a:xfrm>
          <a:prstGeom prst="rect">
            <a:avLst/>
          </a:prstGeom>
        </p:spPr>
      </p:pic>
      <p:sp>
        <p:nvSpPr>
          <p:cNvPr id="11" name="Text 6"/>
          <p:cNvSpPr/>
          <p:nvPr/>
        </p:nvSpPr>
        <p:spPr>
          <a:xfrm>
            <a:off x="1931194" y="4610576"/>
            <a:ext cx="12023288" cy="1228725"/>
          </a:xfrm>
          <a:prstGeom prst="rect">
            <a:avLst/>
          </a:prstGeom>
          <a:noFill/>
          <a:ln/>
        </p:spPr>
        <p:txBody>
          <a:bodyPr wrap="square" lIns="0" tIns="0" rIns="0" bIns="0" rtlCol="0" anchor="t"/>
          <a:lstStyle/>
          <a:p>
            <a:pPr marL="0" indent="0" algn="l">
              <a:buNone/>
            </a:pPr>
            <a:r>
              <a:rPr lang="en-US" sz="2800" kern="0" spc="-30">
                <a:solidFill>
                  <a:srgbClr val="2B2E3C"/>
                </a:solidFill>
                <a:latin typeface="Open Sans" pitchFamily="34" charset="0"/>
                <a:ea typeface="Open Sans" pitchFamily="34" charset="-122"/>
                <a:cs typeface="Open Sans" pitchFamily="34" charset="-120"/>
              </a:rPr>
              <a:t>Body weight is a sensitive marker of fluid loss or retention, and patients should weigh themselves daily and report changes of (1.4–2.3 kg) to their healthcare provider so adjustments can be made in diuretic doses. </a:t>
            </a:r>
            <a:endParaRPr lang="en-US" sz="2800" dirty="0"/>
          </a:p>
        </p:txBody>
      </p:sp>
      <p:pic>
        <p:nvPicPr>
          <p:cNvPr id="12" name="Image 3" descr="preencoded.png"/>
          <p:cNvPicPr>
            <a:picLocks noChangeAspect="1"/>
          </p:cNvPicPr>
          <p:nvPr/>
        </p:nvPicPr>
        <p:blipFill>
          <a:blip r:embed="rId6"/>
          <a:stretch>
            <a:fillRect/>
          </a:stretch>
        </p:blipFill>
        <p:spPr>
          <a:xfrm>
            <a:off x="675918" y="6155531"/>
            <a:ext cx="965597" cy="1544955"/>
          </a:xfrm>
          <a:prstGeom prst="rect">
            <a:avLst/>
          </a:prstGeom>
        </p:spPr>
      </p:pic>
      <p:sp>
        <p:nvSpPr>
          <p:cNvPr id="14" name="Text 8"/>
          <p:cNvSpPr/>
          <p:nvPr/>
        </p:nvSpPr>
        <p:spPr>
          <a:xfrm>
            <a:off x="1931194" y="6331324"/>
            <a:ext cx="12023288" cy="1052932"/>
          </a:xfrm>
          <a:prstGeom prst="rect">
            <a:avLst/>
          </a:prstGeom>
          <a:noFill/>
          <a:ln/>
        </p:spPr>
        <p:txBody>
          <a:bodyPr wrap="square" lIns="0" tIns="0" rIns="0" bIns="0" rtlCol="0" anchor="t"/>
          <a:lstStyle/>
          <a:p>
            <a:pPr marL="0" indent="0" algn="l">
              <a:buNone/>
            </a:pPr>
            <a:r>
              <a:rPr lang="en-US" sz="2800" kern="0" spc="-30" dirty="0">
                <a:solidFill>
                  <a:srgbClr val="2B2E3C"/>
                </a:solidFill>
                <a:latin typeface="Open Sans" pitchFamily="34" charset="0"/>
                <a:ea typeface="Open Sans" pitchFamily="34" charset="-122"/>
                <a:cs typeface="Open Sans" pitchFamily="34" charset="-120"/>
              </a:rPr>
              <a:t>Symptoms may worsen initially on </a:t>
            </a:r>
            <a:r>
              <a:rPr lang="el-GR" sz="2800" kern="0" spc="-30" dirty="0">
                <a:solidFill>
                  <a:srgbClr val="2B2E3C"/>
                </a:solidFill>
                <a:latin typeface="Open Sans" pitchFamily="34" charset="0"/>
                <a:ea typeface="Open Sans" pitchFamily="34" charset="-122"/>
                <a:cs typeface="Open Sans" pitchFamily="34" charset="-120"/>
              </a:rPr>
              <a:t>β-</a:t>
            </a:r>
            <a:r>
              <a:rPr lang="en-US" sz="2800" kern="0" spc="-30" dirty="0">
                <a:solidFill>
                  <a:srgbClr val="2B2E3C"/>
                </a:solidFill>
                <a:latin typeface="Open Sans" pitchFamily="34" charset="0"/>
                <a:ea typeface="Open Sans" pitchFamily="34" charset="-122"/>
                <a:cs typeface="Open Sans" pitchFamily="34" charset="-120"/>
              </a:rPr>
              <a:t>blocker therapy, and it may take weeks to months before patients notice symptomatic improvement. </a:t>
            </a:r>
            <a:endParaRPr lang="en-US" sz="2800" dirty="0"/>
          </a:p>
        </p:txBody>
      </p:sp>
    </p:spTree>
    <p:extLst>
      <p:ext uri="{BB962C8B-B14F-4D97-AF65-F5344CB8AC3E}">
        <p14:creationId xmlns:p14="http://schemas.microsoft.com/office/powerpoint/2010/main" val="1021352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75918" y="531019"/>
            <a:ext cx="9106614" cy="603409"/>
          </a:xfrm>
          <a:prstGeom prst="rect">
            <a:avLst/>
          </a:prstGeom>
          <a:noFill/>
          <a:ln/>
        </p:spPr>
        <p:txBody>
          <a:bodyPr wrap="none" lIns="0" tIns="0" rIns="0" bIns="0" rtlCol="0" anchor="t"/>
          <a:lstStyle/>
          <a:p>
            <a:pPr marL="0" indent="0">
              <a:lnSpc>
                <a:spcPts val="4750"/>
              </a:lnSpc>
              <a:buNone/>
            </a:pPr>
            <a:r>
              <a:rPr lang="en-US" sz="3800" b="1" kern="0" spc="-114">
                <a:solidFill>
                  <a:srgbClr val="2C3F42"/>
                </a:solidFill>
                <a:latin typeface="Bitter Medium" pitchFamily="34" charset="0"/>
                <a:ea typeface="Bitter Medium" pitchFamily="34" charset="-122"/>
                <a:cs typeface="Bitter Medium" pitchFamily="34" charset="-120"/>
              </a:rPr>
              <a:t>Evaluation of therapeutic outcomes </a:t>
            </a:r>
            <a:endParaRPr lang="en-US" sz="3800" b="1" dirty="0"/>
          </a:p>
        </p:txBody>
      </p:sp>
      <p:pic>
        <p:nvPicPr>
          <p:cNvPr id="3" name="Image 0" descr="preencoded.png"/>
          <p:cNvPicPr>
            <a:picLocks noChangeAspect="1"/>
          </p:cNvPicPr>
          <p:nvPr/>
        </p:nvPicPr>
        <p:blipFill>
          <a:blip r:embed="rId3"/>
          <a:stretch>
            <a:fillRect/>
          </a:stretch>
        </p:blipFill>
        <p:spPr>
          <a:xfrm>
            <a:off x="675918" y="1520666"/>
            <a:ext cx="965597" cy="1544955"/>
          </a:xfrm>
          <a:prstGeom prst="rect">
            <a:avLst/>
          </a:prstGeom>
        </p:spPr>
      </p:pic>
      <p:sp>
        <p:nvSpPr>
          <p:cNvPr id="5" name="Text 2"/>
          <p:cNvSpPr/>
          <p:nvPr/>
        </p:nvSpPr>
        <p:spPr>
          <a:xfrm>
            <a:off x="1931194" y="1643778"/>
            <a:ext cx="12023288" cy="879157"/>
          </a:xfrm>
          <a:prstGeom prst="rect">
            <a:avLst/>
          </a:prstGeom>
          <a:noFill/>
          <a:ln/>
        </p:spPr>
        <p:txBody>
          <a:bodyPr wrap="square" lIns="0" tIns="0" rIns="0" bIns="0" rtlCol="0" anchor="t"/>
          <a:lstStyle/>
          <a:p>
            <a:pPr marL="0" indent="0" algn="l">
              <a:buNone/>
            </a:pPr>
            <a:r>
              <a:rPr lang="en-US" sz="2800" kern="0" spc="-30">
                <a:solidFill>
                  <a:srgbClr val="2B2E3C"/>
                </a:solidFill>
                <a:latin typeface="Open Sans" pitchFamily="34" charset="0"/>
                <a:ea typeface="Open Sans" pitchFamily="34" charset="-122"/>
                <a:cs typeface="Open Sans" pitchFamily="34" charset="-120"/>
              </a:rPr>
              <a:t>Routine monitoring of serum electrolytes (especially potassium and magnesium) and renal function (BUN, serum creatinine, eGFR) is mandatory in patients with HF. </a:t>
            </a:r>
            <a:endParaRPr lang="en-US" sz="2800" dirty="0"/>
          </a:p>
        </p:txBody>
      </p:sp>
    </p:spTree>
    <p:extLst>
      <p:ext uri="{BB962C8B-B14F-4D97-AF65-F5344CB8AC3E}">
        <p14:creationId xmlns:p14="http://schemas.microsoft.com/office/powerpoint/2010/main" val="359996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75918" y="531019"/>
            <a:ext cx="9106614" cy="603409"/>
          </a:xfrm>
          <a:prstGeom prst="rect">
            <a:avLst/>
          </a:prstGeom>
          <a:noFill/>
          <a:ln/>
        </p:spPr>
        <p:txBody>
          <a:bodyPr wrap="none" lIns="0" tIns="0" rIns="0" bIns="0" rtlCol="0" anchor="t"/>
          <a:lstStyle/>
          <a:p>
            <a:pPr marL="0" indent="0">
              <a:lnSpc>
                <a:spcPts val="4750"/>
              </a:lnSpc>
              <a:buNone/>
            </a:pPr>
            <a:r>
              <a:rPr lang="en-US" sz="3800" b="1" kern="0" spc="-114">
                <a:solidFill>
                  <a:srgbClr val="2C3F42"/>
                </a:solidFill>
                <a:latin typeface="Bitter Medium" pitchFamily="34" charset="0"/>
                <a:ea typeface="Bitter Medium" pitchFamily="34" charset="-122"/>
                <a:cs typeface="Bitter Medium" pitchFamily="34" charset="-120"/>
              </a:rPr>
              <a:t>Acute Decompensated Heart Failure </a:t>
            </a:r>
            <a:endParaRPr lang="en-US" sz="3800" b="1" dirty="0"/>
          </a:p>
        </p:txBody>
      </p:sp>
      <p:pic>
        <p:nvPicPr>
          <p:cNvPr id="3" name="Image 0" descr="preencoded.png"/>
          <p:cNvPicPr>
            <a:picLocks noChangeAspect="1"/>
          </p:cNvPicPr>
          <p:nvPr/>
        </p:nvPicPr>
        <p:blipFill>
          <a:blip r:embed="rId3"/>
          <a:stretch>
            <a:fillRect/>
          </a:stretch>
        </p:blipFill>
        <p:spPr>
          <a:xfrm>
            <a:off x="675918" y="1520666"/>
            <a:ext cx="965597" cy="1544955"/>
          </a:xfrm>
          <a:prstGeom prst="rect">
            <a:avLst/>
          </a:prstGeom>
        </p:spPr>
      </p:pic>
      <p:sp>
        <p:nvSpPr>
          <p:cNvPr id="5" name="Text 2"/>
          <p:cNvSpPr/>
          <p:nvPr/>
        </p:nvSpPr>
        <p:spPr>
          <a:xfrm>
            <a:off x="1931194" y="1643778"/>
            <a:ext cx="12023288" cy="879157"/>
          </a:xfrm>
          <a:prstGeom prst="rect">
            <a:avLst/>
          </a:prstGeom>
          <a:noFill/>
          <a:ln/>
        </p:spPr>
        <p:txBody>
          <a:bodyPr wrap="square" lIns="0" tIns="0" rIns="0" bIns="0" rtlCol="0" anchor="t"/>
          <a:lstStyle/>
          <a:p>
            <a:pPr marL="0" indent="0" algn="l">
              <a:buNone/>
            </a:pPr>
            <a:r>
              <a:rPr lang="en-US" sz="2800" kern="0" spc="-30">
                <a:solidFill>
                  <a:srgbClr val="2B2E3C"/>
                </a:solidFill>
                <a:latin typeface="Open Sans" pitchFamily="34" charset="0"/>
                <a:ea typeface="Open Sans" pitchFamily="34" charset="-122"/>
                <a:cs typeface="Open Sans" pitchFamily="34" charset="-120"/>
              </a:rPr>
              <a:t>Assess the efficacy of drug therapy with daily monitoring of weight, strict fluid intake and output measurements, and HF signs/symptoms. </a:t>
            </a:r>
            <a:endParaRPr lang="en-US" sz="2800" dirty="0"/>
          </a:p>
        </p:txBody>
      </p:sp>
      <p:pic>
        <p:nvPicPr>
          <p:cNvPr id="6" name="Image 1" descr="preencoded.png"/>
          <p:cNvPicPr>
            <a:picLocks noChangeAspect="1"/>
          </p:cNvPicPr>
          <p:nvPr/>
        </p:nvPicPr>
        <p:blipFill>
          <a:blip r:embed="rId4"/>
          <a:stretch>
            <a:fillRect/>
          </a:stretch>
        </p:blipFill>
        <p:spPr>
          <a:xfrm>
            <a:off x="675918" y="3065621"/>
            <a:ext cx="965597" cy="1544955"/>
          </a:xfrm>
          <a:prstGeom prst="rect">
            <a:avLst/>
          </a:prstGeom>
        </p:spPr>
      </p:pic>
      <p:sp>
        <p:nvSpPr>
          <p:cNvPr id="8" name="Text 4"/>
          <p:cNvSpPr/>
          <p:nvPr/>
        </p:nvSpPr>
        <p:spPr>
          <a:xfrm>
            <a:off x="1931194" y="3231029"/>
            <a:ext cx="12023288" cy="1063317"/>
          </a:xfrm>
          <a:prstGeom prst="rect">
            <a:avLst/>
          </a:prstGeom>
          <a:noFill/>
          <a:ln/>
        </p:spPr>
        <p:txBody>
          <a:bodyPr wrap="square" lIns="0" tIns="0" rIns="0" bIns="0" rtlCol="0" anchor="t"/>
          <a:lstStyle/>
          <a:p>
            <a:pPr marL="0" indent="0" algn="l">
              <a:buNone/>
            </a:pPr>
            <a:r>
              <a:rPr lang="en-US" sz="2800" kern="0" spc="-30">
                <a:solidFill>
                  <a:srgbClr val="2B2E3C"/>
                </a:solidFill>
                <a:latin typeface="Open Sans" pitchFamily="34" charset="0"/>
                <a:ea typeface="Open Sans" pitchFamily="34" charset="-122"/>
                <a:cs typeface="Open Sans" pitchFamily="34" charset="-120"/>
              </a:rPr>
              <a:t>Monitor frequently for electrolyte depletion, symptomatic hypotension, and renal dysfunction. Assess vital signs frequently throughout the day. </a:t>
            </a:r>
            <a:endParaRPr lang="en-US" sz="2800" dirty="0"/>
          </a:p>
        </p:txBody>
      </p:sp>
    </p:spTree>
    <p:extLst>
      <p:ext uri="{BB962C8B-B14F-4D97-AF65-F5344CB8AC3E}">
        <p14:creationId xmlns:p14="http://schemas.microsoft.com/office/powerpoint/2010/main" val="1057719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64DCD2-5323-6797-7847-95FC41FBD6B2}"/>
              </a:ext>
            </a:extLst>
          </p:cNvPr>
          <p:cNvSpPr txBox="1"/>
          <p:nvPr/>
        </p:nvSpPr>
        <p:spPr>
          <a:xfrm>
            <a:off x="362858" y="998333"/>
            <a:ext cx="12397618" cy="6986528"/>
          </a:xfrm>
          <a:prstGeom prst="rect">
            <a:avLst/>
          </a:prstGeom>
          <a:noFill/>
        </p:spPr>
        <p:txBody>
          <a:bodyPr wrap="square">
            <a:spAutoFit/>
          </a:bodyPr>
          <a:lstStyle/>
          <a:p>
            <a:r>
              <a:rPr lang="en-GB" sz="2800" dirty="0">
                <a:latin typeface="Times New Roman" panose="02020603050405020304" pitchFamily="18" charset="0"/>
                <a:cs typeface="Times New Roman" panose="02020603050405020304" pitchFamily="18" charset="0"/>
              </a:rPr>
              <a:t>Q1/ A 55 years old smoker presented to the ER with sever HF a main symptom of dyspnea due to pulmonary congestion. What is the drugs of choice in this case?</a:t>
            </a:r>
          </a:p>
          <a:p>
            <a:pPr marL="342900" indent="-342900">
              <a:buAutoNum type="alphaUcPeriod"/>
            </a:pPr>
            <a:r>
              <a:rPr lang="en-GB" sz="2800" dirty="0">
                <a:latin typeface="Times New Roman" panose="02020603050405020304" pitchFamily="18" charset="0"/>
                <a:cs typeface="Times New Roman" panose="02020603050405020304" pitchFamily="18" charset="0"/>
              </a:rPr>
              <a:t>Digoxin </a:t>
            </a:r>
          </a:p>
          <a:p>
            <a:pPr marL="342900" indent="-342900">
              <a:buAutoNum type="alphaUcPeriod"/>
            </a:pPr>
            <a:r>
              <a:rPr lang="en-GB" sz="2800" dirty="0">
                <a:latin typeface="Times New Roman" panose="02020603050405020304" pitchFamily="18" charset="0"/>
                <a:cs typeface="Times New Roman" panose="02020603050405020304" pitchFamily="18" charset="0"/>
              </a:rPr>
              <a:t>Spironolactone</a:t>
            </a:r>
          </a:p>
          <a:p>
            <a:pPr marL="342900" indent="-342900">
              <a:buAutoNum type="alphaUcPeriod"/>
            </a:pPr>
            <a:r>
              <a:rPr lang="en-GB" sz="2800" dirty="0">
                <a:latin typeface="Times New Roman" panose="02020603050405020304" pitchFamily="18" charset="0"/>
                <a:cs typeface="Times New Roman" panose="02020603050405020304" pitchFamily="18" charset="0"/>
              </a:rPr>
              <a:t>Nitroglycerin </a:t>
            </a:r>
          </a:p>
          <a:p>
            <a:pPr marL="342900" indent="-342900">
              <a:buAutoNum type="alphaUcPeriod"/>
            </a:pPr>
            <a:r>
              <a:rPr lang="en-GB" sz="2800" dirty="0">
                <a:latin typeface="Times New Roman" panose="02020603050405020304" pitchFamily="18" charset="0"/>
                <a:cs typeface="Times New Roman" panose="02020603050405020304" pitchFamily="18" charset="0"/>
              </a:rPr>
              <a:t>Enalapril</a:t>
            </a:r>
          </a:p>
          <a:p>
            <a:endParaRPr lang="en-GB" sz="2800" dirty="0">
              <a:latin typeface="Times New Roman" panose="02020603050405020304" pitchFamily="18" charset="0"/>
              <a:cs typeface="Times New Roman" panose="02020603050405020304" pitchFamily="18" charset="0"/>
            </a:endParaRPr>
          </a:p>
          <a:p>
            <a:r>
              <a:rPr lang="en-GB" sz="2800" dirty="0">
                <a:latin typeface="Times New Roman" panose="02020603050405020304" pitchFamily="18" charset="0"/>
                <a:cs typeface="Times New Roman" panose="02020603050405020304" pitchFamily="18" charset="0"/>
              </a:rPr>
              <a:t>Q2/ which of the following group of drugs are the 1</a:t>
            </a:r>
            <a:r>
              <a:rPr lang="en-GB" sz="2800" baseline="30000" dirty="0">
                <a:latin typeface="Times New Roman" panose="02020603050405020304" pitchFamily="18" charset="0"/>
                <a:cs typeface="Times New Roman" panose="02020603050405020304" pitchFamily="18" charset="0"/>
              </a:rPr>
              <a:t>st</a:t>
            </a:r>
            <a:r>
              <a:rPr lang="en-GB" sz="2800" dirty="0">
                <a:latin typeface="Times New Roman" panose="02020603050405020304" pitchFamily="18" charset="0"/>
                <a:cs typeface="Times New Roman" panose="02020603050405020304" pitchFamily="18" charset="0"/>
              </a:rPr>
              <a:t> line treatment in both hypertension and HF?</a:t>
            </a:r>
          </a:p>
          <a:p>
            <a:pPr marL="342900" indent="-342900">
              <a:buAutoNum type="alphaUcPeriod"/>
            </a:pPr>
            <a:r>
              <a:rPr lang="en-GB" sz="2800" dirty="0">
                <a:latin typeface="Times New Roman" panose="02020603050405020304" pitchFamily="18" charset="0"/>
                <a:cs typeface="Times New Roman" panose="02020603050405020304" pitchFamily="18" charset="0"/>
              </a:rPr>
              <a:t>ACEI</a:t>
            </a:r>
          </a:p>
          <a:p>
            <a:pPr marL="342900" indent="-342900">
              <a:buAutoNum type="alphaUcPeriod"/>
            </a:pPr>
            <a:r>
              <a:rPr lang="en-GB" sz="2800" dirty="0">
                <a:latin typeface="Times New Roman" panose="02020603050405020304" pitchFamily="18" charset="0"/>
                <a:cs typeface="Times New Roman" panose="02020603050405020304" pitchFamily="18" charset="0"/>
              </a:rPr>
              <a:t>Cardiac glycosides</a:t>
            </a:r>
          </a:p>
          <a:p>
            <a:pPr marL="342900" indent="-342900">
              <a:buAutoNum type="alphaUcPeriod"/>
            </a:pPr>
            <a:r>
              <a:rPr lang="en-GB" sz="2800" dirty="0">
                <a:latin typeface="Times New Roman" panose="02020603050405020304" pitchFamily="18" charset="0"/>
                <a:cs typeface="Times New Roman" panose="02020603050405020304" pitchFamily="18" charset="0"/>
              </a:rPr>
              <a:t>Both A and B</a:t>
            </a:r>
          </a:p>
          <a:p>
            <a:pPr marL="342900" indent="-342900">
              <a:buAutoNum type="alphaUcPeriod"/>
            </a:pPr>
            <a:endParaRPr lang="en-GB" sz="2800" dirty="0">
              <a:latin typeface="Times New Roman" panose="02020603050405020304" pitchFamily="18" charset="0"/>
              <a:cs typeface="Times New Roman" panose="02020603050405020304" pitchFamily="18" charset="0"/>
            </a:endParaRPr>
          </a:p>
          <a:p>
            <a:pPr marL="342900" indent="-342900">
              <a:buAutoNum type="alphaUcPeriod"/>
            </a:pPr>
            <a:endParaRPr lang="en-GB" sz="2800" dirty="0">
              <a:latin typeface="Times New Roman" panose="02020603050405020304" pitchFamily="18" charset="0"/>
              <a:cs typeface="Times New Roman" panose="02020603050405020304" pitchFamily="18" charset="0"/>
            </a:endParaRPr>
          </a:p>
          <a:p>
            <a:pPr marL="342900" indent="-342900">
              <a:buAutoNum type="alphaUcPeriod"/>
            </a:pPr>
            <a:endParaRPr lang="en-GB" sz="2800" dirty="0">
              <a:latin typeface="Times New Roman" panose="02020603050405020304" pitchFamily="18" charset="0"/>
              <a:cs typeface="Times New Roman" panose="02020603050405020304" pitchFamily="18" charset="0"/>
            </a:endParaRPr>
          </a:p>
          <a:p>
            <a:endParaRPr lang="en-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9004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64DCD2-5323-6797-7847-95FC41FBD6B2}"/>
              </a:ext>
            </a:extLst>
          </p:cNvPr>
          <p:cNvSpPr txBox="1"/>
          <p:nvPr/>
        </p:nvSpPr>
        <p:spPr>
          <a:xfrm>
            <a:off x="362858" y="998333"/>
            <a:ext cx="12397618" cy="6986528"/>
          </a:xfrm>
          <a:prstGeom prst="rect">
            <a:avLst/>
          </a:prstGeom>
          <a:noFill/>
        </p:spPr>
        <p:txBody>
          <a:bodyPr wrap="square">
            <a:spAutoFit/>
          </a:bodyPr>
          <a:lstStyle/>
          <a:p>
            <a:r>
              <a:rPr lang="en-GB" sz="2800" dirty="0">
                <a:latin typeface="Times New Roman" panose="02020603050405020304" pitchFamily="18" charset="0"/>
                <a:cs typeface="Times New Roman" panose="02020603050405020304" pitchFamily="18" charset="0"/>
              </a:rPr>
              <a:t>Q1/ A 55 years old smoker presented to the ER with sever HF a main symptom of dyspnea due to pulmonary congestion. What is the drugs of choice in this case?</a:t>
            </a:r>
          </a:p>
          <a:p>
            <a:pPr marL="342900" indent="-342900">
              <a:buAutoNum type="alphaUcPeriod"/>
            </a:pPr>
            <a:r>
              <a:rPr lang="en-GB" sz="2800" dirty="0">
                <a:latin typeface="Times New Roman" panose="02020603050405020304" pitchFamily="18" charset="0"/>
                <a:cs typeface="Times New Roman" panose="02020603050405020304" pitchFamily="18" charset="0"/>
              </a:rPr>
              <a:t>Digoxin </a:t>
            </a:r>
          </a:p>
          <a:p>
            <a:pPr marL="342900" indent="-342900">
              <a:buAutoNum type="alphaUcPeriod"/>
            </a:pPr>
            <a:r>
              <a:rPr lang="en-GB" sz="2800" dirty="0">
                <a:latin typeface="Times New Roman" panose="02020603050405020304" pitchFamily="18" charset="0"/>
                <a:cs typeface="Times New Roman" panose="02020603050405020304" pitchFamily="18" charset="0"/>
              </a:rPr>
              <a:t>Spironolactone</a:t>
            </a:r>
          </a:p>
          <a:p>
            <a:pPr marL="342900" indent="-342900">
              <a:buAutoNum type="alphaUcPeriod"/>
            </a:pPr>
            <a:r>
              <a:rPr lang="en-GB" sz="2800" dirty="0">
                <a:highlight>
                  <a:srgbClr val="FFFF00"/>
                </a:highlight>
                <a:latin typeface="Times New Roman" panose="02020603050405020304" pitchFamily="18" charset="0"/>
                <a:cs typeface="Times New Roman" panose="02020603050405020304" pitchFamily="18" charset="0"/>
              </a:rPr>
              <a:t>Nitroglycerin</a:t>
            </a:r>
            <a:r>
              <a:rPr lang="en-GB" sz="2800" dirty="0">
                <a:latin typeface="Times New Roman" panose="02020603050405020304" pitchFamily="18" charset="0"/>
                <a:cs typeface="Times New Roman" panose="02020603050405020304" pitchFamily="18" charset="0"/>
              </a:rPr>
              <a:t> </a:t>
            </a:r>
          </a:p>
          <a:p>
            <a:pPr marL="342900" indent="-342900">
              <a:buAutoNum type="alphaUcPeriod"/>
            </a:pPr>
            <a:r>
              <a:rPr lang="en-GB" sz="2800" dirty="0">
                <a:latin typeface="Times New Roman" panose="02020603050405020304" pitchFamily="18" charset="0"/>
                <a:cs typeface="Times New Roman" panose="02020603050405020304" pitchFamily="18" charset="0"/>
              </a:rPr>
              <a:t>Enalapril</a:t>
            </a:r>
          </a:p>
          <a:p>
            <a:endParaRPr lang="en-GB" sz="2800" dirty="0">
              <a:latin typeface="Times New Roman" panose="02020603050405020304" pitchFamily="18" charset="0"/>
              <a:cs typeface="Times New Roman" panose="02020603050405020304" pitchFamily="18" charset="0"/>
            </a:endParaRPr>
          </a:p>
          <a:p>
            <a:r>
              <a:rPr lang="en-GB" sz="2800" dirty="0">
                <a:latin typeface="Times New Roman" panose="02020603050405020304" pitchFamily="18" charset="0"/>
                <a:cs typeface="Times New Roman" panose="02020603050405020304" pitchFamily="18" charset="0"/>
              </a:rPr>
              <a:t>Q2/ which of the following group of drugs are the 1</a:t>
            </a:r>
            <a:r>
              <a:rPr lang="en-GB" sz="2800" baseline="30000" dirty="0">
                <a:latin typeface="Times New Roman" panose="02020603050405020304" pitchFamily="18" charset="0"/>
                <a:cs typeface="Times New Roman" panose="02020603050405020304" pitchFamily="18" charset="0"/>
              </a:rPr>
              <a:t>st</a:t>
            </a:r>
            <a:r>
              <a:rPr lang="en-GB" sz="2800" dirty="0">
                <a:latin typeface="Times New Roman" panose="02020603050405020304" pitchFamily="18" charset="0"/>
                <a:cs typeface="Times New Roman" panose="02020603050405020304" pitchFamily="18" charset="0"/>
              </a:rPr>
              <a:t> line treatment in both hypertension and HF?</a:t>
            </a:r>
          </a:p>
          <a:p>
            <a:pPr marL="342900" indent="-342900">
              <a:buAutoNum type="alphaUcPeriod"/>
            </a:pPr>
            <a:r>
              <a:rPr lang="en-GB" sz="2800" dirty="0">
                <a:latin typeface="Times New Roman" panose="02020603050405020304" pitchFamily="18" charset="0"/>
                <a:cs typeface="Times New Roman" panose="02020603050405020304" pitchFamily="18" charset="0"/>
              </a:rPr>
              <a:t>ACEI</a:t>
            </a:r>
          </a:p>
          <a:p>
            <a:pPr marL="342900" indent="-342900">
              <a:buAutoNum type="alphaUcPeriod"/>
            </a:pPr>
            <a:r>
              <a:rPr lang="en-GB" sz="2800" dirty="0">
                <a:latin typeface="Times New Roman" panose="02020603050405020304" pitchFamily="18" charset="0"/>
                <a:cs typeface="Times New Roman" panose="02020603050405020304" pitchFamily="18" charset="0"/>
              </a:rPr>
              <a:t>Cardiac glycosides</a:t>
            </a:r>
          </a:p>
          <a:p>
            <a:pPr marL="342900" indent="-342900">
              <a:buAutoNum type="alphaUcPeriod"/>
            </a:pPr>
            <a:r>
              <a:rPr lang="en-GB" sz="2800" dirty="0">
                <a:highlight>
                  <a:srgbClr val="FFFF00"/>
                </a:highlight>
                <a:latin typeface="Times New Roman" panose="02020603050405020304" pitchFamily="18" charset="0"/>
                <a:cs typeface="Times New Roman" panose="02020603050405020304" pitchFamily="18" charset="0"/>
              </a:rPr>
              <a:t>Both A and B</a:t>
            </a:r>
          </a:p>
          <a:p>
            <a:pPr marL="342900" indent="-342900">
              <a:buAutoNum type="alphaUcPeriod"/>
            </a:pPr>
            <a:endParaRPr lang="en-GB" sz="2800" dirty="0">
              <a:highlight>
                <a:srgbClr val="FFFF00"/>
              </a:highlight>
              <a:latin typeface="Times New Roman" panose="02020603050405020304" pitchFamily="18" charset="0"/>
              <a:cs typeface="Times New Roman" panose="02020603050405020304" pitchFamily="18" charset="0"/>
            </a:endParaRPr>
          </a:p>
          <a:p>
            <a:pPr marL="342900" indent="-342900">
              <a:buAutoNum type="alphaUcPeriod"/>
            </a:pPr>
            <a:endParaRPr lang="en-GB" sz="2800" dirty="0">
              <a:latin typeface="Times New Roman" panose="02020603050405020304" pitchFamily="18" charset="0"/>
              <a:cs typeface="Times New Roman" panose="02020603050405020304" pitchFamily="18" charset="0"/>
            </a:endParaRPr>
          </a:p>
          <a:p>
            <a:pPr marL="342900" indent="-342900">
              <a:buAutoNum type="alphaUcPeriod"/>
            </a:pPr>
            <a:endParaRPr lang="en-GB" sz="2800" dirty="0">
              <a:latin typeface="Times New Roman" panose="02020603050405020304" pitchFamily="18" charset="0"/>
              <a:cs typeface="Times New Roman" panose="02020603050405020304" pitchFamily="18" charset="0"/>
            </a:endParaRPr>
          </a:p>
          <a:p>
            <a:endParaRPr lang="en-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680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244D3A-5AC3-6A36-569B-368D63149F5B}"/>
              </a:ext>
            </a:extLst>
          </p:cNvPr>
          <p:cNvSpPr txBox="1"/>
          <p:nvPr/>
        </p:nvSpPr>
        <p:spPr>
          <a:xfrm>
            <a:off x="1350635" y="1783596"/>
            <a:ext cx="11228412" cy="3539430"/>
          </a:xfrm>
          <a:prstGeom prst="rect">
            <a:avLst/>
          </a:prstGeom>
          <a:noFill/>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3200" b="0" i="0" u="none" strike="noStrike" dirty="0">
                <a:solidFill>
                  <a:srgbClr val="000000"/>
                </a:solidFill>
                <a:effectLst/>
                <a:latin typeface="ui-sans-serif"/>
              </a:rPr>
              <a:t>Q3/ </a:t>
            </a:r>
            <a:r>
              <a:rPr lang="en-US" sz="3200" b="0" i="0" u="none" strike="noStrike" dirty="0">
                <a:solidFill>
                  <a:srgbClr val="000000"/>
                </a:solidFill>
                <a:effectLst/>
                <a:latin typeface="ui-sans-serif"/>
              </a:rPr>
              <a:t>AHA/ACC stage B correlates to which of the below answers?</a:t>
            </a:r>
            <a:endParaRPr lang="en-GB" sz="3200" b="0" i="0" u="none" strike="noStrike" dirty="0">
              <a:solidFill>
                <a:srgbClr val="000000"/>
              </a:solidFill>
              <a:effectLst/>
              <a:latin typeface="ui-sans-serif"/>
            </a:endParaRPr>
          </a:p>
          <a:p>
            <a:pPr algn="l"/>
            <a:endParaRPr lang="en-GB" sz="3200" dirty="0">
              <a:solidFill>
                <a:srgbClr val="000000"/>
              </a:solidFill>
              <a:latin typeface="ui-sans-serif"/>
            </a:endParaRPr>
          </a:p>
          <a:p>
            <a:pPr marL="514350" indent="-514350" algn="l">
              <a:buAutoNum type="alphaUcPeriod"/>
            </a:pPr>
            <a:r>
              <a:rPr lang="en-US" sz="3200" dirty="0">
                <a:effectLst/>
              </a:rPr>
              <a:t> At high risk of heart failure without structural </a:t>
            </a:r>
            <a:r>
              <a:rPr lang="en-US" sz="3200" dirty="0" err="1">
                <a:effectLst/>
              </a:rPr>
              <a:t>damag</a:t>
            </a:r>
            <a:r>
              <a:rPr lang="en-GB" sz="3200" dirty="0"/>
              <a:t>e</a:t>
            </a:r>
          </a:p>
          <a:p>
            <a:pPr marL="514350" indent="-514350" algn="l">
              <a:buAutoNum type="alphaUcPeriod"/>
            </a:pPr>
            <a:r>
              <a:rPr lang="en-US" sz="3200" dirty="0">
                <a:effectLst/>
              </a:rPr>
              <a:t>Structural heart disease but without signs and symptoms of heart failure</a:t>
            </a:r>
            <a:endParaRPr lang="en-GB" sz="3200" dirty="0"/>
          </a:p>
          <a:p>
            <a:pPr marL="514350" indent="-514350" algn="l">
              <a:buAutoNum type="alphaUcPeriod"/>
            </a:pPr>
            <a:r>
              <a:rPr lang="en-US" sz="3200" dirty="0">
                <a:effectLst/>
              </a:rPr>
              <a:t>Structural heart disease but with symptoms</a:t>
            </a:r>
            <a:endParaRPr lang="en-GB" sz="3200" dirty="0">
              <a:effectLst/>
            </a:endParaRPr>
          </a:p>
          <a:p>
            <a:pPr marL="514350" indent="-514350" algn="l">
              <a:buAutoNum type="alphaUcPeriod"/>
            </a:pPr>
            <a:r>
              <a:rPr lang="en-US" sz="3200" dirty="0">
                <a:effectLst/>
              </a:rPr>
              <a:t>Heart failure requiring interventions</a:t>
            </a:r>
          </a:p>
        </p:txBody>
      </p:sp>
    </p:spTree>
    <p:extLst>
      <p:ext uri="{BB962C8B-B14F-4D97-AF65-F5344CB8AC3E}">
        <p14:creationId xmlns:p14="http://schemas.microsoft.com/office/powerpoint/2010/main" val="402375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244D3A-5AC3-6A36-569B-368D63149F5B}"/>
              </a:ext>
            </a:extLst>
          </p:cNvPr>
          <p:cNvSpPr txBox="1"/>
          <p:nvPr/>
        </p:nvSpPr>
        <p:spPr>
          <a:xfrm>
            <a:off x="1350635" y="1783596"/>
            <a:ext cx="11228412" cy="3539430"/>
          </a:xfrm>
          <a:prstGeom prst="rect">
            <a:avLst/>
          </a:prstGeom>
          <a:noFill/>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3200" b="0" i="0" u="none" strike="noStrike" dirty="0">
                <a:solidFill>
                  <a:srgbClr val="000000"/>
                </a:solidFill>
                <a:effectLst/>
                <a:latin typeface="ui-sans-serif"/>
              </a:rPr>
              <a:t>Q3/ </a:t>
            </a:r>
            <a:r>
              <a:rPr lang="en-US" sz="3200" b="0" i="0" u="none" strike="noStrike" dirty="0">
                <a:solidFill>
                  <a:srgbClr val="000000"/>
                </a:solidFill>
                <a:effectLst/>
                <a:latin typeface="ui-sans-serif"/>
              </a:rPr>
              <a:t>AHA/ACC stage B correlates to which of the below answers?</a:t>
            </a:r>
            <a:endParaRPr lang="en-GB" sz="3200" b="0" i="0" u="none" strike="noStrike" dirty="0">
              <a:solidFill>
                <a:srgbClr val="000000"/>
              </a:solidFill>
              <a:effectLst/>
              <a:latin typeface="ui-sans-serif"/>
            </a:endParaRPr>
          </a:p>
          <a:p>
            <a:pPr algn="l"/>
            <a:endParaRPr lang="en-GB" sz="3200" dirty="0">
              <a:solidFill>
                <a:srgbClr val="000000"/>
              </a:solidFill>
              <a:latin typeface="ui-sans-serif"/>
            </a:endParaRPr>
          </a:p>
          <a:p>
            <a:pPr marL="514350" indent="-514350" algn="l">
              <a:buAutoNum type="alphaUcPeriod"/>
            </a:pPr>
            <a:r>
              <a:rPr lang="en-US" sz="3200" dirty="0">
                <a:effectLst/>
              </a:rPr>
              <a:t> At high risk of heart failure without structural </a:t>
            </a:r>
            <a:r>
              <a:rPr lang="en-US" sz="3200" dirty="0" err="1">
                <a:effectLst/>
              </a:rPr>
              <a:t>damag</a:t>
            </a:r>
            <a:r>
              <a:rPr lang="en-GB" sz="3200" dirty="0"/>
              <a:t>e</a:t>
            </a:r>
          </a:p>
          <a:p>
            <a:pPr marL="514350" indent="-514350" algn="l">
              <a:buAutoNum type="alphaUcPeriod"/>
            </a:pPr>
            <a:r>
              <a:rPr lang="en-US" sz="3200" dirty="0">
                <a:effectLst/>
                <a:highlight>
                  <a:srgbClr val="FFFF00"/>
                </a:highlight>
              </a:rPr>
              <a:t>Structural heart disease but without signs and symptoms of heart failure</a:t>
            </a:r>
            <a:endParaRPr lang="en-GB" sz="3200" dirty="0">
              <a:highlight>
                <a:srgbClr val="FFFF00"/>
              </a:highlight>
            </a:endParaRPr>
          </a:p>
          <a:p>
            <a:pPr marL="514350" indent="-514350" algn="l">
              <a:buAutoNum type="alphaUcPeriod"/>
            </a:pPr>
            <a:r>
              <a:rPr lang="en-US" sz="3200" dirty="0">
                <a:effectLst/>
              </a:rPr>
              <a:t>Structural heart disease but with symptoms</a:t>
            </a:r>
            <a:endParaRPr lang="en-GB" sz="3200" dirty="0">
              <a:effectLst/>
            </a:endParaRPr>
          </a:p>
          <a:p>
            <a:pPr marL="514350" indent="-514350" algn="l">
              <a:buAutoNum type="alphaUcPeriod"/>
            </a:pPr>
            <a:r>
              <a:rPr lang="en-US" sz="3200" dirty="0">
                <a:effectLst/>
              </a:rPr>
              <a:t>Heart failure requiring interventions</a:t>
            </a:r>
          </a:p>
        </p:txBody>
      </p:sp>
    </p:spTree>
    <p:extLst>
      <p:ext uri="{BB962C8B-B14F-4D97-AF65-F5344CB8AC3E}">
        <p14:creationId xmlns:p14="http://schemas.microsoft.com/office/powerpoint/2010/main" val="1633436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857612"/>
            <a:ext cx="10011013" cy="909851"/>
          </a:xfrm>
          <a:prstGeom prst="rect">
            <a:avLst/>
          </a:prstGeom>
          <a:noFill/>
          <a:ln/>
        </p:spPr>
        <p:txBody>
          <a:bodyPr wrap="none" lIns="0" tIns="0" rIns="0" bIns="0" rtlCol="0" anchor="t"/>
          <a:lstStyle/>
          <a:p>
            <a:pPr marL="0" indent="0">
              <a:lnSpc>
                <a:spcPts val="5550"/>
              </a:lnSpc>
              <a:buNone/>
            </a:pPr>
            <a:r>
              <a:rPr lang="en-US" sz="4450" b="1" kern="0" spc="-134" dirty="0">
                <a:solidFill>
                  <a:srgbClr val="2C3F42"/>
                </a:solidFill>
                <a:latin typeface="Bitter Medium" pitchFamily="34" charset="0"/>
                <a:ea typeface="Bitter Medium" pitchFamily="34" charset="-122"/>
                <a:cs typeface="Bitter Medium" pitchFamily="34" charset="-120"/>
              </a:rPr>
              <a:t>Recognizing ADHF: Signs and Symptoms</a:t>
            </a:r>
            <a:endParaRPr lang="en-US" sz="4450" b="1" dirty="0"/>
          </a:p>
        </p:txBody>
      </p:sp>
      <p:sp>
        <p:nvSpPr>
          <p:cNvPr id="3" name="Text 1"/>
          <p:cNvSpPr/>
          <p:nvPr/>
        </p:nvSpPr>
        <p:spPr>
          <a:xfrm>
            <a:off x="793790" y="3081337"/>
            <a:ext cx="2835235" cy="520156"/>
          </a:xfrm>
          <a:prstGeom prst="rect">
            <a:avLst/>
          </a:prstGeom>
          <a:noFill/>
          <a:ln/>
        </p:spPr>
        <p:txBody>
          <a:bodyPr wrap="none" lIns="0" tIns="0" rIns="0" bIns="0" rtlCol="0" anchor="t"/>
          <a:lstStyle/>
          <a:p>
            <a:pPr marL="0" indent="0">
              <a:lnSpc>
                <a:spcPts val="2750"/>
              </a:lnSpc>
              <a:buNone/>
            </a:pPr>
            <a:r>
              <a:rPr lang="en-US" sz="2800" b="1" kern="0" spc="-67" dirty="0">
                <a:solidFill>
                  <a:srgbClr val="2C3F42"/>
                </a:solidFill>
                <a:latin typeface="Bitter Medium" pitchFamily="34" charset="0"/>
                <a:ea typeface="Bitter Medium" pitchFamily="34" charset="-122"/>
                <a:cs typeface="Bitter Medium" pitchFamily="34" charset="-120"/>
              </a:rPr>
              <a:t>Volume Overload</a:t>
            </a:r>
            <a:endParaRPr lang="en-US" sz="2800" b="1" dirty="0"/>
          </a:p>
        </p:txBody>
      </p:sp>
      <p:sp>
        <p:nvSpPr>
          <p:cNvPr id="4" name="Text 2"/>
          <p:cNvSpPr/>
          <p:nvPr/>
        </p:nvSpPr>
        <p:spPr>
          <a:xfrm>
            <a:off x="793790" y="4114800"/>
            <a:ext cx="6244709" cy="1370767"/>
          </a:xfrm>
          <a:prstGeom prst="rect">
            <a:avLst/>
          </a:prstGeom>
          <a:noFill/>
          <a:ln/>
        </p:spPr>
        <p:txBody>
          <a:bodyPr wrap="square" lIns="0" tIns="0" rIns="0" bIns="0" rtlCol="0" anchor="t"/>
          <a:lstStyle/>
          <a:p>
            <a:pPr marL="0" indent="0">
              <a:buNone/>
            </a:pPr>
            <a:r>
              <a:rPr lang="en-US" sz="2800" kern="0" spc="-36" dirty="0">
                <a:solidFill>
                  <a:srgbClr val="2B2E3C"/>
                </a:solidFill>
                <a:latin typeface="Open Sans" pitchFamily="34" charset="0"/>
                <a:ea typeface="Open Sans" pitchFamily="34" charset="-122"/>
                <a:cs typeface="Open Sans" pitchFamily="34" charset="-120"/>
              </a:rPr>
              <a:t>Symptoms include </a:t>
            </a:r>
            <a:r>
              <a:rPr lang="en-US" sz="2800" b="1" u="sng" kern="0" spc="-36" dirty="0">
                <a:solidFill>
                  <a:schemeClr val="accent1"/>
                </a:solidFill>
                <a:latin typeface="Open Sans" pitchFamily="34" charset="0"/>
                <a:ea typeface="Open Sans" pitchFamily="34" charset="-122"/>
                <a:cs typeface="Open Sans" pitchFamily="34" charset="-120"/>
              </a:rPr>
              <a:t>dyspnea, orthopnea, paroxysmal nocturnal dyspnea, ascites, GI symptoms, peripheral edema, and weight gain.</a:t>
            </a:r>
            <a:endParaRPr lang="en-US" sz="2800" b="1" u="sng" dirty="0">
              <a:solidFill>
                <a:schemeClr val="accent1"/>
              </a:solidFill>
            </a:endParaRPr>
          </a:p>
        </p:txBody>
      </p:sp>
      <p:sp>
        <p:nvSpPr>
          <p:cNvPr id="5" name="Text 3"/>
          <p:cNvSpPr/>
          <p:nvPr/>
        </p:nvSpPr>
        <p:spPr>
          <a:xfrm>
            <a:off x="7599521" y="3081337"/>
            <a:ext cx="2835235" cy="520156"/>
          </a:xfrm>
          <a:prstGeom prst="rect">
            <a:avLst/>
          </a:prstGeom>
          <a:noFill/>
          <a:ln/>
        </p:spPr>
        <p:txBody>
          <a:bodyPr wrap="none" lIns="0" tIns="0" rIns="0" bIns="0" rtlCol="0" anchor="t"/>
          <a:lstStyle/>
          <a:p>
            <a:pPr marL="0" indent="0">
              <a:lnSpc>
                <a:spcPts val="2750"/>
              </a:lnSpc>
              <a:buNone/>
            </a:pPr>
            <a:r>
              <a:rPr lang="en-US" sz="2800" b="1" kern="0" spc="-67" dirty="0">
                <a:solidFill>
                  <a:srgbClr val="2C3F42"/>
                </a:solidFill>
                <a:latin typeface="Bitter Medium" pitchFamily="34" charset="0"/>
                <a:ea typeface="Bitter Medium" pitchFamily="34" charset="-122"/>
                <a:cs typeface="Bitter Medium" pitchFamily="34" charset="-120"/>
              </a:rPr>
              <a:t>Low Output</a:t>
            </a:r>
            <a:endParaRPr lang="en-US" sz="2800" b="1" dirty="0"/>
          </a:p>
        </p:txBody>
      </p:sp>
      <p:sp>
        <p:nvSpPr>
          <p:cNvPr id="6" name="Text 4"/>
          <p:cNvSpPr/>
          <p:nvPr/>
        </p:nvSpPr>
        <p:spPr>
          <a:xfrm>
            <a:off x="7599521" y="4114800"/>
            <a:ext cx="6244709" cy="1370767"/>
          </a:xfrm>
          <a:prstGeom prst="rect">
            <a:avLst/>
          </a:prstGeom>
          <a:noFill/>
          <a:ln/>
        </p:spPr>
        <p:txBody>
          <a:bodyPr wrap="square" lIns="0" tIns="0" rIns="0" bIns="0" rtlCol="0" anchor="t"/>
          <a:lstStyle/>
          <a:p>
            <a:pPr marL="0" indent="0">
              <a:buNone/>
            </a:pPr>
            <a:r>
              <a:rPr lang="en-US" sz="2800" kern="0" spc="-36" dirty="0">
                <a:solidFill>
                  <a:srgbClr val="2B2E3C"/>
                </a:solidFill>
                <a:latin typeface="Open Sans" pitchFamily="34" charset="0"/>
                <a:ea typeface="Open Sans" pitchFamily="34" charset="-122"/>
                <a:cs typeface="Open Sans" pitchFamily="34" charset="-120"/>
              </a:rPr>
              <a:t>Symptoms include </a:t>
            </a:r>
            <a:r>
              <a:rPr lang="en-US" sz="2800" b="1" u="sng" kern="0" spc="-36" dirty="0">
                <a:solidFill>
                  <a:srgbClr val="7030A0"/>
                </a:solidFill>
                <a:latin typeface="Open Sans" pitchFamily="34" charset="0"/>
                <a:ea typeface="Open Sans" pitchFamily="34" charset="-122"/>
                <a:cs typeface="Open Sans" pitchFamily="34" charset="-120"/>
              </a:rPr>
              <a:t>altered mental status, tachycardia, hypotension or hypertension, cool extremities, pallor, and decreased urine output.</a:t>
            </a:r>
            <a:endParaRPr lang="en-US" sz="2800" b="1" u="sng" dirty="0">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1010043" y="1076979"/>
            <a:ext cx="11333964" cy="1216224"/>
          </a:xfrm>
          <a:prstGeom prst="rect">
            <a:avLst/>
          </a:prstGeom>
          <a:noFill/>
          <a:ln/>
        </p:spPr>
        <p:txBody>
          <a:bodyPr wrap="square" lIns="0" tIns="0" rIns="0" bIns="0" rtlCol="0" anchor="t"/>
          <a:lstStyle/>
          <a:p>
            <a:pPr marL="0" indent="0">
              <a:lnSpc>
                <a:spcPts val="5550"/>
              </a:lnSpc>
              <a:buNone/>
            </a:pPr>
            <a:r>
              <a:rPr lang="en-US" sz="4450" b="1" kern="0" spc="-134" dirty="0">
                <a:solidFill>
                  <a:srgbClr val="2C3F42"/>
                </a:solidFill>
                <a:latin typeface="Bitter Medium" pitchFamily="34" charset="0"/>
                <a:ea typeface="Bitter Medium" pitchFamily="34" charset="-122"/>
                <a:cs typeface="Bitter Medium" pitchFamily="34" charset="-120"/>
              </a:rPr>
              <a:t>Initial Management: Diuresis and GDMT</a:t>
            </a:r>
            <a:endParaRPr lang="en-US" sz="4450" b="1" dirty="0"/>
          </a:p>
        </p:txBody>
      </p:sp>
      <p:sp>
        <p:nvSpPr>
          <p:cNvPr id="4" name="Shape 1"/>
          <p:cNvSpPr/>
          <p:nvPr/>
        </p:nvSpPr>
        <p:spPr>
          <a:xfrm>
            <a:off x="1230116" y="2682873"/>
            <a:ext cx="396835" cy="396835"/>
          </a:xfrm>
          <a:prstGeom prst="roundRect">
            <a:avLst>
              <a:gd name="adj" fmla="val 24007"/>
            </a:avLst>
          </a:prstGeom>
          <a:solidFill>
            <a:srgbClr val="FCE2CF"/>
          </a:solidFill>
          <a:ln w="7620">
            <a:solidFill>
              <a:srgbClr val="E2C8B5"/>
            </a:solidFill>
            <a:prstDash val="solid"/>
          </a:ln>
        </p:spPr>
        <p:txBody>
          <a:bodyPr/>
          <a:lstStyle/>
          <a:p>
            <a:endParaRPr lang="en-IQ"/>
          </a:p>
        </p:txBody>
      </p:sp>
      <p:sp>
        <p:nvSpPr>
          <p:cNvPr id="5" name="Text 2"/>
          <p:cNvSpPr/>
          <p:nvPr/>
        </p:nvSpPr>
        <p:spPr>
          <a:xfrm>
            <a:off x="1954574" y="2682873"/>
            <a:ext cx="2835235" cy="354330"/>
          </a:xfrm>
          <a:prstGeom prst="rect">
            <a:avLst/>
          </a:prstGeom>
          <a:noFill/>
          <a:ln/>
        </p:spPr>
        <p:txBody>
          <a:bodyPr wrap="none" lIns="0" tIns="0" rIns="0" bIns="0" rtlCol="0" anchor="t"/>
          <a:lstStyle/>
          <a:p>
            <a:pPr marL="0" indent="0">
              <a:lnSpc>
                <a:spcPts val="2750"/>
              </a:lnSpc>
              <a:buNone/>
            </a:pPr>
            <a:r>
              <a:rPr lang="en-US" sz="2800" b="1" kern="0" spc="-67" dirty="0">
                <a:solidFill>
                  <a:schemeClr val="accent1"/>
                </a:solidFill>
                <a:latin typeface="Bitter Medium" pitchFamily="34" charset="0"/>
                <a:ea typeface="Bitter Medium" pitchFamily="34" charset="-122"/>
                <a:cs typeface="Bitter Medium" pitchFamily="34" charset="-120"/>
              </a:rPr>
              <a:t>Aggressive Diuresis</a:t>
            </a:r>
            <a:endParaRPr lang="en-US" sz="2800" b="1" dirty="0">
              <a:solidFill>
                <a:schemeClr val="accent1"/>
              </a:solidFill>
            </a:endParaRPr>
          </a:p>
        </p:txBody>
      </p:sp>
      <p:sp>
        <p:nvSpPr>
          <p:cNvPr id="6" name="Text 3"/>
          <p:cNvSpPr/>
          <p:nvPr/>
        </p:nvSpPr>
        <p:spPr>
          <a:xfrm>
            <a:off x="1954574" y="3327619"/>
            <a:ext cx="4778124" cy="2890617"/>
          </a:xfrm>
          <a:prstGeom prst="rect">
            <a:avLst/>
          </a:prstGeom>
          <a:noFill/>
          <a:ln/>
        </p:spPr>
        <p:txBody>
          <a:bodyPr wrap="square" lIns="0" tIns="0" rIns="0" bIns="0" rtlCol="0" anchor="t"/>
          <a:lstStyle/>
          <a:p>
            <a:pPr marL="0" indent="0">
              <a:lnSpc>
                <a:spcPts val="2850"/>
              </a:lnSpc>
              <a:buNone/>
            </a:pPr>
            <a:r>
              <a:rPr lang="en-US" sz="2800" kern="0" spc="-36" dirty="0">
                <a:solidFill>
                  <a:srgbClr val="2B2E3C"/>
                </a:solidFill>
                <a:latin typeface="Open Sans" pitchFamily="34" charset="0"/>
                <a:ea typeface="Open Sans" pitchFamily="34" charset="-122"/>
                <a:cs typeface="Open Sans" pitchFamily="34" charset="-120"/>
              </a:rPr>
              <a:t>Initiate aggressive diuresis with </a:t>
            </a:r>
            <a:r>
              <a:rPr lang="en-US" sz="2800" b="1" kern="0" spc="-36" dirty="0">
                <a:solidFill>
                  <a:srgbClr val="FF0000"/>
                </a:solidFill>
                <a:latin typeface="Open Sans" pitchFamily="34" charset="0"/>
                <a:ea typeface="Open Sans" pitchFamily="34" charset="-122"/>
                <a:cs typeface="Open Sans" pitchFamily="34" charset="-120"/>
              </a:rPr>
              <a:t>IV diuretics</a:t>
            </a:r>
            <a:r>
              <a:rPr lang="en-US" sz="2800" kern="0" spc="-36" dirty="0">
                <a:solidFill>
                  <a:srgbClr val="2B2E3C"/>
                </a:solidFill>
                <a:latin typeface="Open Sans" pitchFamily="34" charset="0"/>
                <a:ea typeface="Open Sans" pitchFamily="34" charset="-122"/>
                <a:cs typeface="Open Sans" pitchFamily="34" charset="-120"/>
              </a:rPr>
              <a:t>, particularly if fluid retention is evident on physical exam.</a:t>
            </a:r>
            <a:endParaRPr lang="en-US" sz="2800" dirty="0"/>
          </a:p>
        </p:txBody>
      </p:sp>
      <p:sp>
        <p:nvSpPr>
          <p:cNvPr id="7" name="Shape 4"/>
          <p:cNvSpPr/>
          <p:nvPr/>
        </p:nvSpPr>
        <p:spPr>
          <a:xfrm>
            <a:off x="8304777" y="2722793"/>
            <a:ext cx="396835" cy="396835"/>
          </a:xfrm>
          <a:prstGeom prst="roundRect">
            <a:avLst>
              <a:gd name="adj" fmla="val 24007"/>
            </a:avLst>
          </a:prstGeom>
          <a:solidFill>
            <a:srgbClr val="FCE2CF"/>
          </a:solidFill>
          <a:ln w="7620">
            <a:solidFill>
              <a:srgbClr val="E2C8B5"/>
            </a:solidFill>
            <a:prstDash val="solid"/>
          </a:ln>
        </p:spPr>
        <p:txBody>
          <a:bodyPr/>
          <a:lstStyle/>
          <a:p>
            <a:endParaRPr lang="en-IQ"/>
          </a:p>
        </p:txBody>
      </p:sp>
      <p:sp>
        <p:nvSpPr>
          <p:cNvPr id="8" name="Text 5"/>
          <p:cNvSpPr/>
          <p:nvPr/>
        </p:nvSpPr>
        <p:spPr>
          <a:xfrm>
            <a:off x="9058606" y="2765298"/>
            <a:ext cx="2835235" cy="354330"/>
          </a:xfrm>
          <a:prstGeom prst="rect">
            <a:avLst/>
          </a:prstGeom>
          <a:noFill/>
          <a:ln/>
        </p:spPr>
        <p:txBody>
          <a:bodyPr wrap="none" lIns="0" tIns="0" rIns="0" bIns="0" rtlCol="0" anchor="t"/>
          <a:lstStyle/>
          <a:p>
            <a:pPr marL="0" indent="0">
              <a:lnSpc>
                <a:spcPts val="2750"/>
              </a:lnSpc>
              <a:buNone/>
            </a:pPr>
            <a:r>
              <a:rPr lang="en-US" sz="2800" b="1" kern="0" spc="-67" dirty="0">
                <a:solidFill>
                  <a:schemeClr val="accent1"/>
                </a:solidFill>
                <a:latin typeface="Bitter Medium" pitchFamily="34" charset="0"/>
                <a:ea typeface="Bitter Medium" pitchFamily="34" charset="-122"/>
                <a:cs typeface="Bitter Medium" pitchFamily="34" charset="-120"/>
              </a:rPr>
              <a:t>GDMT Continuation</a:t>
            </a:r>
            <a:endParaRPr lang="en-US" sz="2800" b="1" dirty="0">
              <a:solidFill>
                <a:schemeClr val="accent1"/>
              </a:solidFill>
            </a:endParaRPr>
          </a:p>
        </p:txBody>
      </p:sp>
      <p:sp>
        <p:nvSpPr>
          <p:cNvPr id="9" name="Text 6"/>
          <p:cNvSpPr/>
          <p:nvPr/>
        </p:nvSpPr>
        <p:spPr>
          <a:xfrm>
            <a:off x="9058606" y="3255536"/>
            <a:ext cx="5347364" cy="2552366"/>
          </a:xfrm>
          <a:prstGeom prst="rect">
            <a:avLst/>
          </a:prstGeom>
          <a:noFill/>
          <a:ln/>
        </p:spPr>
        <p:txBody>
          <a:bodyPr wrap="square" lIns="0" tIns="0" rIns="0" bIns="0" rtlCol="0" anchor="t"/>
          <a:lstStyle/>
          <a:p>
            <a:pPr marL="0" indent="0">
              <a:lnSpc>
                <a:spcPts val="2850"/>
              </a:lnSpc>
              <a:buNone/>
            </a:pPr>
            <a:r>
              <a:rPr lang="en-US" sz="2800" kern="0" spc="-36" dirty="0">
                <a:solidFill>
                  <a:srgbClr val="2B2E3C"/>
                </a:solidFill>
                <a:latin typeface="Open Sans" pitchFamily="34" charset="0"/>
                <a:ea typeface="Open Sans" pitchFamily="34" charset="-122"/>
                <a:cs typeface="Open Sans" pitchFamily="34" charset="-120"/>
              </a:rPr>
              <a:t>ACE inhibitors, ARBs, ARNI, and aldosterone antagonists) may also need to be </a:t>
            </a:r>
            <a:r>
              <a:rPr lang="en-US" sz="2800" b="1" u="sng" kern="0" spc="-36" dirty="0">
                <a:solidFill>
                  <a:srgbClr val="FF0000"/>
                </a:solidFill>
                <a:latin typeface="Open Sans" pitchFamily="34" charset="0"/>
                <a:ea typeface="Open Sans" pitchFamily="34" charset="-122"/>
                <a:cs typeface="Open Sans" pitchFamily="34" charset="-120"/>
              </a:rPr>
              <a:t>temporarily withheld in the presence of renal dysfunction,</a:t>
            </a:r>
            <a:r>
              <a:rPr lang="en-US" sz="2800" kern="0" spc="-36" dirty="0">
                <a:solidFill>
                  <a:srgbClr val="2B2E3C"/>
                </a:solidFill>
                <a:latin typeface="Open Sans" pitchFamily="34" charset="0"/>
                <a:ea typeface="Open Sans" pitchFamily="34" charset="-122"/>
                <a:cs typeface="Open Sans" pitchFamily="34" charset="-120"/>
              </a:rPr>
              <a:t> with </a:t>
            </a:r>
            <a:r>
              <a:rPr lang="en-US" sz="2800" kern="0" spc="-36" dirty="0">
                <a:solidFill>
                  <a:srgbClr val="2B2E3C"/>
                </a:solidFill>
                <a:highlight>
                  <a:srgbClr val="FFFF00"/>
                </a:highlight>
                <a:latin typeface="Open Sans" pitchFamily="34" charset="0"/>
                <a:ea typeface="Open Sans" pitchFamily="34" charset="-122"/>
                <a:cs typeface="Open Sans" pitchFamily="34" charset="-120"/>
              </a:rPr>
              <a:t>close monitoring of serum potassium</a:t>
            </a:r>
            <a:r>
              <a:rPr lang="en-US" sz="2800" kern="0" spc="-36" dirty="0">
                <a:solidFill>
                  <a:srgbClr val="2B2E3C"/>
                </a:solidFill>
                <a:latin typeface="Open Sans" pitchFamily="34" charset="0"/>
                <a:ea typeface="Open Sans" pitchFamily="34" charset="-122"/>
                <a:cs typeface="Open Sans" pitchFamily="34" charset="-120"/>
              </a:rPr>
              <a:t>. </a:t>
            </a:r>
            <a:endParaRPr lang="en-US" sz="2800" dirty="0"/>
          </a:p>
        </p:txBody>
      </p:sp>
      <p:sp>
        <p:nvSpPr>
          <p:cNvPr id="10" name="Shape 7"/>
          <p:cNvSpPr/>
          <p:nvPr/>
        </p:nvSpPr>
        <p:spPr>
          <a:xfrm>
            <a:off x="1330924" y="5881032"/>
            <a:ext cx="396835" cy="396835"/>
          </a:xfrm>
          <a:prstGeom prst="roundRect">
            <a:avLst>
              <a:gd name="adj" fmla="val 24007"/>
            </a:avLst>
          </a:prstGeom>
          <a:solidFill>
            <a:srgbClr val="FCE2CF"/>
          </a:solidFill>
          <a:ln w="7620">
            <a:solidFill>
              <a:srgbClr val="E2C8B5"/>
            </a:solidFill>
            <a:prstDash val="solid"/>
          </a:ln>
        </p:spPr>
        <p:txBody>
          <a:bodyPr/>
          <a:lstStyle/>
          <a:p>
            <a:endParaRPr lang="en-IQ"/>
          </a:p>
        </p:txBody>
      </p:sp>
      <p:sp>
        <p:nvSpPr>
          <p:cNvPr id="11" name="Text 8"/>
          <p:cNvSpPr/>
          <p:nvPr/>
        </p:nvSpPr>
        <p:spPr>
          <a:xfrm>
            <a:off x="1938857" y="5936398"/>
            <a:ext cx="3056930" cy="354330"/>
          </a:xfrm>
          <a:prstGeom prst="rect">
            <a:avLst/>
          </a:prstGeom>
          <a:noFill/>
          <a:ln/>
        </p:spPr>
        <p:txBody>
          <a:bodyPr wrap="none" lIns="0" tIns="0" rIns="0" bIns="0" rtlCol="0" anchor="t"/>
          <a:lstStyle/>
          <a:p>
            <a:pPr marL="0" indent="0">
              <a:lnSpc>
                <a:spcPts val="2750"/>
              </a:lnSpc>
              <a:buNone/>
            </a:pPr>
            <a:r>
              <a:rPr lang="en-US" sz="2800" b="1" kern="0" spc="-67" dirty="0">
                <a:solidFill>
                  <a:schemeClr val="accent1"/>
                </a:solidFill>
                <a:latin typeface="Bitter Medium" pitchFamily="34" charset="0"/>
                <a:ea typeface="Bitter Medium" pitchFamily="34" charset="-122"/>
                <a:cs typeface="Bitter Medium" pitchFamily="34" charset="-120"/>
              </a:rPr>
              <a:t>Temporary Adjustments</a:t>
            </a:r>
            <a:endParaRPr lang="en-US" sz="2800" b="1" dirty="0">
              <a:solidFill>
                <a:schemeClr val="accent1"/>
              </a:solidFill>
            </a:endParaRPr>
          </a:p>
        </p:txBody>
      </p:sp>
      <p:sp>
        <p:nvSpPr>
          <p:cNvPr id="12" name="Text 9"/>
          <p:cNvSpPr/>
          <p:nvPr/>
        </p:nvSpPr>
        <p:spPr>
          <a:xfrm>
            <a:off x="1954574" y="6634327"/>
            <a:ext cx="11617173" cy="1056933"/>
          </a:xfrm>
          <a:prstGeom prst="rect">
            <a:avLst/>
          </a:prstGeom>
          <a:noFill/>
          <a:ln/>
        </p:spPr>
        <p:txBody>
          <a:bodyPr wrap="square" lIns="0" tIns="0" rIns="0" bIns="0" rtlCol="0" anchor="t"/>
          <a:lstStyle/>
          <a:p>
            <a:pPr marL="0" indent="0">
              <a:lnSpc>
                <a:spcPts val="2850"/>
              </a:lnSpc>
              <a:buNone/>
            </a:pPr>
            <a:r>
              <a:rPr lang="en-US" sz="2800" b="1" kern="0" spc="-36" dirty="0">
                <a:solidFill>
                  <a:srgbClr val="FF0000"/>
                </a:solidFill>
                <a:latin typeface="Open Sans" pitchFamily="34" charset="0"/>
                <a:ea typeface="Open Sans" pitchFamily="34" charset="-122"/>
                <a:cs typeface="Open Sans" pitchFamily="34" charset="-120"/>
              </a:rPr>
              <a:t>Temporarily hold or reduce β-blockers </a:t>
            </a:r>
            <a:r>
              <a:rPr lang="en-US" sz="2800" kern="0" spc="-36" dirty="0">
                <a:solidFill>
                  <a:srgbClr val="2B2E3C"/>
                </a:solidFill>
                <a:latin typeface="Open Sans" pitchFamily="34" charset="0"/>
                <a:ea typeface="Open Sans" pitchFamily="34" charset="-122"/>
                <a:cs typeface="Open Sans" pitchFamily="34" charset="-120"/>
              </a:rPr>
              <a:t>if recent changes are responsible for acute decompensation.</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02239" cy="8229600"/>
          </a:xfrm>
          <a:prstGeom prst="rect">
            <a:avLst/>
          </a:prstGeom>
        </p:spPr>
      </p:pic>
      <p:sp>
        <p:nvSpPr>
          <p:cNvPr id="3" name="Text 0"/>
          <p:cNvSpPr/>
          <p:nvPr/>
        </p:nvSpPr>
        <p:spPr>
          <a:xfrm>
            <a:off x="6090021" y="884993"/>
            <a:ext cx="8163691" cy="2126337"/>
          </a:xfrm>
          <a:prstGeom prst="rect">
            <a:avLst/>
          </a:prstGeom>
          <a:noFill/>
          <a:ln/>
        </p:spPr>
        <p:txBody>
          <a:bodyPr wrap="square" lIns="0" tIns="0" rIns="0" bIns="0" rtlCol="0" anchor="t"/>
          <a:lstStyle/>
          <a:p>
            <a:pPr marL="0" indent="0">
              <a:lnSpc>
                <a:spcPts val="5550"/>
              </a:lnSpc>
              <a:buNone/>
            </a:pPr>
            <a:r>
              <a:rPr lang="en-US" sz="4450" b="1" kern="0" spc="-134" dirty="0">
                <a:solidFill>
                  <a:srgbClr val="2C3F42"/>
                </a:solidFill>
                <a:latin typeface="Bitter Medium" pitchFamily="34" charset="0"/>
                <a:ea typeface="Bitter Medium" pitchFamily="34" charset="-122"/>
                <a:cs typeface="Bitter Medium" pitchFamily="34" charset="-120"/>
              </a:rPr>
              <a:t>Sodium and Fluid Restriction: Managing Congestive Symptoms</a:t>
            </a:r>
            <a:endParaRPr lang="en-US" sz="4450" b="1" dirty="0"/>
          </a:p>
        </p:txBody>
      </p:sp>
      <p:sp>
        <p:nvSpPr>
          <p:cNvPr id="4" name="Shape 1"/>
          <p:cNvSpPr/>
          <p:nvPr/>
        </p:nvSpPr>
        <p:spPr>
          <a:xfrm>
            <a:off x="6280190" y="3506716"/>
            <a:ext cx="3664863" cy="4094329"/>
          </a:xfrm>
          <a:prstGeom prst="roundRect">
            <a:avLst>
              <a:gd name="adj" fmla="val 3952"/>
            </a:avLst>
          </a:prstGeom>
          <a:solidFill>
            <a:srgbClr val="FCE2CF"/>
          </a:solidFill>
          <a:ln w="7620">
            <a:solidFill>
              <a:srgbClr val="E2C8B5"/>
            </a:solidFill>
            <a:prstDash val="solid"/>
          </a:ln>
        </p:spPr>
        <p:txBody>
          <a:bodyPr/>
          <a:lstStyle/>
          <a:p>
            <a:endParaRPr lang="en-IQ"/>
          </a:p>
        </p:txBody>
      </p:sp>
      <p:sp>
        <p:nvSpPr>
          <p:cNvPr id="5" name="Text 2"/>
          <p:cNvSpPr/>
          <p:nvPr/>
        </p:nvSpPr>
        <p:spPr>
          <a:xfrm>
            <a:off x="6514624" y="3832725"/>
            <a:ext cx="2835235" cy="354330"/>
          </a:xfrm>
          <a:prstGeom prst="rect">
            <a:avLst/>
          </a:prstGeom>
          <a:noFill/>
          <a:ln/>
        </p:spPr>
        <p:txBody>
          <a:bodyPr wrap="none" lIns="0" tIns="0" rIns="0" bIns="0" rtlCol="0" anchor="t"/>
          <a:lstStyle/>
          <a:p>
            <a:pPr marL="0" indent="0">
              <a:lnSpc>
                <a:spcPts val="2750"/>
              </a:lnSpc>
              <a:buNone/>
            </a:pPr>
            <a:r>
              <a:rPr lang="en-US" sz="2800" b="1" kern="0" spc="-67" dirty="0">
                <a:solidFill>
                  <a:srgbClr val="2B2E3C"/>
                </a:solidFill>
                <a:latin typeface="Bitter Medium" pitchFamily="34" charset="0"/>
                <a:ea typeface="Bitter Medium" pitchFamily="34" charset="-122"/>
                <a:cs typeface="Bitter Medium" pitchFamily="34" charset="-120"/>
              </a:rPr>
              <a:t>Sodium Restriction</a:t>
            </a:r>
            <a:endParaRPr lang="en-US" sz="2800" b="1" dirty="0"/>
          </a:p>
        </p:txBody>
      </p:sp>
      <p:sp>
        <p:nvSpPr>
          <p:cNvPr id="6" name="Text 3"/>
          <p:cNvSpPr/>
          <p:nvPr/>
        </p:nvSpPr>
        <p:spPr>
          <a:xfrm>
            <a:off x="6514624" y="4682441"/>
            <a:ext cx="3195995" cy="1636563"/>
          </a:xfrm>
          <a:prstGeom prst="rect">
            <a:avLst/>
          </a:prstGeom>
          <a:noFill/>
          <a:ln/>
        </p:spPr>
        <p:txBody>
          <a:bodyPr wrap="square" lIns="0" tIns="0" rIns="0" bIns="0" rtlCol="0" anchor="t"/>
          <a:lstStyle/>
          <a:p>
            <a:pPr marL="0" indent="0">
              <a:lnSpc>
                <a:spcPts val="2850"/>
              </a:lnSpc>
              <a:buNone/>
            </a:pPr>
            <a:r>
              <a:rPr lang="en-US" sz="2800" kern="0" spc="-36" dirty="0">
                <a:solidFill>
                  <a:srgbClr val="2B2E3C"/>
                </a:solidFill>
                <a:latin typeface="Open Sans" pitchFamily="34" charset="0"/>
                <a:ea typeface="Open Sans" pitchFamily="34" charset="-122"/>
                <a:cs typeface="Open Sans" pitchFamily="34" charset="-120"/>
              </a:rPr>
              <a:t>Place all patients with congestive symptoms on a strict sodium restriction (&lt;2 g daily).</a:t>
            </a:r>
            <a:endParaRPr lang="en-US" sz="2800" dirty="0"/>
          </a:p>
        </p:txBody>
      </p:sp>
      <p:sp>
        <p:nvSpPr>
          <p:cNvPr id="7" name="Shape 4"/>
          <p:cNvSpPr/>
          <p:nvPr/>
        </p:nvSpPr>
        <p:spPr>
          <a:xfrm>
            <a:off x="10171867" y="3506716"/>
            <a:ext cx="3664863" cy="4094329"/>
          </a:xfrm>
          <a:prstGeom prst="roundRect">
            <a:avLst>
              <a:gd name="adj" fmla="val 3952"/>
            </a:avLst>
          </a:prstGeom>
          <a:solidFill>
            <a:srgbClr val="FCE2CF"/>
          </a:solidFill>
          <a:ln w="7620">
            <a:solidFill>
              <a:srgbClr val="E2C8B5"/>
            </a:solidFill>
            <a:prstDash val="solid"/>
          </a:ln>
        </p:spPr>
        <p:txBody>
          <a:bodyPr/>
          <a:lstStyle/>
          <a:p>
            <a:endParaRPr lang="en-IQ"/>
          </a:p>
        </p:txBody>
      </p:sp>
      <p:sp>
        <p:nvSpPr>
          <p:cNvPr id="8" name="Text 5"/>
          <p:cNvSpPr/>
          <p:nvPr/>
        </p:nvSpPr>
        <p:spPr>
          <a:xfrm>
            <a:off x="10406301" y="3832725"/>
            <a:ext cx="2835235" cy="354330"/>
          </a:xfrm>
          <a:prstGeom prst="rect">
            <a:avLst/>
          </a:prstGeom>
          <a:noFill/>
          <a:ln/>
        </p:spPr>
        <p:txBody>
          <a:bodyPr wrap="none" lIns="0" tIns="0" rIns="0" bIns="0" rtlCol="0" anchor="t"/>
          <a:lstStyle/>
          <a:p>
            <a:pPr marL="0" indent="0">
              <a:lnSpc>
                <a:spcPts val="2750"/>
              </a:lnSpc>
              <a:buNone/>
            </a:pPr>
            <a:r>
              <a:rPr lang="en-US" sz="2800" b="1" kern="0" spc="-67" dirty="0">
                <a:solidFill>
                  <a:srgbClr val="2B2E3C"/>
                </a:solidFill>
                <a:latin typeface="Bitter Medium" pitchFamily="34" charset="0"/>
                <a:ea typeface="Bitter Medium" pitchFamily="34" charset="-122"/>
                <a:cs typeface="Bitter Medium" pitchFamily="34" charset="-120"/>
              </a:rPr>
              <a:t>Fluid Restriction</a:t>
            </a:r>
            <a:endParaRPr lang="en-US" sz="2800" b="1" dirty="0"/>
          </a:p>
        </p:txBody>
      </p:sp>
      <p:sp>
        <p:nvSpPr>
          <p:cNvPr id="9" name="Text 6"/>
          <p:cNvSpPr/>
          <p:nvPr/>
        </p:nvSpPr>
        <p:spPr>
          <a:xfrm>
            <a:off x="10406301" y="4682441"/>
            <a:ext cx="3195995" cy="1636563"/>
          </a:xfrm>
          <a:prstGeom prst="rect">
            <a:avLst/>
          </a:prstGeom>
          <a:noFill/>
          <a:ln/>
        </p:spPr>
        <p:txBody>
          <a:bodyPr wrap="square" lIns="0" tIns="0" rIns="0" bIns="0" rtlCol="0" anchor="t"/>
          <a:lstStyle/>
          <a:p>
            <a:pPr marL="0" indent="0">
              <a:lnSpc>
                <a:spcPts val="2850"/>
              </a:lnSpc>
              <a:buNone/>
            </a:pPr>
            <a:r>
              <a:rPr lang="en-US" sz="2800" kern="0" spc="-36" dirty="0">
                <a:solidFill>
                  <a:srgbClr val="2B2E3C"/>
                </a:solidFill>
                <a:latin typeface="Open Sans" pitchFamily="34" charset="0"/>
                <a:ea typeface="Open Sans" pitchFamily="34" charset="-122"/>
                <a:cs typeface="Open Sans" pitchFamily="34" charset="-120"/>
              </a:rPr>
              <a:t>Consider fluid restriction for patients with refractory symptoms, as it can help reduce fluid overload.</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02687"/>
            <a:ext cx="7556421" cy="1421641"/>
          </a:xfrm>
          <a:prstGeom prst="rect">
            <a:avLst/>
          </a:prstGeom>
          <a:noFill/>
          <a:ln/>
        </p:spPr>
        <p:txBody>
          <a:bodyPr wrap="square" lIns="0" tIns="0" rIns="0" bIns="0" rtlCol="0" anchor="t"/>
          <a:lstStyle/>
          <a:p>
            <a:pPr marL="0" indent="0">
              <a:lnSpc>
                <a:spcPts val="5550"/>
              </a:lnSpc>
              <a:buNone/>
            </a:pPr>
            <a:r>
              <a:rPr lang="en-US" sz="4450" b="1" kern="0" spc="-134" dirty="0">
                <a:solidFill>
                  <a:srgbClr val="2C3F42"/>
                </a:solidFill>
                <a:latin typeface="Bitter Medium" pitchFamily="34" charset="0"/>
                <a:ea typeface="Bitter Medium" pitchFamily="34" charset="-122"/>
                <a:cs typeface="Bitter Medium" pitchFamily="34" charset="-120"/>
              </a:rPr>
              <a:t>Respiratory Support: Noninvasive Ventilation</a:t>
            </a:r>
            <a:endParaRPr lang="en-US" sz="4450" b="1" dirty="0"/>
          </a:p>
        </p:txBody>
      </p:sp>
      <p:pic>
        <p:nvPicPr>
          <p:cNvPr id="4" name="Image 1" descr="preencoded.png"/>
          <p:cNvPicPr>
            <a:picLocks noChangeAspect="1"/>
          </p:cNvPicPr>
          <p:nvPr/>
        </p:nvPicPr>
        <p:blipFill>
          <a:blip r:embed="rId4"/>
          <a:stretch>
            <a:fillRect/>
          </a:stretch>
        </p:blipFill>
        <p:spPr>
          <a:xfrm>
            <a:off x="793790" y="3807143"/>
            <a:ext cx="566976" cy="566976"/>
          </a:xfrm>
          <a:prstGeom prst="rect">
            <a:avLst/>
          </a:prstGeom>
        </p:spPr>
      </p:pic>
      <p:sp>
        <p:nvSpPr>
          <p:cNvPr id="5" name="Text 1"/>
          <p:cNvSpPr/>
          <p:nvPr/>
        </p:nvSpPr>
        <p:spPr>
          <a:xfrm>
            <a:off x="793790" y="4600932"/>
            <a:ext cx="2980373" cy="354330"/>
          </a:xfrm>
          <a:prstGeom prst="rect">
            <a:avLst/>
          </a:prstGeom>
          <a:noFill/>
          <a:ln/>
        </p:spPr>
        <p:txBody>
          <a:bodyPr wrap="none" lIns="0" tIns="0" rIns="0" bIns="0" rtlCol="0" anchor="t"/>
          <a:lstStyle/>
          <a:p>
            <a:pPr marL="0" indent="0" algn="l">
              <a:lnSpc>
                <a:spcPts val="2750"/>
              </a:lnSpc>
              <a:buNone/>
            </a:pPr>
            <a:r>
              <a:rPr lang="en-US" sz="2400" b="1" kern="0" spc="-67" dirty="0">
                <a:solidFill>
                  <a:srgbClr val="2B2E3C"/>
                </a:solidFill>
                <a:latin typeface="Bitter Medium" pitchFamily="34" charset="0"/>
                <a:ea typeface="Bitter Medium" pitchFamily="34" charset="-122"/>
                <a:cs typeface="Bitter Medium" pitchFamily="34" charset="-120"/>
              </a:rPr>
              <a:t>Noninvasive Ventilation</a:t>
            </a:r>
            <a:endParaRPr lang="en-US" sz="2400" b="1" dirty="0"/>
          </a:p>
        </p:txBody>
      </p:sp>
      <p:sp>
        <p:nvSpPr>
          <p:cNvPr id="6" name="Text 2"/>
          <p:cNvSpPr/>
          <p:nvPr/>
        </p:nvSpPr>
        <p:spPr>
          <a:xfrm>
            <a:off x="793790" y="5091351"/>
            <a:ext cx="3608070" cy="1088708"/>
          </a:xfrm>
          <a:prstGeom prst="rect">
            <a:avLst/>
          </a:prstGeom>
          <a:noFill/>
          <a:ln/>
        </p:spPr>
        <p:txBody>
          <a:bodyPr wrap="square" lIns="0" tIns="0" rIns="0" bIns="0" rtlCol="0" anchor="t"/>
          <a:lstStyle/>
          <a:p>
            <a:pPr marL="0" indent="0" algn="l">
              <a:lnSpc>
                <a:spcPts val="2850"/>
              </a:lnSpc>
              <a:buNone/>
            </a:pPr>
            <a:r>
              <a:rPr lang="en-US" sz="2400" kern="0" spc="-36" dirty="0">
                <a:solidFill>
                  <a:srgbClr val="2B2E3C"/>
                </a:solidFill>
                <a:latin typeface="Open Sans" pitchFamily="34" charset="0"/>
                <a:ea typeface="Open Sans" pitchFamily="34" charset="-122"/>
                <a:cs typeface="Open Sans" pitchFamily="34" charset="-120"/>
              </a:rPr>
              <a:t>Consider noninvasive ventilation for patients in </a:t>
            </a:r>
            <a:r>
              <a:rPr lang="en-US" sz="2400" b="1" kern="0" spc="-36" dirty="0">
                <a:solidFill>
                  <a:srgbClr val="FF0000"/>
                </a:solidFill>
                <a:latin typeface="Open Sans" pitchFamily="34" charset="0"/>
                <a:ea typeface="Open Sans" pitchFamily="34" charset="-122"/>
                <a:cs typeface="Open Sans" pitchFamily="34" charset="-120"/>
              </a:rPr>
              <a:t>respiratory distress due to acute pulmonary edema.</a:t>
            </a:r>
            <a:endParaRPr lang="en-US" sz="2400" b="1" dirty="0">
              <a:solidFill>
                <a:srgbClr val="FF0000"/>
              </a:solidFill>
            </a:endParaRPr>
          </a:p>
        </p:txBody>
      </p:sp>
      <p:pic>
        <p:nvPicPr>
          <p:cNvPr id="7" name="Image 2" descr="preencoded.png"/>
          <p:cNvPicPr>
            <a:picLocks noChangeAspect="1"/>
          </p:cNvPicPr>
          <p:nvPr/>
        </p:nvPicPr>
        <p:blipFill>
          <a:blip r:embed="rId5"/>
          <a:stretch>
            <a:fillRect/>
          </a:stretch>
        </p:blipFill>
        <p:spPr>
          <a:xfrm>
            <a:off x="4742021" y="3807143"/>
            <a:ext cx="566976" cy="566976"/>
          </a:xfrm>
          <a:prstGeom prst="rect">
            <a:avLst/>
          </a:prstGeom>
        </p:spPr>
      </p:pic>
      <p:sp>
        <p:nvSpPr>
          <p:cNvPr id="8" name="Text 3"/>
          <p:cNvSpPr/>
          <p:nvPr/>
        </p:nvSpPr>
        <p:spPr>
          <a:xfrm>
            <a:off x="4742021" y="4600932"/>
            <a:ext cx="2835235" cy="354330"/>
          </a:xfrm>
          <a:prstGeom prst="rect">
            <a:avLst/>
          </a:prstGeom>
          <a:noFill/>
          <a:ln/>
        </p:spPr>
        <p:txBody>
          <a:bodyPr wrap="none" lIns="0" tIns="0" rIns="0" bIns="0" rtlCol="0" anchor="t"/>
          <a:lstStyle/>
          <a:p>
            <a:pPr marL="0" indent="0" algn="l">
              <a:lnSpc>
                <a:spcPts val="2750"/>
              </a:lnSpc>
              <a:buNone/>
            </a:pPr>
            <a:r>
              <a:rPr lang="en-US" sz="2400" b="1" kern="0" spc="-67" dirty="0">
                <a:solidFill>
                  <a:srgbClr val="2B2E3C"/>
                </a:solidFill>
                <a:latin typeface="Bitter Medium" pitchFamily="34" charset="0"/>
                <a:ea typeface="Bitter Medium" pitchFamily="34" charset="-122"/>
                <a:cs typeface="Bitter Medium" pitchFamily="34" charset="-120"/>
              </a:rPr>
              <a:t>Respiratory Support</a:t>
            </a:r>
            <a:endParaRPr lang="en-US" sz="2400" b="1" dirty="0"/>
          </a:p>
        </p:txBody>
      </p:sp>
      <p:sp>
        <p:nvSpPr>
          <p:cNvPr id="9" name="Text 4"/>
          <p:cNvSpPr/>
          <p:nvPr/>
        </p:nvSpPr>
        <p:spPr>
          <a:xfrm>
            <a:off x="4742021" y="5091351"/>
            <a:ext cx="3608189" cy="1088708"/>
          </a:xfrm>
          <a:prstGeom prst="rect">
            <a:avLst/>
          </a:prstGeom>
          <a:noFill/>
          <a:ln/>
        </p:spPr>
        <p:txBody>
          <a:bodyPr wrap="square" lIns="0" tIns="0" rIns="0" bIns="0" rtlCol="0" anchor="t"/>
          <a:lstStyle/>
          <a:p>
            <a:pPr marL="0" indent="0" algn="l">
              <a:lnSpc>
                <a:spcPts val="2850"/>
              </a:lnSpc>
              <a:buNone/>
            </a:pPr>
            <a:r>
              <a:rPr lang="en-US" sz="2400" kern="0" spc="-36" dirty="0">
                <a:solidFill>
                  <a:srgbClr val="2B2E3C"/>
                </a:solidFill>
                <a:latin typeface="Open Sans" pitchFamily="34" charset="0"/>
                <a:ea typeface="Open Sans" pitchFamily="34" charset="-122"/>
                <a:cs typeface="Open Sans" pitchFamily="34" charset="-120"/>
              </a:rPr>
              <a:t>This intervention can help </a:t>
            </a:r>
            <a:r>
              <a:rPr lang="en-US" sz="2400" b="1" kern="0" spc="-36" dirty="0">
                <a:solidFill>
                  <a:schemeClr val="accent1"/>
                </a:solidFill>
                <a:latin typeface="Open Sans" pitchFamily="34" charset="0"/>
                <a:ea typeface="Open Sans" pitchFamily="34" charset="-122"/>
                <a:cs typeface="Open Sans" pitchFamily="34" charset="-120"/>
              </a:rPr>
              <a:t>improve oxygenation and reduce the need for mechanical ventilation</a:t>
            </a:r>
            <a:r>
              <a:rPr lang="en-US" sz="2400" kern="0" spc="-36" dirty="0">
                <a:solidFill>
                  <a:srgbClr val="2B2E3C"/>
                </a:solidFill>
                <a:latin typeface="Open Sans" pitchFamily="34" charset="0"/>
                <a:ea typeface="Open Sans" pitchFamily="34" charset="-122"/>
                <a:cs typeface="Open Sans" pitchFamily="34" charset="-120"/>
              </a:rPr>
              <a:t>.</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811286" y="0"/>
            <a:ext cx="4819114" cy="8229600"/>
          </a:xfrm>
          <a:prstGeom prst="rect">
            <a:avLst/>
          </a:prstGeom>
        </p:spPr>
      </p:pic>
      <p:sp>
        <p:nvSpPr>
          <p:cNvPr id="3" name="Text 0"/>
          <p:cNvSpPr/>
          <p:nvPr/>
        </p:nvSpPr>
        <p:spPr>
          <a:xfrm>
            <a:off x="793790" y="1089779"/>
            <a:ext cx="7556421" cy="1417558"/>
          </a:xfrm>
          <a:prstGeom prst="rect">
            <a:avLst/>
          </a:prstGeom>
          <a:noFill/>
          <a:ln/>
        </p:spPr>
        <p:txBody>
          <a:bodyPr wrap="square" lIns="0" tIns="0" rIns="0" bIns="0" rtlCol="0" anchor="t"/>
          <a:lstStyle/>
          <a:p>
            <a:pPr marL="0" indent="0">
              <a:lnSpc>
                <a:spcPts val="5550"/>
              </a:lnSpc>
              <a:buNone/>
            </a:pPr>
            <a:r>
              <a:rPr lang="en-US" sz="4450" b="1" kern="0" spc="-134" dirty="0">
                <a:solidFill>
                  <a:srgbClr val="2C3F42"/>
                </a:solidFill>
                <a:latin typeface="Bitter Medium" pitchFamily="34" charset="0"/>
                <a:ea typeface="Bitter Medium" pitchFamily="34" charset="-122"/>
                <a:cs typeface="Bitter Medium" pitchFamily="34" charset="-120"/>
              </a:rPr>
              <a:t>Thromboprophylaxis: Preventing Blood Clots</a:t>
            </a:r>
            <a:endParaRPr lang="en-US" sz="4450" b="1" dirty="0"/>
          </a:p>
        </p:txBody>
      </p:sp>
      <p:sp>
        <p:nvSpPr>
          <p:cNvPr id="4" name="Shape 1"/>
          <p:cNvSpPr/>
          <p:nvPr/>
        </p:nvSpPr>
        <p:spPr>
          <a:xfrm>
            <a:off x="1118711" y="2847499"/>
            <a:ext cx="30480" cy="4292322"/>
          </a:xfrm>
          <a:prstGeom prst="roundRect">
            <a:avLst>
              <a:gd name="adj" fmla="val 312558"/>
            </a:avLst>
          </a:prstGeom>
          <a:solidFill>
            <a:srgbClr val="E2C8B5"/>
          </a:solidFill>
          <a:ln/>
        </p:spPr>
        <p:txBody>
          <a:bodyPr/>
          <a:lstStyle/>
          <a:p>
            <a:endParaRPr lang="en-IQ"/>
          </a:p>
        </p:txBody>
      </p:sp>
      <p:sp>
        <p:nvSpPr>
          <p:cNvPr id="5" name="Shape 2"/>
          <p:cNvSpPr/>
          <p:nvPr/>
        </p:nvSpPr>
        <p:spPr>
          <a:xfrm>
            <a:off x="1358622" y="3342561"/>
            <a:ext cx="793790" cy="30480"/>
          </a:xfrm>
          <a:prstGeom prst="roundRect">
            <a:avLst>
              <a:gd name="adj" fmla="val 312558"/>
            </a:avLst>
          </a:prstGeom>
          <a:solidFill>
            <a:srgbClr val="E2C8B5"/>
          </a:solidFill>
          <a:ln/>
        </p:spPr>
        <p:txBody>
          <a:bodyPr/>
          <a:lstStyle/>
          <a:p>
            <a:endParaRPr lang="en-IQ"/>
          </a:p>
        </p:txBody>
      </p:sp>
      <p:sp>
        <p:nvSpPr>
          <p:cNvPr id="6" name="Shape 3"/>
          <p:cNvSpPr/>
          <p:nvPr/>
        </p:nvSpPr>
        <p:spPr>
          <a:xfrm>
            <a:off x="878800" y="3102650"/>
            <a:ext cx="510302" cy="510302"/>
          </a:xfrm>
          <a:prstGeom prst="roundRect">
            <a:avLst>
              <a:gd name="adj" fmla="val 18669"/>
            </a:avLst>
          </a:prstGeom>
          <a:solidFill>
            <a:srgbClr val="FCE2CF"/>
          </a:solidFill>
          <a:ln w="7620">
            <a:solidFill>
              <a:srgbClr val="E2C8B5"/>
            </a:solidFill>
            <a:prstDash val="solid"/>
          </a:ln>
        </p:spPr>
        <p:txBody>
          <a:bodyPr/>
          <a:lstStyle/>
          <a:p>
            <a:endParaRPr lang="en-IQ"/>
          </a:p>
        </p:txBody>
      </p:sp>
      <p:sp>
        <p:nvSpPr>
          <p:cNvPr id="7" name="Text 4"/>
          <p:cNvSpPr/>
          <p:nvPr/>
        </p:nvSpPr>
        <p:spPr>
          <a:xfrm>
            <a:off x="1068467" y="3187660"/>
            <a:ext cx="130969"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1</a:t>
            </a:r>
            <a:endParaRPr lang="en-US" sz="2650" dirty="0"/>
          </a:p>
        </p:txBody>
      </p:sp>
      <p:sp>
        <p:nvSpPr>
          <p:cNvPr id="8" name="Text 5"/>
          <p:cNvSpPr/>
          <p:nvPr/>
        </p:nvSpPr>
        <p:spPr>
          <a:xfrm>
            <a:off x="2381488" y="3074313"/>
            <a:ext cx="2835235" cy="354330"/>
          </a:xfrm>
          <a:prstGeom prst="rect">
            <a:avLst/>
          </a:prstGeom>
          <a:noFill/>
          <a:ln/>
        </p:spPr>
        <p:txBody>
          <a:bodyPr wrap="none" lIns="0" tIns="0" rIns="0" bIns="0" rtlCol="0" anchor="t"/>
          <a:lstStyle/>
          <a:p>
            <a:pPr marL="0" indent="0" algn="l">
              <a:lnSpc>
                <a:spcPts val="2750"/>
              </a:lnSpc>
              <a:buNone/>
            </a:pPr>
            <a:r>
              <a:rPr lang="en-US" sz="2800" b="1" kern="0" spc="-67" dirty="0">
                <a:solidFill>
                  <a:srgbClr val="2B2E3C"/>
                </a:solidFill>
                <a:latin typeface="Bitter Medium" pitchFamily="34" charset="0"/>
                <a:ea typeface="Bitter Medium" pitchFamily="34" charset="-122"/>
                <a:cs typeface="Bitter Medium" pitchFamily="34" charset="-120"/>
              </a:rPr>
              <a:t>Pharmacologic</a:t>
            </a:r>
            <a:endParaRPr lang="en-US" sz="2800" b="1" dirty="0"/>
          </a:p>
        </p:txBody>
      </p:sp>
      <p:sp>
        <p:nvSpPr>
          <p:cNvPr id="9" name="Text 6"/>
          <p:cNvSpPr/>
          <p:nvPr/>
        </p:nvSpPr>
        <p:spPr>
          <a:xfrm>
            <a:off x="1755517" y="3527941"/>
            <a:ext cx="7785378" cy="1420069"/>
          </a:xfrm>
          <a:prstGeom prst="rect">
            <a:avLst/>
          </a:prstGeom>
          <a:noFill/>
          <a:ln/>
        </p:spPr>
        <p:txBody>
          <a:bodyPr wrap="square" lIns="0" tIns="0" rIns="0" bIns="0" rtlCol="0" anchor="t"/>
          <a:lstStyle/>
          <a:p>
            <a:pPr marL="0" indent="0" algn="l">
              <a:lnSpc>
                <a:spcPts val="2850"/>
              </a:lnSpc>
              <a:buNone/>
            </a:pPr>
            <a:r>
              <a:rPr lang="en-US" sz="2800" kern="0" spc="-36" dirty="0">
                <a:solidFill>
                  <a:srgbClr val="2B2E3C"/>
                </a:solidFill>
                <a:latin typeface="Open Sans" pitchFamily="34" charset="0"/>
                <a:ea typeface="Open Sans" pitchFamily="34" charset="-122"/>
                <a:cs typeface="Open Sans" pitchFamily="34" charset="-120"/>
              </a:rPr>
              <a:t>Provide pharmacologic thromboprophylaxis </a:t>
            </a:r>
            <a:r>
              <a:rPr lang="en-US" sz="2800" b="1" u="sng" kern="0" spc="-36" dirty="0">
                <a:solidFill>
                  <a:schemeClr val="accent6">
                    <a:lumMod val="75000"/>
                  </a:schemeClr>
                </a:solidFill>
                <a:latin typeface="Open Sans" pitchFamily="34" charset="0"/>
                <a:ea typeface="Open Sans" pitchFamily="34" charset="-122"/>
                <a:cs typeface="Open Sans" pitchFamily="34" charset="-120"/>
              </a:rPr>
              <a:t>with unfractionated heparin or low-molecular-weight heparin</a:t>
            </a:r>
            <a:r>
              <a:rPr lang="en-US" sz="2800" b="1" kern="0" spc="-36" dirty="0">
                <a:solidFill>
                  <a:schemeClr val="accent6">
                    <a:lumMod val="75000"/>
                  </a:schemeClr>
                </a:solidFill>
                <a:latin typeface="Open Sans" pitchFamily="34" charset="0"/>
                <a:ea typeface="Open Sans" pitchFamily="34" charset="-122"/>
                <a:cs typeface="Open Sans" pitchFamily="34" charset="-120"/>
              </a:rPr>
              <a:t> </a:t>
            </a:r>
            <a:r>
              <a:rPr lang="en-US" sz="2800" kern="0" spc="-36" dirty="0">
                <a:solidFill>
                  <a:srgbClr val="2B2E3C"/>
                </a:solidFill>
                <a:latin typeface="Open Sans" pitchFamily="34" charset="0"/>
                <a:ea typeface="Open Sans" pitchFamily="34" charset="-122"/>
                <a:cs typeface="Open Sans" pitchFamily="34" charset="-120"/>
              </a:rPr>
              <a:t>for most patients</a:t>
            </a:r>
            <a:r>
              <a:rPr lang="en-GB" sz="2800" kern="0" spc="-36" dirty="0">
                <a:solidFill>
                  <a:srgbClr val="2B2E3C"/>
                </a:solidFill>
                <a:latin typeface="Open Sans" pitchFamily="34" charset="0"/>
                <a:ea typeface="Open Sans" pitchFamily="34" charset="-122"/>
                <a:cs typeface="Open Sans" pitchFamily="34" charset="-120"/>
              </a:rPr>
              <a:t> with limited mobility.</a:t>
            </a:r>
            <a:endParaRPr lang="en-US" sz="2800" dirty="0"/>
          </a:p>
        </p:txBody>
      </p:sp>
      <p:sp>
        <p:nvSpPr>
          <p:cNvPr id="10" name="Shape 7"/>
          <p:cNvSpPr/>
          <p:nvPr/>
        </p:nvSpPr>
        <p:spPr>
          <a:xfrm>
            <a:off x="1358622" y="5602129"/>
            <a:ext cx="793790" cy="30480"/>
          </a:xfrm>
          <a:prstGeom prst="roundRect">
            <a:avLst>
              <a:gd name="adj" fmla="val 312558"/>
            </a:avLst>
          </a:prstGeom>
          <a:solidFill>
            <a:srgbClr val="E2C8B5"/>
          </a:solidFill>
          <a:ln/>
        </p:spPr>
        <p:txBody>
          <a:bodyPr/>
          <a:lstStyle/>
          <a:p>
            <a:endParaRPr lang="en-IQ"/>
          </a:p>
        </p:txBody>
      </p:sp>
      <p:sp>
        <p:nvSpPr>
          <p:cNvPr id="11" name="Shape 8"/>
          <p:cNvSpPr/>
          <p:nvPr/>
        </p:nvSpPr>
        <p:spPr>
          <a:xfrm>
            <a:off x="878800" y="5362218"/>
            <a:ext cx="510302" cy="510302"/>
          </a:xfrm>
          <a:prstGeom prst="roundRect">
            <a:avLst>
              <a:gd name="adj" fmla="val 18669"/>
            </a:avLst>
          </a:prstGeom>
          <a:solidFill>
            <a:srgbClr val="FCE2CF"/>
          </a:solidFill>
          <a:ln w="7620">
            <a:solidFill>
              <a:srgbClr val="E2C8B5"/>
            </a:solidFill>
            <a:prstDash val="solid"/>
          </a:ln>
        </p:spPr>
        <p:txBody>
          <a:bodyPr/>
          <a:lstStyle/>
          <a:p>
            <a:endParaRPr lang="en-IQ"/>
          </a:p>
        </p:txBody>
      </p:sp>
      <p:sp>
        <p:nvSpPr>
          <p:cNvPr id="12" name="Text 9"/>
          <p:cNvSpPr/>
          <p:nvPr/>
        </p:nvSpPr>
        <p:spPr>
          <a:xfrm>
            <a:off x="1045488" y="5447228"/>
            <a:ext cx="176927"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2</a:t>
            </a:r>
            <a:endParaRPr lang="en-US" sz="2650" dirty="0"/>
          </a:p>
        </p:txBody>
      </p:sp>
      <p:sp>
        <p:nvSpPr>
          <p:cNvPr id="13" name="Text 10"/>
          <p:cNvSpPr/>
          <p:nvPr/>
        </p:nvSpPr>
        <p:spPr>
          <a:xfrm>
            <a:off x="2381488" y="5333881"/>
            <a:ext cx="2835235" cy="354330"/>
          </a:xfrm>
          <a:prstGeom prst="rect">
            <a:avLst/>
          </a:prstGeom>
          <a:noFill/>
          <a:ln/>
        </p:spPr>
        <p:txBody>
          <a:bodyPr wrap="none" lIns="0" tIns="0" rIns="0" bIns="0" rtlCol="0" anchor="t"/>
          <a:lstStyle/>
          <a:p>
            <a:pPr marL="0" indent="0" algn="l">
              <a:lnSpc>
                <a:spcPts val="2750"/>
              </a:lnSpc>
              <a:buNone/>
            </a:pPr>
            <a:r>
              <a:rPr lang="en-US" sz="2800" b="1" kern="0" spc="-67" dirty="0">
                <a:solidFill>
                  <a:srgbClr val="2B2E3C"/>
                </a:solidFill>
                <a:latin typeface="Bitter Medium" pitchFamily="34" charset="0"/>
                <a:ea typeface="Bitter Medium" pitchFamily="34" charset="-122"/>
                <a:cs typeface="Bitter Medium" pitchFamily="34" charset="-120"/>
              </a:rPr>
              <a:t>Mechanical</a:t>
            </a:r>
            <a:endParaRPr lang="en-US" sz="2800" b="1" dirty="0"/>
          </a:p>
        </p:txBody>
      </p:sp>
      <p:sp>
        <p:nvSpPr>
          <p:cNvPr id="14" name="Text 11"/>
          <p:cNvSpPr/>
          <p:nvPr/>
        </p:nvSpPr>
        <p:spPr>
          <a:xfrm>
            <a:off x="2381487" y="5824298"/>
            <a:ext cx="6522601" cy="1189737"/>
          </a:xfrm>
          <a:prstGeom prst="rect">
            <a:avLst/>
          </a:prstGeom>
          <a:noFill/>
          <a:ln/>
        </p:spPr>
        <p:txBody>
          <a:bodyPr wrap="square" lIns="0" tIns="0" rIns="0" bIns="0" rtlCol="0" anchor="t"/>
          <a:lstStyle/>
          <a:p>
            <a:pPr marL="0" indent="0" algn="l">
              <a:lnSpc>
                <a:spcPts val="2850"/>
              </a:lnSpc>
              <a:buNone/>
            </a:pPr>
            <a:r>
              <a:rPr lang="en-US" sz="2800" kern="0" spc="-36" dirty="0">
                <a:solidFill>
                  <a:srgbClr val="2B2E3C"/>
                </a:solidFill>
                <a:latin typeface="Open Sans" pitchFamily="34" charset="0"/>
                <a:ea typeface="Open Sans" pitchFamily="34" charset="-122"/>
                <a:cs typeface="Open Sans" pitchFamily="34" charset="-120"/>
              </a:rPr>
              <a:t>Consider mechanical thromboprophylaxis with intermittent pneumatic compression devices in patients at </a:t>
            </a:r>
            <a:r>
              <a:rPr lang="en-US" sz="2800" b="1" kern="0" spc="-36" dirty="0">
                <a:solidFill>
                  <a:srgbClr val="FF0000"/>
                </a:solidFill>
                <a:latin typeface="Open Sans" pitchFamily="34" charset="0"/>
                <a:ea typeface="Open Sans" pitchFamily="34" charset="-122"/>
                <a:cs typeface="Open Sans" pitchFamily="34" charset="-120"/>
              </a:rPr>
              <a:t>high risk for bleeding.</a:t>
            </a:r>
            <a:endParaRPr lang="en-US" sz="2800"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Text 0"/>
          <p:cNvSpPr/>
          <p:nvPr/>
        </p:nvSpPr>
        <p:spPr>
          <a:xfrm>
            <a:off x="793790" y="1606176"/>
            <a:ext cx="12707541" cy="907257"/>
          </a:xfrm>
          <a:prstGeom prst="rect">
            <a:avLst/>
          </a:prstGeom>
          <a:noFill/>
          <a:ln/>
        </p:spPr>
        <p:txBody>
          <a:bodyPr wrap="none" lIns="0" tIns="0" rIns="0" bIns="0" rtlCol="0" anchor="t"/>
          <a:lstStyle/>
          <a:p>
            <a:pPr marL="0" indent="0">
              <a:lnSpc>
                <a:spcPts val="5550"/>
              </a:lnSpc>
              <a:buNone/>
            </a:pPr>
            <a:r>
              <a:rPr lang="en-US" sz="4450" b="1" kern="0" spc="-134" dirty="0">
                <a:solidFill>
                  <a:srgbClr val="2C3F42"/>
                </a:solidFill>
                <a:latin typeface="Bitter Medium" pitchFamily="34" charset="0"/>
                <a:ea typeface="Bitter Medium" pitchFamily="34" charset="-122"/>
                <a:cs typeface="Bitter Medium" pitchFamily="34" charset="-120"/>
              </a:rPr>
              <a:t>Mechanical Circulatory Support: Bridge to Recovery</a:t>
            </a:r>
            <a:endParaRPr lang="en-US" sz="4450" b="1" dirty="0"/>
          </a:p>
        </p:txBody>
      </p:sp>
      <p:pic>
        <p:nvPicPr>
          <p:cNvPr id="4" name="Image 1" descr="preencoded.png"/>
          <p:cNvPicPr>
            <a:picLocks noChangeAspect="1"/>
          </p:cNvPicPr>
          <p:nvPr/>
        </p:nvPicPr>
        <p:blipFill>
          <a:blip r:embed="rId3"/>
          <a:stretch>
            <a:fillRect/>
          </a:stretch>
        </p:blipFill>
        <p:spPr>
          <a:xfrm>
            <a:off x="793790" y="2993065"/>
            <a:ext cx="6521410" cy="907256"/>
          </a:xfrm>
          <a:prstGeom prst="rect">
            <a:avLst/>
          </a:prstGeom>
        </p:spPr>
      </p:pic>
      <p:sp>
        <p:nvSpPr>
          <p:cNvPr id="5" name="Text 1"/>
          <p:cNvSpPr/>
          <p:nvPr/>
        </p:nvSpPr>
        <p:spPr>
          <a:xfrm>
            <a:off x="1020604" y="4329280"/>
            <a:ext cx="3853955" cy="508403"/>
          </a:xfrm>
          <a:prstGeom prst="rect">
            <a:avLst/>
          </a:prstGeom>
          <a:noFill/>
          <a:ln/>
        </p:spPr>
        <p:txBody>
          <a:bodyPr wrap="none" lIns="0" tIns="0" rIns="0" bIns="0" rtlCol="0" anchor="t"/>
          <a:lstStyle/>
          <a:p>
            <a:pPr marL="0" indent="0" algn="l">
              <a:lnSpc>
                <a:spcPts val="2750"/>
              </a:lnSpc>
              <a:buNone/>
            </a:pPr>
            <a:r>
              <a:rPr lang="en-US" sz="2800" b="1" kern="0" spc="-67" dirty="0">
                <a:solidFill>
                  <a:srgbClr val="2B2E3C"/>
                </a:solidFill>
                <a:latin typeface="Bitter Medium" pitchFamily="34" charset="0"/>
                <a:ea typeface="Bitter Medium" pitchFamily="34" charset="-122"/>
                <a:cs typeface="Bitter Medium" pitchFamily="34" charset="-120"/>
              </a:rPr>
              <a:t>Hemodynamic Stabilization</a:t>
            </a:r>
            <a:endParaRPr lang="en-US" sz="2800" b="1" dirty="0"/>
          </a:p>
        </p:txBody>
      </p:sp>
      <p:sp>
        <p:nvSpPr>
          <p:cNvPr id="6" name="Text 2"/>
          <p:cNvSpPr/>
          <p:nvPr/>
        </p:nvSpPr>
        <p:spPr>
          <a:xfrm>
            <a:off x="1020604" y="5154707"/>
            <a:ext cx="6067782" cy="1195293"/>
          </a:xfrm>
          <a:prstGeom prst="rect">
            <a:avLst/>
          </a:prstGeom>
          <a:noFill/>
          <a:ln/>
        </p:spPr>
        <p:txBody>
          <a:bodyPr wrap="square" lIns="0" tIns="0" rIns="0" bIns="0" rtlCol="0" anchor="t"/>
          <a:lstStyle/>
          <a:p>
            <a:pPr marL="0" indent="0" algn="l">
              <a:lnSpc>
                <a:spcPts val="2850"/>
              </a:lnSpc>
              <a:buNone/>
            </a:pPr>
            <a:r>
              <a:rPr lang="en-US" sz="2800" kern="0" spc="-36" dirty="0">
                <a:solidFill>
                  <a:srgbClr val="2B2E3C"/>
                </a:solidFill>
                <a:latin typeface="Open Sans" pitchFamily="34" charset="0"/>
                <a:ea typeface="Open Sans" pitchFamily="34" charset="-122"/>
                <a:cs typeface="Open Sans" pitchFamily="34" charset="-120"/>
              </a:rPr>
              <a:t>Temporary mechanical circulatory support may be considered for hemodynamic stabilization until the underlying etiology is corrected.</a:t>
            </a:r>
            <a:endParaRPr lang="en-US" sz="2800" dirty="0"/>
          </a:p>
        </p:txBody>
      </p:sp>
      <p:pic>
        <p:nvPicPr>
          <p:cNvPr id="7" name="Image 2" descr="preencoded.png"/>
          <p:cNvPicPr>
            <a:picLocks noChangeAspect="1"/>
          </p:cNvPicPr>
          <p:nvPr/>
        </p:nvPicPr>
        <p:blipFill>
          <a:blip r:embed="rId4"/>
          <a:stretch>
            <a:fillRect/>
          </a:stretch>
        </p:blipFill>
        <p:spPr>
          <a:xfrm>
            <a:off x="7542014" y="3029855"/>
            <a:ext cx="6521410" cy="907256"/>
          </a:xfrm>
          <a:prstGeom prst="rect">
            <a:avLst/>
          </a:prstGeom>
        </p:spPr>
      </p:pic>
      <p:sp>
        <p:nvSpPr>
          <p:cNvPr id="8" name="Text 3"/>
          <p:cNvSpPr/>
          <p:nvPr/>
        </p:nvSpPr>
        <p:spPr>
          <a:xfrm>
            <a:off x="7740670" y="4453533"/>
            <a:ext cx="2835235" cy="354330"/>
          </a:xfrm>
          <a:prstGeom prst="rect">
            <a:avLst/>
          </a:prstGeom>
          <a:noFill/>
          <a:ln/>
        </p:spPr>
        <p:txBody>
          <a:bodyPr wrap="none" lIns="0" tIns="0" rIns="0" bIns="0" rtlCol="0" anchor="t"/>
          <a:lstStyle/>
          <a:p>
            <a:pPr marL="0" indent="0" algn="l">
              <a:lnSpc>
                <a:spcPts val="2750"/>
              </a:lnSpc>
              <a:buNone/>
            </a:pPr>
            <a:r>
              <a:rPr lang="en-US" sz="2800" b="1" kern="0" spc="-67" dirty="0">
                <a:solidFill>
                  <a:srgbClr val="2B2E3C"/>
                </a:solidFill>
                <a:latin typeface="Bitter Medium" pitchFamily="34" charset="0"/>
                <a:ea typeface="Bitter Medium" pitchFamily="34" charset="-122"/>
                <a:cs typeface="Bitter Medium" pitchFamily="34" charset="-120"/>
              </a:rPr>
              <a:t>Definitive Therapy</a:t>
            </a:r>
            <a:endParaRPr lang="en-US" sz="2800" b="1" dirty="0"/>
          </a:p>
        </p:txBody>
      </p:sp>
      <p:sp>
        <p:nvSpPr>
          <p:cNvPr id="9" name="Text 4"/>
          <p:cNvSpPr/>
          <p:nvPr/>
        </p:nvSpPr>
        <p:spPr>
          <a:xfrm>
            <a:off x="7542014" y="5154707"/>
            <a:ext cx="6067782" cy="1839144"/>
          </a:xfrm>
          <a:prstGeom prst="rect">
            <a:avLst/>
          </a:prstGeom>
          <a:noFill/>
          <a:ln/>
        </p:spPr>
        <p:txBody>
          <a:bodyPr wrap="square" lIns="0" tIns="0" rIns="0" bIns="0" rtlCol="0" anchor="t"/>
          <a:lstStyle/>
          <a:p>
            <a:pPr marL="0" indent="0" algn="l">
              <a:lnSpc>
                <a:spcPts val="2850"/>
              </a:lnSpc>
              <a:buNone/>
            </a:pPr>
            <a:r>
              <a:rPr lang="en-US" sz="2800" kern="0" spc="-36" dirty="0">
                <a:solidFill>
                  <a:srgbClr val="2B2E3C"/>
                </a:solidFill>
                <a:latin typeface="Open Sans" pitchFamily="34" charset="0"/>
                <a:ea typeface="Open Sans" pitchFamily="34" charset="-122"/>
                <a:cs typeface="Open Sans" pitchFamily="34" charset="-120"/>
              </a:rPr>
              <a:t>This support can bridge patients to definitive therapy, such as cardiac transplantation.</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7C82B-51B5-5B62-CBA9-521572905FEB}"/>
              </a:ext>
            </a:extLst>
          </p:cNvPr>
          <p:cNvPicPr>
            <a:picLocks noChangeAspect="1"/>
          </p:cNvPicPr>
          <p:nvPr/>
        </p:nvPicPr>
        <p:blipFill>
          <a:blip r:embed="rId2"/>
          <a:stretch>
            <a:fillRect/>
          </a:stretch>
        </p:blipFill>
        <p:spPr>
          <a:xfrm>
            <a:off x="0" y="0"/>
            <a:ext cx="14630400" cy="8229600"/>
          </a:xfrm>
          <a:prstGeom prst="rect">
            <a:avLst/>
          </a:prstGeom>
        </p:spPr>
      </p:pic>
    </p:spTree>
    <p:extLst>
      <p:ext uri="{BB962C8B-B14F-4D97-AF65-F5344CB8AC3E}">
        <p14:creationId xmlns:p14="http://schemas.microsoft.com/office/powerpoint/2010/main" val="3077285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26</Slides>
  <Notes>19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Dr.Abeer abdulhadi</cp:lastModifiedBy>
  <cp:revision>19</cp:revision>
  <dcterms:created xsi:type="dcterms:W3CDTF">2025-01-26T08:48:33Z</dcterms:created>
  <dcterms:modified xsi:type="dcterms:W3CDTF">2025-02-03T05:35:23Z</dcterms:modified>
</cp:coreProperties>
</file>