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91" r:id="rId8"/>
    <p:sldId id="292" r:id="rId9"/>
    <p:sldId id="260" r:id="rId10"/>
    <p:sldId id="287" r:id="rId11"/>
    <p:sldId id="290" r:id="rId12"/>
    <p:sldId id="263" r:id="rId13"/>
    <p:sldId id="293" r:id="rId14"/>
    <p:sldId id="288" r:id="rId15"/>
    <p:sldId id="289" r:id="rId16"/>
    <p:sldId id="294" r:id="rId17"/>
    <p:sldId id="296" r:id="rId18"/>
    <p:sldId id="264" r:id="rId19"/>
    <p:sldId id="265" r:id="rId20"/>
    <p:sldId id="267" r:id="rId21"/>
    <p:sldId id="268" r:id="rId22"/>
    <p:sldId id="281" r:id="rId23"/>
    <p:sldId id="282" r:id="rId24"/>
    <p:sldId id="269" r:id="rId25"/>
    <p:sldId id="270" r:id="rId26"/>
    <p:sldId id="271" r:id="rId27"/>
    <p:sldId id="272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34D6-3E97-4585-86E8-59199C9BB38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51EE-55AA-4528-BBAF-4287E4D0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34D6-3E97-4585-86E8-59199C9BB38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51EE-55AA-4528-BBAF-4287E4D0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6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34D6-3E97-4585-86E8-59199C9BB38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51EE-55AA-4528-BBAF-4287E4D0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3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34D6-3E97-4585-86E8-59199C9BB38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51EE-55AA-4528-BBAF-4287E4D0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0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34D6-3E97-4585-86E8-59199C9BB38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51EE-55AA-4528-BBAF-4287E4D0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8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34D6-3E97-4585-86E8-59199C9BB38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51EE-55AA-4528-BBAF-4287E4D0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34D6-3E97-4585-86E8-59199C9BB38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51EE-55AA-4528-BBAF-4287E4D0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2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34D6-3E97-4585-86E8-59199C9BB38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51EE-55AA-4528-BBAF-4287E4D0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34D6-3E97-4585-86E8-59199C9BB38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51EE-55AA-4528-BBAF-4287E4D0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5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34D6-3E97-4585-86E8-59199C9BB38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51EE-55AA-4528-BBAF-4287E4D0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8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34D6-3E97-4585-86E8-59199C9BB38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51EE-55AA-4528-BBAF-4287E4D0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9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34D6-3E97-4585-86E8-59199C9BB38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51EE-55AA-4528-BBAF-4287E4D0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7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0"/>
            <a:ext cx="7772400" cy="4191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Denaturation of proteins and protein sequencing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6477000"/>
            <a:ext cx="2819400" cy="381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MOHAMMED AL-ZUBAIDI, PhD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62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3255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EDMAN REACTION </a:t>
            </a:r>
            <a:r>
              <a:rPr lang="en-US" sz="3200" b="1" dirty="0" smtClean="0">
                <a:solidFill>
                  <a:srgbClr val="FF0000"/>
                </a:solidFill>
              </a:rPr>
              <a:t>ENABLES PEPTIDES </a:t>
            </a:r>
            <a:r>
              <a:rPr lang="en-US" sz="3200" b="1" dirty="0">
                <a:solidFill>
                  <a:srgbClr val="FF0000"/>
                </a:solidFill>
              </a:rPr>
              <a:t>&amp; </a:t>
            </a:r>
            <a:r>
              <a:rPr lang="en-US" sz="3200" b="1" dirty="0" smtClean="0">
                <a:solidFill>
                  <a:srgbClr val="FF0000"/>
                </a:solidFill>
              </a:rPr>
              <a:t>PROTEINS TO </a:t>
            </a:r>
            <a:r>
              <a:rPr lang="en-US" sz="3200" b="1" dirty="0">
                <a:solidFill>
                  <a:srgbClr val="FF0000"/>
                </a:solidFill>
              </a:rPr>
              <a:t>BE SEQUENCED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Pehr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introduced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phenylisothiocyanate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Edman’s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reagent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to selectively label the amino-terminal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residue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peptide. In contrast to Sanger’s reagent,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phenylthiohydantoin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(PTH) derivative can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removed under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mild conditions to generate a new amino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terminal residue.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Successive rounds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derivatization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Edman’s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reagent can therefore be used to sequence many residues of a single sample of peptide.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sequencing has been automated, using a thin film or solid matrix to immobilize the peptide and HPLC to identify PTH amino acids. Modern gas-phase sequencers can analyze as little as a few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picomoles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peptide.</a:t>
            </a:r>
          </a:p>
        </p:txBody>
      </p:sp>
    </p:spTree>
    <p:extLst>
      <p:ext uri="{BB962C8B-B14F-4D97-AF65-F5344CB8AC3E}">
        <p14:creationId xmlns:p14="http://schemas.microsoft.com/office/powerpoint/2010/main" val="185666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technique involves the selective cleavage of the N-terminal amino acid from a protein, allowing for the determination of the C-terminal amino acid by inference.</a:t>
            </a:r>
          </a:p>
          <a:p>
            <a:pPr marL="741363"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PITC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Derivatization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 protein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derivatized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 phenyl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isothiocyanate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(PITC), which reacts specifically with the N-terminal amino group of the protein, forming a stable derivative.</a:t>
            </a:r>
          </a:p>
          <a:p>
            <a:pPr marL="741363" algn="just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Cleavage: Under mildly acidic conditions, the N-terminal amino acid is cleaved from the protein, resulting in the formation of a cyclic derivative known as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phenylthiohydantoin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(PTH) amino acid.</a:t>
            </a:r>
          </a:p>
          <a:p>
            <a:pPr marL="741363" algn="just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Identification: The PTH amino acid is then analyzed using techniques like high-performance liquid chromatography (HPLC) or mass spectrometry to determine its identity. This process is repeated iteratively for each N-terminal amino acid.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1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4302422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4614741"/>
            <a:ext cx="2985890" cy="20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6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Advantages of </a:t>
            </a:r>
            <a:r>
              <a:rPr lang="en-US" b="1" dirty="0" err="1"/>
              <a:t>Edman</a:t>
            </a:r>
            <a:r>
              <a:rPr lang="en-US" b="1" dirty="0"/>
              <a:t> Degradation:</a:t>
            </a:r>
            <a:endParaRPr lang="en-US" dirty="0"/>
          </a:p>
          <a:p>
            <a:r>
              <a:rPr lang="en-US" dirty="0"/>
              <a:t>Precise determination of N-terminal amino acids.</a:t>
            </a:r>
          </a:p>
          <a:p>
            <a:r>
              <a:rPr lang="en-US" dirty="0"/>
              <a:t>Suitable for relatively small proteins.</a:t>
            </a:r>
          </a:p>
          <a:p>
            <a:r>
              <a:rPr lang="en-US" dirty="0"/>
              <a:t>High purity of sequenced peptides.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Limitations </a:t>
            </a:r>
            <a:r>
              <a:rPr lang="en-US" b="1" dirty="0"/>
              <a:t>of </a:t>
            </a:r>
            <a:r>
              <a:rPr lang="en-US" b="1" dirty="0" err="1"/>
              <a:t>Edman</a:t>
            </a:r>
            <a:r>
              <a:rPr lang="en-US" b="1" dirty="0"/>
              <a:t> Degradation:</a:t>
            </a:r>
            <a:endParaRPr lang="en-US" dirty="0"/>
          </a:p>
          <a:p>
            <a:r>
              <a:rPr lang="en-US" dirty="0"/>
              <a:t>Limited scalability: Not well-suited for large-scale protein sequencing.</a:t>
            </a:r>
          </a:p>
          <a:p>
            <a:r>
              <a:rPr lang="en-US" dirty="0"/>
              <a:t>Degradation can damage the protein, making it unsuitable for subsequent analysis.</a:t>
            </a:r>
          </a:p>
          <a:p>
            <a:r>
              <a:rPr lang="en-US" dirty="0"/>
              <a:t>The method is time-consuming and labor-intensive.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8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SANGER WAS THE FIRST TO DETERMINE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THE SEQUENCE OF A POLYPEPTIDE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 mature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insulin consists of the 21-residue A chain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30-residue B chain linked by disulfide bonds.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Frederick Sanger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reduced the disulfide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bonds, separated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A and B chains, and cleaved each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chain into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smaller peptides using trypsin, chymotrypsin,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pepsin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resulting peptides were then isolated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treated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acid to hydrolyze peptide bonds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generate peptides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as few as two or three amino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acids.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4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peptide was reacted with 1-fluoro-2,4-dinitrobenzene (Sanger’s reagent), which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derivatizes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exposed α-amino group of amino terminal residues. The amino acid content of each peptide was then determined. While the ε-amino group of lysine also reacts with Sanger’s reagent, amino-terminal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be distinguished from those at other positions because they react with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Sanger’s reagent. Working backwards to larger fragments enabled Sanger to determine the complete sequence of insulin</a:t>
            </a:r>
          </a:p>
        </p:txBody>
      </p:sp>
    </p:spTree>
    <p:extLst>
      <p:ext uri="{BB962C8B-B14F-4D97-AF65-F5344CB8AC3E}">
        <p14:creationId xmlns:p14="http://schemas.microsoft.com/office/powerpoint/2010/main" val="355674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MOHAMMED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4562"/>
            <a:ext cx="7315200" cy="56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81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5434"/>
            <a:ext cx="9144000" cy="325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3880" y="0"/>
            <a:ext cx="82296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lnSpc>
                <a:spcPct val="100000"/>
              </a:lnSpc>
              <a:buNone/>
              <a:tabLst>
                <a:tab pos="501015" algn="l"/>
              </a:tabLst>
            </a:pP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Identification</a:t>
            </a:r>
            <a:r>
              <a:rPr lang="en-US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lang="en-US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C-terminal</a:t>
            </a:r>
            <a:r>
              <a:rPr lang="en-US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amino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acids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760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2286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spc="-5" dirty="0" smtClean="0">
                <a:solidFill>
                  <a:srgbClr val="FF0000"/>
                </a:solidFill>
              </a:rPr>
              <a:t>Br</a:t>
            </a:r>
            <a:r>
              <a:rPr lang="en-US" spc="-15" dirty="0" smtClean="0">
                <a:solidFill>
                  <a:srgbClr val="FF0000"/>
                </a:solidFill>
              </a:rPr>
              <a:t>e</a:t>
            </a:r>
            <a:r>
              <a:rPr lang="en-US" spc="-5" dirty="0" smtClean="0">
                <a:solidFill>
                  <a:srgbClr val="FF0000"/>
                </a:solidFill>
              </a:rPr>
              <a:t>akdown</a:t>
            </a:r>
            <a:r>
              <a:rPr lang="en-US" dirty="0" smtClean="0">
                <a:solidFill>
                  <a:srgbClr val="FF0000"/>
                </a:solidFill>
              </a:rPr>
              <a:t> o</a:t>
            </a:r>
            <a:r>
              <a:rPr lang="en-US" spc="-5" dirty="0" smtClean="0">
                <a:solidFill>
                  <a:srgbClr val="FF0000"/>
                </a:solidFill>
              </a:rPr>
              <a:t>f p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spc="-5" dirty="0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spc="-5" dirty="0" smtClean="0">
                <a:solidFill>
                  <a:srgbClr val="FF0000"/>
                </a:solidFill>
              </a:rPr>
              <a:t>eptides</a:t>
            </a:r>
            <a:r>
              <a:rPr lang="en-US" dirty="0" smtClean="0">
                <a:solidFill>
                  <a:srgbClr val="FF0000"/>
                </a:solidFill>
              </a:rPr>
              <a:t>	 </a:t>
            </a:r>
            <a:r>
              <a:rPr lang="en-US" spc="-5" dirty="0" smtClean="0">
                <a:solidFill>
                  <a:srgbClr val="FF0000"/>
                </a:solidFill>
              </a:rPr>
              <a:t>enzy</a:t>
            </a:r>
            <a:r>
              <a:rPr lang="en-US" spc="-25" dirty="0" smtClean="0">
                <a:solidFill>
                  <a:srgbClr val="FF0000"/>
                </a:solidFill>
              </a:rPr>
              <a:t>m</a:t>
            </a:r>
            <a:r>
              <a:rPr lang="en-US" spc="-5" dirty="0" smtClean="0">
                <a:solidFill>
                  <a:srgbClr val="FF0000"/>
                </a:solidFill>
              </a:rPr>
              <a:t>atic</a:t>
            </a:r>
            <a:endParaRPr lang="en-US" dirty="0" smtClean="0"/>
          </a:p>
        </p:txBody>
      </p:sp>
      <p:pic>
        <p:nvPicPr>
          <p:cNvPr id="7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8184" y="1143000"/>
            <a:ext cx="4846320" cy="5715001"/>
          </a:xfrm>
          <a:prstGeom prst="rect">
            <a:avLst/>
          </a:prstGeom>
        </p:spPr>
      </p:pic>
      <p:pic>
        <p:nvPicPr>
          <p:cNvPr id="8" name="object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1143000"/>
            <a:ext cx="429768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99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Protein</a:t>
            </a:r>
            <a:r>
              <a:rPr lang="en-US" spc="-40" dirty="0" smtClean="0">
                <a:solidFill>
                  <a:srgbClr val="FF0000"/>
                </a:solidFill>
              </a:rPr>
              <a:t> </a:t>
            </a:r>
            <a:r>
              <a:rPr lang="en-US" spc="-5" dirty="0" smtClean="0">
                <a:solidFill>
                  <a:srgbClr val="FF0000"/>
                </a:solidFill>
              </a:rPr>
              <a:t>Sequencing</a:t>
            </a:r>
            <a:r>
              <a:rPr lang="en-US" spc="-3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fontScale="55000" lnSpcReduction="20000"/>
          </a:bodyPr>
          <a:lstStyle/>
          <a:p>
            <a:pPr marL="0" marR="26034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1   If the protein contains </a:t>
            </a:r>
            <a:r>
              <a:rPr lang="en-US" spc="-5" dirty="0" smtClean="0">
                <a:latin typeface="Times New Roman"/>
                <a:cs typeface="Times New Roman"/>
              </a:rPr>
              <a:t>more </a:t>
            </a:r>
            <a:r>
              <a:rPr lang="en-US" dirty="0" smtClean="0">
                <a:latin typeface="Times New Roman"/>
                <a:cs typeface="Times New Roman"/>
              </a:rPr>
              <a:t>than one polypeptide chain, the chains are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separated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purified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spc="-585" dirty="0" smtClean="0">
                <a:latin typeface="Times New Roman"/>
                <a:cs typeface="Times New Roman"/>
              </a:rPr>
              <a:t> </a:t>
            </a:r>
          </a:p>
          <a:p>
            <a:pPr marL="0" marR="26034" indent="0" algn="just">
              <a:lnSpc>
                <a:spcPct val="100000"/>
              </a:lnSpc>
              <a:spcBef>
                <a:spcPts val="100"/>
              </a:spcBef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marR="26034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2 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Intrachain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S-S</a:t>
            </a:r>
            <a:r>
              <a:rPr lang="en-US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(disulfide)</a:t>
            </a:r>
            <a:r>
              <a:rPr lang="en-US" spc="-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cross-bridges</a:t>
            </a:r>
            <a:r>
              <a:rPr lang="en-US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between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cysteine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residues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polypeptide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chain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are </a:t>
            </a:r>
            <a:r>
              <a:rPr lang="en-US" spc="-59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cleaved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267335" indent="-254635" algn="just">
              <a:lnSpc>
                <a:spcPct val="100000"/>
              </a:lnSpc>
              <a:buSzPct val="95833"/>
              <a:buAutoNum type="arabicPlain" startAt="3"/>
              <a:tabLst>
                <a:tab pos="267335" algn="l"/>
              </a:tabLst>
            </a:pPr>
            <a:endParaRPr lang="en-US" dirty="0" smtClean="0">
              <a:latin typeface="Times New Roman"/>
              <a:cs typeface="Times New Roman"/>
            </a:endParaRPr>
          </a:p>
          <a:p>
            <a:pPr marL="267335" indent="-254635" algn="just">
              <a:lnSpc>
                <a:spcPct val="100000"/>
              </a:lnSpc>
              <a:buSzPct val="95833"/>
              <a:buAutoNum type="arabicPlain" startAt="3"/>
              <a:tabLst>
                <a:tab pos="267335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amino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acid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composition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</a:t>
            </a:r>
            <a:r>
              <a:rPr lang="en-US" spc="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each</a:t>
            </a:r>
            <a:r>
              <a:rPr lang="en-US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polypeptide</a:t>
            </a:r>
            <a:r>
              <a:rPr lang="en-US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chain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is </a:t>
            </a:r>
            <a:r>
              <a:rPr lang="en-US" spc="-5" dirty="0" smtClean="0">
                <a:latin typeface="Times New Roman"/>
                <a:cs typeface="Times New Roman"/>
              </a:rPr>
              <a:t>determined.</a:t>
            </a:r>
            <a:endParaRPr lang="en-US" dirty="0" smtClean="0">
              <a:latin typeface="Times New Roman"/>
              <a:cs typeface="Times New Roman"/>
            </a:endParaRPr>
          </a:p>
          <a:p>
            <a:pPr marL="266700" indent="-254635" algn="just">
              <a:lnSpc>
                <a:spcPct val="100000"/>
              </a:lnSpc>
              <a:buSzPct val="95833"/>
              <a:buAutoNum type="arabicPlain" startAt="3"/>
              <a:tabLst>
                <a:tab pos="267335" algn="l"/>
              </a:tabLst>
            </a:pPr>
            <a:endParaRPr lang="en-US" dirty="0" smtClean="0">
              <a:latin typeface="Times New Roman"/>
              <a:cs typeface="Times New Roman"/>
            </a:endParaRPr>
          </a:p>
          <a:p>
            <a:pPr marL="266700" indent="-254635" algn="just">
              <a:lnSpc>
                <a:spcPct val="100000"/>
              </a:lnSpc>
              <a:buSzPct val="95833"/>
              <a:buAutoNum type="arabicPlain" startAt="3"/>
              <a:tabLst>
                <a:tab pos="267335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N-terminal</a:t>
            </a:r>
            <a:r>
              <a:rPr lang="en-US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</a:t>
            </a:r>
            <a:r>
              <a:rPr lang="en-US" spc="-5" dirty="0" smtClean="0">
                <a:latin typeface="Times New Roman"/>
                <a:cs typeface="Times New Roman"/>
              </a:rPr>
              <a:t> C-terminal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residues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are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identified.</a:t>
            </a:r>
          </a:p>
          <a:p>
            <a:pPr algn="just">
              <a:lnSpc>
                <a:spcPct val="100000"/>
              </a:lnSpc>
              <a:spcBef>
                <a:spcPts val="5"/>
              </a:spcBef>
              <a:buFont typeface="Times New Roman"/>
              <a:buAutoNum type="arabicPlain" startAt="3"/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5833"/>
              <a:buAutoNum type="arabicPlain" startAt="3"/>
              <a:tabLst>
                <a:tab pos="343535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Each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polypeptide</a:t>
            </a:r>
            <a:r>
              <a:rPr lang="en-US" spc="-4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chain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is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cleaved</a:t>
            </a:r>
            <a:r>
              <a:rPr lang="en-US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into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smaller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fragments,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the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amino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acid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composition</a:t>
            </a:r>
            <a:r>
              <a:rPr lang="en-US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spc="-58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sequence</a:t>
            </a:r>
            <a:r>
              <a:rPr lang="en-US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 each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fragment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are </a:t>
            </a:r>
            <a:r>
              <a:rPr lang="en-US" spc="-5" dirty="0" smtClean="0">
                <a:latin typeface="Times New Roman"/>
                <a:cs typeface="Times New Roman"/>
              </a:rPr>
              <a:t>determined.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  <a:buFont typeface="Times New Roman"/>
              <a:buAutoNum type="arabicPlain" startAt="3"/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12700" marR="344170" algn="just">
              <a:lnSpc>
                <a:spcPct val="100000"/>
              </a:lnSpc>
              <a:buClr>
                <a:srgbClr val="000000"/>
              </a:buClr>
              <a:buSzPct val="95833"/>
              <a:buAutoNum type="arabicPlain" startAt="3"/>
              <a:tabLst>
                <a:tab pos="343535" algn="l"/>
              </a:tabLst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Step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5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repeated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using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different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cleavage</a:t>
            </a:r>
            <a:r>
              <a:rPr lang="en-US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procedure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generate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 </a:t>
            </a:r>
            <a:r>
              <a:rPr lang="en-US" spc="-10" dirty="0" smtClean="0">
                <a:latin typeface="Times New Roman"/>
                <a:cs typeface="Times New Roman"/>
              </a:rPr>
              <a:t>different </a:t>
            </a:r>
            <a:r>
              <a:rPr lang="en-US" dirty="0" smtClean="0">
                <a:latin typeface="Times New Roman"/>
                <a:cs typeface="Times New Roman"/>
              </a:rPr>
              <a:t>and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therefore </a:t>
            </a:r>
            <a:r>
              <a:rPr lang="en-US" spc="-58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overlapping</a:t>
            </a:r>
            <a:r>
              <a:rPr lang="en-US" spc="-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set</a:t>
            </a:r>
            <a:r>
              <a:rPr lang="en-US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 peptide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fragments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5"/>
              </a:spcBef>
              <a:buFont typeface="Times New Roman"/>
              <a:buAutoNum type="arabicPlain" startAt="3"/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12700" marR="1067435" algn="just">
              <a:lnSpc>
                <a:spcPct val="100000"/>
              </a:lnSpc>
              <a:buSzPct val="95833"/>
              <a:buAutoNum type="arabicPlain" startAt="3"/>
              <a:tabLst>
                <a:tab pos="33782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overall</a:t>
            </a:r>
            <a:r>
              <a:rPr lang="en-US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amino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acid</a:t>
            </a:r>
            <a:r>
              <a:rPr lang="en-US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sequence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protein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is </a:t>
            </a:r>
            <a:r>
              <a:rPr lang="en-US" dirty="0" smtClean="0">
                <a:latin typeface="Times New Roman"/>
                <a:cs typeface="Times New Roman"/>
              </a:rPr>
              <a:t>reconstructed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from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sequences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 </a:t>
            </a:r>
            <a:r>
              <a:rPr lang="en-US" spc="-58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overlapping</a:t>
            </a:r>
            <a:r>
              <a:rPr lang="en-US" spc="-4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fragments.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  <a:buFont typeface="Times New Roman"/>
              <a:buAutoNum type="arabicPlain" startAt="3"/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267335" indent="-254635" algn="just">
              <a:lnSpc>
                <a:spcPct val="100000"/>
              </a:lnSpc>
              <a:buSzPct val="95833"/>
              <a:buAutoNum type="arabicPlain" startAt="3"/>
              <a:tabLst>
                <a:tab pos="267335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positions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S-S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cross-bridges</a:t>
            </a:r>
            <a:r>
              <a:rPr lang="en-US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formed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between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cysteine</a:t>
            </a:r>
            <a:r>
              <a:rPr lang="en-US" spc="-4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residues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are located.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0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95"/>
              </a:spcBef>
              <a:spcAft>
                <a:spcPts val="600"/>
              </a:spcAft>
              <a:buNone/>
            </a:pP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Determination</a:t>
            </a:r>
            <a:r>
              <a:rPr lang="en-US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primary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structure:</a:t>
            </a:r>
            <a:endParaRPr lang="en-US" dirty="0" smtClean="0">
              <a:latin typeface="Times New Roman"/>
              <a:cs typeface="Times New Roman"/>
            </a:endParaRPr>
          </a:p>
          <a:p>
            <a:pPr marL="0" marR="4699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pc="-5" dirty="0" smtClean="0">
                <a:latin typeface="Times New Roman"/>
                <a:cs typeface="Times New Roman"/>
              </a:rPr>
              <a:t>The primary structure comprises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identification of component amino acids with </a:t>
            </a:r>
            <a:r>
              <a:rPr lang="en-US" spc="-68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regard to their </a:t>
            </a:r>
            <a:r>
              <a:rPr lang="en-US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quality</a:t>
            </a:r>
            <a:r>
              <a:rPr lang="en-US" spc="-25" dirty="0" smtClean="0">
                <a:latin typeface="Times New Roman"/>
                <a:cs typeface="Times New Roman"/>
              </a:rPr>
              <a:t>,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quantity </a:t>
            </a:r>
            <a:r>
              <a:rPr lang="en-US" spc="-5" dirty="0" smtClean="0">
                <a:latin typeface="Times New Roman"/>
                <a:cs typeface="Times New Roman"/>
              </a:rPr>
              <a:t>and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sequence </a:t>
            </a:r>
            <a:r>
              <a:rPr lang="en-US" spc="-5" dirty="0" smtClean="0">
                <a:latin typeface="Times New Roman"/>
                <a:cs typeface="Times New Roman"/>
              </a:rPr>
              <a:t>in a protein structure. A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pure </a:t>
            </a:r>
            <a:r>
              <a:rPr lang="en-US" spc="-5" dirty="0" smtClean="0">
                <a:latin typeface="Times New Roman"/>
                <a:cs typeface="Times New Roman"/>
              </a:rPr>
              <a:t>sample </a:t>
            </a:r>
            <a:r>
              <a:rPr lang="en-US" spc="-68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 a protein or a </a:t>
            </a:r>
            <a:r>
              <a:rPr lang="en-US" dirty="0" smtClean="0">
                <a:latin typeface="Times New Roman"/>
                <a:cs typeface="Times New Roman"/>
              </a:rPr>
              <a:t>polypeptide </a:t>
            </a:r>
            <a:r>
              <a:rPr lang="en-US" spc="-5" dirty="0" smtClean="0">
                <a:latin typeface="Times New Roman"/>
                <a:cs typeface="Times New Roman"/>
              </a:rPr>
              <a:t>is essential </a:t>
            </a:r>
            <a:r>
              <a:rPr lang="en-US" dirty="0" smtClean="0">
                <a:latin typeface="Times New Roman"/>
                <a:cs typeface="Times New Roman"/>
              </a:rPr>
              <a:t>for the </a:t>
            </a:r>
            <a:r>
              <a:rPr lang="en-US" spc="-5" dirty="0" smtClean="0">
                <a:latin typeface="Times New Roman"/>
                <a:cs typeface="Times New Roman"/>
              </a:rPr>
              <a:t>determination of primary structure </a:t>
            </a:r>
            <a:r>
              <a:rPr lang="en-US" spc="-68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which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involves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4 steps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: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4000" dirty="0" smtClean="0">
              <a:latin typeface="Times New Roman"/>
              <a:cs typeface="Times New Roman"/>
            </a:endParaRPr>
          </a:p>
          <a:p>
            <a:pPr marL="500380" indent="-386080" algn="just">
              <a:lnSpc>
                <a:spcPct val="100000"/>
              </a:lnSpc>
              <a:buAutoNum type="arabicPlain"/>
              <a:tabLst>
                <a:tab pos="501015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Determination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amino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acid</a:t>
            </a:r>
            <a:r>
              <a:rPr lang="en-US" spc="-5" dirty="0" smtClean="0">
                <a:latin typeface="Times New Roman"/>
                <a:cs typeface="Times New Roman"/>
              </a:rPr>
              <a:t> composition.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AutoNum type="arabicPlain"/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500380" indent="-386080" algn="just">
              <a:lnSpc>
                <a:spcPct val="100000"/>
              </a:lnSpc>
              <a:buAutoNum type="arabicPlain"/>
              <a:tabLst>
                <a:tab pos="501015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Identification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N-terminal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and</a:t>
            </a:r>
            <a:r>
              <a:rPr lang="en-US" spc="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C-terminal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amino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acids</a:t>
            </a:r>
            <a:endParaRPr lang="en-US" dirty="0">
              <a:latin typeface="Times New Roman"/>
              <a:cs typeface="Times New Roman"/>
            </a:endParaRPr>
          </a:p>
          <a:p>
            <a:pPr marL="500380" indent="-386080" algn="just">
              <a:lnSpc>
                <a:spcPct val="100000"/>
              </a:lnSpc>
              <a:buAutoNum type="arabicPlain"/>
              <a:tabLst>
                <a:tab pos="501015" algn="l"/>
              </a:tabLst>
            </a:pPr>
            <a:endParaRPr lang="en-US" spc="-5" dirty="0" smtClean="0">
              <a:latin typeface="Times New Roman"/>
              <a:cs typeface="Times New Roman"/>
            </a:endParaRPr>
          </a:p>
          <a:p>
            <a:pPr marL="500380" indent="-386080" algn="just">
              <a:lnSpc>
                <a:spcPct val="100000"/>
              </a:lnSpc>
              <a:buAutoNum type="arabicPlain"/>
              <a:tabLst>
                <a:tab pos="501015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Degradation of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protein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or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polypeptide</a:t>
            </a:r>
            <a:r>
              <a:rPr lang="en-US" spc="-4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into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smaller  fragments. </a:t>
            </a:r>
            <a:r>
              <a:rPr lang="en-US" spc="-685" dirty="0" smtClean="0">
                <a:latin typeface="Times New Roman"/>
                <a:cs typeface="Times New Roman"/>
              </a:rPr>
              <a:t> </a:t>
            </a:r>
          </a:p>
          <a:p>
            <a:pPr marL="500380" indent="-386080" algn="just">
              <a:lnSpc>
                <a:spcPct val="100000"/>
              </a:lnSpc>
              <a:buAutoNum type="arabicPlain"/>
              <a:tabLst>
                <a:tab pos="501015" algn="l"/>
              </a:tabLst>
            </a:pPr>
            <a:endParaRPr lang="en-US" spc="-5" dirty="0" smtClean="0">
              <a:latin typeface="Times New Roman"/>
              <a:cs typeface="Times New Roman"/>
            </a:endParaRPr>
          </a:p>
          <a:p>
            <a:pPr marL="500380" indent="-386080" algn="just">
              <a:lnSpc>
                <a:spcPct val="100000"/>
              </a:lnSpc>
              <a:buAutoNum type="arabicPlain"/>
              <a:tabLst>
                <a:tab pos="501015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Determination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amino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acid</a:t>
            </a:r>
            <a:r>
              <a:rPr lang="en-US" spc="-5" dirty="0" smtClean="0">
                <a:latin typeface="Times New Roman"/>
                <a:cs typeface="Times New Roman"/>
              </a:rPr>
              <a:t> sequence.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90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59737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2800" spc="-5" dirty="0" smtClean="0">
                <a:solidFill>
                  <a:srgbClr val="FF0000"/>
                </a:solidFill>
              </a:rPr>
              <a:t>Sequence</a:t>
            </a:r>
            <a:r>
              <a:rPr lang="en-US" sz="2800" spc="-20" dirty="0" smtClean="0">
                <a:solidFill>
                  <a:srgbClr val="FF0000"/>
                </a:solidFill>
              </a:rPr>
              <a:t> </a:t>
            </a:r>
            <a:r>
              <a:rPr lang="en-US" sz="2800" spc="-5" dirty="0" smtClean="0">
                <a:solidFill>
                  <a:srgbClr val="FF0000"/>
                </a:solidFill>
              </a:rPr>
              <a:t>Determination by</a:t>
            </a:r>
            <a:r>
              <a:rPr lang="en-US" sz="2800" spc="5" dirty="0" smtClean="0">
                <a:solidFill>
                  <a:srgbClr val="FF0000"/>
                </a:solidFill>
              </a:rPr>
              <a:t> </a:t>
            </a:r>
            <a:r>
              <a:rPr lang="en-US" sz="2800" spc="-5" dirty="0" smtClean="0">
                <a:solidFill>
                  <a:srgbClr val="FF0000"/>
                </a:solidFill>
              </a:rPr>
              <a:t>Mass Spectrometry </a:t>
            </a:r>
            <a:r>
              <a:rPr lang="en-US" sz="2800" dirty="0" smtClean="0">
                <a:solidFill>
                  <a:srgbClr val="FF0000"/>
                </a:solidFill>
              </a:rPr>
              <a:t>(MS):</a:t>
            </a:r>
            <a:endParaRPr lang="en-US" sz="2800" dirty="0" smtClean="0"/>
          </a:p>
          <a:p>
            <a:pPr marL="0" marR="508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2000" spc="-5" dirty="0" smtClean="0"/>
              <a:t>Mass</a:t>
            </a:r>
            <a:r>
              <a:rPr lang="en-US" sz="2000" dirty="0" smtClean="0"/>
              <a:t> </a:t>
            </a:r>
            <a:r>
              <a:rPr lang="en-US" sz="2000" spc="-5" dirty="0" smtClean="0"/>
              <a:t>spectrometers</a:t>
            </a:r>
            <a:r>
              <a:rPr lang="en-US" sz="2000" spc="5" dirty="0" smtClean="0"/>
              <a:t> </a:t>
            </a:r>
            <a:r>
              <a:rPr lang="en-US" sz="2000" spc="-5" dirty="0" smtClean="0"/>
              <a:t>exploit</a:t>
            </a:r>
            <a:r>
              <a:rPr lang="en-US" sz="2000" spc="-15" dirty="0" smtClean="0"/>
              <a:t> </a:t>
            </a:r>
            <a:r>
              <a:rPr lang="en-US" sz="2000" dirty="0" smtClean="0"/>
              <a:t>the</a:t>
            </a:r>
            <a:r>
              <a:rPr lang="en-US" sz="2000" spc="-5" dirty="0" smtClean="0"/>
              <a:t> </a:t>
            </a:r>
            <a:r>
              <a:rPr lang="en-US" sz="2000" spc="-10" dirty="0" smtClean="0"/>
              <a:t>difference</a:t>
            </a:r>
            <a:r>
              <a:rPr lang="en-US" sz="2000" dirty="0" smtClean="0"/>
              <a:t> </a:t>
            </a:r>
            <a:r>
              <a:rPr lang="en-US" sz="2000" spc="-5" dirty="0" smtClean="0"/>
              <a:t>in</a:t>
            </a:r>
            <a:r>
              <a:rPr lang="en-US" sz="2000" spc="10" dirty="0" smtClean="0"/>
              <a:t> </a:t>
            </a:r>
            <a:r>
              <a:rPr lang="en-US" sz="2000" spc="-5" dirty="0" smtClean="0"/>
              <a:t>the mass-to-charge</a:t>
            </a:r>
            <a:r>
              <a:rPr lang="en-US" sz="2000" dirty="0" smtClean="0"/>
              <a:t> </a:t>
            </a:r>
            <a:r>
              <a:rPr lang="en-US" sz="2000" spc="-5" dirty="0" smtClean="0"/>
              <a:t>(m/z)</a:t>
            </a:r>
            <a:r>
              <a:rPr lang="en-US" sz="2000" spc="30" dirty="0" smtClean="0"/>
              <a:t> </a:t>
            </a:r>
            <a:r>
              <a:rPr lang="en-US" sz="2000" spc="-5" dirty="0" smtClean="0"/>
              <a:t>ratio</a:t>
            </a:r>
            <a:r>
              <a:rPr lang="en-US" sz="2000" spc="5" dirty="0" smtClean="0"/>
              <a:t> </a:t>
            </a:r>
            <a:r>
              <a:rPr lang="en-US" sz="2000" dirty="0" smtClean="0"/>
              <a:t>of </a:t>
            </a:r>
            <a:r>
              <a:rPr lang="en-US" sz="2000" spc="-685" dirty="0" smtClean="0"/>
              <a:t> </a:t>
            </a:r>
            <a:r>
              <a:rPr lang="en-US" sz="2000" spc="-5" dirty="0" smtClean="0"/>
              <a:t>ionized</a:t>
            </a:r>
            <a:r>
              <a:rPr lang="en-US" sz="2000" spc="-10" dirty="0" smtClean="0"/>
              <a:t> </a:t>
            </a:r>
            <a:r>
              <a:rPr lang="en-US" sz="2000" spc="-5" dirty="0" smtClean="0"/>
              <a:t>atoms or</a:t>
            </a:r>
            <a:r>
              <a:rPr lang="en-US" sz="2000" spc="5" dirty="0" smtClean="0"/>
              <a:t> </a:t>
            </a:r>
            <a:r>
              <a:rPr lang="en-US" sz="2000" spc="-5" dirty="0" smtClean="0"/>
              <a:t>molecules </a:t>
            </a:r>
            <a:r>
              <a:rPr lang="en-US" sz="2000" dirty="0" smtClean="0"/>
              <a:t>to</a:t>
            </a:r>
            <a:r>
              <a:rPr lang="en-US" sz="2000" spc="-10" dirty="0" smtClean="0"/>
              <a:t> </a:t>
            </a:r>
            <a:r>
              <a:rPr lang="en-US" sz="2000" spc="-5" dirty="0" smtClean="0"/>
              <a:t>separate them</a:t>
            </a:r>
            <a:r>
              <a:rPr lang="en-US" sz="2000" spc="-15" dirty="0" smtClean="0"/>
              <a:t> </a:t>
            </a:r>
            <a:r>
              <a:rPr lang="en-US" sz="2000" spc="-5" dirty="0" smtClean="0"/>
              <a:t>from</a:t>
            </a:r>
            <a:r>
              <a:rPr lang="en-US" sz="2000" dirty="0" smtClean="0"/>
              <a:t> </a:t>
            </a:r>
            <a:r>
              <a:rPr lang="en-US" sz="2000" spc="-10" dirty="0" smtClean="0"/>
              <a:t>each</a:t>
            </a:r>
            <a:r>
              <a:rPr lang="en-US" sz="2000" spc="5" dirty="0" smtClean="0"/>
              <a:t> </a:t>
            </a:r>
            <a:r>
              <a:rPr lang="en-US" sz="2000" spc="-30" dirty="0" smtClean="0"/>
              <a:t>other.</a:t>
            </a:r>
            <a:endParaRPr lang="en-US" sz="2000" dirty="0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578" y="1219198"/>
            <a:ext cx="7680960" cy="56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79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6705600" cy="5897563"/>
          </a:xfrm>
        </p:spPr>
        <p:txBody>
          <a:bodyPr>
            <a:normAutofit fontScale="77500" lnSpcReduction="20000"/>
          </a:bodyPr>
          <a:lstStyle/>
          <a:p>
            <a:pPr marL="0" marR="50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MASS </a:t>
            </a:r>
            <a:r>
              <a:rPr lang="en-US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SPECTROMETRY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CAN 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DETECT </a:t>
            </a:r>
            <a:r>
              <a:rPr lang="en-US" spc="-5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COVALENT </a:t>
            </a:r>
            <a:r>
              <a:rPr lang="en-US" spc="-68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MODIFICATIONS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4400" dirty="0" smtClean="0">
              <a:latin typeface="Times New Roman"/>
              <a:cs typeface="Times New Roman"/>
            </a:endParaRPr>
          </a:p>
          <a:p>
            <a:pPr marL="0" marR="2214245" indent="0">
              <a:lnSpc>
                <a:spcPct val="100000"/>
              </a:lnSpc>
              <a:buNone/>
            </a:pP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MS </a:t>
            </a:r>
            <a:r>
              <a:rPr lang="en-US" spc="-5" dirty="0" smtClean="0">
                <a:latin typeface="Times New Roman"/>
                <a:cs typeface="Times New Roman"/>
              </a:rPr>
              <a:t>is significantly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more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sensitive </a:t>
            </a:r>
            <a:r>
              <a:rPr lang="en-US" spc="-5" dirty="0" smtClean="0">
                <a:latin typeface="Times New Roman"/>
                <a:cs typeface="Times New Roman"/>
              </a:rPr>
              <a:t>and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tolerant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variations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sample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25" dirty="0" smtClean="0">
                <a:latin typeface="Times New Roman"/>
                <a:cs typeface="Times New Roman"/>
              </a:rPr>
              <a:t>quality. 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15" dirty="0" smtClean="0">
                <a:latin typeface="Times New Roman"/>
                <a:cs typeface="Times New Roman"/>
              </a:rPr>
              <a:t>Moreover,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since 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mass</a:t>
            </a:r>
            <a:r>
              <a:rPr lang="en-US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charge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are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common</a:t>
            </a:r>
            <a:r>
              <a:rPr lang="en-US" spc="2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properties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wide range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biomolecules,</a:t>
            </a:r>
            <a:r>
              <a:rPr lang="en-US" spc="13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MS</a:t>
            </a:r>
            <a:r>
              <a:rPr lang="en-US" spc="165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can</a:t>
            </a:r>
            <a:r>
              <a:rPr lang="en-US" spc="15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</a:t>
            </a:r>
            <a:r>
              <a:rPr lang="en-US" spc="15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used</a:t>
            </a:r>
            <a:r>
              <a:rPr lang="en-US" spc="14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to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analyze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metabolites</a:t>
            </a:r>
            <a:r>
              <a:rPr lang="en-US" spc="-5" dirty="0" smtClean="0">
                <a:latin typeface="Times New Roman"/>
                <a:cs typeface="Times New Roman"/>
              </a:rPr>
              <a:t>,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carbohydrates</a:t>
            </a:r>
            <a:r>
              <a:rPr lang="en-US" spc="-5" dirty="0" smtClean="0">
                <a:latin typeface="Times New Roman"/>
                <a:cs typeface="Times New Roman"/>
              </a:rPr>
              <a:t>, and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lipids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spc="-5" dirty="0" smtClean="0">
                <a:latin typeface="Times New Roman"/>
                <a:cs typeface="Times New Roman"/>
              </a:rPr>
              <a:t>and to detect posttranslational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modifications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such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as</a:t>
            </a:r>
            <a:r>
              <a:rPr lang="en-US" spc="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phosphorylation </a:t>
            </a:r>
            <a:r>
              <a:rPr lang="en-US" spc="-5" dirty="0" smtClean="0">
                <a:latin typeface="Times New Roman"/>
                <a:cs typeface="Times New Roman"/>
              </a:rPr>
              <a:t>or </a:t>
            </a:r>
            <a:r>
              <a:rPr lang="en-US" spc="-68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hydroxylation </a:t>
            </a:r>
            <a:r>
              <a:rPr lang="en-US" spc="-5" dirty="0" smtClean="0">
                <a:latin typeface="Times New Roman"/>
                <a:cs typeface="Times New Roman"/>
              </a:rPr>
              <a:t>that add readily identified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increments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mass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protein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916087"/>
            <a:ext cx="4572000" cy="46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87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GENOMICS ENABLES PROTEINS TO BE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IDENTIFIED FROM SMALL AMOUNTS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OF SEQUENCE DATA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Primary structure analysis has been revolutionized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genomics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application of automated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oligonucleotide sequencing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computerized data retrieval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analysis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sequence an organism’s entire genetic complement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Where genome sequence is known,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task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determining a protein’s DNA-derived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primary sequence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materially simplified. In essence,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 half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hybrid approach has already been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completed. All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remains is to acquire sufficient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information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permit the open reading frame (ORF)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encodes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protein to be retrieved from 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Internet accessible genome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database and identified.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cases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 segment of amino acid sequence only four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five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residues in length may be sufficient to identify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correct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ORF.</a:t>
            </a:r>
          </a:p>
        </p:txBody>
      </p:sp>
    </p:spTree>
    <p:extLst>
      <p:ext uri="{BB962C8B-B14F-4D97-AF65-F5344CB8AC3E}">
        <p14:creationId xmlns:p14="http://schemas.microsoft.com/office/powerpoint/2010/main" val="2348097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Computerized search algorithms assist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identification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gene encoding a given protein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clarify uncertainties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arise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sequencing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mass spectrometry. </a:t>
            </a:r>
          </a:p>
          <a:p>
            <a:pPr marL="339725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spectrum of information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suitable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identification of the ORF that encodes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particular polypeptide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greatly expanded. In peptide mass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profiling,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example, a peptide digest is introduced into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spectrometer and the sizes of the peptides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determined. 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computer is then used to find 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ORF whose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predicted protein product would, if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broken down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into peptides by the cleavage method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selected, produce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set of peptides whose masses match those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observed by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mass spectrometry.</a:t>
            </a:r>
          </a:p>
        </p:txBody>
      </p:sp>
    </p:spTree>
    <p:extLst>
      <p:ext uri="{BB962C8B-B14F-4D97-AF65-F5344CB8AC3E}">
        <p14:creationId xmlns:p14="http://schemas.microsoft.com/office/powerpoint/2010/main" val="3179530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1"/>
            <a:ext cx="8534400" cy="274319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pc="-5" dirty="0" smtClean="0">
                <a:solidFill>
                  <a:srgbClr val="FF0000"/>
                </a:solidFill>
              </a:rPr>
              <a:t>Proteomic:</a:t>
            </a:r>
          </a:p>
          <a:p>
            <a:pPr marL="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term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proteomics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was</a:t>
            </a:r>
            <a:r>
              <a:rPr lang="en-US" dirty="0" smtClean="0">
                <a:latin typeface="Times New Roman"/>
                <a:cs typeface="Times New Roman"/>
              </a:rPr>
              <a:t> introduced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1995 </a:t>
            </a:r>
            <a:r>
              <a:rPr lang="en-US" spc="-5" dirty="0" smtClean="0">
                <a:latin typeface="Times New Roman"/>
                <a:cs typeface="Times New Roman"/>
              </a:rPr>
              <a:t>for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analysis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 the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complete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protein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complements </a:t>
            </a:r>
            <a:r>
              <a:rPr lang="en-US" spc="-58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expressed by a </a:t>
            </a:r>
            <a:r>
              <a:rPr lang="en-US" spc="-5" dirty="0" smtClean="0">
                <a:latin typeface="Times New Roman"/>
                <a:cs typeface="Times New Roman"/>
              </a:rPr>
              <a:t>genome </a:t>
            </a:r>
            <a:r>
              <a:rPr lang="en-US" dirty="0" smtClean="0">
                <a:latin typeface="Times New Roman"/>
                <a:cs typeface="Times New Roman"/>
              </a:rPr>
              <a:t>in a cell or a tissue type. </a:t>
            </a:r>
            <a:r>
              <a:rPr lang="en-US" spc="-5" dirty="0" smtClean="0">
                <a:latin typeface="Times New Roman"/>
                <a:cs typeface="Times New Roman"/>
              </a:rPr>
              <a:t>By </a:t>
            </a:r>
            <a:r>
              <a:rPr lang="en-US" dirty="0" smtClean="0">
                <a:latin typeface="Times New Roman"/>
                <a:cs typeface="Times New Roman"/>
              </a:rPr>
              <a:t>analogy with </a:t>
            </a:r>
            <a:r>
              <a:rPr lang="en-US" spc="-5" dirty="0" smtClean="0">
                <a:latin typeface="Times New Roman"/>
                <a:cs typeface="Times New Roman"/>
              </a:rPr>
              <a:t>genomics, </a:t>
            </a:r>
            <a:r>
              <a:rPr lang="en-US" dirty="0" smtClean="0">
                <a:latin typeface="Times New Roman"/>
                <a:cs typeface="Times New Roman"/>
              </a:rPr>
              <a:t>the term 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proteomics</a:t>
            </a:r>
            <a:r>
              <a:rPr lang="en-US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refers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studies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 a </a:t>
            </a:r>
            <a:r>
              <a:rPr lang="en-US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gene’s</a:t>
            </a:r>
            <a:r>
              <a:rPr lang="en-US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function at</a:t>
            </a:r>
            <a:r>
              <a:rPr lang="en-US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lang="en-US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protein</a:t>
            </a:r>
            <a:r>
              <a:rPr lang="en-US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level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0" marR="933450" indent="0" algn="just">
              <a:lnSpc>
                <a:spcPct val="100000"/>
              </a:lnSpc>
              <a:buNone/>
            </a:pPr>
            <a:r>
              <a:rPr lang="en-US" spc="-5" dirty="0" smtClean="0">
                <a:latin typeface="Times New Roman"/>
                <a:cs typeface="Times New Roman"/>
              </a:rPr>
              <a:t>Proteomics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is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study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these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proteins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their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identity</a:t>
            </a:r>
            <a:r>
              <a:rPr lang="en-US" spc="-20" dirty="0" smtClean="0">
                <a:latin typeface="Times New Roman"/>
                <a:cs typeface="Times New Roman"/>
              </a:rPr>
              <a:t>,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their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biochemical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properties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spc="-58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functional roles</a:t>
            </a:r>
            <a:r>
              <a:rPr lang="en-US" dirty="0" smtClean="0">
                <a:latin typeface="Times New Roman"/>
                <a:cs typeface="Times New Roman"/>
              </a:rPr>
              <a:t>, and how their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quantities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modifications</a:t>
            </a:r>
            <a:r>
              <a:rPr lang="en-US" spc="-5" dirty="0" smtClean="0">
                <a:latin typeface="Times New Roman"/>
                <a:cs typeface="Times New Roman"/>
              </a:rPr>
              <a:t>,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structures </a:t>
            </a:r>
            <a:r>
              <a:rPr lang="en-US" dirty="0" smtClean="0">
                <a:latin typeface="Times New Roman"/>
                <a:cs typeface="Times New Roman"/>
              </a:rPr>
              <a:t>change during 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development</a:t>
            </a:r>
            <a:r>
              <a:rPr lang="en-US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 in response</a:t>
            </a:r>
            <a:r>
              <a:rPr lang="en-US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internal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external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stimuli.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667000"/>
            <a:ext cx="6400800" cy="41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36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Proteome</a:t>
            </a:r>
            <a:r>
              <a:rPr lang="en-US" spc="-2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for</a:t>
            </a:r>
            <a:r>
              <a:rPr lang="en-US" spc="-1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drugs</a:t>
            </a:r>
            <a:r>
              <a:rPr lang="en-US" spc="-25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design</a:t>
            </a:r>
            <a:r>
              <a:rPr lang="en-US" spc="-1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spc="-1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other</a:t>
            </a:r>
            <a:r>
              <a:rPr lang="en-US" spc="-3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application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0" marR="53213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There </a:t>
            </a:r>
            <a:r>
              <a:rPr lang="en-US" spc="-5" dirty="0" smtClean="0">
                <a:latin typeface="Times New Roman"/>
                <a:cs typeface="Times New Roman"/>
              </a:rPr>
              <a:t>are several theoretical </a:t>
            </a:r>
            <a:r>
              <a:rPr lang="en-US" spc="-10" dirty="0" smtClean="0">
                <a:latin typeface="Times New Roman"/>
                <a:cs typeface="Times New Roman"/>
              </a:rPr>
              <a:t>differences </a:t>
            </a:r>
            <a:r>
              <a:rPr lang="en-US" dirty="0" smtClean="0">
                <a:latin typeface="Times New Roman"/>
                <a:cs typeface="Times New Roman"/>
              </a:rPr>
              <a:t>studying the human proteome as compared </a:t>
            </a:r>
            <a:r>
              <a:rPr lang="en-US" spc="-63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with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human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genome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they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all</a:t>
            </a:r>
            <a:r>
              <a:rPr lang="en-US" dirty="0" smtClean="0">
                <a:latin typeface="Times New Roman"/>
                <a:cs typeface="Times New Roman"/>
              </a:rPr>
              <a:t> analytical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challenges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proteome.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dirty="0" smtClean="0">
              <a:latin typeface="Times New Roman"/>
              <a:cs typeface="Times New Roman"/>
            </a:endParaRPr>
          </a:p>
          <a:p>
            <a:pPr marL="469900" marR="5080" indent="-457200">
              <a:tabLst>
                <a:tab pos="469265" algn="l"/>
                <a:tab pos="469900" algn="l"/>
                <a:tab pos="5821045" algn="l"/>
                <a:tab pos="8524875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There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lang="en-US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not</a:t>
            </a:r>
            <a:r>
              <a:rPr lang="en-US" spc="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one</a:t>
            </a:r>
            <a:r>
              <a:rPr lang="en-US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relationship</a:t>
            </a:r>
            <a:r>
              <a:rPr lang="en-US" spc="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between the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number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gens </a:t>
            </a:r>
            <a:r>
              <a:rPr lang="en-US" dirty="0" smtClean="0">
                <a:latin typeface="Times New Roman"/>
                <a:cs typeface="Times New Roman"/>
              </a:rPr>
              <a:t>and the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number of </a:t>
            </a:r>
            <a:r>
              <a:rPr lang="en-US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protein </a:t>
            </a:r>
            <a:r>
              <a:rPr lang="en-US" dirty="0" smtClean="0">
                <a:latin typeface="Times New Roman"/>
                <a:cs typeface="Times New Roman"/>
              </a:rPr>
              <a:t>as proteins </a:t>
            </a:r>
            <a:r>
              <a:rPr lang="en-US" spc="-5" dirty="0" smtClean="0">
                <a:latin typeface="Times New Roman"/>
                <a:cs typeface="Times New Roman"/>
              </a:rPr>
              <a:t>come </a:t>
            </a:r>
            <a:r>
              <a:rPr lang="en-US" dirty="0" smtClean="0">
                <a:latin typeface="Times New Roman"/>
                <a:cs typeface="Times New Roman"/>
              </a:rPr>
              <a:t>in </a:t>
            </a:r>
            <a:r>
              <a:rPr lang="en-US" spc="-10" dirty="0" smtClean="0">
                <a:latin typeface="Times New Roman"/>
                <a:cs typeface="Times New Roman"/>
              </a:rPr>
              <a:t>different </a:t>
            </a:r>
            <a:r>
              <a:rPr lang="en-US" spc="-5" dirty="0" smtClean="0">
                <a:latin typeface="Times New Roman"/>
                <a:cs typeface="Times New Roman"/>
              </a:rPr>
              <a:t>splice variants </a:t>
            </a:r>
            <a:r>
              <a:rPr lang="en-US" dirty="0" smtClean="0">
                <a:latin typeface="Times New Roman"/>
                <a:cs typeface="Times New Roman"/>
              </a:rPr>
              <a:t>and in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addition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undergo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post-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translational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modification</a:t>
            </a:r>
            <a:r>
              <a:rPr lang="en-US" dirty="0" smtClean="0">
                <a:latin typeface="Times New Roman"/>
                <a:cs typeface="Times New Roman"/>
              </a:rPr>
              <a:t>, where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sugars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phosphates</a:t>
            </a:r>
            <a:r>
              <a:rPr lang="en-US" dirty="0" smtClean="0">
                <a:latin typeface="Times New Roman"/>
                <a:cs typeface="Times New Roman"/>
              </a:rPr>
              <a:t>, and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other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molecules</a:t>
            </a:r>
            <a:r>
              <a:rPr lang="en-US" dirty="0" smtClean="0">
                <a:latin typeface="Times New Roman"/>
                <a:cs typeface="Times New Roman"/>
              </a:rPr>
              <a:t> are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added </a:t>
            </a:r>
            <a:r>
              <a:rPr lang="en-US" spc="-6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protein</a:t>
            </a:r>
            <a:r>
              <a:rPr lang="en-US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structure.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42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69900" marR="5080" indent="-457834">
              <a:spcBef>
                <a:spcPts val="95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The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process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</a:t>
            </a:r>
            <a:r>
              <a:rPr lang="en-US" spc="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drug</a:t>
            </a:r>
            <a:r>
              <a:rPr lang="en-US" spc="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discovery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and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development</a:t>
            </a:r>
            <a:r>
              <a:rPr lang="en-US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,it has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been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postulated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that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scientists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could</a:t>
            </a:r>
            <a:r>
              <a:rPr lang="en-US" spc="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use</a:t>
            </a:r>
            <a:r>
              <a:rPr lang="en-US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genome</a:t>
            </a:r>
            <a:r>
              <a:rPr lang="en-US" spc="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information to</a:t>
            </a:r>
            <a:r>
              <a:rPr lang="en-US" spc="2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identify</a:t>
            </a:r>
            <a:r>
              <a:rPr lang="en-US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lang="en-US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validate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host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new </a:t>
            </a:r>
            <a:r>
              <a:rPr lang="en-US" spc="-68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drug 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targets </a:t>
            </a:r>
            <a:r>
              <a:rPr lang="en-US" spc="-5" dirty="0" smtClean="0">
                <a:latin typeface="Times New Roman"/>
                <a:cs typeface="Times New Roman"/>
              </a:rPr>
              <a:t>and specific </a:t>
            </a:r>
            <a:r>
              <a:rPr lang="en-US" dirty="0" smtClean="0">
                <a:latin typeface="Times New Roman"/>
                <a:cs typeface="Times New Roman"/>
              </a:rPr>
              <a:t>drugs </a:t>
            </a:r>
            <a:r>
              <a:rPr lang="en-US" spc="-5" dirty="0" smtClean="0">
                <a:latin typeface="Times New Roman"/>
                <a:cs typeface="Times New Roman"/>
              </a:rPr>
              <a:t>based on </a:t>
            </a:r>
            <a:r>
              <a:rPr lang="en-US" spc="-10" dirty="0" smtClean="0">
                <a:latin typeface="Times New Roman"/>
                <a:cs typeface="Times New Roman"/>
              </a:rPr>
              <a:t>an </a:t>
            </a:r>
            <a:r>
              <a:rPr lang="en-US" spc="-5" dirty="0" smtClean="0">
                <a:latin typeface="Times New Roman"/>
                <a:cs typeface="Times New Roman"/>
              </a:rPr>
              <a:t>individual's detailed genetic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makeup.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  <a:buFont typeface="Arial MT"/>
              <a:buChar char="•"/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469900" marR="174625" indent="-457834"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latin typeface="Times New Roman"/>
                <a:cs typeface="Times New Roman"/>
              </a:rPr>
              <a:t>broad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field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proteomics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has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as</a:t>
            </a:r>
            <a:r>
              <a:rPr lang="en-US" dirty="0" smtClean="0">
                <a:latin typeface="Times New Roman"/>
                <a:cs typeface="Times New Roman"/>
              </a:rPr>
              <a:t> its</a:t>
            </a:r>
            <a:r>
              <a:rPr lang="en-US" spc="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primary</a:t>
            </a:r>
            <a:r>
              <a:rPr lang="en-US" spc="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goal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5" dirty="0" smtClean="0">
                <a:latin typeface="Times New Roman"/>
                <a:cs typeface="Times New Roman"/>
              </a:rPr>
              <a:t> understanding of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structure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function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expression cellular </a:t>
            </a:r>
            <a:r>
              <a:rPr lang="en-US" spc="-5" dirty="0" smtClean="0">
                <a:latin typeface="Times New Roman"/>
                <a:cs typeface="Times New Roman"/>
              </a:rPr>
              <a:t>localization interaction partners,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biomarkers</a:t>
            </a:r>
            <a:r>
              <a:rPr lang="en-US" spc="-5" dirty="0" smtClean="0">
                <a:latin typeface="Times New Roman"/>
                <a:cs typeface="Times New Roman"/>
              </a:rPr>
              <a:t>, and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regulation </a:t>
            </a:r>
            <a:r>
              <a:rPr lang="en-US" spc="-5" dirty="0" smtClean="0">
                <a:latin typeface="Times New Roman"/>
                <a:cs typeface="Times New Roman"/>
              </a:rPr>
              <a:t>of every </a:t>
            </a:r>
            <a:r>
              <a:rPr lang="en-US" dirty="0" smtClean="0">
                <a:latin typeface="Times New Roman"/>
                <a:cs typeface="Times New Roman"/>
              </a:rPr>
              <a:t>protein produced </a:t>
            </a:r>
            <a:r>
              <a:rPr lang="en-US" spc="-5" dirty="0" smtClean="0">
                <a:latin typeface="Times New Roman"/>
                <a:cs typeface="Times New Roman"/>
              </a:rPr>
              <a:t>from a complete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genome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.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For</a:t>
            </a:r>
            <a:r>
              <a:rPr lang="en-US" spc="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drugs</a:t>
            </a:r>
            <a:r>
              <a:rPr lang="en-US" spc="-5" dirty="0" smtClean="0">
                <a:latin typeface="Times New Roman"/>
                <a:cs typeface="Times New Roman"/>
              </a:rPr>
              <a:t> design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</a:t>
            </a:r>
            <a:r>
              <a:rPr lang="en-US" spc="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specific protein modifying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reagents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that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can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be </a:t>
            </a:r>
            <a:r>
              <a:rPr lang="en-US" spc="-68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used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for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functional.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19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Bioinformatics</a:t>
            </a:r>
            <a:r>
              <a:rPr lang="en-US" spc="-16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Assists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Identification</a:t>
            </a:r>
            <a:r>
              <a:rPr lang="en-US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lang="en-US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Protein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Functions</a:t>
            </a:r>
            <a:endParaRPr lang="en-US" dirty="0" smtClean="0">
              <a:latin typeface="Times New Roman"/>
              <a:cs typeface="Times New Roman"/>
            </a:endParaRPr>
          </a:p>
          <a:p>
            <a:pPr marL="0" marR="5080" indent="0">
              <a:lnSpc>
                <a:spcPct val="100000"/>
              </a:lnSpc>
              <a:spcBef>
                <a:spcPts val="2225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Bioinformatics</a:t>
            </a:r>
            <a:r>
              <a:rPr lang="en-US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is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5" dirty="0" smtClean="0">
                <a:latin typeface="Times New Roman"/>
                <a:cs typeface="Times New Roman"/>
              </a:rPr>
              <a:t> application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computer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technology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the</a:t>
            </a:r>
            <a:r>
              <a:rPr lang="en-US" spc="35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management</a:t>
            </a:r>
            <a:r>
              <a:rPr lang="en-US" spc="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and </a:t>
            </a:r>
            <a:r>
              <a:rPr lang="en-US" spc="-68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analysis of biological 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data</a:t>
            </a:r>
            <a:r>
              <a:rPr lang="en-US" spc="-10" dirty="0" smtClean="0">
                <a:latin typeface="Times New Roman"/>
                <a:cs typeface="Times New Roman"/>
              </a:rPr>
              <a:t>. </a:t>
            </a:r>
            <a:r>
              <a:rPr lang="en-US" spc="-5" dirty="0" smtClean="0">
                <a:latin typeface="Times New Roman"/>
                <a:cs typeface="Times New Roman"/>
              </a:rPr>
              <a:t>The result is that computers are </a:t>
            </a:r>
            <a:r>
              <a:rPr lang="en-US" dirty="0" smtClean="0">
                <a:latin typeface="Times New Roman"/>
                <a:cs typeface="Times New Roman"/>
              </a:rPr>
              <a:t>being </a:t>
            </a:r>
            <a:r>
              <a:rPr lang="en-US" spc="-5" dirty="0" smtClean="0">
                <a:latin typeface="Times New Roman"/>
                <a:cs typeface="Times New Roman"/>
              </a:rPr>
              <a:t>used to </a:t>
            </a:r>
            <a:r>
              <a:rPr lang="en-US" spc="-20" dirty="0" smtClean="0">
                <a:latin typeface="Times New Roman"/>
                <a:cs typeface="Times New Roman"/>
              </a:rPr>
              <a:t>gather, 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store,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analyze and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15" dirty="0" smtClean="0">
                <a:latin typeface="Times New Roman"/>
                <a:cs typeface="Times New Roman"/>
              </a:rPr>
              <a:t>merge</a:t>
            </a:r>
            <a:r>
              <a:rPr lang="en-US" spc="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biological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data.</a:t>
            </a:r>
            <a:endParaRPr lang="en-US" dirty="0" smtClean="0">
              <a:latin typeface="Times New Roman"/>
              <a:cs typeface="Times New Roman"/>
            </a:endParaRPr>
          </a:p>
          <a:p>
            <a:pPr marL="0" marR="235585" indent="0">
              <a:lnSpc>
                <a:spcPct val="100000"/>
              </a:lnSpc>
              <a:spcBef>
                <a:spcPts val="830"/>
              </a:spcBef>
              <a:buNone/>
            </a:pP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Data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mining</a:t>
            </a:r>
            <a:r>
              <a:rPr lang="en-US" spc="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through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bioinformatics permits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researchers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to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compare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amino</a:t>
            </a:r>
            <a:r>
              <a:rPr lang="en-US" spc="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acid </a:t>
            </a:r>
            <a:r>
              <a:rPr lang="en-US" spc="-68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sequences of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unknown proteins </a:t>
            </a:r>
            <a:r>
              <a:rPr lang="en-US" spc="-5" dirty="0" smtClean="0">
                <a:latin typeface="Times New Roman"/>
                <a:cs typeface="Times New Roman"/>
              </a:rPr>
              <a:t>with those whose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functions </a:t>
            </a:r>
            <a:r>
              <a:rPr lang="en-US" spc="-5" dirty="0" smtClean="0">
                <a:latin typeface="Times New Roman"/>
                <a:cs typeface="Times New Roman"/>
              </a:rPr>
              <a:t>have been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determined. This </a:t>
            </a:r>
            <a:r>
              <a:rPr lang="en-US" dirty="0" smtClean="0">
                <a:latin typeface="Times New Roman"/>
                <a:cs typeface="Times New Roman"/>
              </a:rPr>
              <a:t>provides </a:t>
            </a:r>
            <a:r>
              <a:rPr lang="en-US" spc="-5" dirty="0" smtClean="0">
                <a:latin typeface="Times New Roman"/>
                <a:cs typeface="Times New Roman"/>
              </a:rPr>
              <a:t>a </a:t>
            </a:r>
            <a:r>
              <a:rPr lang="en-US" spc="-10" dirty="0" smtClean="0">
                <a:latin typeface="Times New Roman"/>
                <a:cs typeface="Times New Roman"/>
              </a:rPr>
              <a:t>means </a:t>
            </a:r>
            <a:r>
              <a:rPr lang="en-US" spc="-5" dirty="0" smtClean="0">
                <a:latin typeface="Times New Roman"/>
                <a:cs typeface="Times New Roman"/>
              </a:rPr>
              <a:t>to </a:t>
            </a:r>
            <a:r>
              <a:rPr lang="en-US" dirty="0" smtClean="0">
                <a:latin typeface="Times New Roman"/>
                <a:cs typeface="Times New Roman"/>
              </a:rPr>
              <a:t>uncover </a:t>
            </a:r>
            <a:r>
              <a:rPr lang="en-US" spc="-5" dirty="0" smtClean="0">
                <a:latin typeface="Times New Roman"/>
                <a:cs typeface="Times New Roman"/>
              </a:rPr>
              <a:t>clues to </a:t>
            </a:r>
            <a:r>
              <a:rPr lang="en-US" dirty="0" smtClean="0">
                <a:latin typeface="Times New Roman"/>
                <a:cs typeface="Times New Roman"/>
              </a:rPr>
              <a:t>their potential 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properties,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physiologic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roles,</a:t>
            </a:r>
            <a:r>
              <a:rPr lang="en-US" spc="-5" dirty="0" smtClean="0">
                <a:latin typeface="Times New Roman"/>
                <a:cs typeface="Times New Roman"/>
              </a:rPr>
              <a:t> and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mechanisms</a:t>
            </a:r>
            <a:r>
              <a:rPr lang="en-US" spc="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action.</a:t>
            </a:r>
          </a:p>
          <a:p>
            <a:pPr marL="0" marR="390525" indent="0">
              <a:lnSpc>
                <a:spcPct val="100000"/>
              </a:lnSpc>
              <a:buNone/>
            </a:pPr>
            <a:r>
              <a:rPr lang="en-US" spc="-5" dirty="0" smtClean="0">
                <a:latin typeface="Times New Roman"/>
                <a:cs typeface="Times New Roman"/>
              </a:rPr>
              <a:t>There</a:t>
            </a:r>
            <a:r>
              <a:rPr lang="en-US" spc="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are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three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central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biological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processes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around</a:t>
            </a:r>
            <a:r>
              <a:rPr lang="en-US" spc="-5" dirty="0" smtClean="0">
                <a:latin typeface="Times New Roman"/>
                <a:cs typeface="Times New Roman"/>
              </a:rPr>
              <a:t> which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bioinformatics </a:t>
            </a:r>
            <a:r>
              <a:rPr lang="en-US" dirty="0" smtClean="0">
                <a:latin typeface="Times New Roman"/>
                <a:cs typeface="Times New Roman"/>
              </a:rPr>
              <a:t>tools </a:t>
            </a:r>
            <a:r>
              <a:rPr lang="en-US" spc="-68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must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be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developed:</a:t>
            </a:r>
          </a:p>
          <a:p>
            <a:pPr marL="0" marR="390525" indent="0">
              <a:lnSpc>
                <a:spcPct val="10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30"/>
              </a:spcBef>
              <a:buNone/>
            </a:pPr>
            <a:r>
              <a:rPr lang="fr-FR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1-DNA </a:t>
            </a:r>
            <a:r>
              <a:rPr lang="fr-FR" sz="3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sequence</a:t>
            </a:r>
            <a:r>
              <a:rPr lang="fr-FR" sz="3600" dirty="0" smtClean="0">
                <a:latin typeface="Times New Roman"/>
                <a:cs typeface="Times New Roman"/>
              </a:rPr>
              <a:t> </a:t>
            </a:r>
            <a:r>
              <a:rPr lang="fr-FR" sz="3600" dirty="0" err="1" smtClean="0">
                <a:latin typeface="Times New Roman"/>
                <a:cs typeface="Times New Roman"/>
              </a:rPr>
              <a:t>determines</a:t>
            </a:r>
            <a:r>
              <a:rPr lang="fr-FR" sz="3600" dirty="0" smtClean="0">
                <a:latin typeface="Times New Roman"/>
                <a:cs typeface="Times New Roman"/>
              </a:rPr>
              <a:t> </a:t>
            </a:r>
            <a:r>
              <a:rPr lang="fr-FR" sz="3600" dirty="0" err="1" smtClean="0">
                <a:latin typeface="Times New Roman"/>
                <a:cs typeface="Times New Roman"/>
              </a:rPr>
              <a:t>protein</a:t>
            </a:r>
            <a:r>
              <a:rPr lang="fr-FR" sz="3600" dirty="0" smtClean="0">
                <a:latin typeface="Times New Roman"/>
                <a:cs typeface="Times New Roman"/>
              </a:rPr>
              <a:t> </a:t>
            </a:r>
            <a:r>
              <a:rPr lang="fr-FR" sz="3600" dirty="0" err="1" smtClean="0">
                <a:latin typeface="Times New Roman"/>
                <a:cs typeface="Times New Roman"/>
              </a:rPr>
              <a:t>sequence</a:t>
            </a:r>
            <a:r>
              <a:rPr lang="fr-FR" sz="3600" dirty="0" smtClean="0">
                <a:latin typeface="Times New Roman"/>
                <a:cs typeface="Times New Roman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30"/>
              </a:spcBef>
              <a:buNone/>
            </a:pPr>
            <a:r>
              <a:rPr lang="fr-FR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2-Protein </a:t>
            </a:r>
            <a:r>
              <a:rPr lang="fr-FR" sz="3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sequence</a:t>
            </a:r>
            <a:r>
              <a:rPr lang="fr-FR" sz="3600" dirty="0" smtClean="0">
                <a:latin typeface="Times New Roman"/>
                <a:cs typeface="Times New Roman"/>
              </a:rPr>
              <a:t> </a:t>
            </a:r>
            <a:r>
              <a:rPr lang="fr-FR" sz="3600" dirty="0" err="1" smtClean="0">
                <a:latin typeface="Times New Roman"/>
                <a:cs typeface="Times New Roman"/>
              </a:rPr>
              <a:t>determines</a:t>
            </a:r>
            <a:r>
              <a:rPr lang="fr-FR" sz="3600" dirty="0" smtClean="0">
                <a:latin typeface="Times New Roman"/>
                <a:cs typeface="Times New Roman"/>
              </a:rPr>
              <a:t> </a:t>
            </a:r>
            <a:r>
              <a:rPr lang="fr-FR" sz="3600" dirty="0" err="1" smtClean="0">
                <a:latin typeface="Times New Roman"/>
                <a:cs typeface="Times New Roman"/>
              </a:rPr>
              <a:t>protein</a:t>
            </a:r>
            <a:r>
              <a:rPr lang="fr-FR" sz="3600" dirty="0" smtClean="0">
                <a:latin typeface="Times New Roman"/>
                <a:cs typeface="Times New Roman"/>
              </a:rPr>
              <a:t> structure  </a:t>
            </a:r>
          </a:p>
          <a:p>
            <a:pPr marL="0" indent="0">
              <a:lnSpc>
                <a:spcPct val="100000"/>
              </a:lnSpc>
              <a:spcBef>
                <a:spcPts val="30"/>
              </a:spcBef>
              <a:buNone/>
            </a:pPr>
            <a:r>
              <a:rPr lang="fr-FR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3-Protein structure</a:t>
            </a:r>
            <a:r>
              <a:rPr lang="fr-FR" sz="3600" dirty="0" smtClean="0">
                <a:latin typeface="Times New Roman"/>
                <a:cs typeface="Times New Roman"/>
              </a:rPr>
              <a:t> </a:t>
            </a:r>
            <a:r>
              <a:rPr lang="fr-FR" sz="3600" dirty="0" err="1" smtClean="0">
                <a:latin typeface="Times New Roman"/>
                <a:cs typeface="Times New Roman"/>
              </a:rPr>
              <a:t>determines</a:t>
            </a:r>
            <a:r>
              <a:rPr lang="fr-FR" sz="3600" dirty="0" smtClean="0">
                <a:latin typeface="Times New Roman"/>
                <a:cs typeface="Times New Roman"/>
              </a:rPr>
              <a:t> </a:t>
            </a:r>
            <a:r>
              <a:rPr lang="fr-FR" sz="3600" dirty="0" err="1" smtClean="0">
                <a:latin typeface="Times New Roman"/>
                <a:cs typeface="Times New Roman"/>
              </a:rPr>
              <a:t>protein</a:t>
            </a:r>
            <a:r>
              <a:rPr lang="fr-FR" sz="3600" dirty="0" smtClean="0">
                <a:latin typeface="Times New Roman"/>
                <a:cs typeface="Times New Roman"/>
              </a:rPr>
              <a:t> </a:t>
            </a:r>
            <a:r>
              <a:rPr lang="fr-FR" sz="3600" dirty="0" err="1" smtClean="0">
                <a:latin typeface="Times New Roman"/>
                <a:cs typeface="Times New Roman"/>
              </a:rPr>
              <a:t>function</a:t>
            </a:r>
            <a:endParaRPr lang="fr-FR" sz="36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832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lgerian" pitchFamily="82" charset="0"/>
              </a:rPr>
              <a:t>THE END</a:t>
            </a:r>
            <a:endParaRPr lang="en-US" sz="9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1185"/>
              </a:spcBef>
              <a:buNone/>
            </a:pP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1-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Determination of</a:t>
            </a:r>
            <a:r>
              <a:rPr lang="en-US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amino</a:t>
            </a:r>
            <a:r>
              <a:rPr lang="en-US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acid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composition: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1080"/>
              </a:spcBef>
              <a:buNone/>
            </a:pPr>
            <a:r>
              <a:rPr lang="en-US" spc="-5" dirty="0" smtClean="0">
                <a:latin typeface="Times New Roman"/>
                <a:cs typeface="Times New Roman"/>
              </a:rPr>
              <a:t>In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protein:</a:t>
            </a:r>
            <a:r>
              <a:rPr lang="en-US" spc="-4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The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protein or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polypeptide</a:t>
            </a:r>
            <a:r>
              <a:rPr lang="en-US" spc="-4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completely</a:t>
            </a:r>
            <a:r>
              <a:rPr lang="en-US" spc="25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hydrolysed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to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liberate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amino acids which are quantitatively estimated. The hydrolysis </a:t>
            </a:r>
            <a:r>
              <a:rPr lang="en-US" spc="-10" dirty="0" smtClean="0">
                <a:latin typeface="Times New Roman"/>
                <a:cs typeface="Times New Roman"/>
              </a:rPr>
              <a:t>may </a:t>
            </a:r>
            <a:r>
              <a:rPr lang="en-US" spc="-5" dirty="0" smtClean="0">
                <a:latin typeface="Times New Roman"/>
                <a:cs typeface="Times New Roman"/>
              </a:rPr>
              <a:t>be carried </a:t>
            </a:r>
            <a:r>
              <a:rPr lang="en-US" spc="-68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out </a:t>
            </a:r>
            <a:r>
              <a:rPr lang="en-US" spc="-5" dirty="0" smtClean="0">
                <a:latin typeface="Times New Roman"/>
                <a:cs typeface="Times New Roman"/>
              </a:rPr>
              <a:t>either </a:t>
            </a:r>
            <a:r>
              <a:rPr lang="en-US" dirty="0" smtClean="0">
                <a:latin typeface="Times New Roman"/>
                <a:cs typeface="Times New Roman"/>
              </a:rPr>
              <a:t>by 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acid </a:t>
            </a:r>
            <a:r>
              <a:rPr lang="en-US" dirty="0" smtClean="0">
                <a:latin typeface="Times New Roman"/>
                <a:cs typeface="Times New Roman"/>
              </a:rPr>
              <a:t>or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alkali </a:t>
            </a:r>
            <a:r>
              <a:rPr lang="en-US" spc="-5" dirty="0" smtClean="0">
                <a:latin typeface="Times New Roman"/>
                <a:cs typeface="Times New Roman"/>
              </a:rPr>
              <a:t>treatment or by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enzyme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hydrolysis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spc="-20" dirty="0" smtClean="0">
                <a:latin typeface="Times New Roman"/>
                <a:cs typeface="Times New Roman"/>
              </a:rPr>
              <a:t>Treatment </a:t>
            </a:r>
            <a:r>
              <a:rPr lang="en-US" spc="-5" dirty="0" smtClean="0">
                <a:latin typeface="Times New Roman"/>
                <a:cs typeface="Times New Roman"/>
              </a:rPr>
              <a:t>with </a:t>
            </a:r>
            <a:r>
              <a:rPr lang="en-US" spc="-68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enzymes, however</a:t>
            </a:r>
            <a:r>
              <a:rPr lang="en-US" spc="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results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in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smaller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peptides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rather </a:t>
            </a:r>
            <a:r>
              <a:rPr lang="en-US" dirty="0" smtClean="0">
                <a:latin typeface="Times New Roman"/>
                <a:cs typeface="Times New Roman"/>
              </a:rPr>
              <a:t>than </a:t>
            </a:r>
            <a:r>
              <a:rPr lang="en-US" spc="-5" dirty="0" smtClean="0">
                <a:latin typeface="Times New Roman"/>
                <a:cs typeface="Times New Roman"/>
              </a:rPr>
              <a:t>amino acids.</a:t>
            </a:r>
            <a:endParaRPr lang="en-US" dirty="0" smtClean="0">
              <a:latin typeface="Times New Roman"/>
              <a:cs typeface="Times New Roman"/>
            </a:endParaRPr>
          </a:p>
          <a:p>
            <a:pPr marL="0" marR="483870" indent="0" algn="just">
              <a:lnSpc>
                <a:spcPct val="120000"/>
              </a:lnSpc>
              <a:spcBef>
                <a:spcPts val="450"/>
              </a:spcBef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Pronase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is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mixture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non-specific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proteolytic</a:t>
            </a:r>
            <a:r>
              <a:rPr lang="en-US" spc="-4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enzymes </a:t>
            </a:r>
            <a:r>
              <a:rPr lang="en-US" dirty="0" smtClean="0">
                <a:latin typeface="Times New Roman"/>
                <a:cs typeface="Times New Roman"/>
              </a:rPr>
              <a:t>that </a:t>
            </a:r>
            <a:r>
              <a:rPr lang="en-US" spc="-5" dirty="0" smtClean="0">
                <a:latin typeface="Times New Roman"/>
                <a:cs typeface="Times New Roman"/>
              </a:rPr>
              <a:t>causes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complete </a:t>
            </a:r>
            <a:r>
              <a:rPr lang="en-US" spc="-69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hydrolysis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proteins.</a:t>
            </a:r>
          </a:p>
          <a:p>
            <a:pPr marL="0" indent="0" algn="just">
              <a:lnSpc>
                <a:spcPct val="100000"/>
              </a:lnSpc>
              <a:spcBef>
                <a:spcPts val="1235"/>
              </a:spcBef>
              <a:buNone/>
            </a:pPr>
            <a:endParaRPr lang="en-US" spc="-5" dirty="0" smtClean="0">
              <a:latin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1235"/>
              </a:spcBef>
              <a:buNone/>
            </a:pPr>
            <a:r>
              <a:rPr lang="en-US" spc="-5" dirty="0" smtClean="0">
                <a:latin typeface="Times New Roman"/>
                <a:cs typeface="Times New Roman"/>
              </a:rPr>
              <a:t>Separation </a:t>
            </a:r>
            <a:r>
              <a:rPr lang="en-US" spc="-10" dirty="0" smtClean="0">
                <a:latin typeface="Times New Roman"/>
                <a:cs typeface="Times New Roman"/>
              </a:rPr>
              <a:t>and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estimation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of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amino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acids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:</a:t>
            </a:r>
            <a:endParaRPr lang="en-US" dirty="0" smtClean="0">
              <a:latin typeface="Times New Roman"/>
              <a:cs typeface="Times New Roman"/>
            </a:endParaRPr>
          </a:p>
          <a:p>
            <a:pPr marL="0" marR="533400" indent="0" algn="just">
              <a:lnSpc>
                <a:spcPct val="150000"/>
              </a:lnSpc>
              <a:buNone/>
            </a:pPr>
            <a:r>
              <a:rPr lang="en-US" spc="-5" dirty="0" smtClean="0">
                <a:latin typeface="Times New Roman"/>
                <a:cs typeface="Times New Roman"/>
              </a:rPr>
              <a:t>The mixture of amino acids liberated by protein </a:t>
            </a:r>
            <a:r>
              <a:rPr lang="en-US" dirty="0" smtClean="0">
                <a:latin typeface="Times New Roman"/>
                <a:cs typeface="Times New Roman"/>
              </a:rPr>
              <a:t>hydrolysis </a:t>
            </a:r>
            <a:r>
              <a:rPr lang="en-US" spc="-10" dirty="0" smtClean="0">
                <a:latin typeface="Times New Roman"/>
                <a:cs typeface="Times New Roman"/>
              </a:rPr>
              <a:t>can </a:t>
            </a:r>
            <a:r>
              <a:rPr lang="en-US" dirty="0" smtClean="0">
                <a:latin typeface="Times New Roman"/>
                <a:cs typeface="Times New Roman"/>
              </a:rPr>
              <a:t>be </a:t>
            </a:r>
            <a:r>
              <a:rPr lang="en-US" spc="-5" dirty="0" smtClean="0">
                <a:latin typeface="Times New Roman"/>
                <a:cs typeface="Times New Roman"/>
              </a:rPr>
              <a:t>determined </a:t>
            </a:r>
            <a:r>
              <a:rPr lang="en-US" spc="-68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by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chromatographic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techniques.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1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4770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spc="-5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Degradation</a:t>
            </a:r>
            <a:r>
              <a:rPr lang="en-US" spc="-4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of</a:t>
            </a:r>
            <a:r>
              <a:rPr lang="en-US" spc="-5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protein</a:t>
            </a:r>
            <a:r>
              <a:rPr lang="en-US" spc="-45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into</a:t>
            </a:r>
            <a:r>
              <a:rPr lang="en-US" spc="-20" dirty="0" smtClean="0">
                <a:solidFill>
                  <a:srgbClr val="FF0000"/>
                </a:solidFill>
              </a:rPr>
              <a:t> </a:t>
            </a:r>
            <a:r>
              <a:rPr lang="en-US" spc="-5" dirty="0" smtClean="0">
                <a:solidFill>
                  <a:srgbClr val="FF0000"/>
                </a:solidFill>
              </a:rPr>
              <a:t>smaller</a:t>
            </a:r>
            <a:r>
              <a:rPr lang="en-US" spc="-25" dirty="0" smtClean="0">
                <a:solidFill>
                  <a:srgbClr val="FF0000"/>
                </a:solidFill>
              </a:rPr>
              <a:t> </a:t>
            </a:r>
            <a:r>
              <a:rPr lang="en-US" spc="-5" dirty="0" smtClean="0">
                <a:solidFill>
                  <a:srgbClr val="FF0000"/>
                </a:solidFill>
              </a:rPr>
              <a:t>fragments</a:t>
            </a:r>
            <a:r>
              <a:rPr lang="en-US" spc="5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 smtClean="0"/>
          </a:p>
          <a:p>
            <a:pPr marL="0" marR="5080" indent="0" algn="just">
              <a:lnSpc>
                <a:spcPct val="120000"/>
              </a:lnSpc>
              <a:buNone/>
            </a:pPr>
            <a:r>
              <a:rPr lang="en-US" spc="-5" dirty="0" smtClean="0"/>
              <a:t>Protein</a:t>
            </a:r>
            <a:r>
              <a:rPr lang="en-US" spc="-20" dirty="0" smtClean="0"/>
              <a:t> </a:t>
            </a:r>
            <a:r>
              <a:rPr lang="en-US" spc="-5" dirty="0" smtClean="0"/>
              <a:t>is</a:t>
            </a:r>
            <a:r>
              <a:rPr lang="en-US" spc="5" dirty="0" smtClean="0"/>
              <a:t> </a:t>
            </a:r>
            <a:r>
              <a:rPr lang="en-US" dirty="0" smtClean="0"/>
              <a:t>a</a:t>
            </a:r>
            <a:r>
              <a:rPr lang="en-US" spc="5" dirty="0" smtClean="0"/>
              <a:t> </a:t>
            </a:r>
            <a:r>
              <a:rPr lang="en-US" spc="-10" dirty="0" smtClean="0"/>
              <a:t>large</a:t>
            </a:r>
            <a:r>
              <a:rPr lang="en-US" spc="-20" dirty="0" smtClean="0"/>
              <a:t> </a:t>
            </a:r>
            <a:r>
              <a:rPr lang="en-US" spc="-5" dirty="0" smtClean="0"/>
              <a:t>molecule</a:t>
            </a:r>
            <a:r>
              <a:rPr lang="en-US" dirty="0" smtClean="0"/>
              <a:t> </a:t>
            </a:r>
            <a:r>
              <a:rPr lang="en-US" spc="-5" dirty="0" smtClean="0"/>
              <a:t>which</a:t>
            </a:r>
            <a:r>
              <a:rPr lang="en-US" spc="5" dirty="0" smtClean="0"/>
              <a:t> </a:t>
            </a:r>
            <a:r>
              <a:rPr lang="en-US" spc="-5" dirty="0" smtClean="0"/>
              <a:t>is sometimes</a:t>
            </a:r>
            <a:r>
              <a:rPr lang="en-US" spc="15" dirty="0" smtClean="0"/>
              <a:t> </a:t>
            </a:r>
            <a:r>
              <a:rPr lang="en-US" spc="-5" dirty="0" smtClean="0"/>
              <a:t>composed</a:t>
            </a:r>
            <a:r>
              <a:rPr lang="en-US" spc="5" dirty="0" smtClean="0"/>
              <a:t> </a:t>
            </a:r>
            <a:r>
              <a:rPr lang="en-US" dirty="0" smtClean="0"/>
              <a:t>of</a:t>
            </a:r>
            <a:r>
              <a:rPr lang="en-US" spc="5" dirty="0" smtClean="0"/>
              <a:t> </a:t>
            </a:r>
            <a:r>
              <a:rPr lang="en-US" dirty="0" smtClean="0"/>
              <a:t>individual</a:t>
            </a:r>
            <a:r>
              <a:rPr lang="en-US" spc="-35" dirty="0" smtClean="0"/>
              <a:t> </a:t>
            </a:r>
            <a:r>
              <a:rPr lang="en-US" dirty="0" smtClean="0"/>
              <a:t>polypeptide </a:t>
            </a:r>
            <a:r>
              <a:rPr lang="en-US" spc="-585" dirty="0" smtClean="0"/>
              <a:t> </a:t>
            </a:r>
            <a:r>
              <a:rPr lang="en-US" dirty="0" smtClean="0"/>
              <a:t>chains.</a:t>
            </a:r>
            <a:r>
              <a:rPr lang="en-US" spc="-25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Separation</a:t>
            </a:r>
            <a:r>
              <a:rPr lang="en-US" spc="-15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spc="-5" dirty="0" smtClean="0"/>
              <a:t>polypeptides</a:t>
            </a:r>
            <a:r>
              <a:rPr lang="en-US" spc="-30" dirty="0" smtClean="0"/>
              <a:t> </a:t>
            </a:r>
            <a:r>
              <a:rPr lang="en-US" spc="-5" dirty="0" smtClean="0"/>
              <a:t>is</a:t>
            </a:r>
            <a:r>
              <a:rPr lang="en-US" dirty="0" smtClean="0"/>
              <a:t> essential</a:t>
            </a:r>
            <a:r>
              <a:rPr lang="en-US" spc="-30" dirty="0" smtClean="0"/>
              <a:t> </a:t>
            </a:r>
            <a:r>
              <a:rPr lang="en-US" dirty="0" smtClean="0"/>
              <a:t>before</a:t>
            </a:r>
            <a:r>
              <a:rPr lang="en-US" spc="-10" dirty="0" smtClean="0"/>
              <a:t> </a:t>
            </a:r>
            <a:r>
              <a:rPr lang="en-US" dirty="0" smtClean="0"/>
              <a:t>degradation.</a:t>
            </a:r>
          </a:p>
          <a:p>
            <a:pPr marL="0" marR="5080" indent="0" algn="just">
              <a:lnSpc>
                <a:spcPct val="120000"/>
              </a:lnSpc>
              <a:buNone/>
            </a:pPr>
            <a:endParaRPr lang="en-US" dirty="0" smtClean="0"/>
          </a:p>
          <a:p>
            <a:pPr marL="0" marR="377825" indent="0" algn="just">
              <a:lnSpc>
                <a:spcPct val="120000"/>
              </a:lnSpc>
              <a:spcBef>
                <a:spcPts val="100"/>
              </a:spcBef>
              <a:buAutoNum type="alphaLcParenBoth"/>
              <a:tabLst>
                <a:tab pos="457200" algn="l"/>
              </a:tabLst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Liberation</a:t>
            </a:r>
            <a:r>
              <a:rPr lang="en-US" spc="-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polypeptides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r>
              <a:rPr lang="en-US" spc="-60" dirty="0" smtClean="0">
                <a:latin typeface="Times New Roman"/>
                <a:cs typeface="Times New Roman"/>
              </a:rPr>
              <a:t> </a:t>
            </a:r>
            <a:r>
              <a:rPr lang="en-US" spc="-15" dirty="0" smtClean="0">
                <a:latin typeface="Times New Roman"/>
                <a:cs typeface="Times New Roman"/>
              </a:rPr>
              <a:t>Treatment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with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urea</a:t>
            </a:r>
            <a:r>
              <a:rPr lang="en-US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guanidine</a:t>
            </a:r>
            <a:r>
              <a:rPr lang="en-US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hydrochloride</a:t>
            </a:r>
            <a:r>
              <a:rPr lang="en-US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disrupts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8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non-covalent </a:t>
            </a:r>
            <a:r>
              <a:rPr lang="en-US" dirty="0" smtClean="0">
                <a:latin typeface="Times New Roman"/>
                <a:cs typeface="Times New Roman"/>
              </a:rPr>
              <a:t>bonds and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dissociates </a:t>
            </a:r>
            <a:r>
              <a:rPr lang="en-US" dirty="0" smtClean="0">
                <a:latin typeface="Times New Roman"/>
                <a:cs typeface="Times New Roman"/>
              </a:rPr>
              <a:t>the protein into polypeptide units. </a:t>
            </a:r>
            <a:r>
              <a:rPr lang="en-US" spc="-5" dirty="0" smtClean="0">
                <a:latin typeface="Times New Roman"/>
                <a:cs typeface="Times New Roman"/>
              </a:rPr>
              <a:t>For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cleaving the </a:t>
            </a:r>
            <a:r>
              <a:rPr lang="en-US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disulfide linkages </a:t>
            </a:r>
            <a:r>
              <a:rPr lang="en-US" dirty="0" smtClean="0">
                <a:latin typeface="Times New Roman"/>
                <a:cs typeface="Times New Roman"/>
              </a:rPr>
              <a:t>between the polypeptide units, </a:t>
            </a:r>
            <a:r>
              <a:rPr lang="en-US" spc="-5" dirty="0" smtClean="0">
                <a:latin typeface="Times New Roman"/>
                <a:cs typeface="Times New Roman"/>
              </a:rPr>
              <a:t>treatment </a:t>
            </a:r>
            <a:r>
              <a:rPr lang="en-US" dirty="0" smtClean="0">
                <a:latin typeface="Times New Roman"/>
                <a:cs typeface="Times New Roman"/>
              </a:rPr>
              <a:t>with </a:t>
            </a:r>
            <a:r>
              <a:rPr lang="en-US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performic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acid </a:t>
            </a:r>
            <a:r>
              <a:rPr lang="en-US" spc="-5" dirty="0" smtClean="0">
                <a:latin typeface="Times New Roman"/>
                <a:cs typeface="Times New Roman"/>
              </a:rPr>
              <a:t>is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20" dirty="0" smtClean="0">
                <a:latin typeface="Times New Roman"/>
                <a:cs typeface="Times New Roman"/>
              </a:rPr>
              <a:t>necessary.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10"/>
              </a:spcBef>
              <a:buAutoNum type="alphaLcParenBoth"/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0" marR="48260" indent="0"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AutoNum type="alphaLcParenBoth"/>
              <a:tabLst>
                <a:tab pos="6858000" algn="l"/>
                <a:tab pos="10445750" algn="l"/>
              </a:tabLst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Nu</a:t>
            </a:r>
            <a:r>
              <a:rPr lang="en-US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ber</a:t>
            </a:r>
            <a:r>
              <a:rPr lang="en-US" spc="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p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lypep</a:t>
            </a:r>
            <a:r>
              <a:rPr lang="en-US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ides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r>
              <a:rPr lang="en-US" spc="-4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nu</a:t>
            </a:r>
            <a:r>
              <a:rPr lang="en-US" spc="-20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ber of po</a:t>
            </a:r>
            <a:r>
              <a:rPr lang="en-US" spc="5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ypept</a:t>
            </a:r>
            <a:r>
              <a:rPr lang="en-US" spc="5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de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cha</a:t>
            </a:r>
            <a:r>
              <a:rPr lang="en-US" spc="5" dirty="0" smtClean="0">
                <a:latin typeface="Times New Roman"/>
                <a:cs typeface="Times New Roman"/>
              </a:rPr>
              <a:t>i</a:t>
            </a:r>
            <a:r>
              <a:rPr lang="en-US" spc="-5" dirty="0" smtClean="0">
                <a:latin typeface="Times New Roman"/>
                <a:cs typeface="Times New Roman"/>
              </a:rPr>
              <a:t>ns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can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 id</a:t>
            </a:r>
            <a:r>
              <a:rPr lang="en-US" spc="5"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nt</a:t>
            </a:r>
            <a:r>
              <a:rPr lang="en-US" spc="5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fi</a:t>
            </a:r>
            <a:r>
              <a:rPr lang="en-US" spc="-15"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d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by t</a:t>
            </a:r>
            <a:r>
              <a:rPr lang="en-US" spc="5" dirty="0" smtClean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ea</a:t>
            </a:r>
            <a:r>
              <a:rPr lang="en-US" spc="5" dirty="0" smtClean="0">
                <a:latin typeface="Times New Roman"/>
                <a:cs typeface="Times New Roman"/>
              </a:rPr>
              <a:t>t</a:t>
            </a:r>
            <a:r>
              <a:rPr lang="en-US" spc="-20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ent  of protein with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dansyl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chloride</a:t>
            </a:r>
            <a:r>
              <a:rPr lang="en-US" dirty="0" smtClean="0">
                <a:latin typeface="Times New Roman"/>
                <a:cs typeface="Times New Roman"/>
              </a:rPr>
              <a:t>. It specifically binds with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N-terminal amino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acids </a:t>
            </a:r>
            <a:r>
              <a:rPr lang="en-US" dirty="0" smtClean="0">
                <a:latin typeface="Times New Roman"/>
                <a:cs typeface="Times New Roman"/>
              </a:rPr>
              <a:t>to form 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dansyl</a:t>
            </a:r>
            <a:r>
              <a:rPr lang="en-US" dirty="0" smtClean="0">
                <a:latin typeface="Times New Roman"/>
                <a:cs typeface="Times New Roman"/>
              </a:rPr>
              <a:t> polypeptides which on hydrolysis yield </a:t>
            </a:r>
            <a:r>
              <a:rPr lang="en-US" spc="-5" dirty="0" smtClean="0">
                <a:latin typeface="Times New Roman"/>
                <a:cs typeface="Times New Roman"/>
              </a:rPr>
              <a:t>N-terminal </a:t>
            </a:r>
            <a:r>
              <a:rPr lang="en-US" dirty="0" err="1" smtClean="0">
                <a:latin typeface="Times New Roman"/>
                <a:cs typeface="Times New Roman"/>
              </a:rPr>
              <a:t>dansyl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amino </a:t>
            </a:r>
            <a:r>
              <a:rPr lang="en-US" dirty="0" smtClean="0">
                <a:latin typeface="Times New Roman"/>
                <a:cs typeface="Times New Roman"/>
              </a:rPr>
              <a:t>acid.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number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lang="en-US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dansyl</a:t>
            </a:r>
            <a:r>
              <a:rPr lang="en-US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amino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acids</a:t>
            </a:r>
            <a:r>
              <a:rPr lang="en-US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produced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equal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number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polypeptide</a:t>
            </a:r>
            <a:r>
              <a:rPr lang="en-US" spc="-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chains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protein.</a:t>
            </a:r>
          </a:p>
          <a:p>
            <a:pPr algn="just">
              <a:lnSpc>
                <a:spcPct val="120000"/>
              </a:lnSpc>
              <a:spcBef>
                <a:spcPts val="5"/>
              </a:spcBef>
              <a:buAutoNum type="alphaLcParenBoth"/>
            </a:pPr>
            <a:endParaRPr lang="en-US" sz="3600" dirty="0" smtClean="0">
              <a:latin typeface="Times New Roman"/>
              <a:cs typeface="Times New Roman"/>
            </a:endParaRPr>
          </a:p>
          <a:p>
            <a:pPr marL="0" marR="1040130" indent="0" algn="just">
              <a:lnSpc>
                <a:spcPct val="120000"/>
              </a:lnSpc>
              <a:spcBef>
                <a:spcPts val="0"/>
              </a:spcBef>
              <a:buAutoNum type="alphaLcParenBoth"/>
            </a:pPr>
            <a:r>
              <a:rPr lang="en-US" dirty="0" smtClean="0">
                <a:latin typeface="Times New Roman"/>
                <a:cs typeface="Times New Roman"/>
              </a:rPr>
              <a:t> Breakdown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polypeptides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into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fragments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Polypeptides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are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degraded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into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smaller </a:t>
            </a:r>
            <a:r>
              <a:rPr lang="en-US" spc="-58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peptides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by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enzymatic</a:t>
            </a:r>
            <a:r>
              <a:rPr lang="en-US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or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chemical</a:t>
            </a:r>
            <a:r>
              <a:rPr lang="en-US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methods.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262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04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pc="-5" dirty="0" smtClean="0">
                <a:solidFill>
                  <a:srgbClr val="FF0000"/>
                </a:solidFill>
              </a:rPr>
              <a:t>Disulfide</a:t>
            </a:r>
            <a:r>
              <a:rPr lang="en-US" sz="2800" spc="-10" dirty="0" smtClean="0">
                <a:solidFill>
                  <a:srgbClr val="FF0000"/>
                </a:solidFill>
              </a:rPr>
              <a:t> </a:t>
            </a:r>
            <a:r>
              <a:rPr lang="en-US" sz="2800" spc="5" dirty="0" smtClean="0">
                <a:solidFill>
                  <a:srgbClr val="FF0000"/>
                </a:solidFill>
              </a:rPr>
              <a:t>bonds</a:t>
            </a:r>
            <a:r>
              <a:rPr lang="en-US" sz="2800" spc="-20" dirty="0" smtClean="0">
                <a:solidFill>
                  <a:srgbClr val="FF0000"/>
                </a:solidFill>
              </a:rPr>
              <a:t> </a:t>
            </a:r>
            <a:r>
              <a:rPr lang="en-US" sz="2800" spc="-5" dirty="0" smtClean="0"/>
              <a:t>can </a:t>
            </a:r>
            <a:r>
              <a:rPr lang="en-US" sz="2800" dirty="0" smtClean="0"/>
              <a:t>be</a:t>
            </a:r>
            <a:r>
              <a:rPr lang="en-US" sz="2800" spc="5" dirty="0" smtClean="0"/>
              <a:t> </a:t>
            </a:r>
            <a:r>
              <a:rPr lang="en-US" sz="2800" dirty="0" smtClean="0"/>
              <a:t>reductively</a:t>
            </a:r>
            <a:r>
              <a:rPr lang="en-US" sz="2800" spc="-20" dirty="0" smtClean="0"/>
              <a:t> </a:t>
            </a:r>
            <a:r>
              <a:rPr lang="en-US" sz="2800" spc="-5" dirty="0" smtClean="0"/>
              <a:t>cleaved </a:t>
            </a:r>
            <a:r>
              <a:rPr lang="en-US" sz="2800" dirty="0" smtClean="0"/>
              <a:t>by</a:t>
            </a:r>
            <a:r>
              <a:rPr lang="en-US" sz="2800" spc="-10" dirty="0" smtClean="0"/>
              <a:t> </a:t>
            </a:r>
            <a:r>
              <a:rPr lang="en-US" sz="2800" spc="-5" dirty="0" smtClean="0"/>
              <a:t>treating</a:t>
            </a:r>
            <a:r>
              <a:rPr lang="en-US" sz="2800" spc="10" dirty="0" smtClean="0"/>
              <a:t> </a:t>
            </a:r>
            <a:r>
              <a:rPr lang="en-US" sz="2800" dirty="0" smtClean="0"/>
              <a:t>them</a:t>
            </a:r>
            <a:r>
              <a:rPr lang="en-US" sz="2800" spc="-5" dirty="0" smtClean="0"/>
              <a:t> </a:t>
            </a:r>
            <a:r>
              <a:rPr lang="en-US" sz="2800" dirty="0" smtClean="0"/>
              <a:t>with</a:t>
            </a:r>
            <a:r>
              <a:rPr lang="en-US" sz="2800" spc="5" dirty="0" smtClean="0"/>
              <a:t> </a:t>
            </a:r>
            <a:r>
              <a:rPr lang="en-US" sz="2800" dirty="0" smtClean="0"/>
              <a:t>2-mercaptoethanol</a:t>
            </a:r>
            <a:r>
              <a:rPr lang="en-US" sz="2800" spc="-40" dirty="0" smtClean="0"/>
              <a:t> </a:t>
            </a:r>
            <a:r>
              <a:rPr lang="en-US" sz="2800" dirty="0" smtClean="0"/>
              <a:t>or </a:t>
            </a:r>
            <a:r>
              <a:rPr lang="en-US" sz="2800" spc="-635" dirty="0" smtClean="0"/>
              <a:t> </a:t>
            </a:r>
            <a:r>
              <a:rPr lang="en-US" sz="2800" dirty="0" smtClean="0"/>
              <a:t>another</a:t>
            </a:r>
            <a:r>
              <a:rPr lang="en-US" sz="2800" spc="-30" dirty="0" smtClean="0"/>
              <a:t> </a:t>
            </a:r>
            <a:r>
              <a:rPr lang="en-US" sz="2800" spc="-5" dirty="0" err="1" smtClean="0"/>
              <a:t>mercaptan</a:t>
            </a:r>
            <a:r>
              <a:rPr lang="en-US" sz="2800" spc="-15" dirty="0" smtClean="0"/>
              <a:t> </a:t>
            </a:r>
            <a:r>
              <a:rPr lang="en-US" sz="2800" dirty="0" smtClean="0"/>
              <a:t>(compounds</a:t>
            </a:r>
            <a:r>
              <a:rPr lang="en-US" sz="2800" spc="-45" dirty="0" smtClean="0"/>
              <a:t> </a:t>
            </a:r>
            <a:r>
              <a:rPr lang="en-US" sz="2800" dirty="0" smtClean="0"/>
              <a:t>that</a:t>
            </a:r>
            <a:r>
              <a:rPr lang="en-US" sz="2800" spc="-5" dirty="0" smtClean="0"/>
              <a:t> </a:t>
            </a:r>
            <a:r>
              <a:rPr lang="en-US" sz="2800" dirty="0" smtClean="0"/>
              <a:t>contain</a:t>
            </a:r>
            <a:r>
              <a:rPr lang="en-US" sz="2800" spc="-25" dirty="0" smtClean="0"/>
              <a:t> </a:t>
            </a:r>
            <a:r>
              <a:rPr lang="en-US" sz="2800" dirty="0" smtClean="0"/>
              <a:t>an </a:t>
            </a:r>
            <a:r>
              <a:rPr lang="en-US" sz="2800" spc="-5" dirty="0" smtClean="0"/>
              <a:t>¬SH</a:t>
            </a:r>
            <a:r>
              <a:rPr lang="en-US" sz="2800" spc="-10" dirty="0" smtClean="0"/>
              <a:t> </a:t>
            </a:r>
            <a:r>
              <a:rPr lang="en-US" sz="2800" dirty="0" smtClean="0"/>
              <a:t>group):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800" spc="-5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800" spc="-5" dirty="0" smtClean="0">
                <a:latin typeface="Times New Roman"/>
                <a:cs typeface="Times New Roman"/>
              </a:rPr>
              <a:t>The</a:t>
            </a:r>
            <a:r>
              <a:rPr lang="en-US" sz="2800" dirty="0" smtClean="0">
                <a:latin typeface="Times New Roman"/>
                <a:cs typeface="Times New Roman"/>
              </a:rPr>
              <a:t> resulting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free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sulfhydryl</a:t>
            </a:r>
            <a:r>
              <a:rPr lang="en-US" sz="28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groups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are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then</a:t>
            </a:r>
            <a:r>
              <a:rPr lang="en-US" sz="2800" spc="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alkylated</a:t>
            </a:r>
            <a:r>
              <a:rPr lang="en-US" sz="2800" spc="-5" dirty="0" smtClean="0">
                <a:latin typeface="Times New Roman"/>
                <a:cs typeface="Times New Roman"/>
              </a:rPr>
              <a:t>,</a:t>
            </a:r>
            <a:r>
              <a:rPr lang="en-US" sz="2800" spc="-1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usually</a:t>
            </a:r>
            <a:r>
              <a:rPr lang="en-US" sz="2800" spc="-1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by</a:t>
            </a:r>
            <a:r>
              <a:rPr lang="en-US" sz="2800" spc="1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treatment </a:t>
            </a:r>
            <a:r>
              <a:rPr lang="en-US" sz="2800" spc="-68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with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iodoacetate</a:t>
            </a:r>
            <a:r>
              <a:rPr lang="en-US" sz="2800" spc="-5" dirty="0" smtClean="0">
                <a:latin typeface="Times New Roman"/>
                <a:cs typeface="Times New Roman"/>
              </a:rPr>
              <a:t>,</a:t>
            </a:r>
            <a:r>
              <a:rPr lang="en-US" sz="2800" spc="-1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to</a:t>
            </a:r>
            <a:r>
              <a:rPr lang="en-US" sz="2800" spc="5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prevent</a:t>
            </a:r>
            <a:r>
              <a:rPr lang="en-US" sz="2800" spc="-1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the</a:t>
            </a:r>
            <a:r>
              <a:rPr lang="en-US" sz="2800" spc="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re-formation</a:t>
            </a:r>
            <a:r>
              <a:rPr lang="en-US" sz="2800" spc="1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of</a:t>
            </a:r>
            <a:r>
              <a:rPr lang="en-US" sz="2800" spc="1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disulfide</a:t>
            </a:r>
            <a:r>
              <a:rPr lang="en-US" sz="2800" spc="-25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bonds through </a:t>
            </a:r>
            <a:r>
              <a:rPr lang="en-US" sz="2800" spc="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oxidation</a:t>
            </a:r>
            <a:r>
              <a:rPr lang="en-US" sz="2800" spc="-30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by</a:t>
            </a:r>
            <a:r>
              <a:rPr lang="en-US" sz="2800" spc="-10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O</a:t>
            </a:r>
            <a:r>
              <a:rPr lang="en-US" sz="2800" spc="-5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spc="-5" dirty="0" smtClean="0">
                <a:latin typeface="Times New Roman"/>
                <a:cs typeface="Times New Roman"/>
              </a:rPr>
              <a:t>.</a:t>
            </a:r>
            <a:endParaRPr lang="en-US" sz="28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6858000" cy="2819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1248" y="5781675"/>
            <a:ext cx="708150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3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1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Large Polypeptides Are First Cleaved </a:t>
            </a:r>
            <a:r>
              <a:rPr lang="en-US" b="1" dirty="0" smtClean="0">
                <a:solidFill>
                  <a:srgbClr val="FF0000"/>
                </a:solidFill>
              </a:rPr>
              <a:t>Into Smaller </a:t>
            </a:r>
            <a:r>
              <a:rPr lang="en-US" b="1" dirty="0">
                <a:solidFill>
                  <a:srgbClr val="FF0000"/>
                </a:solidFill>
              </a:rPr>
              <a:t>Segments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While the first 20–30 residues of a peptide can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readily be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determined by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method, most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polypeptides contain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several hundred amino acids.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Consequently, most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polypeptides must first be cleaved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into smaller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peptides prior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sequencing.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Cleavage also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be necessary to circumvent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posttranslational modifications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render a protein’s α-amino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 “blocked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”, or unreactive with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reagent.</a:t>
            </a:r>
          </a:p>
        </p:txBody>
      </p:sp>
    </p:spTree>
    <p:extLst>
      <p:ext uri="{BB962C8B-B14F-4D97-AF65-F5344CB8AC3E}">
        <p14:creationId xmlns:p14="http://schemas.microsoft.com/office/powerpoint/2010/main" val="143380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It usually is necessary to generate several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peptides using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more than one method of cleavage. This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reflects both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inconsistency in the spacing of chemically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enzymatically susceptible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cleavage sites and the need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sets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peptides whose sequences overlap so one can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infer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sequence of the polypeptide from which they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derive.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Following cleavage, the resulting peptides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purified by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reversed-phase HPLC—or occasionally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SDS-PAGE—and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sequenced.</a:t>
            </a:r>
          </a:p>
        </p:txBody>
      </p:sp>
    </p:spTree>
    <p:extLst>
      <p:ext uri="{BB962C8B-B14F-4D97-AF65-F5344CB8AC3E}">
        <p14:creationId xmlns:p14="http://schemas.microsoft.com/office/powerpoint/2010/main" val="377106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Breakdown</a:t>
            </a:r>
            <a:r>
              <a:rPr lang="en-US" spc="-5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spc="-5" dirty="0" smtClean="0">
                <a:solidFill>
                  <a:srgbClr val="FF0000"/>
                </a:solidFill>
              </a:rPr>
              <a:t>polypeptides</a:t>
            </a:r>
            <a:r>
              <a:rPr lang="en-US" spc="-35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by </a:t>
            </a:r>
            <a:r>
              <a:rPr lang="en-US" spc="-5" dirty="0" smtClean="0">
                <a:solidFill>
                  <a:srgbClr val="FF0000"/>
                </a:solidFill>
              </a:rPr>
              <a:t>chemical</a:t>
            </a:r>
            <a:r>
              <a:rPr lang="en-US" spc="-20" dirty="0" smtClean="0">
                <a:solidFill>
                  <a:srgbClr val="FF0000"/>
                </a:solidFill>
              </a:rPr>
              <a:t> </a:t>
            </a:r>
            <a:r>
              <a:rPr lang="en-US" spc="-5" dirty="0" smtClean="0">
                <a:solidFill>
                  <a:srgbClr val="FF0000"/>
                </a:solidFill>
              </a:rPr>
              <a:t>methods</a:t>
            </a:r>
            <a:endParaRPr lang="en-US" dirty="0"/>
          </a:p>
        </p:txBody>
      </p:sp>
      <p:pic>
        <p:nvPicPr>
          <p:cNvPr id="5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32838"/>
            <a:ext cx="8869680" cy="54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07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1839</Words>
  <Application>Microsoft Office PowerPoint</Application>
  <PresentationFormat>On-screen Show (4:3)</PresentationFormat>
  <Paragraphs>103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Denaturation of proteins and protein sequencing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 Polypeptides Are First Cleaved Into Smaller Segments</vt:lpstr>
      <vt:lpstr>PowerPoint Presentation</vt:lpstr>
      <vt:lpstr>PowerPoint Presentation</vt:lpstr>
      <vt:lpstr>THE EDMAN REACTION ENABLES PEPTIDES &amp; PROTEINS TO BE SEQUENCED</vt:lpstr>
      <vt:lpstr>PowerPoint Presentation</vt:lpstr>
      <vt:lpstr>PowerPoint Presentation</vt:lpstr>
      <vt:lpstr>PowerPoint Presentation</vt:lpstr>
      <vt:lpstr>SANGER WAS THE FIRST TO DETERMINE THE SEQUENCE OF A POLYPEPTIDE</vt:lpstr>
      <vt:lpstr>PowerPoint Presentation</vt:lpstr>
      <vt:lpstr>PowerPoint Presentation</vt:lpstr>
      <vt:lpstr>PowerPoint Presentation</vt:lpstr>
      <vt:lpstr>PowerPoint Presentation</vt:lpstr>
      <vt:lpstr>Protein Sequencing Strategy</vt:lpstr>
      <vt:lpstr>PowerPoint Presentation</vt:lpstr>
      <vt:lpstr>PowerPoint Presentation</vt:lpstr>
      <vt:lpstr>GENOMICS ENABLES PROTEINS TO BE IDENTIFIED FROM SMALL AMOUNTS OF SEQUENCE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Denaturation of proteins, protein sequencing,  protein synthesis</dc:title>
  <dc:creator>MOHAMMED</dc:creator>
  <cp:lastModifiedBy>MOHAMMED</cp:lastModifiedBy>
  <cp:revision>56</cp:revision>
  <dcterms:created xsi:type="dcterms:W3CDTF">2024-11-09T21:50:26Z</dcterms:created>
  <dcterms:modified xsi:type="dcterms:W3CDTF">2024-11-12T07:00:56Z</dcterms:modified>
</cp:coreProperties>
</file>