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8" r:id="rId3"/>
    <p:sldId id="257" r:id="rId4"/>
    <p:sldId id="287" r:id="rId5"/>
    <p:sldId id="28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4" autoAdjust="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6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9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AC98-3F94-4505-AAFD-42F4EBAF2CD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FEA9-603C-4A82-9C04-4A5F80F1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2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Proteins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6477000"/>
            <a:ext cx="3124200" cy="3810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MOHAMMEDAL-ZUBAIDI, PhD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80560"/>
            <a:ext cx="9144000" cy="230124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parallel β-sheets, each strand is oriented in the same direction with peptide hydrogen bonds formed between the strands. </a:t>
            </a:r>
            <a:endParaRPr lang="en-US" dirty="0" smtClean="0"/>
          </a:p>
          <a:p>
            <a:pPr algn="just"/>
            <a:r>
              <a:rPr lang="en-US" dirty="0" smtClean="0"/>
              <a:t>Antiparallel </a:t>
            </a:r>
            <a:r>
              <a:rPr lang="en-US" dirty="0"/>
              <a:t>sheets are more stable, which is consistent with their hydrogen bonds being more linear. </a:t>
            </a:r>
          </a:p>
          <a:p>
            <a:pPr algn="just"/>
            <a:r>
              <a:rPr lang="en-US" dirty="0" smtClean="0"/>
              <a:t>Side </a:t>
            </a:r>
            <a:r>
              <a:rPr lang="en-US" dirty="0"/>
              <a:t>chains protrude from the sheet alternating in up and down direction projecting perpendicularly to the plane.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599552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Mixed </a:t>
            </a:r>
            <a:r>
              <a:rPr lang="en-US" b="1" dirty="0"/>
              <a:t>Sheets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57325"/>
            <a:ext cx="76485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8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6568442" cy="6248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4700" b="1" dirty="0" smtClean="0"/>
              <a:t>Turns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simplest secondary structure element. </a:t>
            </a:r>
          </a:p>
          <a:p>
            <a:pPr algn="just"/>
            <a:r>
              <a:rPr lang="en-US" dirty="0" smtClean="0"/>
              <a:t>Usually </a:t>
            </a:r>
            <a:r>
              <a:rPr lang="en-US" dirty="0"/>
              <a:t>involves four residues but sometimes requires only three. It consists of a hydrogen bond between the carbonyl oxygen of one residue (n) and the amide N–H of residue n+3, reversing the direction of the chain. </a:t>
            </a:r>
          </a:p>
          <a:p>
            <a:pPr algn="just"/>
            <a:r>
              <a:rPr lang="en-US" dirty="0" smtClean="0"/>
              <a:t>They </a:t>
            </a:r>
            <a:r>
              <a:rPr lang="en-US" dirty="0"/>
              <a:t>are comprised of an amino acid sequence which is usually hydrophilic and exposed to the solvent. 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usually consists of Pro at the second position of the turn and a </a:t>
            </a:r>
            <a:r>
              <a:rPr lang="en-US" dirty="0" err="1"/>
              <a:t>Gly</a:t>
            </a:r>
            <a:r>
              <a:rPr lang="en-US" dirty="0"/>
              <a:t> at the third/fourth position. </a:t>
            </a:r>
          </a:p>
          <a:p>
            <a:pPr algn="just"/>
            <a:r>
              <a:rPr lang="en-US" dirty="0" smtClean="0"/>
              <a:t>Turns </a:t>
            </a:r>
            <a:r>
              <a:rPr lang="en-US" dirty="0"/>
              <a:t>occur frequently whenever strands in β-sheets change direction.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2" y="2133600"/>
            <a:ext cx="265175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6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Tertiary </a:t>
            </a:r>
            <a:r>
              <a:rPr lang="en-US" b="1" dirty="0"/>
              <a:t>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Combination </a:t>
            </a:r>
            <a:r>
              <a:rPr lang="en-US" dirty="0"/>
              <a:t>of various secondary structures in a protein results in its three-dimensional structure.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folding of a protein molecule into a distinct three-dimensional structure determines its function. </a:t>
            </a:r>
          </a:p>
          <a:p>
            <a:pPr algn="just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88883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62" y="3032760"/>
            <a:ext cx="478611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8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9" y="518160"/>
            <a:ext cx="8513601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2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Quaternary </a:t>
            </a:r>
            <a:r>
              <a:rPr lang="en-US" b="1" dirty="0"/>
              <a:t>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3352799"/>
          </a:xfrm>
        </p:spPr>
        <p:txBody>
          <a:bodyPr>
            <a:noAutofit/>
          </a:bodyPr>
          <a:lstStyle/>
          <a:p>
            <a:pPr algn="just"/>
            <a:r>
              <a:rPr lang="en-US" sz="2300" dirty="0" smtClean="0"/>
              <a:t>A </a:t>
            </a:r>
            <a:r>
              <a:rPr lang="en-US" sz="2300" dirty="0"/>
              <a:t>unique tertiary structure of a protein can often result in the assembly of the protein into a distinct quaternary structure consisting of a fixed stoichiometry of protein chains within the complex. </a:t>
            </a:r>
          </a:p>
          <a:p>
            <a:pPr algn="just"/>
            <a:r>
              <a:rPr lang="en-US" sz="2300" dirty="0" smtClean="0"/>
              <a:t>Assembly </a:t>
            </a:r>
            <a:r>
              <a:rPr lang="en-US" sz="2300" dirty="0"/>
              <a:t>can occur between the same proteins or between different polypeptide chains. </a:t>
            </a:r>
          </a:p>
          <a:p>
            <a:pPr algn="just"/>
            <a:r>
              <a:rPr lang="en-US" sz="2300" dirty="0" smtClean="0"/>
              <a:t>Each </a:t>
            </a:r>
            <a:r>
              <a:rPr lang="en-US" sz="2300" dirty="0"/>
              <a:t>molecule in the complex is called a subunit. </a:t>
            </a:r>
          </a:p>
          <a:p>
            <a:pPr algn="just"/>
            <a:r>
              <a:rPr lang="en-US" sz="2300" dirty="0" smtClean="0"/>
              <a:t>The </a:t>
            </a:r>
            <a:r>
              <a:rPr lang="en-US" sz="2300" dirty="0"/>
              <a:t>formation of quaternary structure occurs via non-covalent interactions or through disulfide bonds between the subunits.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" y="4495800"/>
            <a:ext cx="240759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75" y="4495800"/>
            <a:ext cx="222170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3" y="4495800"/>
            <a:ext cx="223404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88" y="4495800"/>
            <a:ext cx="22375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1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304800"/>
            <a:ext cx="91821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Functions and Classification of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Functions / importance of Proteins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495300" y="2362200"/>
            <a:ext cx="815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Type		Examples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Structural 	tendons, cartilage, hair, nails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Contractile	muscles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Transport 	hemoglobin, albumin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Storage		</a:t>
            </a:r>
            <a:r>
              <a:rPr lang="en-US" sz="2800" b="1" dirty="0" err="1" smtClean="0">
                <a:solidFill>
                  <a:srgbClr val="002060"/>
                </a:solidFill>
              </a:rPr>
              <a:t>ferritin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Hormonal	           </a:t>
            </a:r>
            <a:r>
              <a:rPr lang="en-US" sz="2800" b="1" dirty="0" err="1" smtClean="0">
                <a:solidFill>
                  <a:srgbClr val="002060"/>
                </a:solidFill>
              </a:rPr>
              <a:t>eg</a:t>
            </a:r>
            <a:r>
              <a:rPr lang="en-US" sz="2800" b="1" dirty="0" smtClean="0">
                <a:solidFill>
                  <a:srgbClr val="002060"/>
                </a:solidFill>
              </a:rPr>
              <a:t>. insulin, growth hormone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Enzyme	           </a:t>
            </a:r>
            <a:r>
              <a:rPr lang="en-US" sz="2800" b="1" dirty="0" err="1" smtClean="0">
                <a:solidFill>
                  <a:srgbClr val="002060"/>
                </a:solidFill>
              </a:rPr>
              <a:t>eg</a:t>
            </a:r>
            <a:r>
              <a:rPr lang="en-US" sz="2800" b="1" dirty="0" smtClean="0">
                <a:solidFill>
                  <a:srgbClr val="002060"/>
                </a:solidFill>
              </a:rPr>
              <a:t>.  </a:t>
            </a:r>
            <a:r>
              <a:rPr lang="en-US" sz="2800" b="1" dirty="0" err="1" smtClean="0">
                <a:solidFill>
                  <a:srgbClr val="002060"/>
                </a:solidFill>
              </a:rPr>
              <a:t>hydroxylases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Protection	</a:t>
            </a:r>
            <a:r>
              <a:rPr lang="en-US" sz="2800" b="1" dirty="0" err="1" smtClean="0">
                <a:solidFill>
                  <a:srgbClr val="002060"/>
                </a:solidFill>
              </a:rPr>
              <a:t>immunoglobulins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Energy                 4.1 </a:t>
            </a:r>
            <a:r>
              <a:rPr lang="en-US" sz="2800" b="1" dirty="0" err="1" smtClean="0">
                <a:solidFill>
                  <a:srgbClr val="002060"/>
                </a:solidFill>
              </a:rPr>
              <a:t>k.cal</a:t>
            </a:r>
            <a:r>
              <a:rPr lang="en-US" sz="2800" b="1" dirty="0" smtClean="0">
                <a:solidFill>
                  <a:srgbClr val="002060"/>
                </a:solidFill>
              </a:rPr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341170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9067800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Classification of proteins based on physical properties (Shape)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91600" cy="55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Classification of proteins based on  function</a:t>
            </a:r>
            <a:endParaRPr lang="en-US" sz="3600" b="1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75" y="762000"/>
            <a:ext cx="78706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CONFORMATION VERSUS</a:t>
            </a:r>
            <a:br>
              <a:rPr lang="en-US" b="1" dirty="0"/>
            </a:br>
            <a:r>
              <a:rPr lang="en-US" b="1" dirty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Configuration </a:t>
            </a:r>
            <a:r>
              <a:rPr lang="en-US" dirty="0"/>
              <a:t>refers to the geometric </a:t>
            </a:r>
            <a:r>
              <a:rPr lang="en-US" dirty="0" smtClean="0"/>
              <a:t>relationship between </a:t>
            </a:r>
            <a:r>
              <a:rPr lang="en-US" dirty="0"/>
              <a:t>a given set of atoms, for </a:t>
            </a:r>
            <a:r>
              <a:rPr lang="en-US" dirty="0" smtClean="0"/>
              <a:t>example, those </a:t>
            </a:r>
            <a:r>
              <a:rPr lang="en-US" dirty="0"/>
              <a:t>that distinguish L- from D-amino acids. </a:t>
            </a:r>
            <a:r>
              <a:rPr lang="en-US" dirty="0" err="1" smtClean="0"/>
              <a:t>Interconversion</a:t>
            </a:r>
            <a:r>
              <a:rPr lang="en-US" dirty="0" smtClean="0"/>
              <a:t> of </a:t>
            </a:r>
            <a:r>
              <a:rPr lang="en-US" i="1" dirty="0" err="1"/>
              <a:t>configurational</a:t>
            </a:r>
            <a:r>
              <a:rPr lang="en-US" i="1" dirty="0"/>
              <a:t> </a:t>
            </a:r>
            <a:r>
              <a:rPr lang="en-US" dirty="0"/>
              <a:t>alternatives requires </a:t>
            </a:r>
            <a:r>
              <a:rPr lang="en-US" dirty="0" smtClean="0"/>
              <a:t>breaking covalent </a:t>
            </a:r>
            <a:r>
              <a:rPr lang="en-US" dirty="0"/>
              <a:t>bonds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Conformation </a:t>
            </a:r>
            <a:r>
              <a:rPr lang="en-US" dirty="0"/>
              <a:t>refers to the spatial </a:t>
            </a:r>
            <a:r>
              <a:rPr lang="en-US" dirty="0" smtClean="0"/>
              <a:t>relationship of </a:t>
            </a:r>
            <a:r>
              <a:rPr lang="en-US" dirty="0"/>
              <a:t>every atom in a molecule. </a:t>
            </a:r>
            <a:r>
              <a:rPr lang="en-US" dirty="0" err="1" smtClean="0"/>
              <a:t>Interconversion</a:t>
            </a:r>
            <a:r>
              <a:rPr lang="en-US" dirty="0" smtClean="0"/>
              <a:t> between </a:t>
            </a:r>
            <a:r>
              <a:rPr lang="en-US" dirty="0"/>
              <a:t>conformers occurs without covalent bond </a:t>
            </a:r>
            <a:r>
              <a:rPr lang="en-US" dirty="0" smtClean="0"/>
              <a:t>rupture, with </a:t>
            </a:r>
            <a:r>
              <a:rPr lang="en-US" dirty="0"/>
              <a:t>retention of configuration, and typically </a:t>
            </a:r>
            <a:r>
              <a:rPr lang="en-US" dirty="0" smtClean="0"/>
              <a:t>via rotation </a:t>
            </a:r>
            <a:r>
              <a:rPr lang="en-US" dirty="0"/>
              <a:t>about single bonds.</a:t>
            </a:r>
          </a:p>
        </p:txBody>
      </p:sp>
    </p:spTree>
    <p:extLst>
      <p:ext uri="{BB962C8B-B14F-4D97-AF65-F5344CB8AC3E}">
        <p14:creationId xmlns:p14="http://schemas.microsoft.com/office/powerpoint/2010/main" val="20106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438400"/>
            <a:ext cx="8610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3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Another Classification (composition)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I: Simple, </a:t>
            </a:r>
            <a:r>
              <a:rPr lang="en-US" dirty="0" smtClean="0"/>
              <a:t>contain only </a:t>
            </a:r>
            <a:r>
              <a:rPr lang="en-US" b="1" dirty="0" smtClean="0">
                <a:solidFill>
                  <a:srgbClr val="00499A"/>
                </a:solidFill>
              </a:rPr>
              <a:t>amino acid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499A"/>
                </a:solidFill>
              </a:rPr>
              <a:t>residues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II: Conjugated, </a:t>
            </a:r>
            <a:r>
              <a:rPr lang="en-US" dirty="0" smtClean="0"/>
              <a:t>contain </a:t>
            </a:r>
            <a:r>
              <a:rPr lang="en-US" b="1" dirty="0" smtClean="0">
                <a:solidFill>
                  <a:srgbClr val="00499A"/>
                </a:solidFill>
              </a:rPr>
              <a:t>amino acid residues</a:t>
            </a:r>
            <a:r>
              <a:rPr lang="en-US" dirty="0" smtClean="0"/>
              <a:t> and other organic or inorganic components (</a:t>
            </a:r>
            <a:r>
              <a:rPr lang="en-US" b="1" dirty="0" smtClean="0">
                <a:solidFill>
                  <a:srgbClr val="FF0000"/>
                </a:solidFill>
              </a:rPr>
              <a:t>prosthetic groups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III. </a:t>
            </a:r>
            <a:r>
              <a:rPr lang="en-US" dirty="0" smtClean="0">
                <a:solidFill>
                  <a:schemeClr val="tx1"/>
                </a:solidFill>
              </a:rPr>
              <a:t>Derived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3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 I:   SIMPLE PROTEINS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52400" y="914400"/>
            <a:ext cx="2133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Albumin</a:t>
            </a:r>
          </a:p>
          <a:p>
            <a:pPr>
              <a:spcBef>
                <a:spcPts val="200"/>
              </a:spcBef>
            </a:pPr>
            <a:endParaRPr lang="en-US" sz="2600" dirty="0" smtClean="0"/>
          </a:p>
          <a:p>
            <a:r>
              <a:rPr lang="en-US" sz="2600" b="1" dirty="0" smtClean="0">
                <a:solidFill>
                  <a:srgbClr val="00B050"/>
                </a:solidFill>
              </a:rPr>
              <a:t>Globulin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b="1" dirty="0" err="1" smtClean="0">
                <a:solidFill>
                  <a:srgbClr val="0070C0"/>
                </a:solidFill>
              </a:rPr>
              <a:t>Globin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endParaRPr lang="en-US" sz="2600" dirty="0" smtClean="0"/>
          </a:p>
          <a:p>
            <a:r>
              <a:rPr lang="en-US" sz="2600" dirty="0" err="1" smtClean="0"/>
              <a:t>Prolamines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</a:rPr>
              <a:t>Histones</a:t>
            </a:r>
            <a:endParaRPr lang="en-US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600" dirty="0" smtClean="0"/>
          </a:p>
          <a:p>
            <a:r>
              <a:rPr lang="en-US" sz="2600" dirty="0" err="1" smtClean="0"/>
              <a:t>Protamines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r>
              <a:rPr lang="en-US" sz="2600" b="1" dirty="0" err="1" smtClean="0">
                <a:solidFill>
                  <a:srgbClr val="7030A0"/>
                </a:solidFill>
              </a:rPr>
              <a:t>Albuminoid</a:t>
            </a:r>
            <a:r>
              <a:rPr lang="en-US" sz="2400" b="1" dirty="0" err="1" smtClean="0">
                <a:solidFill>
                  <a:srgbClr val="7030A0"/>
                </a:solidFill>
              </a:rPr>
              <a:t>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/>
        </p:nvSpPr>
        <p:spPr>
          <a:xfrm>
            <a:off x="2209800" y="914400"/>
            <a:ext cx="70866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Water soluble , coagulated by heat </a:t>
            </a:r>
            <a:r>
              <a:rPr lang="en-US" sz="2400" dirty="0" err="1" smtClean="0"/>
              <a:t>eg</a:t>
            </a:r>
            <a:r>
              <a:rPr lang="en-US" sz="2400" dirty="0" smtClean="0"/>
              <a:t>. albumin, </a:t>
            </a:r>
            <a:r>
              <a:rPr lang="en-US" sz="2400" dirty="0" err="1" smtClean="0"/>
              <a:t>lactalbumin</a:t>
            </a:r>
            <a:r>
              <a:rPr lang="en-US" sz="2400" dirty="0" smtClean="0"/>
              <a:t>, </a:t>
            </a:r>
            <a:r>
              <a:rPr lang="en-US" sz="2400" dirty="0" err="1" smtClean="0"/>
              <a:t>ovalbumin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Insoluble in water, soluble in dilute salt solutions. Heat </a:t>
            </a:r>
            <a:r>
              <a:rPr lang="en-US" sz="2400" b="1" dirty="0" err="1" smtClean="0">
                <a:solidFill>
                  <a:srgbClr val="00B050"/>
                </a:solidFill>
              </a:rPr>
              <a:t>coagulable</a:t>
            </a:r>
            <a:r>
              <a:rPr lang="en-US" sz="2400" b="1" dirty="0" smtClean="0">
                <a:solidFill>
                  <a:srgbClr val="00B050"/>
                </a:solidFill>
              </a:rPr>
              <a:t> to variable extent </a:t>
            </a:r>
            <a:r>
              <a:rPr lang="en-US" sz="2400" b="1" dirty="0" err="1" smtClean="0">
                <a:solidFill>
                  <a:srgbClr val="00B050"/>
                </a:solidFill>
              </a:rPr>
              <a:t>eg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lact</a:t>
            </a:r>
            <a:r>
              <a:rPr lang="en-US" sz="2400" b="1" dirty="0" smtClean="0">
                <a:solidFill>
                  <a:srgbClr val="00B050"/>
                </a:solidFill>
              </a:rPr>
              <a:t> globulins, immune globulins, </a:t>
            </a:r>
            <a:r>
              <a:rPr lang="en-US" sz="2400" b="1" dirty="0" err="1" smtClean="0">
                <a:solidFill>
                  <a:srgbClr val="00B050"/>
                </a:solidFill>
              </a:rPr>
              <a:t>myosine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Rich in </a:t>
            </a:r>
            <a:r>
              <a:rPr lang="en-US" sz="2400" b="1" dirty="0" err="1" smtClean="0">
                <a:solidFill>
                  <a:srgbClr val="0070C0"/>
                </a:solidFill>
              </a:rPr>
              <a:t>histidine</a:t>
            </a:r>
            <a:r>
              <a:rPr lang="en-US" sz="2400" b="1" dirty="0" smtClean="0">
                <a:solidFill>
                  <a:srgbClr val="0070C0"/>
                </a:solidFill>
              </a:rPr>
              <a:t>. Unite  with </a:t>
            </a:r>
            <a:r>
              <a:rPr lang="en-US" sz="2400" b="1" dirty="0" err="1" smtClean="0">
                <a:solidFill>
                  <a:srgbClr val="0070C0"/>
                </a:solidFill>
              </a:rPr>
              <a:t>heme</a:t>
            </a:r>
            <a:r>
              <a:rPr lang="en-US" sz="2400" b="1" dirty="0" smtClean="0">
                <a:solidFill>
                  <a:srgbClr val="0070C0"/>
                </a:solidFill>
              </a:rPr>
              <a:t> to form hemoglobin</a:t>
            </a:r>
          </a:p>
          <a:p>
            <a:r>
              <a:rPr lang="en-US" sz="2400" dirty="0" smtClean="0"/>
              <a:t>Soluble in 70-80% ethanol and insoluble in water 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dirty="0" err="1" smtClean="0"/>
              <a:t>gliadin</a:t>
            </a:r>
            <a:r>
              <a:rPr lang="en-US" sz="2400" dirty="0" smtClean="0"/>
              <a:t> of  wheat and </a:t>
            </a:r>
            <a:r>
              <a:rPr lang="en-US" sz="2400" dirty="0" err="1" smtClean="0"/>
              <a:t>zein</a:t>
            </a:r>
            <a:r>
              <a:rPr lang="en-US" sz="2400" dirty="0" smtClean="0"/>
              <a:t> of maize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Soluble in water but not in ammonium hydroxide. Present in nucleus</a:t>
            </a:r>
          </a:p>
          <a:p>
            <a:r>
              <a:rPr lang="en-US" sz="2400" dirty="0" smtClean="0"/>
              <a:t>Like </a:t>
            </a:r>
            <a:r>
              <a:rPr lang="en-US" sz="2400" dirty="0" err="1" smtClean="0"/>
              <a:t>histones</a:t>
            </a:r>
            <a:r>
              <a:rPr lang="en-US" sz="2400" dirty="0" smtClean="0"/>
              <a:t> but present in sperm cells. Soluble in ammonium hydroxide.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Also called </a:t>
            </a:r>
            <a:r>
              <a:rPr lang="en-US" sz="2400" b="1" dirty="0" err="1" smtClean="0">
                <a:solidFill>
                  <a:srgbClr val="7030A0"/>
                </a:solidFill>
              </a:rPr>
              <a:t>scleroproteins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eg</a:t>
            </a:r>
            <a:r>
              <a:rPr lang="en-US" sz="2400" b="1" dirty="0" smtClean="0">
                <a:solidFill>
                  <a:srgbClr val="7030A0"/>
                </a:solidFill>
              </a:rPr>
              <a:t>. collagen , </a:t>
            </a:r>
            <a:r>
              <a:rPr lang="en-US" sz="2400" b="1" dirty="0" err="1" smtClean="0">
                <a:solidFill>
                  <a:srgbClr val="7030A0"/>
                </a:solidFill>
              </a:rPr>
              <a:t>elastin</a:t>
            </a:r>
            <a:r>
              <a:rPr lang="en-US" sz="2400" b="1" dirty="0" smtClean="0">
                <a:solidFill>
                  <a:srgbClr val="7030A0"/>
                </a:solidFill>
              </a:rPr>
              <a:t> and keratin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83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II:  CONGUGATED 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83640"/>
            <a:ext cx="8610600" cy="56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III: Derived Proteins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228600" y="1600201"/>
            <a:ext cx="4114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/>
              <a:t>Are </a:t>
            </a:r>
            <a:r>
              <a:rPr lang="en-US" dirty="0"/>
              <a:t>degradation products obtained by the action of acids, </a:t>
            </a:r>
            <a:r>
              <a:rPr lang="en-US" dirty="0" err="1"/>
              <a:t>alkalies</a:t>
            </a:r>
            <a:r>
              <a:rPr lang="en-US" dirty="0"/>
              <a:t>, and enzymes on </a:t>
            </a:r>
            <a:r>
              <a:rPr lang="en-US" dirty="0" smtClean="0"/>
              <a:t>protein.</a:t>
            </a:r>
          </a:p>
          <a:p>
            <a:pPr algn="just"/>
            <a:r>
              <a:rPr lang="en-US" dirty="0" smtClean="0"/>
              <a:t>Primary Derived (</a:t>
            </a:r>
            <a:r>
              <a:rPr lang="en-US" dirty="0"/>
              <a:t>insoluble in water but soluble in acids and </a:t>
            </a:r>
            <a:r>
              <a:rPr lang="en-US" dirty="0" smtClean="0"/>
              <a:t>alkalis)</a:t>
            </a:r>
          </a:p>
          <a:p>
            <a:pPr algn="just"/>
            <a:r>
              <a:rPr lang="en-US" dirty="0" smtClean="0"/>
              <a:t>Secondary Derived (</a:t>
            </a:r>
            <a:r>
              <a:rPr lang="en-US" dirty="0"/>
              <a:t>soluble in water and coagulated by </a:t>
            </a:r>
            <a:r>
              <a:rPr lang="en-US" dirty="0" smtClean="0"/>
              <a:t>heat)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/>
        </p:nvSpPr>
        <p:spPr>
          <a:xfrm>
            <a:off x="4267200" y="1658005"/>
            <a:ext cx="5029200" cy="519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e.g</a:t>
            </a:r>
            <a:r>
              <a:rPr lang="en-US" dirty="0"/>
              <a:t>.</a:t>
            </a:r>
            <a:r>
              <a:rPr lang="en-US" dirty="0" smtClean="0"/>
              <a:t> denatured proteins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Polypeptides, </a:t>
            </a:r>
            <a:r>
              <a:rPr lang="en-US" dirty="0" err="1" smtClean="0"/>
              <a:t>oligopeptides</a:t>
            </a:r>
            <a:r>
              <a:rPr lang="en-US" dirty="0" smtClean="0"/>
              <a:t>, </a:t>
            </a:r>
            <a:r>
              <a:rPr lang="en-US" dirty="0" err="1" smtClean="0"/>
              <a:t>proteoses</a:t>
            </a:r>
            <a:r>
              <a:rPr lang="en-US" dirty="0" smtClean="0"/>
              <a:t>, peptones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2173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Protein </a:t>
            </a:r>
            <a:r>
              <a:rPr lang="en-US" b="1" dirty="0"/>
              <a:t>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105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Primary </a:t>
            </a:r>
            <a:r>
              <a:rPr lang="en-US" b="1" dirty="0"/>
              <a:t>structure: </a:t>
            </a:r>
            <a:r>
              <a:rPr lang="en-US" dirty="0"/>
              <a:t>the amino acid sequence of a protein. </a:t>
            </a:r>
          </a:p>
          <a:p>
            <a:pPr algn="just"/>
            <a:r>
              <a:rPr lang="en-US" b="1" dirty="0" smtClean="0"/>
              <a:t>Secondary </a:t>
            </a:r>
            <a:r>
              <a:rPr lang="en-US" b="1" dirty="0"/>
              <a:t>structure: </a:t>
            </a:r>
            <a:r>
              <a:rPr lang="en-US" dirty="0"/>
              <a:t>a specific local structure that is produced by hydrogen bonding within the backbone. </a:t>
            </a:r>
          </a:p>
          <a:p>
            <a:pPr algn="just"/>
            <a:r>
              <a:rPr lang="en-US" b="1" dirty="0" smtClean="0"/>
              <a:t>Tertiary </a:t>
            </a:r>
            <a:r>
              <a:rPr lang="en-US" b="1" dirty="0"/>
              <a:t>structure: </a:t>
            </a:r>
            <a:r>
              <a:rPr lang="en-US" dirty="0"/>
              <a:t>the three dimensional structure of a single amino acid chain which is produced by interactions of secondary structures. </a:t>
            </a:r>
          </a:p>
          <a:p>
            <a:pPr algn="just"/>
            <a:r>
              <a:rPr lang="en-US" b="1" dirty="0" smtClean="0"/>
              <a:t>Quaternary </a:t>
            </a:r>
            <a:r>
              <a:rPr lang="en-US" b="1" dirty="0"/>
              <a:t>structure: </a:t>
            </a:r>
            <a:r>
              <a:rPr lang="en-US" dirty="0"/>
              <a:t>the three dimensional structure of protein that is resulted from intermolecular interaction within two or more protein units. </a:t>
            </a:r>
          </a:p>
          <a:p>
            <a:pPr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914400"/>
            <a:ext cx="22288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8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PROTEIN STRUCTURE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06375" y="1212850"/>
            <a:ext cx="72263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b="1" dirty="0" smtClean="0">
                <a:solidFill>
                  <a:srgbClr val="FF0000"/>
                </a:solidFill>
              </a:rPr>
              <a:t>Primary protein structure:</a:t>
            </a:r>
            <a:r>
              <a:rPr lang="en-US" dirty="0" smtClean="0"/>
              <a:t> </a:t>
            </a:r>
          </a:p>
          <a:p>
            <a:pPr lvl="1" algn="just" eaLnBrk="1" hangingPunct="1"/>
            <a:r>
              <a:rPr lang="en-US" dirty="0" smtClean="0"/>
              <a:t>Is the linear sequence of </a:t>
            </a:r>
            <a:r>
              <a:rPr lang="en-US" b="1" dirty="0" smtClean="0">
                <a:solidFill>
                  <a:srgbClr val="00499A"/>
                </a:solidFill>
              </a:rPr>
              <a:t>amino acids</a:t>
            </a:r>
            <a:r>
              <a:rPr lang="en-US" dirty="0" smtClean="0"/>
              <a:t> in a </a:t>
            </a:r>
            <a:r>
              <a:rPr lang="en-US" b="1" dirty="0" smtClean="0">
                <a:solidFill>
                  <a:srgbClr val="00499A"/>
                </a:solidFill>
              </a:rPr>
              <a:t>protein</a:t>
            </a:r>
            <a:r>
              <a:rPr lang="en-US" dirty="0" smtClean="0"/>
              <a:t> chain.</a:t>
            </a:r>
          </a:p>
          <a:p>
            <a:pPr lvl="1" algn="just" eaLnBrk="1" hangingPunct="1"/>
            <a:r>
              <a:rPr lang="en-US" dirty="0" smtClean="0"/>
              <a:t>Determines </a:t>
            </a:r>
            <a:r>
              <a:rPr lang="en-US" b="1" dirty="0" smtClean="0">
                <a:solidFill>
                  <a:srgbClr val="00499A"/>
                </a:solidFill>
              </a:rPr>
              <a:t>secondary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499A"/>
                </a:solidFill>
              </a:rPr>
              <a:t>tertiary structures</a:t>
            </a:r>
            <a:r>
              <a:rPr lang="en-US" dirty="0" smtClean="0"/>
              <a:t>.</a:t>
            </a:r>
          </a:p>
          <a:p>
            <a:pPr lvl="1" algn="just" eaLnBrk="1" hangingPunct="1"/>
            <a:r>
              <a:rPr lang="en-US" dirty="0" smtClean="0"/>
              <a:t>Is important for the functioning of </a:t>
            </a:r>
            <a:r>
              <a:rPr lang="en-US" b="1" dirty="0" smtClean="0">
                <a:solidFill>
                  <a:srgbClr val="00499A"/>
                </a:solidFill>
              </a:rPr>
              <a:t>proteins; </a:t>
            </a:r>
            <a:r>
              <a:rPr lang="en-US" dirty="0" smtClean="0"/>
              <a:t>small variations in the primary structure can cause profound differences in the functioning of proteins.</a:t>
            </a:r>
          </a:p>
        </p:txBody>
      </p:sp>
      <p:pic>
        <p:nvPicPr>
          <p:cNvPr id="9" name="Picture 8" descr="19_F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1236663"/>
            <a:ext cx="135255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3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PROTEIN STRUCTURE</a:t>
            </a:r>
            <a:endParaRPr lang="en-US" dirty="0"/>
          </a:p>
        </p:txBody>
      </p:sp>
      <p:pic>
        <p:nvPicPr>
          <p:cNvPr id="4" name="Content Placeholder 3" descr="19T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7" y="1143000"/>
            <a:ext cx="4803907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5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Secondary Structure</a:t>
            </a:r>
            <a:endParaRPr lang="en-US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52525"/>
            <a:ext cx="74104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915737" cy="548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b="1" dirty="0" smtClean="0"/>
              <a:t>α- </a:t>
            </a:r>
            <a:r>
              <a:rPr lang="en-US" sz="2400" b="1" dirty="0"/>
              <a:t>Helices </a:t>
            </a:r>
            <a:endParaRPr lang="en-US" sz="2400" b="1" dirty="0" smtClean="0"/>
          </a:p>
          <a:p>
            <a:pPr algn="just"/>
            <a:r>
              <a:rPr lang="en-US" sz="2200" dirty="0" smtClean="0"/>
              <a:t>Alpha </a:t>
            </a:r>
            <a:r>
              <a:rPr lang="en-US" sz="2200" dirty="0"/>
              <a:t>helices are versatile cylindrical structures stabilized by a network of backbone hydrogen bonds between C=O and N–H groups close together in the sequence. </a:t>
            </a:r>
          </a:p>
          <a:p>
            <a:pPr algn="just"/>
            <a:r>
              <a:rPr lang="en-US" sz="2200" dirty="0" smtClean="0"/>
              <a:t>In </a:t>
            </a:r>
            <a:r>
              <a:rPr lang="en-US" sz="2200" dirty="0"/>
              <a:t>an alpha helix, the carbonyl oxygen atom of each residue (n) accepts a hydrogen bond from the amide nitrogen four residues further along (n+4) in the sequence, so that all of the polar amide groups in the helix are hydrogen bonded to one another. </a:t>
            </a:r>
          </a:p>
          <a:p>
            <a:pPr algn="just"/>
            <a:r>
              <a:rPr lang="en-US" sz="2200" dirty="0" smtClean="0"/>
              <a:t>At </a:t>
            </a:r>
            <a:r>
              <a:rPr lang="en-US" sz="2200" dirty="0"/>
              <a:t>the start of an α-helix, four amide groups are always free, and at the end of an α-helix, four carbonyl groups are also free. As a result, both ends of an α-helix are highly polar.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36" y="0"/>
            <a:ext cx="3228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0" y="5471160"/>
            <a:ext cx="589812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91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result is a cylindrical structure where the wall of the cylinder is formed by the hydrogen-bonded backbone, and the outside is studded with side chains. The protruding side chains determine the interactions of the alpha helix both with other parts of a folded protein chain and with other protein molecules. </a:t>
            </a:r>
          </a:p>
          <a:p>
            <a:pPr algn="just"/>
            <a:r>
              <a:rPr lang="en-US" dirty="0" smtClean="0"/>
              <a:t>Often </a:t>
            </a:r>
            <a:r>
              <a:rPr lang="en-US" dirty="0"/>
              <a:t>an α-helix serves as a building block for the three-dimensional structure of globular proteins by bringing hydrophobic side chains to one side of a helix and hydrophilic side chains to the opposite side of the same helix. </a:t>
            </a:r>
          </a:p>
          <a:p>
            <a:pPr algn="just"/>
            <a:r>
              <a:rPr lang="en-US" dirty="0" smtClean="0"/>
              <a:t>Not </a:t>
            </a:r>
            <a:r>
              <a:rPr lang="en-US" dirty="0"/>
              <a:t>all polypeptide sequences adopt α-helical structures. Small hydrophobic residues such as </a:t>
            </a:r>
            <a:r>
              <a:rPr lang="en-US" dirty="0" err="1"/>
              <a:t>Ala</a:t>
            </a:r>
            <a:r>
              <a:rPr lang="en-US" dirty="0"/>
              <a:t> and </a:t>
            </a:r>
            <a:r>
              <a:rPr lang="en-US" dirty="0" err="1"/>
              <a:t>Leu</a:t>
            </a:r>
            <a:r>
              <a:rPr lang="en-US" dirty="0"/>
              <a:t> are strong helix formers. Pro acts as a helix breaker because the rotation around the N-Cα bond is </a:t>
            </a:r>
            <a:r>
              <a:rPr lang="en-US" dirty="0" smtClean="0"/>
              <a:t>impossible (</a:t>
            </a:r>
            <a:r>
              <a:rPr lang="en-US" dirty="0"/>
              <a:t>the </a:t>
            </a:r>
            <a:r>
              <a:rPr lang="en-US" dirty="0" smtClean="0"/>
              <a:t>peptide bond </a:t>
            </a:r>
            <a:r>
              <a:rPr lang="en-US" dirty="0"/>
              <a:t>nitrogen of </a:t>
            </a:r>
            <a:r>
              <a:rPr lang="en-US" dirty="0" err="1"/>
              <a:t>proline</a:t>
            </a:r>
            <a:r>
              <a:rPr lang="en-US" dirty="0"/>
              <a:t> lacks a hydrogen atom to </a:t>
            </a:r>
            <a:r>
              <a:rPr lang="en-US" dirty="0" smtClean="0"/>
              <a:t>contribute to </a:t>
            </a:r>
            <a:r>
              <a:rPr lang="en-US" dirty="0"/>
              <a:t>a hydrogen bond, </a:t>
            </a:r>
            <a:r>
              <a:rPr lang="en-US" dirty="0" err="1"/>
              <a:t>proline</a:t>
            </a:r>
            <a:r>
              <a:rPr lang="en-US" dirty="0"/>
              <a:t> can only be </a:t>
            </a:r>
            <a:r>
              <a:rPr lang="en-US" dirty="0" smtClean="0"/>
              <a:t>stably accommodated </a:t>
            </a:r>
            <a:r>
              <a:rPr lang="en-US" dirty="0"/>
              <a:t>within the first turn of an α </a:t>
            </a:r>
            <a:r>
              <a:rPr lang="en-US" dirty="0" smtClean="0"/>
              <a:t>helix. When </a:t>
            </a:r>
            <a:r>
              <a:rPr lang="en-US" dirty="0"/>
              <a:t>present elsewhere, </a:t>
            </a:r>
            <a:r>
              <a:rPr lang="en-US" dirty="0" err="1"/>
              <a:t>proline</a:t>
            </a:r>
            <a:r>
              <a:rPr lang="en-US" dirty="0"/>
              <a:t> disrupts the </a:t>
            </a:r>
            <a:r>
              <a:rPr lang="en-US" dirty="0" smtClean="0"/>
              <a:t>conformation of </a:t>
            </a:r>
            <a:r>
              <a:rPr lang="en-US" dirty="0"/>
              <a:t>the helix, producing a </a:t>
            </a:r>
            <a:r>
              <a:rPr lang="en-US" dirty="0" smtClean="0"/>
              <a:t>bend).</a:t>
            </a:r>
            <a:r>
              <a:rPr lang="en-US" dirty="0" smtClean="0"/>
              <a:t> </a:t>
            </a:r>
            <a:r>
              <a:rPr lang="en-US" dirty="0" err="1"/>
              <a:t>Gly</a:t>
            </a:r>
            <a:r>
              <a:rPr lang="en-US" dirty="0"/>
              <a:t> acts as a helix breaker because the tiny R-group supports other </a:t>
            </a:r>
            <a:r>
              <a:rPr lang="en-US" dirty="0" smtClean="0"/>
              <a:t>conformations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Because of </a:t>
            </a:r>
            <a:r>
              <a:rPr lang="en-US" dirty="0" smtClean="0"/>
              <a:t>its small </a:t>
            </a:r>
            <a:r>
              <a:rPr lang="en-US" dirty="0"/>
              <a:t>size, glycine also often induces bends in α </a:t>
            </a:r>
            <a:r>
              <a:rPr lang="en-US" dirty="0" smtClean="0"/>
              <a:t>helices).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64" y="4038600"/>
            <a:ext cx="5308787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sz="3400" b="1" dirty="0" smtClean="0"/>
              <a:t>β- </a:t>
            </a:r>
            <a:r>
              <a:rPr lang="en-US" sz="3400" b="1" dirty="0" smtClean="0"/>
              <a:t>Sheets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contrast to the α-helix, which is built up from a continuous region with a peptide hydrogen bond linking every fourth amino acid, the β-sheet is comprised of peptide hydrogen bonds between different regions of the polypeptide that may be far apart in sequence. </a:t>
            </a:r>
          </a:p>
          <a:p>
            <a:pPr algn="just"/>
            <a:r>
              <a:rPr lang="en-US" dirty="0" smtClean="0"/>
              <a:t>β-sheets </a:t>
            </a:r>
            <a:r>
              <a:rPr lang="en-US" dirty="0"/>
              <a:t>can interact with each other in two ways, either parallel or antiparallel. Mixed sheets with both parallel and antiparallel strands are also possible. </a:t>
            </a:r>
          </a:p>
          <a:p>
            <a:pPr algn="just"/>
            <a:r>
              <a:rPr lang="en-US" dirty="0" smtClean="0"/>
              <a:t>Because </a:t>
            </a:r>
            <a:r>
              <a:rPr lang="en-US" dirty="0"/>
              <a:t>the polypeptide chain in a beta sheet is extended, amino-acid side chains such as those of </a:t>
            </a:r>
            <a:r>
              <a:rPr lang="en-US" dirty="0" err="1"/>
              <a:t>valine</a:t>
            </a:r>
            <a:r>
              <a:rPr lang="en-US" dirty="0"/>
              <a:t> and isoleucine, which branch at the beta carbon, can be accommodated more easily in a beta structure than in a tightly coiled alpha helix where side chains are crowded more closely together. Although </a:t>
            </a:r>
            <a:r>
              <a:rPr lang="en-US" dirty="0" err="1"/>
              <a:t>unbranched</a:t>
            </a:r>
            <a:r>
              <a:rPr lang="en-US" dirty="0"/>
              <a:t> side chains can fit in beta structures as well, branched side chains appear to provide closer packing so they are found more frequently in sheets than other residues.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38" y="4678680"/>
            <a:ext cx="3722562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1186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Proteins</vt:lpstr>
      <vt:lpstr>CONFORMATION VERSUS CONFIGURATION</vt:lpstr>
      <vt:lpstr>Protein Structures </vt:lpstr>
      <vt:lpstr>PRIMARY PROTEIN STRUCTURE</vt:lpstr>
      <vt:lpstr>PRIMARY PROTEIN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Tertiary Structure </vt:lpstr>
      <vt:lpstr>PowerPoint Presentation</vt:lpstr>
      <vt:lpstr>Quaternary Structure </vt:lpstr>
      <vt:lpstr>Functions and Classification of Proteins</vt:lpstr>
      <vt:lpstr>PowerPoint Presentation</vt:lpstr>
      <vt:lpstr>PowerPoint Presentation</vt:lpstr>
      <vt:lpstr>Classification of proteins based on  function</vt:lpstr>
      <vt:lpstr>PowerPoint Presentation</vt:lpstr>
      <vt:lpstr>Another Classification (composition)</vt:lpstr>
      <vt:lpstr> I:   SIMPLE PROTEINS</vt:lpstr>
      <vt:lpstr>II:  CONGUGATED PROTEINS</vt:lpstr>
      <vt:lpstr>III: Derived Proteins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38</cp:revision>
  <dcterms:created xsi:type="dcterms:W3CDTF">2024-10-06T21:03:47Z</dcterms:created>
  <dcterms:modified xsi:type="dcterms:W3CDTF">2024-10-07T23:12:14Z</dcterms:modified>
</cp:coreProperties>
</file>