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5"/>
  </p:notesMasterIdLst>
  <p:sldIdLst>
    <p:sldId id="256" r:id="rId2"/>
    <p:sldId id="455" r:id="rId3"/>
    <p:sldId id="456" r:id="rId4"/>
    <p:sldId id="460" r:id="rId5"/>
    <p:sldId id="461" r:id="rId6"/>
    <p:sldId id="462" r:id="rId7"/>
    <p:sldId id="312" r:id="rId8"/>
    <p:sldId id="358" r:id="rId9"/>
    <p:sldId id="351" r:id="rId10"/>
    <p:sldId id="352" r:id="rId11"/>
    <p:sldId id="353" r:id="rId12"/>
    <p:sldId id="354" r:id="rId13"/>
    <p:sldId id="355" r:id="rId14"/>
    <p:sldId id="264" r:id="rId15"/>
    <p:sldId id="463" r:id="rId16"/>
    <p:sldId id="464" r:id="rId17"/>
    <p:sldId id="465" r:id="rId18"/>
    <p:sldId id="466" r:id="rId19"/>
    <p:sldId id="311" r:id="rId20"/>
    <p:sldId id="368" r:id="rId21"/>
    <p:sldId id="370" r:id="rId22"/>
    <p:sldId id="372" r:id="rId23"/>
    <p:sldId id="294" r:id="rId24"/>
    <p:sldId id="296" r:id="rId25"/>
    <p:sldId id="467" r:id="rId26"/>
    <p:sldId id="468" r:id="rId27"/>
    <p:sldId id="469" r:id="rId28"/>
    <p:sldId id="419" r:id="rId29"/>
    <p:sldId id="430" r:id="rId30"/>
    <p:sldId id="472" r:id="rId31"/>
    <p:sldId id="381" r:id="rId32"/>
    <p:sldId id="382" r:id="rId33"/>
    <p:sldId id="383" r:id="rId34"/>
    <p:sldId id="384" r:id="rId35"/>
    <p:sldId id="385" r:id="rId36"/>
    <p:sldId id="388" r:id="rId37"/>
    <p:sldId id="389" r:id="rId38"/>
    <p:sldId id="396" r:id="rId39"/>
    <p:sldId id="390" r:id="rId40"/>
    <p:sldId id="386" r:id="rId41"/>
    <p:sldId id="393" r:id="rId42"/>
    <p:sldId id="394" r:id="rId43"/>
    <p:sldId id="395" r:id="rId44"/>
    <p:sldId id="397" r:id="rId45"/>
    <p:sldId id="398" r:id="rId46"/>
    <p:sldId id="400" r:id="rId47"/>
    <p:sldId id="402" r:id="rId48"/>
    <p:sldId id="474" r:id="rId49"/>
    <p:sldId id="475" r:id="rId50"/>
    <p:sldId id="500" r:id="rId51"/>
    <p:sldId id="501" r:id="rId52"/>
    <p:sldId id="503" r:id="rId53"/>
    <p:sldId id="504" r:id="rId54"/>
    <p:sldId id="496" r:id="rId55"/>
    <p:sldId id="497" r:id="rId56"/>
    <p:sldId id="498" r:id="rId57"/>
    <p:sldId id="531" r:id="rId58"/>
    <p:sldId id="533" r:id="rId59"/>
    <p:sldId id="538" r:id="rId60"/>
    <p:sldId id="539" r:id="rId61"/>
    <p:sldId id="541" r:id="rId62"/>
    <p:sldId id="508" r:id="rId63"/>
    <p:sldId id="509" r:id="rId64"/>
    <p:sldId id="510" r:id="rId65"/>
    <p:sldId id="511" r:id="rId66"/>
    <p:sldId id="512" r:id="rId67"/>
    <p:sldId id="513" r:id="rId68"/>
    <p:sldId id="514" r:id="rId69"/>
    <p:sldId id="515" r:id="rId70"/>
    <p:sldId id="529" r:id="rId71"/>
    <p:sldId id="518" r:id="rId72"/>
    <p:sldId id="519" r:id="rId73"/>
    <p:sldId id="520" r:id="rId74"/>
    <p:sldId id="521" r:id="rId75"/>
    <p:sldId id="523" r:id="rId76"/>
    <p:sldId id="524" r:id="rId77"/>
    <p:sldId id="525" r:id="rId78"/>
    <p:sldId id="526" r:id="rId79"/>
    <p:sldId id="527" r:id="rId80"/>
    <p:sldId id="551" r:id="rId81"/>
    <p:sldId id="552" r:id="rId82"/>
    <p:sldId id="553" r:id="rId83"/>
    <p:sldId id="476" r:id="rId84"/>
    <p:sldId id="528" r:id="rId85"/>
    <p:sldId id="545" r:id="rId86"/>
    <p:sldId id="546" r:id="rId87"/>
    <p:sldId id="547" r:id="rId88"/>
    <p:sldId id="548" r:id="rId89"/>
    <p:sldId id="549" r:id="rId90"/>
    <p:sldId id="550" r:id="rId91"/>
    <p:sldId id="301" r:id="rId92"/>
    <p:sldId id="302" r:id="rId93"/>
    <p:sldId id="554"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74" autoAdjust="0"/>
  </p:normalViewPr>
  <p:slideViewPr>
    <p:cSldViewPr>
      <p:cViewPr>
        <p:scale>
          <a:sx n="60" d="100"/>
          <a:sy n="60" d="100"/>
        </p:scale>
        <p:origin x="-1572" y="-210"/>
      </p:cViewPr>
      <p:guideLst>
        <p:guide orient="horz" pos="2160"/>
        <p:guide pos="2880"/>
      </p:guideLst>
    </p:cSldViewPr>
  </p:slideViewPr>
  <p:outlineViewPr>
    <p:cViewPr>
      <p:scale>
        <a:sx n="33" d="100"/>
        <a:sy n="33" d="100"/>
      </p:scale>
      <p:origin x="0" y="9341"/>
    </p:cViewPr>
  </p:outlineViewPr>
  <p:notesTextViewPr>
    <p:cViewPr>
      <p:scale>
        <a:sx n="100" d="100"/>
        <a:sy n="100" d="100"/>
      </p:scale>
      <p:origin x="0" y="0"/>
    </p:cViewPr>
  </p:notesTextViewPr>
  <p:sorterViewPr>
    <p:cViewPr>
      <p:scale>
        <a:sx n="66" d="100"/>
        <a:sy n="66" d="100"/>
      </p:scale>
      <p:origin x="0" y="4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EA496-1E19-4DCE-B6B1-C75F1E9B2A0E}" type="datetimeFigureOut">
              <a:rPr lang="en-US" smtClean="0"/>
              <a:pPr/>
              <a:t>11/25/2024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6E599-CB3A-4A5E-89A7-A35761E89A7A}" type="slidenum">
              <a:rPr lang="en-US" smtClean="0"/>
              <a:pPr/>
              <a:t>‹#›</a:t>
            </a:fld>
            <a:endParaRPr lang="en-US"/>
          </a:p>
        </p:txBody>
      </p:sp>
    </p:spTree>
    <p:extLst>
      <p:ext uri="{BB962C8B-B14F-4D97-AF65-F5344CB8AC3E}">
        <p14:creationId xmlns:p14="http://schemas.microsoft.com/office/powerpoint/2010/main" val="355680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E4FB0-7072-414A-94AB-754049AC08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65FE8-B929-4E59-A7B6-5F4C239820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E4FB0-7072-414A-94AB-754049AC0809}" type="datetimeFigureOut">
              <a:rPr lang="en-US" smtClean="0"/>
              <a:pPr/>
              <a:t>11/25/2024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65FE8-B929-4E59-A7B6-5F4C239820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n.wikipedia.org/wiki/Dissociation_constant#protein_ligand_bind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0275"/>
            <a:ext cx="9144000" cy="2457451"/>
          </a:xfrm>
        </p:spPr>
        <p:txBody>
          <a:bodyPr>
            <a:noAutofit/>
          </a:bodyPr>
          <a:lstStyle/>
          <a:p>
            <a:r>
              <a:rPr lang="en-US" sz="4300" b="1" dirty="0"/>
              <a:t>The Diversity of the Endocrine </a:t>
            </a:r>
            <a:r>
              <a:rPr lang="en-US" sz="4300" b="1" dirty="0" smtClean="0"/>
              <a:t>System /</a:t>
            </a:r>
            <a:br>
              <a:rPr lang="en-US" sz="4300" b="1" dirty="0" smtClean="0"/>
            </a:br>
            <a:r>
              <a:rPr lang="en-US" sz="4300" b="1" dirty="0"/>
              <a:t>Hormone Action </a:t>
            </a:r>
            <a:r>
              <a:rPr lang="en-US" sz="4300" b="1" dirty="0" smtClean="0"/>
              <a:t>and Signal Transduction</a:t>
            </a:r>
            <a:endParaRPr lang="en-US" sz="4300" b="1" dirty="0"/>
          </a:p>
        </p:txBody>
      </p:sp>
      <p:sp>
        <p:nvSpPr>
          <p:cNvPr id="3" name="Subtitle 2"/>
          <p:cNvSpPr>
            <a:spLocks noGrp="1"/>
          </p:cNvSpPr>
          <p:nvPr>
            <p:ph type="subTitle" idx="1"/>
          </p:nvPr>
        </p:nvSpPr>
        <p:spPr>
          <a:xfrm>
            <a:off x="6172200" y="6477000"/>
            <a:ext cx="2971800" cy="381000"/>
          </a:xfrm>
        </p:spPr>
        <p:txBody>
          <a:bodyPr>
            <a:normAutofit fontScale="47500" lnSpcReduction="20000"/>
          </a:bodyPr>
          <a:lstStyle/>
          <a:p>
            <a:r>
              <a:rPr lang="en-US" dirty="0" smtClean="0">
                <a:solidFill>
                  <a:srgbClr val="0070C0"/>
                </a:solidFill>
              </a:rPr>
              <a:t>MOHAMMED </a:t>
            </a:r>
            <a:r>
              <a:rPr lang="en-US" dirty="0" smtClean="0">
                <a:solidFill>
                  <a:srgbClr val="0070C0"/>
                </a:solidFill>
              </a:rPr>
              <a:t>AL-ZUBAIDI, PhD</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5897871"/>
              </p:ext>
            </p:extLst>
          </p:nvPr>
        </p:nvGraphicFramePr>
        <p:xfrm>
          <a:off x="838200" y="762000"/>
          <a:ext cx="7010400" cy="5562720"/>
        </p:xfrm>
        <a:graphic>
          <a:graphicData uri="http://schemas.openxmlformats.org/drawingml/2006/table">
            <a:tbl>
              <a:tblPr/>
              <a:tblGrid>
                <a:gridCol w="7010400"/>
              </a:tblGrid>
              <a:tr h="823951">
                <a:tc>
                  <a:txBody>
                    <a:bodyPr/>
                    <a:lstStyle/>
                    <a:p>
                      <a:r>
                        <a:rPr lang="en-US" sz="2800" b="1" dirty="0" smtClean="0"/>
                        <a:t>Determinants </a:t>
                      </a:r>
                      <a:r>
                        <a:rPr lang="en-US" sz="2800" b="1" dirty="0"/>
                        <a:t>of the Target Cell Response</a:t>
                      </a:r>
                    </a:p>
                    <a:p>
                      <a:r>
                        <a:rPr lang="en-US" sz="2000" dirty="0"/>
                        <a:t/>
                      </a:r>
                      <a:br>
                        <a:rPr lang="en-US" sz="2000" dirty="0"/>
                      </a:br>
                      <a:endParaRPr lang="en-US" sz="2000" dirty="0"/>
                    </a:p>
                  </a:txBody>
                  <a:tcPr marL="16520" marR="16520" marT="16520" marB="1652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999999"/>
                      </a:solidFill>
                      <a:prstDash val="solid"/>
                      <a:round/>
                      <a:headEnd type="none" w="med" len="med"/>
                      <a:tailEnd type="none" w="med" len="med"/>
                    </a:lnT>
                    <a:lnB>
                      <a:noFill/>
                    </a:lnB>
                    <a:solidFill>
                      <a:srgbClr val="CCCCCC"/>
                    </a:solidFill>
                  </a:tcPr>
                </a:tc>
              </a:tr>
              <a:tr h="260196">
                <a:tc>
                  <a:txBody>
                    <a:bodyPr/>
                    <a:lstStyle/>
                    <a:p>
                      <a:endParaRPr lang="en-US" sz="2000"/>
                    </a:p>
                  </a:txBody>
                  <a:tcPr marL="0" marR="0" marT="0" marB="0">
                    <a:lnL>
                      <a:noFill/>
                    </a:lnL>
                    <a:lnR>
                      <a:noFill/>
                    </a:lnR>
                    <a:lnT>
                      <a:noFill/>
                    </a:lnT>
                    <a:lnB>
                      <a:noFill/>
                    </a:lnB>
                    <a:solidFill>
                      <a:srgbClr val="FFFFFF"/>
                    </a:solidFill>
                  </a:tcPr>
                </a:tc>
              </a:tr>
              <a:tr h="823951">
                <a:tc>
                  <a:txBody>
                    <a:bodyPr/>
                    <a:lstStyle/>
                    <a:p>
                      <a:pPr marL="342900" indent="-342900" algn="just">
                        <a:buFont typeface="Wingdings" pitchFamily="2" charset="2"/>
                        <a:buChar char="Ø"/>
                      </a:pPr>
                      <a:r>
                        <a:rPr lang="en-US" sz="2400" dirty="0" smtClean="0"/>
                        <a:t> The </a:t>
                      </a:r>
                      <a:r>
                        <a:rPr lang="en-US" sz="2400" dirty="0"/>
                        <a:t>number, relative activity, and state of occupancy of the specific receptors on the plasma membrane or in the cytoplasm or nucleus.</a:t>
                      </a:r>
                    </a:p>
                  </a:txBody>
                  <a:tcPr marL="16520" marR="16520" marT="16520" marB="16520">
                    <a:lnL>
                      <a:noFill/>
                    </a:lnL>
                    <a:lnR>
                      <a:noFill/>
                    </a:lnR>
                    <a:lnT>
                      <a:noFill/>
                    </a:lnT>
                    <a:lnB>
                      <a:noFill/>
                    </a:lnB>
                    <a:solidFill>
                      <a:srgbClr val="FFFFFF"/>
                    </a:solidFill>
                  </a:tcPr>
                </a:tc>
              </a:tr>
              <a:tr h="563755">
                <a:tc>
                  <a:txBody>
                    <a:bodyPr/>
                    <a:lstStyle/>
                    <a:p>
                      <a:pPr marL="342900" indent="-342900" algn="just">
                        <a:buFont typeface="Wingdings" pitchFamily="2" charset="2"/>
                        <a:buChar char="Ø"/>
                      </a:pPr>
                      <a:r>
                        <a:rPr lang="en-US" sz="2400" dirty="0" smtClean="0"/>
                        <a:t> The </a:t>
                      </a:r>
                      <a:r>
                        <a:rPr lang="en-US" sz="2400" dirty="0"/>
                        <a:t>metabolism (activation or inactivation) of the hormone in the target cell.</a:t>
                      </a:r>
                    </a:p>
                  </a:txBody>
                  <a:tcPr marL="16520" marR="16520" marT="16520" marB="16520">
                    <a:lnL>
                      <a:noFill/>
                    </a:lnL>
                    <a:lnR>
                      <a:noFill/>
                    </a:lnR>
                    <a:lnT>
                      <a:noFill/>
                    </a:lnT>
                    <a:lnB>
                      <a:noFill/>
                    </a:lnB>
                    <a:solidFill>
                      <a:srgbClr val="FFFFFF"/>
                    </a:solidFill>
                  </a:tcPr>
                </a:tc>
              </a:tr>
              <a:tr h="563755">
                <a:tc>
                  <a:txBody>
                    <a:bodyPr/>
                    <a:lstStyle/>
                    <a:p>
                      <a:pPr marL="342900" indent="-342900" algn="just">
                        <a:buFont typeface="Wingdings" pitchFamily="2" charset="2"/>
                        <a:buChar char="Ø"/>
                      </a:pPr>
                      <a:r>
                        <a:rPr lang="en-US" sz="2400" dirty="0" smtClean="0"/>
                        <a:t> The </a:t>
                      </a:r>
                      <a:r>
                        <a:rPr lang="en-US" sz="2400" dirty="0"/>
                        <a:t>presence of other factors within the cell that are necessary for the hormone response.</a:t>
                      </a:r>
                    </a:p>
                  </a:txBody>
                  <a:tcPr marL="16520" marR="16520" marT="16520" marB="16520">
                    <a:lnL>
                      <a:noFill/>
                    </a:lnL>
                    <a:lnR>
                      <a:noFill/>
                    </a:lnR>
                    <a:lnT>
                      <a:noFill/>
                    </a:lnT>
                    <a:lnB>
                      <a:noFill/>
                    </a:lnB>
                    <a:solidFill>
                      <a:srgbClr val="FFFFFF"/>
                    </a:solidFill>
                  </a:tcPr>
                </a:tc>
              </a:tr>
              <a:tr h="563755">
                <a:tc>
                  <a:txBody>
                    <a:bodyPr/>
                    <a:lstStyle/>
                    <a:p>
                      <a:pPr marL="342900" indent="-342900" algn="just">
                        <a:buFont typeface="Wingdings" pitchFamily="2" charset="2"/>
                        <a:buChar char="Ø"/>
                      </a:pPr>
                      <a:r>
                        <a:rPr lang="en-US" sz="2400" dirty="0" smtClean="0"/>
                        <a:t> Up- </a:t>
                      </a:r>
                      <a:r>
                        <a:rPr lang="en-US" sz="2400" dirty="0"/>
                        <a:t>or down-regulation of the receptor consequent to the interaction with the </a:t>
                      </a:r>
                      <a:r>
                        <a:rPr lang="en-US" sz="2400" dirty="0" err="1"/>
                        <a:t>ligand</a:t>
                      </a:r>
                      <a:r>
                        <a:rPr lang="en-US" sz="2400" dirty="0"/>
                        <a:t>.</a:t>
                      </a:r>
                    </a:p>
                  </a:txBody>
                  <a:tcPr marL="16520" marR="16520" marT="16520" marB="16520">
                    <a:lnL>
                      <a:noFill/>
                    </a:lnL>
                    <a:lnR>
                      <a:noFill/>
                    </a:lnR>
                    <a:lnT>
                      <a:noFill/>
                    </a:lnT>
                    <a:lnB>
                      <a:noFill/>
                    </a:lnB>
                    <a:solidFill>
                      <a:srgbClr val="FFFFFF"/>
                    </a:solidFill>
                  </a:tcPr>
                </a:tc>
              </a:tr>
              <a:tr h="563755">
                <a:tc>
                  <a:txBody>
                    <a:bodyPr/>
                    <a:lstStyle/>
                    <a:p>
                      <a:pPr marL="342900" indent="-342900" algn="just">
                        <a:buFont typeface="Wingdings" pitchFamily="2" charset="2"/>
                        <a:buChar char="Ø"/>
                      </a:pPr>
                      <a:r>
                        <a:rPr lang="en-US" sz="2400" dirty="0" smtClean="0"/>
                        <a:t> Post receptor desensitization </a:t>
                      </a:r>
                      <a:r>
                        <a:rPr lang="en-US" sz="2400" dirty="0"/>
                        <a:t>of the cell, including down-regulation of the receptor.</a:t>
                      </a:r>
                    </a:p>
                  </a:txBody>
                  <a:tcPr marL="16520" marR="16520" marT="16520" marB="16520">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Target cells Concept</a:t>
            </a:r>
            <a:endParaRPr lang="en-US" dirty="0"/>
          </a:p>
        </p:txBody>
      </p:sp>
      <p:sp>
        <p:nvSpPr>
          <p:cNvPr id="3" name="Content Placeholder 2"/>
          <p:cNvSpPr>
            <a:spLocks noGrp="1"/>
          </p:cNvSpPr>
          <p:nvPr>
            <p:ph idx="1"/>
          </p:nvPr>
        </p:nvSpPr>
        <p:spPr/>
        <p:txBody>
          <a:bodyPr/>
          <a:lstStyle/>
          <a:p>
            <a:pPr algn="just"/>
            <a:r>
              <a:rPr lang="en-US" dirty="0" smtClean="0"/>
              <a:t>Hormones are present at very low concentrations in the extracellular fluid</a:t>
            </a:r>
          </a:p>
          <a:p>
            <a:pPr algn="just"/>
            <a:r>
              <a:rPr lang="en-US" dirty="0" smtClean="0"/>
              <a:t>This concentration is much lower than that of the many structurally similar molecules (sterols, amino acids, peptides, proteins)</a:t>
            </a:r>
          </a:p>
          <a:p>
            <a:pPr algn="just"/>
            <a:r>
              <a:rPr lang="en-US" dirty="0" smtClean="0"/>
              <a:t>High degree of discrimination is provided by cell-associated recognition molecules called receptors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990600" y="609600"/>
            <a:ext cx="71628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Target cells Concept</a:t>
            </a:r>
            <a:endParaRPr lang="en-US" dirty="0"/>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Ø"/>
            </a:pPr>
            <a:r>
              <a:rPr lang="en-US" dirty="0" smtClean="0"/>
              <a:t>A target cell is defined by its ability to selectively bind a given hormone to its cognate receptor. </a:t>
            </a:r>
          </a:p>
          <a:p>
            <a:pPr algn="just">
              <a:buFont typeface="Wingdings" pitchFamily="2" charset="2"/>
              <a:buChar char="Ø"/>
            </a:pPr>
            <a:r>
              <a:rPr lang="en-US" dirty="0" smtClean="0"/>
              <a:t>Several biochemical </a:t>
            </a:r>
            <a:r>
              <a:rPr lang="en-US" b="1" dirty="0" smtClean="0"/>
              <a:t>features of this interaction </a:t>
            </a:r>
            <a:r>
              <a:rPr lang="en-US" dirty="0" smtClean="0"/>
              <a:t>are important in order for hormone-receptor interactions to be physiologically relevant:</a:t>
            </a:r>
          </a:p>
          <a:p>
            <a:pPr marL="0" indent="0" algn="just">
              <a:buNone/>
            </a:pPr>
            <a:r>
              <a:rPr lang="en-US" dirty="0"/>
              <a:t>1) binding should be specific i.e. displaceable by agonist or </a:t>
            </a:r>
            <a:r>
              <a:rPr lang="en-US" dirty="0" smtClean="0"/>
              <a:t>antagonist. </a:t>
            </a:r>
            <a:endParaRPr lang="en-US" dirty="0"/>
          </a:p>
          <a:p>
            <a:pPr marL="0" indent="0" algn="just">
              <a:buNone/>
            </a:pPr>
            <a:r>
              <a:rPr lang="en-US" dirty="0" smtClean="0"/>
              <a:t>2</a:t>
            </a:r>
            <a:r>
              <a:rPr lang="en-US" dirty="0"/>
              <a:t>) binding should be </a:t>
            </a:r>
            <a:r>
              <a:rPr lang="en-US" dirty="0" err="1" smtClean="0"/>
              <a:t>saturable</a:t>
            </a:r>
            <a:r>
              <a:rPr lang="en-US" dirty="0" smtClean="0"/>
              <a:t>.</a:t>
            </a:r>
            <a:endParaRPr lang="en-US" dirty="0"/>
          </a:p>
          <a:p>
            <a:pPr marL="0" indent="0" algn="just">
              <a:buNone/>
            </a:pPr>
            <a:r>
              <a:rPr lang="en-US" dirty="0" smtClean="0"/>
              <a:t>3</a:t>
            </a:r>
            <a:r>
              <a:rPr lang="en-US" dirty="0"/>
              <a:t>) binding should occur within the concentration range of the expected biologic response</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does a cell receive a signal?</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Some small molecules are capable of entering the cell through the plasma membrane.</a:t>
            </a:r>
          </a:p>
          <a:p>
            <a:pPr>
              <a:buFont typeface="Wingdings" pitchFamily="2" charset="2"/>
              <a:buChar char="Ø"/>
            </a:pPr>
            <a:r>
              <a:rPr lang="en-US" dirty="0" smtClean="0"/>
              <a:t>Some small hormones also enter the cell directly, by passing through the membrane. Examples are steroid hormones and thyroid hormones.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IMPORTANCE</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smtClean="0"/>
              <a:t>Homeostatic adaptations by an organism are in large part accomplished through </a:t>
            </a:r>
            <a:r>
              <a:rPr lang="en-US" u="sng" dirty="0" smtClean="0"/>
              <a:t>alterations of the activity and amount of proteins.</a:t>
            </a:r>
          </a:p>
          <a:p>
            <a:pPr algn="just">
              <a:buFont typeface="Wingdings" pitchFamily="2" charset="2"/>
              <a:buChar char="Ø"/>
            </a:pPr>
            <a:r>
              <a:rPr lang="en-US" dirty="0" smtClean="0"/>
              <a:t>Hormones provide a major means of facilitating these changes.</a:t>
            </a:r>
          </a:p>
          <a:p>
            <a:pPr algn="just">
              <a:buFont typeface="Wingdings" pitchFamily="2" charset="2"/>
              <a:buChar char="Ø"/>
            </a:pPr>
            <a:r>
              <a:rPr lang="en-US" u="sng" dirty="0" smtClean="0"/>
              <a:t>Hormone –receptor interaction  </a:t>
            </a:r>
            <a:r>
              <a:rPr lang="en-US" dirty="0" smtClean="0"/>
              <a:t>occurs that results in the </a:t>
            </a:r>
            <a:r>
              <a:rPr lang="en-US" u="sng" dirty="0" smtClean="0"/>
              <a:t>generation of an intracellular signal.</a:t>
            </a:r>
          </a:p>
          <a:p>
            <a:pPr algn="just"/>
            <a:endParaRPr lang="en-US" dirty="0"/>
          </a:p>
        </p:txBody>
      </p:sp>
    </p:spTree>
    <p:extLst>
      <p:ext uri="{BB962C8B-B14F-4D97-AF65-F5344CB8AC3E}">
        <p14:creationId xmlns:p14="http://schemas.microsoft.com/office/powerpoint/2010/main" val="1653080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IMPORTANCE</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smtClean="0"/>
              <a:t> Intracellular signal can either regulate the activity of a </a:t>
            </a:r>
            <a:r>
              <a:rPr lang="en-US" dirty="0" smtClean="0">
                <a:solidFill>
                  <a:srgbClr val="FFC000"/>
                </a:solidFill>
              </a:rPr>
              <a:t>select set of genes</a:t>
            </a:r>
            <a:r>
              <a:rPr lang="en-US" dirty="0" smtClean="0"/>
              <a:t>, leading to alteration in the amount of certain proteins in the target cell.</a:t>
            </a:r>
          </a:p>
          <a:p>
            <a:pPr algn="just">
              <a:buFont typeface="Wingdings" pitchFamily="2" charset="2"/>
              <a:buChar char="Ø"/>
            </a:pPr>
            <a:r>
              <a:rPr lang="en-US" dirty="0" smtClean="0"/>
              <a:t>Or this signal affect the activity of </a:t>
            </a:r>
            <a:r>
              <a:rPr lang="en-US" dirty="0" smtClean="0">
                <a:solidFill>
                  <a:srgbClr val="FFC000"/>
                </a:solidFill>
              </a:rPr>
              <a:t>specific proteins</a:t>
            </a:r>
            <a:r>
              <a:rPr lang="en-US" dirty="0" smtClean="0"/>
              <a:t> including enzymes, transporter or channel proteins.</a:t>
            </a:r>
            <a:endParaRPr lang="en-US" dirty="0"/>
          </a:p>
        </p:txBody>
      </p:sp>
    </p:spTree>
    <p:extLst>
      <p:ext uri="{BB962C8B-B14F-4D97-AF65-F5344CB8AC3E}">
        <p14:creationId xmlns:p14="http://schemas.microsoft.com/office/powerpoint/2010/main" val="1600707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IMPORTANCE</a:t>
            </a:r>
            <a:endParaRPr lang="en-US" dirty="0"/>
          </a:p>
        </p:txBody>
      </p:sp>
      <p:sp>
        <p:nvSpPr>
          <p:cNvPr id="3" name="Content Placeholder 2"/>
          <p:cNvSpPr>
            <a:spLocks noGrp="1"/>
          </p:cNvSpPr>
          <p:nvPr>
            <p:ph idx="1"/>
          </p:nvPr>
        </p:nvSpPr>
        <p:spPr/>
        <p:txBody>
          <a:bodyPr>
            <a:normAutofit fontScale="92500"/>
          </a:bodyPr>
          <a:lstStyle/>
          <a:p>
            <a:pPr algn="just">
              <a:buFont typeface="Wingdings" pitchFamily="2" charset="2"/>
              <a:buChar char="Ø"/>
            </a:pPr>
            <a:r>
              <a:rPr lang="en-US" dirty="0" smtClean="0"/>
              <a:t>The signal can influence the </a:t>
            </a:r>
            <a:r>
              <a:rPr lang="en-US" u="sng" dirty="0" smtClean="0"/>
              <a:t>location of proteins </a:t>
            </a:r>
            <a:r>
              <a:rPr lang="en-US" dirty="0" smtClean="0"/>
              <a:t>in the cell and can </a:t>
            </a:r>
            <a:r>
              <a:rPr lang="en-US" u="sng" dirty="0" smtClean="0"/>
              <a:t>affect their general processes </a:t>
            </a:r>
            <a:r>
              <a:rPr lang="en-US" dirty="0" smtClean="0"/>
              <a:t>such as: Protein synthesis, cell growth and replication through effects on gene expression.</a:t>
            </a:r>
          </a:p>
          <a:p>
            <a:pPr algn="just">
              <a:buFont typeface="Wingdings" pitchFamily="2" charset="2"/>
              <a:buChar char="Ø"/>
            </a:pPr>
            <a:endParaRPr lang="en-US" dirty="0"/>
          </a:p>
          <a:p>
            <a:pPr algn="just">
              <a:buFont typeface="Wingdings" pitchFamily="2" charset="2"/>
              <a:buChar char="Ø"/>
            </a:pPr>
            <a:r>
              <a:rPr lang="en-US" dirty="0" smtClean="0"/>
              <a:t>Other signaling molecules e.g. interleukins, growth factors, cytokines and metabolites use some of the general mechanisms and signaling pathways.</a:t>
            </a:r>
            <a:endParaRPr lang="en-US" dirty="0"/>
          </a:p>
        </p:txBody>
      </p:sp>
    </p:spTree>
    <p:extLst>
      <p:ext uri="{BB962C8B-B14F-4D97-AF65-F5344CB8AC3E}">
        <p14:creationId xmlns:p14="http://schemas.microsoft.com/office/powerpoint/2010/main" val="1723790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IMPORTANCE</a:t>
            </a:r>
            <a:endParaRPr lang="en-US" dirty="0"/>
          </a:p>
        </p:txBody>
      </p:sp>
      <p:sp>
        <p:nvSpPr>
          <p:cNvPr id="3" name="Content Placeholder 2"/>
          <p:cNvSpPr>
            <a:spLocks noGrp="1"/>
          </p:cNvSpPr>
          <p:nvPr>
            <p:ph idx="1"/>
          </p:nvPr>
        </p:nvSpPr>
        <p:spPr/>
        <p:txBody>
          <a:bodyPr/>
          <a:lstStyle/>
          <a:p>
            <a:pPr algn="just"/>
            <a:r>
              <a:rPr lang="en-US" u="sng" dirty="0" smtClean="0"/>
              <a:t>Excess, deficiency or inappropriate production </a:t>
            </a:r>
            <a:r>
              <a:rPr lang="en-US" dirty="0" smtClean="0"/>
              <a:t>and release of these hormones and regulatory molecules are major causes of disease.</a:t>
            </a:r>
          </a:p>
          <a:p>
            <a:pPr algn="just"/>
            <a:endParaRPr lang="en-US" dirty="0"/>
          </a:p>
          <a:p>
            <a:pPr algn="just"/>
            <a:r>
              <a:rPr lang="en-US" dirty="0" smtClean="0"/>
              <a:t>Many </a:t>
            </a:r>
            <a:r>
              <a:rPr lang="en-US" u="sng" dirty="0" err="1" smtClean="0"/>
              <a:t>pharmcotherapeutic</a:t>
            </a:r>
            <a:r>
              <a:rPr lang="en-US" u="sng" dirty="0" smtClean="0"/>
              <a:t> agents </a:t>
            </a:r>
            <a:r>
              <a:rPr lang="en-US" dirty="0" smtClean="0"/>
              <a:t>are aimed at influencing these pathways.</a:t>
            </a:r>
            <a:endParaRPr lang="en-US" dirty="0"/>
          </a:p>
        </p:txBody>
      </p:sp>
    </p:spTree>
    <p:extLst>
      <p:ext uri="{BB962C8B-B14F-4D97-AF65-F5344CB8AC3E}">
        <p14:creationId xmlns:p14="http://schemas.microsoft.com/office/powerpoint/2010/main" val="3066293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Biomedical Importance</a:t>
            </a:r>
            <a:endParaRPr lang="en-US" dirty="0"/>
          </a:p>
        </p:txBody>
      </p:sp>
      <p:sp>
        <p:nvSpPr>
          <p:cNvPr id="3" name="Content Placeholder 2"/>
          <p:cNvSpPr>
            <a:spLocks noGrp="1"/>
          </p:cNvSpPr>
          <p:nvPr>
            <p:ph idx="1"/>
          </p:nvPr>
        </p:nvSpPr>
        <p:spPr/>
        <p:txBody>
          <a:bodyPr/>
          <a:lstStyle/>
          <a:p>
            <a:pPr marL="0" lvl="0" indent="0">
              <a:buNone/>
            </a:pPr>
            <a:r>
              <a:rPr lang="en-US" sz="3200" b="1" u="sng" dirty="0" smtClean="0"/>
              <a:t>So, the functions</a:t>
            </a:r>
            <a:r>
              <a:rPr lang="en-US" sz="3200" b="1" u="sng" dirty="0" smtClean="0"/>
              <a:t>:</a:t>
            </a:r>
            <a:r>
              <a:rPr lang="en-US" sz="3200" dirty="0" smtClean="0"/>
              <a:t> </a:t>
            </a:r>
            <a:endParaRPr lang="en-US" sz="2800" dirty="0" smtClean="0"/>
          </a:p>
          <a:p>
            <a:pPr lvl="1"/>
            <a:r>
              <a:rPr lang="en-US" sz="3200" dirty="0" smtClean="0"/>
              <a:t>Stimulate synthesis of enzymes or structural proteins. </a:t>
            </a:r>
          </a:p>
          <a:p>
            <a:pPr lvl="1"/>
            <a:r>
              <a:rPr lang="en-US" sz="3200" dirty="0" smtClean="0"/>
              <a:t>Change rate of synthesis. </a:t>
            </a:r>
          </a:p>
          <a:p>
            <a:pPr lvl="1"/>
            <a:r>
              <a:rPr lang="en-US" sz="3200" dirty="0" smtClean="0"/>
              <a:t>Inactivate or activate existing enzymes or protein channels.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lstStyle/>
          <a:p>
            <a:pPr algn="just"/>
            <a:r>
              <a:rPr lang="en-US" dirty="0" smtClean="0"/>
              <a:t>Survival of a multicellular organism depends on their ability to adapt to the constantly changing environment.</a:t>
            </a:r>
          </a:p>
          <a:p>
            <a:pPr algn="just"/>
            <a:r>
              <a:rPr lang="en-US" dirty="0" smtClean="0"/>
              <a:t>Intercellular communication mechanisms are necessary for this adaptation.</a:t>
            </a:r>
          </a:p>
          <a:p>
            <a:pPr algn="just"/>
            <a:r>
              <a:rPr lang="en-US" dirty="0" smtClean="0"/>
              <a:t>Nervous system and endocrine system provide this  intercellular, organism- wide communication</a:t>
            </a:r>
            <a:r>
              <a:rPr lang="en-US" dirty="0" smtClean="0"/>
              <a:t>.</a:t>
            </a:r>
            <a:endParaRPr lang="en-US" dirty="0" smtClean="0"/>
          </a:p>
        </p:txBody>
      </p:sp>
    </p:spTree>
    <p:extLst>
      <p:ext uri="{BB962C8B-B14F-4D97-AF65-F5344CB8AC3E}">
        <p14:creationId xmlns:p14="http://schemas.microsoft.com/office/powerpoint/2010/main" val="4069839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Properties Of Hormones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lgn="just">
              <a:buAutoNum type="arabicPeriod"/>
            </a:pPr>
            <a:r>
              <a:rPr lang="en-US" dirty="0" smtClean="0"/>
              <a:t>Hormone receptors</a:t>
            </a:r>
          </a:p>
          <a:p>
            <a:pPr marL="514350" indent="-514350" algn="just">
              <a:buAutoNum type="arabicPeriod"/>
            </a:pPr>
            <a:r>
              <a:rPr lang="en-US" dirty="0" smtClean="0"/>
              <a:t>Half life (</a:t>
            </a:r>
            <a:r>
              <a:rPr lang="en-US" dirty="0" err="1" smtClean="0"/>
              <a:t>mins</a:t>
            </a:r>
            <a:r>
              <a:rPr lang="en-US" dirty="0" smtClean="0"/>
              <a:t>/ days)</a:t>
            </a:r>
          </a:p>
          <a:p>
            <a:pPr marL="514350" indent="-514350" algn="just">
              <a:buAutoNum type="arabicPeriod"/>
            </a:pPr>
            <a:r>
              <a:rPr lang="en-US" dirty="0" smtClean="0"/>
              <a:t>Onset of action(immediate/ delayed)</a:t>
            </a:r>
          </a:p>
          <a:p>
            <a:pPr marL="514350" indent="-514350" algn="just">
              <a:buAutoNum type="arabicPeriod"/>
            </a:pPr>
            <a:r>
              <a:rPr lang="en-US" dirty="0" smtClean="0"/>
              <a:t>Types of Action </a:t>
            </a:r>
            <a:r>
              <a:rPr lang="en-US" dirty="0" smtClean="0"/>
              <a:t>(specific/general</a:t>
            </a:r>
            <a:r>
              <a:rPr lang="en-US" dirty="0" smtClean="0"/>
              <a:t>)</a:t>
            </a:r>
          </a:p>
          <a:p>
            <a:pPr marL="514350" indent="-514350" algn="just">
              <a:buAutoNum type="arabicPeriod"/>
            </a:pPr>
            <a:r>
              <a:rPr lang="en-US" dirty="0" smtClean="0"/>
              <a:t>Storage</a:t>
            </a:r>
          </a:p>
          <a:p>
            <a:pPr marL="514350" indent="-514350" algn="just">
              <a:buNone/>
            </a:pPr>
            <a:r>
              <a:rPr lang="en-US" dirty="0"/>
              <a:t>6. Release of Hormones: </a:t>
            </a:r>
          </a:p>
          <a:p>
            <a:pPr marL="917575" algn="just">
              <a:buNone/>
            </a:pPr>
            <a:r>
              <a:rPr lang="en-US" dirty="0" smtClean="0"/>
              <a:t>a. Insoluble </a:t>
            </a:r>
            <a:r>
              <a:rPr lang="en-US" dirty="0"/>
              <a:t>to soluble (T3-T4)</a:t>
            </a:r>
          </a:p>
          <a:p>
            <a:pPr marL="917575" algn="just">
              <a:buNone/>
            </a:pPr>
            <a:r>
              <a:rPr lang="en-US" dirty="0" smtClean="0"/>
              <a:t>b. Storage </a:t>
            </a:r>
            <a:r>
              <a:rPr lang="en-US" dirty="0"/>
              <a:t>granules (insulin, glucagon)</a:t>
            </a:r>
          </a:p>
          <a:p>
            <a:pPr marL="917575" algn="just">
              <a:buNone/>
            </a:pPr>
            <a:r>
              <a:rPr lang="en-US" dirty="0" smtClean="0"/>
              <a:t>c. Passive </a:t>
            </a:r>
            <a:r>
              <a:rPr lang="en-US" dirty="0"/>
              <a:t>diffusion down their concentration gradient. </a:t>
            </a:r>
            <a:r>
              <a:rPr lang="en-US" dirty="0" smtClean="0"/>
              <a:t>(steroid </a:t>
            </a:r>
            <a:r>
              <a:rPr lang="en-US" dirty="0"/>
              <a:t>hormones)</a:t>
            </a:r>
          </a:p>
          <a:p>
            <a:pPr marL="514350" indent="-514350" algn="just">
              <a:buAutoNum type="arabicPeriod"/>
            </a:pPr>
            <a:endParaRPr lang="en-US" dirty="0" smtClean="0"/>
          </a:p>
          <a:p>
            <a:pPr marL="514350" indent="-514350" algn="just">
              <a:buAutoNum type="arabicPeriod"/>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Properties Of Hormones</a:t>
            </a:r>
          </a:p>
        </p:txBody>
      </p:sp>
      <p:sp>
        <p:nvSpPr>
          <p:cNvPr id="3" name="Content Placeholder 2"/>
          <p:cNvSpPr>
            <a:spLocks noGrp="1"/>
          </p:cNvSpPr>
          <p:nvPr>
            <p:ph idx="1"/>
          </p:nvPr>
        </p:nvSpPr>
        <p:spPr/>
        <p:txBody>
          <a:bodyPr>
            <a:normAutofit fontScale="85000" lnSpcReduction="20000"/>
          </a:bodyPr>
          <a:lstStyle/>
          <a:p>
            <a:pPr algn="just">
              <a:buNone/>
            </a:pPr>
            <a:r>
              <a:rPr lang="en-US" dirty="0" smtClean="0"/>
              <a:t>7. Regulation of secretion:</a:t>
            </a:r>
          </a:p>
          <a:p>
            <a:pPr marL="917575" algn="just">
              <a:buNone/>
            </a:pPr>
            <a:r>
              <a:rPr lang="en-US" dirty="0" smtClean="0"/>
              <a:t>a. Hypothalamus / anterior pituitary</a:t>
            </a:r>
          </a:p>
          <a:p>
            <a:pPr marL="917575" algn="just">
              <a:buNone/>
            </a:pPr>
            <a:r>
              <a:rPr lang="en-US" dirty="0" smtClean="0"/>
              <a:t>b. Negative feedback mechanism</a:t>
            </a:r>
          </a:p>
          <a:p>
            <a:pPr marL="917575" algn="just">
              <a:buNone/>
            </a:pPr>
            <a:r>
              <a:rPr lang="en-US" dirty="0" smtClean="0"/>
              <a:t>c. Concentration of ions </a:t>
            </a:r>
            <a:r>
              <a:rPr lang="en-US" dirty="0" smtClean="0"/>
              <a:t>(</a:t>
            </a:r>
            <a:r>
              <a:rPr lang="en-US" dirty="0" err="1" smtClean="0"/>
              <a:t>Ca</a:t>
            </a:r>
            <a:r>
              <a:rPr lang="en-US" dirty="0" smtClean="0"/>
              <a:t>)</a:t>
            </a:r>
          </a:p>
          <a:p>
            <a:pPr marL="917575" algn="just">
              <a:buNone/>
            </a:pPr>
            <a:r>
              <a:rPr lang="en-US" dirty="0" smtClean="0"/>
              <a:t>d. Changes in environment (melatonin- light, cold-</a:t>
            </a:r>
            <a:r>
              <a:rPr lang="en-US" dirty="0" err="1" smtClean="0"/>
              <a:t>thyroxine</a:t>
            </a:r>
            <a:r>
              <a:rPr lang="en-US" dirty="0" smtClean="0"/>
              <a:t>)</a:t>
            </a:r>
          </a:p>
          <a:p>
            <a:pPr marL="917575" algn="just">
              <a:buNone/>
            </a:pPr>
            <a:r>
              <a:rPr lang="en-US" dirty="0" smtClean="0"/>
              <a:t>e. stimulation of sympathetic nervous </a:t>
            </a:r>
            <a:r>
              <a:rPr lang="en-US" dirty="0" smtClean="0"/>
              <a:t>system (</a:t>
            </a:r>
            <a:r>
              <a:rPr lang="en-US" dirty="0" smtClean="0"/>
              <a:t>adrenal medullary)</a:t>
            </a:r>
          </a:p>
          <a:p>
            <a:pPr marL="917575" algn="just">
              <a:buNone/>
            </a:pPr>
            <a:r>
              <a:rPr lang="en-US" dirty="0"/>
              <a:t>f. Afferent nerve impulses </a:t>
            </a:r>
            <a:r>
              <a:rPr lang="en-US" dirty="0" smtClean="0"/>
              <a:t>(oxytocin</a:t>
            </a:r>
            <a:r>
              <a:rPr lang="en-US" dirty="0"/>
              <a:t>)</a:t>
            </a:r>
          </a:p>
          <a:p>
            <a:pPr marL="917575" algn="just">
              <a:buNone/>
            </a:pPr>
            <a:r>
              <a:rPr lang="en-US" dirty="0"/>
              <a:t>g. Cyclic rhythms of release- </a:t>
            </a:r>
            <a:r>
              <a:rPr lang="en-US" dirty="0" err="1" smtClean="0"/>
              <a:t>ultradian</a:t>
            </a:r>
            <a:r>
              <a:rPr lang="en-US" dirty="0" smtClean="0"/>
              <a:t> </a:t>
            </a:r>
            <a:r>
              <a:rPr lang="en-US" dirty="0"/>
              <a:t>(</a:t>
            </a:r>
            <a:r>
              <a:rPr lang="en-US" dirty="0" err="1"/>
              <a:t>mins-hrs</a:t>
            </a:r>
            <a:r>
              <a:rPr lang="en-US" dirty="0"/>
              <a:t>), circadian(24hrs), </a:t>
            </a:r>
            <a:r>
              <a:rPr lang="en-US" dirty="0" err="1" smtClean="0"/>
              <a:t>infradian</a:t>
            </a:r>
            <a:r>
              <a:rPr lang="en-US" dirty="0" smtClean="0"/>
              <a:t> (</a:t>
            </a:r>
            <a:r>
              <a:rPr lang="en-US" dirty="0"/>
              <a:t>months –years)</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Properties Of Hormones</a:t>
            </a:r>
          </a:p>
        </p:txBody>
      </p:sp>
      <p:sp>
        <p:nvSpPr>
          <p:cNvPr id="3" name="Content Placeholder 2"/>
          <p:cNvSpPr>
            <a:spLocks noGrp="1"/>
          </p:cNvSpPr>
          <p:nvPr>
            <p:ph idx="1"/>
          </p:nvPr>
        </p:nvSpPr>
        <p:spPr/>
        <p:txBody>
          <a:bodyPr/>
          <a:lstStyle/>
          <a:p>
            <a:pPr algn="just">
              <a:buNone/>
            </a:pPr>
            <a:r>
              <a:rPr lang="en-US" dirty="0" smtClean="0"/>
              <a:t>8. </a:t>
            </a:r>
            <a:r>
              <a:rPr lang="en-US" dirty="0" err="1" smtClean="0"/>
              <a:t>PreProhormones</a:t>
            </a:r>
            <a:r>
              <a:rPr lang="en-US" dirty="0" smtClean="0"/>
              <a:t>/ Pro </a:t>
            </a:r>
            <a:r>
              <a:rPr lang="en-US" dirty="0" smtClean="0"/>
              <a:t>hormones </a:t>
            </a:r>
            <a:endParaRPr lang="en-US" dirty="0" smtClean="0"/>
          </a:p>
          <a:p>
            <a:pPr algn="just">
              <a:buNone/>
            </a:pPr>
            <a:r>
              <a:rPr lang="en-US" dirty="0" smtClean="0"/>
              <a:t>9. Production of abnormal hormones</a:t>
            </a:r>
          </a:p>
          <a:p>
            <a:pPr algn="just">
              <a:buNone/>
            </a:pPr>
            <a:r>
              <a:rPr lang="en-US" dirty="0" smtClean="0"/>
              <a:t>10. Ectopic production of Hormones</a:t>
            </a:r>
          </a:p>
          <a:p>
            <a:pPr algn="just">
              <a:buNone/>
            </a:pPr>
            <a:r>
              <a:rPr lang="en-US" dirty="0" smtClean="0"/>
              <a:t>11. Hormonal Assays (</a:t>
            </a:r>
            <a:r>
              <a:rPr lang="en-US" dirty="0" err="1" smtClean="0"/>
              <a:t>radioimmunoassays</a:t>
            </a:r>
            <a:r>
              <a:rPr lang="en-US" dirty="0" smtClean="0"/>
              <a:t>, </a:t>
            </a:r>
            <a:r>
              <a:rPr lang="en-US" dirty="0" err="1" smtClean="0"/>
              <a:t>chemiluminescent</a:t>
            </a:r>
            <a:r>
              <a:rPr lang="en-US" dirty="0" smtClean="0"/>
              <a:t> methods)</a:t>
            </a:r>
          </a:p>
          <a:p>
            <a:pPr algn="just">
              <a:buNone/>
            </a:pPr>
            <a:r>
              <a:rPr lang="en-US" dirty="0" smtClean="0"/>
              <a:t>12. Interactive effects</a:t>
            </a:r>
          </a:p>
          <a:p>
            <a:pPr algn="just">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Target cells sensitive to several hormones may show interactive effects</a:t>
            </a:r>
            <a:endParaRPr lang="en-US" b="1"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dirty="0" smtClean="0"/>
              <a:t>1. Permissive effects </a:t>
            </a:r>
            <a:r>
              <a:rPr lang="en-US" dirty="0" smtClean="0"/>
              <a:t>- first hormone enhances the effect of a later hormone action: example:</a:t>
            </a:r>
          </a:p>
          <a:p>
            <a:pPr marL="339725" indent="-339725" algn="just"/>
            <a:r>
              <a:rPr lang="en-US" dirty="0" smtClean="0">
                <a:solidFill>
                  <a:srgbClr val="FF0000"/>
                </a:solidFill>
              </a:rPr>
              <a:t>Estrogen up-regulates progesterone </a:t>
            </a:r>
            <a:r>
              <a:rPr lang="en-US" dirty="0" smtClean="0"/>
              <a:t>receptors in uterus</a:t>
            </a:r>
          </a:p>
          <a:p>
            <a:pPr algn="just"/>
            <a:r>
              <a:rPr lang="en-US" dirty="0" smtClean="0">
                <a:solidFill>
                  <a:srgbClr val="FF0000"/>
                </a:solidFill>
              </a:rPr>
              <a:t>Thyroid hormone </a:t>
            </a:r>
            <a:r>
              <a:rPr lang="en-US" dirty="0" smtClean="0"/>
              <a:t>increases the effect of </a:t>
            </a:r>
            <a:r>
              <a:rPr lang="en-US" dirty="0" smtClean="0">
                <a:solidFill>
                  <a:srgbClr val="FF0000"/>
                </a:solidFill>
              </a:rPr>
              <a:t>epinephrine </a:t>
            </a:r>
            <a:r>
              <a:rPr lang="en-US" dirty="0" smtClean="0"/>
              <a:t>on breakdown of triglycerides in adipocytes.</a:t>
            </a:r>
          </a:p>
          <a:p>
            <a:pPr marL="0" indent="0" algn="just">
              <a:buNone/>
              <a:tabLst>
                <a:tab pos="1149350" algn="l"/>
              </a:tabLst>
            </a:pPr>
            <a:r>
              <a:rPr lang="en-US" b="1" dirty="0" smtClean="0"/>
              <a:t>2. Integrative </a:t>
            </a:r>
            <a:r>
              <a:rPr lang="en-US" b="1" dirty="0"/>
              <a:t>effects </a:t>
            </a:r>
            <a:r>
              <a:rPr lang="en-US" dirty="0"/>
              <a:t>- hormones produce   complementary effects on different tissues: Example:</a:t>
            </a:r>
          </a:p>
          <a:p>
            <a:pPr algn="just"/>
            <a:r>
              <a:rPr lang="en-US" dirty="0" smtClean="0">
                <a:solidFill>
                  <a:srgbClr val="FF0000"/>
                </a:solidFill>
              </a:rPr>
              <a:t>PTH </a:t>
            </a:r>
            <a:r>
              <a:rPr lang="en-US" dirty="0">
                <a:solidFill>
                  <a:srgbClr val="FF0000"/>
                </a:solidFill>
              </a:rPr>
              <a:t>and </a:t>
            </a:r>
            <a:r>
              <a:rPr lang="en-US" dirty="0" err="1">
                <a:solidFill>
                  <a:srgbClr val="FF0000"/>
                </a:solidFill>
              </a:rPr>
              <a:t>calcitriol</a:t>
            </a:r>
            <a:r>
              <a:rPr lang="en-US" dirty="0"/>
              <a:t> increase ECF calcium</a:t>
            </a:r>
            <a:r>
              <a:rPr lang="en-US" dirty="0" smtClean="0"/>
              <a:t>.</a:t>
            </a:r>
          </a:p>
          <a:p>
            <a:pPr algn="just"/>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Target cells sensitive to several hormones may show interactive effects</a:t>
            </a:r>
            <a:endParaRPr lang="en-US" dirty="0"/>
          </a:p>
        </p:txBody>
      </p:sp>
      <p:sp>
        <p:nvSpPr>
          <p:cNvPr id="3" name="Content Placeholder 2"/>
          <p:cNvSpPr>
            <a:spLocks noGrp="1"/>
          </p:cNvSpPr>
          <p:nvPr>
            <p:ph idx="1"/>
          </p:nvPr>
        </p:nvSpPr>
        <p:spPr/>
        <p:txBody>
          <a:bodyPr>
            <a:normAutofit fontScale="92500" lnSpcReduction="20000"/>
          </a:bodyPr>
          <a:lstStyle/>
          <a:p>
            <a:pPr algn="just">
              <a:buNone/>
            </a:pPr>
            <a:r>
              <a:rPr lang="en-US" b="1" dirty="0" smtClean="0"/>
              <a:t>3.</a:t>
            </a:r>
            <a:r>
              <a:rPr lang="en-US" dirty="0" smtClean="0"/>
              <a:t> </a:t>
            </a:r>
            <a:r>
              <a:rPr lang="en-US" b="1" dirty="0" smtClean="0"/>
              <a:t>Synergistic effects </a:t>
            </a:r>
            <a:r>
              <a:rPr lang="en-US" dirty="0" smtClean="0"/>
              <a:t>- two hormones acting together have a greater effect than the sum of the effects of each hormone acting independently. Example:</a:t>
            </a:r>
          </a:p>
          <a:p>
            <a:pPr algn="just"/>
            <a:r>
              <a:rPr lang="en-US" dirty="0" smtClean="0"/>
              <a:t> Both </a:t>
            </a:r>
            <a:r>
              <a:rPr lang="en-US" dirty="0" smtClean="0">
                <a:solidFill>
                  <a:srgbClr val="FF0000"/>
                </a:solidFill>
              </a:rPr>
              <a:t>FSH and estrogen </a:t>
            </a:r>
            <a:r>
              <a:rPr lang="en-US" dirty="0" smtClean="0"/>
              <a:t>necessary for normal </a:t>
            </a:r>
            <a:r>
              <a:rPr lang="en-US" dirty="0" err="1" smtClean="0">
                <a:solidFill>
                  <a:srgbClr val="FF0000"/>
                </a:solidFill>
              </a:rPr>
              <a:t>oocyte</a:t>
            </a:r>
            <a:r>
              <a:rPr lang="en-US" dirty="0" smtClean="0">
                <a:solidFill>
                  <a:srgbClr val="FF0000"/>
                </a:solidFill>
              </a:rPr>
              <a:t> </a:t>
            </a:r>
            <a:r>
              <a:rPr lang="en-US" dirty="0" smtClean="0"/>
              <a:t>development.</a:t>
            </a:r>
          </a:p>
          <a:p>
            <a:pPr algn="just"/>
            <a:r>
              <a:rPr lang="en-US" dirty="0" smtClean="0"/>
              <a:t> </a:t>
            </a:r>
            <a:r>
              <a:rPr lang="en-US" dirty="0" smtClean="0">
                <a:solidFill>
                  <a:srgbClr val="FF0000"/>
                </a:solidFill>
              </a:rPr>
              <a:t>FSH and testosterone </a:t>
            </a:r>
            <a:r>
              <a:rPr lang="en-US" dirty="0" smtClean="0"/>
              <a:t>together increase </a:t>
            </a:r>
            <a:r>
              <a:rPr lang="en-US" dirty="0" smtClean="0">
                <a:solidFill>
                  <a:srgbClr val="FF0000"/>
                </a:solidFill>
              </a:rPr>
              <a:t>spermatogenesis</a:t>
            </a:r>
            <a:r>
              <a:rPr lang="en-US" dirty="0" smtClean="0"/>
              <a:t> than alone.</a:t>
            </a:r>
          </a:p>
          <a:p>
            <a:pPr>
              <a:buNone/>
            </a:pPr>
            <a:r>
              <a:rPr lang="en-US" b="1" dirty="0"/>
              <a:t>4. Antagonistic effects </a:t>
            </a:r>
            <a:r>
              <a:rPr lang="en-US" dirty="0"/>
              <a:t>- one hormone opposes the action of the other hormone. Example:</a:t>
            </a:r>
          </a:p>
          <a:p>
            <a:r>
              <a:rPr lang="en-US" dirty="0">
                <a:solidFill>
                  <a:srgbClr val="FF0000"/>
                </a:solidFill>
              </a:rPr>
              <a:t>Insulin and glucagon</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Receptors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Hormones are present in very low concentrations in the extracellular fluid, generally in the range (10ˉ</a:t>
            </a:r>
            <a:r>
              <a:rPr lang="en-US" baseline="30000" dirty="0" smtClean="0"/>
              <a:t>15</a:t>
            </a:r>
            <a:r>
              <a:rPr lang="en-US" dirty="0" smtClean="0"/>
              <a:t> ) and (10</a:t>
            </a:r>
            <a:r>
              <a:rPr lang="en-US" baseline="30000" dirty="0" smtClean="0"/>
              <a:t>ˉ9</a:t>
            </a:r>
            <a:r>
              <a:rPr lang="en-US" dirty="0" smtClean="0"/>
              <a:t> ) </a:t>
            </a:r>
            <a:r>
              <a:rPr lang="en-US" dirty="0" err="1" smtClean="0"/>
              <a:t>mol</a:t>
            </a:r>
            <a:r>
              <a:rPr lang="en-US" dirty="0" smtClean="0"/>
              <a:t>/L .</a:t>
            </a:r>
          </a:p>
          <a:p>
            <a:pPr algn="just"/>
            <a:r>
              <a:rPr lang="en-US" dirty="0" smtClean="0"/>
              <a:t>Other molecules are present in range (10ˉ</a:t>
            </a:r>
            <a:r>
              <a:rPr lang="en-US" baseline="30000" dirty="0" smtClean="0"/>
              <a:t>5</a:t>
            </a:r>
            <a:r>
              <a:rPr lang="en-US" dirty="0" smtClean="0"/>
              <a:t> ) and (10</a:t>
            </a:r>
            <a:r>
              <a:rPr lang="en-US" baseline="30000" dirty="0" smtClean="0"/>
              <a:t>ˉ3</a:t>
            </a:r>
            <a:r>
              <a:rPr lang="en-US" dirty="0" smtClean="0"/>
              <a:t> ) </a:t>
            </a:r>
            <a:r>
              <a:rPr lang="en-US" dirty="0" err="1" smtClean="0"/>
              <a:t>mol</a:t>
            </a:r>
            <a:r>
              <a:rPr lang="en-US" dirty="0" smtClean="0"/>
              <a:t>/L.</a:t>
            </a:r>
          </a:p>
          <a:p>
            <a:pPr algn="just"/>
            <a:r>
              <a:rPr lang="en-US" dirty="0" smtClean="0"/>
              <a:t>The cells have to distinguish between hormones and other substances.</a:t>
            </a:r>
          </a:p>
          <a:p>
            <a:pPr algn="just"/>
            <a:r>
              <a:rPr lang="en-US" dirty="0" smtClean="0"/>
              <a:t>This high degree of recognition is provided by cell associated recognition molecules called </a:t>
            </a:r>
            <a:r>
              <a:rPr lang="en-US" dirty="0" smtClean="0">
                <a:solidFill>
                  <a:srgbClr val="FFC000"/>
                </a:solidFill>
              </a:rPr>
              <a:t>Receptors.</a:t>
            </a:r>
            <a:r>
              <a:rPr lang="en-US" dirty="0" smtClean="0"/>
              <a:t> </a:t>
            </a:r>
          </a:p>
        </p:txBody>
      </p:sp>
    </p:spTree>
    <p:extLst>
      <p:ext uri="{BB962C8B-B14F-4D97-AF65-F5344CB8AC3E}">
        <p14:creationId xmlns:p14="http://schemas.microsoft.com/office/powerpoint/2010/main" val="2458377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Receptors</a:t>
            </a:r>
            <a:endParaRPr lang="en-US" dirty="0"/>
          </a:p>
        </p:txBody>
      </p:sp>
      <p:sp>
        <p:nvSpPr>
          <p:cNvPr id="3" name="Content Placeholder 2"/>
          <p:cNvSpPr>
            <a:spLocks noGrp="1"/>
          </p:cNvSpPr>
          <p:nvPr>
            <p:ph idx="1"/>
          </p:nvPr>
        </p:nvSpPr>
        <p:spPr/>
        <p:txBody>
          <a:bodyPr/>
          <a:lstStyle/>
          <a:p>
            <a:pPr algn="just"/>
            <a:r>
              <a:rPr lang="en-US" dirty="0" smtClean="0"/>
              <a:t>Hormones initiate their biologic effects by binding to specific receptors.</a:t>
            </a:r>
          </a:p>
          <a:p>
            <a:pPr algn="just"/>
            <a:endParaRPr lang="en-US" dirty="0"/>
          </a:p>
          <a:p>
            <a:pPr algn="just"/>
            <a:r>
              <a:rPr lang="en-US" dirty="0" smtClean="0"/>
              <a:t>A target cell is defined by its ability to selectively  bind a given hormone to its cognate receptor.</a:t>
            </a:r>
            <a:endParaRPr lang="en-US" dirty="0"/>
          </a:p>
        </p:txBody>
      </p:sp>
    </p:spTree>
    <p:extLst>
      <p:ext uri="{BB962C8B-B14F-4D97-AF65-F5344CB8AC3E}">
        <p14:creationId xmlns:p14="http://schemas.microsoft.com/office/powerpoint/2010/main" val="4206320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Receptors</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marL="0" indent="0" algn="just">
              <a:buNone/>
            </a:pPr>
            <a:r>
              <a:rPr lang="en-US" dirty="0" smtClean="0"/>
              <a:t>Receptors have at least two functional domains:</a:t>
            </a:r>
          </a:p>
          <a:p>
            <a:pPr algn="just"/>
            <a:r>
              <a:rPr lang="en-US" dirty="0" smtClean="0"/>
              <a:t>A recognition domain – it binds to the hormone </a:t>
            </a:r>
            <a:r>
              <a:rPr lang="en-US" dirty="0" err="1" smtClean="0"/>
              <a:t>ligand</a:t>
            </a:r>
            <a:r>
              <a:rPr lang="en-US" dirty="0" smtClean="0"/>
              <a:t>.</a:t>
            </a:r>
          </a:p>
          <a:p>
            <a:pPr algn="just"/>
            <a:r>
              <a:rPr lang="en-US" dirty="0"/>
              <a:t>Coupling domain </a:t>
            </a:r>
            <a:r>
              <a:rPr lang="en-US" dirty="0" smtClean="0"/>
              <a:t>(Second </a:t>
            </a:r>
            <a:r>
              <a:rPr lang="en-US" dirty="0" smtClean="0"/>
              <a:t>region) </a:t>
            </a:r>
            <a:r>
              <a:rPr lang="en-US" dirty="0" smtClean="0"/>
              <a:t>–that generates a signal when the hormone binds to it.</a:t>
            </a:r>
          </a:p>
          <a:p>
            <a:pPr algn="just"/>
            <a:endParaRPr lang="en-US" dirty="0"/>
          </a:p>
          <a:p>
            <a:pPr marL="0" indent="0" algn="just">
              <a:buNone/>
            </a:pPr>
            <a:r>
              <a:rPr lang="en-US" dirty="0" smtClean="0"/>
              <a:t>The dual function of binding and coupling </a:t>
            </a:r>
            <a:r>
              <a:rPr lang="en-US" dirty="0" smtClean="0"/>
              <a:t>(signal </a:t>
            </a:r>
            <a:r>
              <a:rPr lang="en-US" dirty="0" smtClean="0"/>
              <a:t>generation) ultimately defines a receptor.</a:t>
            </a:r>
          </a:p>
          <a:p>
            <a:pPr algn="just"/>
            <a:r>
              <a:rPr lang="en-US" dirty="0" smtClean="0"/>
              <a:t>It is the coupling of hormone binding to signal transduction called, </a:t>
            </a:r>
            <a:r>
              <a:rPr lang="en-US" dirty="0" smtClean="0">
                <a:solidFill>
                  <a:srgbClr val="FFC000"/>
                </a:solidFill>
              </a:rPr>
              <a:t>receptor – effector coupling.</a:t>
            </a:r>
          </a:p>
          <a:p>
            <a:pPr algn="just"/>
            <a:r>
              <a:rPr lang="en-US" dirty="0" smtClean="0"/>
              <a:t>This is the first step in the amplification of hormonal response.</a:t>
            </a:r>
          </a:p>
          <a:p>
            <a:pPr algn="just"/>
            <a:r>
              <a:rPr lang="en-US" dirty="0" smtClean="0"/>
              <a:t>This dual purpose also distinguishes the receptor from the plasma carrier protein that also bind hormone but do not generate signal.</a:t>
            </a:r>
          </a:p>
        </p:txBody>
      </p:sp>
    </p:spTree>
    <p:extLst>
      <p:ext uri="{BB962C8B-B14F-4D97-AF65-F5344CB8AC3E}">
        <p14:creationId xmlns:p14="http://schemas.microsoft.com/office/powerpoint/2010/main" val="2237251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rPr>
              <a:t>Interactions with receptors</a:t>
            </a:r>
            <a:endParaRPr lang="en-US" dirty="0"/>
          </a:p>
        </p:txBody>
      </p:sp>
      <p:sp>
        <p:nvSpPr>
          <p:cNvPr id="3" name="Content Placeholder 2"/>
          <p:cNvSpPr>
            <a:spLocks noGrp="1"/>
          </p:cNvSpPr>
          <p:nvPr>
            <p:ph idx="1"/>
          </p:nvPr>
        </p:nvSpPr>
        <p:spPr/>
        <p:txBody>
          <a:bodyPr>
            <a:normAutofit lnSpcReduction="10000"/>
          </a:bodyPr>
          <a:lstStyle/>
          <a:p>
            <a:pPr algn="just">
              <a:lnSpc>
                <a:spcPct val="90000"/>
              </a:lnSpc>
            </a:pPr>
            <a:r>
              <a:rPr lang="en-US" b="1" dirty="0">
                <a:latin typeface="Times New Roman" pitchFamily="18" charset="0"/>
                <a:cs typeface="Times New Roman" pitchFamily="18" charset="0"/>
              </a:rPr>
              <a:t>Hormone-receptor complex concentrations </a:t>
            </a:r>
            <a:r>
              <a:rPr lang="en-US" dirty="0">
                <a:latin typeface="Times New Roman" pitchFamily="18" charset="0"/>
                <a:cs typeface="Times New Roman" pitchFamily="18" charset="0"/>
              </a:rPr>
              <a:t>are effectively determined by three factors:</a:t>
            </a:r>
          </a:p>
          <a:p>
            <a:pPr algn="just">
              <a:lnSpc>
                <a:spcPct val="90000"/>
              </a:lnSpc>
            </a:pPr>
            <a:r>
              <a:rPr lang="en-US" b="1" dirty="0">
                <a:solidFill>
                  <a:srgbClr val="FF0000"/>
                </a:solidFill>
                <a:latin typeface="Times New Roman" pitchFamily="18" charset="0"/>
                <a:cs typeface="Times New Roman" pitchFamily="18" charset="0"/>
              </a:rPr>
              <a:t>1-</a:t>
            </a:r>
            <a:r>
              <a:rPr lang="en-US" dirty="0">
                <a:latin typeface="Times New Roman" pitchFamily="18" charset="0"/>
                <a:cs typeface="Times New Roman" pitchFamily="18" charset="0"/>
              </a:rPr>
              <a:t>The number of </a:t>
            </a:r>
            <a:r>
              <a:rPr lang="en-US" b="1" dirty="0">
                <a:solidFill>
                  <a:srgbClr val="0070C0"/>
                </a:solidFill>
                <a:latin typeface="Times New Roman" pitchFamily="18" charset="0"/>
                <a:cs typeface="Times New Roman" pitchFamily="18" charset="0"/>
              </a:rPr>
              <a:t>hormone</a:t>
            </a:r>
            <a:r>
              <a:rPr lang="en-US" dirty="0">
                <a:latin typeface="Times New Roman" pitchFamily="18" charset="0"/>
                <a:cs typeface="Times New Roman" pitchFamily="18" charset="0"/>
              </a:rPr>
              <a:t> molecules available for complex formation.</a:t>
            </a:r>
          </a:p>
          <a:p>
            <a:pPr algn="just">
              <a:lnSpc>
                <a:spcPct val="90000"/>
              </a:lnSpc>
            </a:pPr>
            <a:endParaRPr lang="en-US" dirty="0">
              <a:latin typeface="Times New Roman" pitchFamily="18" charset="0"/>
              <a:cs typeface="Times New Roman" pitchFamily="18" charset="0"/>
            </a:endParaRPr>
          </a:p>
          <a:p>
            <a:pPr algn="just">
              <a:lnSpc>
                <a:spcPct val="90000"/>
              </a:lnSpc>
            </a:pPr>
            <a:r>
              <a:rPr lang="en-US" b="1" dirty="0">
                <a:solidFill>
                  <a:srgbClr val="FF0000"/>
                </a:solidFill>
                <a:latin typeface="Times New Roman" pitchFamily="18" charset="0"/>
                <a:cs typeface="Times New Roman" pitchFamily="18" charset="0"/>
              </a:rPr>
              <a:t>2-</a:t>
            </a:r>
            <a:r>
              <a:rPr lang="en-US" dirty="0">
                <a:latin typeface="Times New Roman" pitchFamily="18" charset="0"/>
                <a:cs typeface="Times New Roman" pitchFamily="18" charset="0"/>
              </a:rPr>
              <a:t>The number of </a:t>
            </a:r>
            <a:r>
              <a:rPr lang="en-US" b="1" dirty="0">
                <a:solidFill>
                  <a:srgbClr val="0070C0"/>
                </a:solidFill>
                <a:latin typeface="Times New Roman" pitchFamily="18" charset="0"/>
                <a:cs typeface="Times New Roman" pitchFamily="18" charset="0"/>
              </a:rPr>
              <a:t>receptor</a:t>
            </a:r>
            <a:r>
              <a:rPr lang="en-US" dirty="0">
                <a:latin typeface="Times New Roman" pitchFamily="18" charset="0"/>
                <a:cs typeface="Times New Roman" pitchFamily="18" charset="0"/>
              </a:rPr>
              <a:t> molecules available for complex formation.</a:t>
            </a:r>
          </a:p>
          <a:p>
            <a:pPr algn="just">
              <a:lnSpc>
                <a:spcPct val="90000"/>
              </a:lnSpc>
            </a:pPr>
            <a:endParaRPr lang="en-US" dirty="0">
              <a:latin typeface="Times New Roman" pitchFamily="18" charset="0"/>
              <a:cs typeface="Times New Roman" pitchFamily="18" charset="0"/>
            </a:endParaRPr>
          </a:p>
          <a:p>
            <a:pPr algn="just">
              <a:lnSpc>
                <a:spcPct val="90000"/>
              </a:lnSpc>
            </a:pPr>
            <a:r>
              <a:rPr lang="en-US" b="1" dirty="0">
                <a:solidFill>
                  <a:srgbClr val="FF0000"/>
                </a:solidFill>
                <a:latin typeface="Times New Roman" pitchFamily="18" charset="0"/>
                <a:cs typeface="Times New Roman" pitchFamily="18" charset="0"/>
              </a:rPr>
              <a:t>3-</a:t>
            </a:r>
            <a:r>
              <a:rPr lang="en-US" dirty="0">
                <a:latin typeface="Times New Roman" pitchFamily="18" charset="0"/>
                <a:cs typeface="Times New Roman" pitchFamily="18" charset="0"/>
              </a:rPr>
              <a:t>The </a:t>
            </a:r>
            <a:r>
              <a:rPr lang="en-US" dirty="0">
                <a:solidFill>
                  <a:srgbClr val="0070C0"/>
                </a:solidFill>
                <a:latin typeface="Times New Roman" pitchFamily="18" charset="0"/>
                <a:cs typeface="Times New Roman" pitchFamily="18" charset="0"/>
                <a:hlinkClick r:id="rId2" tooltip="Dissociation constant"/>
              </a:rPr>
              <a:t>binding affinity</a:t>
            </a:r>
            <a:r>
              <a:rPr lang="en-US" dirty="0">
                <a:solidFill>
                  <a:srgbClr val="0070C0"/>
                </a:solidFill>
                <a:latin typeface="Times New Roman" pitchFamily="18" charset="0"/>
                <a:cs typeface="Times New Roman" pitchFamily="18" charset="0"/>
              </a:rPr>
              <a:t> </a:t>
            </a:r>
            <a:r>
              <a:rPr lang="en-US" dirty="0">
                <a:latin typeface="Times New Roman" pitchFamily="18" charset="0"/>
                <a:cs typeface="Times New Roman" pitchFamily="18" charset="0"/>
              </a:rPr>
              <a:t>between hormone and receptor </a:t>
            </a:r>
          </a:p>
          <a:p>
            <a:pPr algn="just"/>
            <a:endParaRPr lang="en-US" dirty="0"/>
          </a:p>
        </p:txBody>
      </p:sp>
    </p:spTree>
    <p:extLst>
      <p:ext uri="{BB962C8B-B14F-4D97-AF65-F5344CB8AC3E}">
        <p14:creationId xmlns:p14="http://schemas.microsoft.com/office/powerpoint/2010/main" val="3477511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rPr>
              <a:t>The factors that regulate hormone action</a:t>
            </a:r>
            <a:r>
              <a:rPr lang="en-US" dirty="0">
                <a:solidFill>
                  <a:srgbClr val="FF0000"/>
                </a:solidFill>
              </a:rPr>
              <a:t> </a:t>
            </a:r>
            <a:endParaRPr lang="en-US" dirty="0"/>
          </a:p>
        </p:txBody>
      </p:sp>
      <p:sp>
        <p:nvSpPr>
          <p:cNvPr id="3" name="Content Placeholder 2"/>
          <p:cNvSpPr>
            <a:spLocks noGrp="1"/>
          </p:cNvSpPr>
          <p:nvPr>
            <p:ph idx="1"/>
          </p:nvPr>
        </p:nvSpPr>
        <p:spPr/>
        <p:txBody>
          <a:bodyPr>
            <a:normAutofit fontScale="92500" lnSpcReduction="20000"/>
          </a:bodyPr>
          <a:lstStyle/>
          <a:p>
            <a:pPr algn="just">
              <a:lnSpc>
                <a:spcPct val="90000"/>
              </a:lnSpc>
              <a:defRPr/>
            </a:pPr>
            <a:r>
              <a:rPr lang="en-US" dirty="0"/>
              <a:t>Action of a hormone at a target organ regulated by four factors: _ </a:t>
            </a:r>
          </a:p>
          <a:p>
            <a:pPr algn="just">
              <a:lnSpc>
                <a:spcPct val="90000"/>
              </a:lnSpc>
              <a:buNone/>
              <a:defRPr/>
            </a:pPr>
            <a:r>
              <a:rPr lang="en-US" dirty="0"/>
              <a:t>   </a:t>
            </a:r>
            <a:r>
              <a:rPr lang="en-US" b="1" u="sng" dirty="0" smtClean="0">
                <a:solidFill>
                  <a:srgbClr val="FF0000"/>
                </a:solidFill>
              </a:rPr>
              <a:t>1-</a:t>
            </a:r>
            <a:r>
              <a:rPr lang="en-US" b="1" dirty="0" smtClean="0">
                <a:solidFill>
                  <a:srgbClr val="FF0000"/>
                </a:solidFill>
              </a:rPr>
              <a:t> </a:t>
            </a:r>
            <a:r>
              <a:rPr lang="en-US" dirty="0" smtClean="0"/>
              <a:t>Rate </a:t>
            </a:r>
            <a:r>
              <a:rPr lang="en-US" dirty="0"/>
              <a:t>of synthesis and secretion of hormone.</a:t>
            </a:r>
            <a:endParaRPr lang="en-US" sz="1100" dirty="0"/>
          </a:p>
          <a:p>
            <a:pPr algn="just">
              <a:lnSpc>
                <a:spcPct val="90000"/>
              </a:lnSpc>
              <a:buNone/>
              <a:defRPr/>
            </a:pPr>
            <a:endParaRPr lang="en-US" dirty="0"/>
          </a:p>
          <a:p>
            <a:pPr algn="just">
              <a:lnSpc>
                <a:spcPct val="90000"/>
              </a:lnSpc>
              <a:buNone/>
              <a:defRPr/>
            </a:pPr>
            <a:r>
              <a:rPr lang="en-US" dirty="0"/>
              <a:t>   </a:t>
            </a:r>
            <a:r>
              <a:rPr lang="en-US" b="1" u="sng" dirty="0" smtClean="0">
                <a:solidFill>
                  <a:srgbClr val="FF0000"/>
                </a:solidFill>
              </a:rPr>
              <a:t>2-</a:t>
            </a:r>
            <a:r>
              <a:rPr lang="en-US" b="1" dirty="0" smtClean="0">
                <a:solidFill>
                  <a:srgbClr val="FF0000"/>
                </a:solidFill>
              </a:rPr>
              <a:t> </a:t>
            </a:r>
            <a:r>
              <a:rPr lang="en-US" dirty="0" smtClean="0"/>
              <a:t>Specific </a:t>
            </a:r>
            <a:r>
              <a:rPr lang="en-US" dirty="0"/>
              <a:t>transport systems in plasma.</a:t>
            </a:r>
          </a:p>
          <a:p>
            <a:pPr algn="just">
              <a:lnSpc>
                <a:spcPct val="90000"/>
              </a:lnSpc>
              <a:buNone/>
              <a:defRPr/>
            </a:pPr>
            <a:r>
              <a:rPr lang="en-US" dirty="0"/>
              <a:t> </a:t>
            </a:r>
          </a:p>
          <a:p>
            <a:pPr algn="just">
              <a:lnSpc>
                <a:spcPct val="90000"/>
              </a:lnSpc>
              <a:buNone/>
              <a:defRPr/>
            </a:pPr>
            <a:r>
              <a:rPr lang="en-US" dirty="0"/>
              <a:t>   </a:t>
            </a:r>
            <a:r>
              <a:rPr lang="en-US" b="1" u="sng" dirty="0">
                <a:solidFill>
                  <a:srgbClr val="FF0000"/>
                </a:solidFill>
              </a:rPr>
              <a:t>3-</a:t>
            </a:r>
            <a:r>
              <a:rPr lang="en-US" dirty="0"/>
              <a:t> Hormone-specific receptors in target cell membrane which differ from tissue to Tissue.</a:t>
            </a:r>
          </a:p>
          <a:p>
            <a:pPr algn="just">
              <a:lnSpc>
                <a:spcPct val="90000"/>
              </a:lnSpc>
              <a:buNone/>
              <a:defRPr/>
            </a:pPr>
            <a:r>
              <a:rPr lang="en-US" dirty="0"/>
              <a:t> </a:t>
            </a:r>
          </a:p>
          <a:p>
            <a:pPr algn="just">
              <a:lnSpc>
                <a:spcPct val="90000"/>
              </a:lnSpc>
              <a:buNone/>
              <a:defRPr/>
            </a:pPr>
            <a:r>
              <a:rPr lang="en-US" dirty="0"/>
              <a:t>   </a:t>
            </a:r>
            <a:r>
              <a:rPr lang="en-US" b="1" u="sng" dirty="0" smtClean="0">
                <a:solidFill>
                  <a:srgbClr val="FF0000"/>
                </a:solidFill>
              </a:rPr>
              <a:t>4-</a:t>
            </a:r>
            <a:r>
              <a:rPr lang="en-US" b="1" dirty="0" smtClean="0">
                <a:solidFill>
                  <a:srgbClr val="FF0000"/>
                </a:solidFill>
              </a:rPr>
              <a:t> </a:t>
            </a:r>
            <a:r>
              <a:rPr lang="en-US" dirty="0" smtClean="0"/>
              <a:t>Ultimate </a:t>
            </a:r>
            <a:r>
              <a:rPr lang="en-US" dirty="0"/>
              <a:t>degradation of the hormone usually by the liver or kidneys.</a:t>
            </a:r>
          </a:p>
          <a:p>
            <a:pPr algn="just"/>
            <a:endParaRPr lang="en-US" dirty="0"/>
          </a:p>
        </p:txBody>
      </p:sp>
    </p:spTree>
    <p:extLst>
      <p:ext uri="{BB962C8B-B14F-4D97-AF65-F5344CB8AC3E}">
        <p14:creationId xmlns:p14="http://schemas.microsoft.com/office/powerpoint/2010/main" val="246253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lstStyle/>
          <a:p>
            <a:pPr algn="just"/>
            <a:r>
              <a:rPr lang="en-US" dirty="0" smtClean="0"/>
              <a:t>Word hormone is a </a:t>
            </a:r>
            <a:r>
              <a:rPr lang="en-US" dirty="0"/>
              <a:t>G</a:t>
            </a:r>
            <a:r>
              <a:rPr lang="en-US" dirty="0" smtClean="0"/>
              <a:t>reek term that means to arouse to activity.</a:t>
            </a:r>
          </a:p>
          <a:p>
            <a:pPr algn="just"/>
            <a:r>
              <a:rPr lang="en-US" dirty="0" smtClean="0">
                <a:solidFill>
                  <a:srgbClr val="FF0000"/>
                </a:solidFill>
              </a:rPr>
              <a:t>Hormone</a:t>
            </a:r>
            <a:r>
              <a:rPr lang="en-US" dirty="0" smtClean="0">
                <a:solidFill>
                  <a:srgbClr val="FFC000"/>
                </a:solidFill>
              </a:rPr>
              <a:t> </a:t>
            </a:r>
            <a:r>
              <a:rPr lang="en-US" dirty="0" smtClean="0"/>
              <a:t>is defined as a substance that is synthesized in one organ and transported by the circulatory system to act on another tissue.</a:t>
            </a:r>
            <a:endParaRPr lang="en-US" dirty="0"/>
          </a:p>
        </p:txBody>
      </p:sp>
    </p:spTree>
    <p:extLst>
      <p:ext uri="{BB962C8B-B14F-4D97-AF65-F5344CB8AC3E}">
        <p14:creationId xmlns:p14="http://schemas.microsoft.com/office/powerpoint/2010/main" val="359638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Classification of Hormones</a:t>
            </a:r>
            <a:endParaRPr lang="en-US" dirty="0"/>
          </a:p>
        </p:txBody>
      </p:sp>
      <p:sp>
        <p:nvSpPr>
          <p:cNvPr id="3" name="Content Placeholder 2"/>
          <p:cNvSpPr>
            <a:spLocks noGrp="1"/>
          </p:cNvSpPr>
          <p:nvPr>
            <p:ph idx="1"/>
          </p:nvPr>
        </p:nvSpPr>
        <p:spPr/>
        <p:txBody>
          <a:bodyPr/>
          <a:lstStyle/>
          <a:p>
            <a:pPr>
              <a:buNone/>
            </a:pPr>
            <a:r>
              <a:rPr lang="en-US" b="1" dirty="0" smtClean="0"/>
              <a:t>Hormones can be classified according to:</a:t>
            </a:r>
          </a:p>
          <a:p>
            <a:r>
              <a:rPr lang="en-US" dirty="0" smtClean="0"/>
              <a:t>Chemical composition</a:t>
            </a:r>
          </a:p>
          <a:p>
            <a:r>
              <a:rPr lang="en-US" dirty="0" smtClean="0"/>
              <a:t>Solubility properties</a:t>
            </a:r>
          </a:p>
          <a:p>
            <a:r>
              <a:rPr lang="en-US" dirty="0" smtClean="0"/>
              <a:t>Location of receptors</a:t>
            </a:r>
          </a:p>
          <a:p>
            <a:r>
              <a:rPr lang="en-US" dirty="0" smtClean="0"/>
              <a:t>Nature of signal used to mediate hormonal action within the cell.</a:t>
            </a:r>
            <a:endParaRPr lang="en-US" dirty="0"/>
          </a:p>
        </p:txBody>
      </p:sp>
    </p:spTree>
    <p:extLst>
      <p:ext uri="{BB962C8B-B14F-4D97-AF65-F5344CB8AC3E}">
        <p14:creationId xmlns:p14="http://schemas.microsoft.com/office/powerpoint/2010/main" val="3579080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HORMONES MADE</a:t>
            </a:r>
            <a:br>
              <a:rPr lang="en-US" b="1" dirty="0" smtClean="0"/>
            </a:br>
            <a:r>
              <a:rPr lang="en-US" b="1" dirty="0" smtClean="0"/>
              <a:t>FROM CHOLESTEROL</a:t>
            </a:r>
            <a:endParaRPr lang="en-US" dirty="0"/>
          </a:p>
        </p:txBody>
      </p:sp>
      <p:sp>
        <p:nvSpPr>
          <p:cNvPr id="3" name="Content Placeholder 2"/>
          <p:cNvSpPr>
            <a:spLocks noGrp="1"/>
          </p:cNvSpPr>
          <p:nvPr>
            <p:ph idx="1"/>
          </p:nvPr>
        </p:nvSpPr>
        <p:spPr/>
        <p:txBody>
          <a:bodyPr>
            <a:normAutofit/>
          </a:bodyPr>
          <a:lstStyle/>
          <a:p>
            <a:pPr marL="0" inden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b="1" dirty="0" smtClean="0"/>
              <a:t>Adrenal </a:t>
            </a:r>
            <a:r>
              <a:rPr lang="en-US" b="1" dirty="0" err="1" smtClean="0"/>
              <a:t>Steroidogenesis</a:t>
            </a:r>
            <a:endParaRPr lang="en-US" b="1" dirty="0" smtClean="0"/>
          </a:p>
          <a:p>
            <a:pPr>
              <a:buFont typeface="Wingdings"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400" b="1" dirty="0"/>
          </a:p>
          <a:p>
            <a:pPr marL="341313" indent="-341313">
              <a:buClr>
                <a:srgbClr val="86D1EC"/>
              </a:buClr>
              <a:buSzPct val="120000"/>
              <a:buFont typeface="Times New Roman" pitchFamily="18" charset="0"/>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ADRENAL CORTEX produces steroid hormones (corticosteroids) subdivided in:</a:t>
            </a:r>
          </a:p>
          <a:p>
            <a:pPr marL="341313" indent="-341313">
              <a:buClr>
                <a:srgbClr val="86D1EC"/>
              </a:buClr>
              <a:buSzPct val="120000"/>
              <a:buFont typeface="Times New Roman" pitchFamily="18" charset="0"/>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t>Glucocorticosteroids</a:t>
            </a:r>
            <a:r>
              <a:rPr lang="en-US" sz="2400" dirty="0"/>
              <a:t> – affecting the carbohydrate metabolism</a:t>
            </a:r>
          </a:p>
          <a:p>
            <a:pPr marL="741363" lvl="1" indent="-284163">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cortisol</a:t>
            </a:r>
            <a:endParaRPr lang="en-US" sz="2400" dirty="0"/>
          </a:p>
          <a:p>
            <a:pPr marL="741363" lvl="1" indent="-284163">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t>corticosterone</a:t>
            </a:r>
            <a:endParaRPr lang="en-US" sz="2400" dirty="0"/>
          </a:p>
          <a:p>
            <a:pPr marL="341313" indent="-341313">
              <a:buClr>
                <a:srgbClr val="86D1EC"/>
              </a:buClr>
              <a:buSzPct val="120000"/>
              <a:buFont typeface="Wingdings" pitchFamily="2"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t>Mineralocorticosteroids</a:t>
            </a:r>
            <a:r>
              <a:rPr lang="en-US" sz="2400" dirty="0"/>
              <a:t> -affecting the mineral metabolism</a:t>
            </a:r>
          </a:p>
          <a:p>
            <a:pPr marL="741363" lvl="1" indent="-284163">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aldosterone</a:t>
            </a:r>
          </a:p>
          <a:p>
            <a:pPr marL="341313" indent="-341313">
              <a:buClr>
                <a:srgbClr val="86D1EC"/>
              </a:buClr>
              <a:buSzPct val="120000"/>
              <a:buFont typeface="Wingdings" pitchFamily="2"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Sex hormones (androgens, estrogens) in small </a:t>
            </a:r>
            <a:r>
              <a:rPr lang="en-US" sz="2400" dirty="0" smtClean="0"/>
              <a:t>amounts</a:t>
            </a:r>
            <a:endParaRPr lang="en-US" sz="2400" dirty="0"/>
          </a:p>
        </p:txBody>
      </p:sp>
    </p:spTree>
    <p:extLst>
      <p:ext uri="{BB962C8B-B14F-4D97-AF65-F5344CB8AC3E}">
        <p14:creationId xmlns:p14="http://schemas.microsoft.com/office/powerpoint/2010/main" val="1283418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renalsteroidsynthe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636" y="0"/>
            <a:ext cx="87607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68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Synthesis of the male sex hormones </a:t>
            </a:r>
          </a:p>
        </p:txBody>
      </p:sp>
      <p:pic>
        <p:nvPicPr>
          <p:cNvPr id="4" name="Content Placeholder 3" descr="malesexhormon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824784" cy="603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004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Synthesis of the </a:t>
            </a:r>
            <a:r>
              <a:rPr lang="en-US" dirty="0" smtClean="0"/>
              <a:t>female </a:t>
            </a:r>
            <a:r>
              <a:rPr lang="en-US" dirty="0"/>
              <a:t>sex hormones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631039" cy="612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383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indent="0" algn="just">
              <a:buNone/>
              <a:defRPr/>
            </a:pPr>
            <a:r>
              <a:rPr lang="en-US" b="1" dirty="0"/>
              <a:t>Synthesis of Vitamin</a:t>
            </a:r>
            <a:r>
              <a:rPr lang="en-US" sz="4800" b="1" dirty="0"/>
              <a:t> </a:t>
            </a:r>
            <a:r>
              <a:rPr lang="en-US" b="1" dirty="0"/>
              <a:t>D</a:t>
            </a:r>
            <a:endParaRPr lang="en-US" dirty="0" smtClean="0"/>
          </a:p>
          <a:p>
            <a:pPr algn="just">
              <a:defRPr/>
            </a:pPr>
            <a:r>
              <a:rPr lang="en-US" dirty="0" smtClean="0"/>
              <a:t>They </a:t>
            </a:r>
            <a:r>
              <a:rPr lang="en-US" dirty="0"/>
              <a:t>are sterol hormones and have much in common to other steroid hormones</a:t>
            </a:r>
          </a:p>
          <a:p>
            <a:pPr algn="just">
              <a:defRPr/>
            </a:pPr>
            <a:r>
              <a:rPr lang="en-US" dirty="0"/>
              <a:t>Its precursor, </a:t>
            </a:r>
            <a:r>
              <a:rPr lang="en-US" dirty="0" err="1"/>
              <a:t>cholecalciferol</a:t>
            </a:r>
            <a:r>
              <a:rPr lang="en-US" dirty="0"/>
              <a:t>, is obtained from diet or synthesized by the ultraviolet irradiation of </a:t>
            </a:r>
            <a:r>
              <a:rPr lang="en-US" dirty="0" err="1"/>
              <a:t>provitamin</a:t>
            </a:r>
            <a:r>
              <a:rPr lang="en-US" dirty="0"/>
              <a:t> D in the skin</a:t>
            </a:r>
          </a:p>
          <a:p>
            <a:pPr algn="just">
              <a:defRPr/>
            </a:pPr>
            <a:r>
              <a:rPr lang="en-US" dirty="0" err="1"/>
              <a:t>Cholecalciferol</a:t>
            </a:r>
            <a:r>
              <a:rPr lang="en-US" dirty="0"/>
              <a:t>, by a series of enzymes in the liver and kidney, is </a:t>
            </a:r>
            <a:r>
              <a:rPr lang="en-US" dirty="0" err="1"/>
              <a:t>hydroxylated</a:t>
            </a:r>
            <a:r>
              <a:rPr lang="en-US" dirty="0"/>
              <a:t> to the active hormone, </a:t>
            </a:r>
            <a:r>
              <a:rPr lang="en-US" b="1" dirty="0" err="1"/>
              <a:t>calcitriol</a:t>
            </a:r>
            <a:endParaRPr lang="en-US" b="1" dirty="0"/>
          </a:p>
        </p:txBody>
      </p:sp>
    </p:spTree>
    <p:extLst>
      <p:ext uri="{BB962C8B-B14F-4D97-AF65-F5344CB8AC3E}">
        <p14:creationId xmlns:p14="http://schemas.microsoft.com/office/powerpoint/2010/main" val="589399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066800"/>
            <a:ext cx="3733800" cy="4525963"/>
          </a:xfrm>
        </p:spPr>
        <p:txBody>
          <a:bodyPr/>
          <a:lstStyle/>
          <a:p>
            <a:pPr marL="0" indent="0">
              <a:buNone/>
            </a:pPr>
            <a:r>
              <a:rPr lang="en-US" dirty="0" smtClean="0"/>
              <a:t>Vitamin D</a:t>
            </a:r>
            <a:endParaRPr lang="en-US" dirty="0"/>
          </a:p>
        </p:txBody>
      </p:sp>
      <p:pic>
        <p:nvPicPr>
          <p:cNvPr id="4" name="Picture 3" descr="vi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08" y="0"/>
            <a:ext cx="36462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071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Synthesis of Tyrosine-derived hormones</a:t>
            </a:r>
            <a:endParaRPr lang="en-US" dirty="0"/>
          </a:p>
        </p:txBody>
      </p:sp>
      <p:sp>
        <p:nvSpPr>
          <p:cNvPr id="3" name="Content Placeholder 2"/>
          <p:cNvSpPr>
            <a:spLocks noGrp="1"/>
          </p:cNvSpPr>
          <p:nvPr>
            <p:ph idx="1"/>
          </p:nvPr>
        </p:nvSpPr>
        <p:spPr/>
        <p:txBody>
          <a:bodyPr>
            <a:normAutofit lnSpcReduction="10000"/>
          </a:bodyPr>
          <a:lstStyle/>
          <a:p>
            <a:pPr marL="660400" indent="-660400">
              <a:lnSpc>
                <a:spcPct val="80000"/>
              </a:lnSpc>
              <a:buNone/>
              <a:defRPr/>
            </a:pPr>
            <a:r>
              <a:rPr lang="en-US" sz="2400" dirty="0" err="1">
                <a:solidFill>
                  <a:schemeClr val="tx2"/>
                </a:solidFill>
              </a:rPr>
              <a:t>I.</a:t>
            </a:r>
            <a:r>
              <a:rPr lang="en-US" sz="2400" u="sng" dirty="0" err="1">
                <a:solidFill>
                  <a:schemeClr val="tx2"/>
                </a:solidFill>
              </a:rPr>
              <a:t>Thyroid</a:t>
            </a:r>
            <a:r>
              <a:rPr lang="en-US" sz="2400" u="sng" dirty="0">
                <a:solidFill>
                  <a:schemeClr val="tx2"/>
                </a:solidFill>
              </a:rPr>
              <a:t> hormones</a:t>
            </a:r>
            <a:r>
              <a:rPr lang="en-US" sz="2000" dirty="0"/>
              <a:t>: </a:t>
            </a:r>
            <a:r>
              <a:rPr lang="en-US" sz="2400" dirty="0"/>
              <a:t>is a unique process</a:t>
            </a:r>
          </a:p>
          <a:p>
            <a:pPr marL="1035050" lvl="1" indent="-577850">
              <a:lnSpc>
                <a:spcPct val="80000"/>
              </a:lnSpc>
              <a:buFontTx/>
              <a:buAutoNum type="arabicPeriod"/>
              <a:defRPr/>
            </a:pPr>
            <a:r>
              <a:rPr lang="en-US" sz="2400" dirty="0"/>
              <a:t>Thyroid cells concentrate iodine</a:t>
            </a:r>
          </a:p>
          <a:p>
            <a:pPr marL="1035050" lvl="1" indent="-577850">
              <a:lnSpc>
                <a:spcPct val="80000"/>
              </a:lnSpc>
              <a:buFontTx/>
              <a:buAutoNum type="arabicPeriod"/>
              <a:defRPr/>
            </a:pPr>
            <a:r>
              <a:rPr lang="en-US" sz="2400" dirty="0">
                <a:solidFill>
                  <a:srgbClr val="00FFFF"/>
                </a:solidFill>
              </a:rPr>
              <a:t>Thyroid cells synthesize a glycoprotein, thyroglobulin</a:t>
            </a:r>
          </a:p>
          <a:p>
            <a:pPr marL="1035050" lvl="1" indent="-577850">
              <a:lnSpc>
                <a:spcPct val="80000"/>
              </a:lnSpc>
              <a:buFontTx/>
              <a:buAutoNum type="arabicPeriod"/>
              <a:defRPr/>
            </a:pPr>
            <a:r>
              <a:rPr lang="en-US" sz="2400" dirty="0"/>
              <a:t>Iodine is oxidized</a:t>
            </a:r>
          </a:p>
          <a:p>
            <a:pPr marL="1035050" lvl="1" indent="-577850">
              <a:lnSpc>
                <a:spcPct val="80000"/>
              </a:lnSpc>
              <a:buFontTx/>
              <a:buAutoNum type="arabicPeriod"/>
              <a:defRPr/>
            </a:pPr>
            <a:r>
              <a:rPr lang="en-US" sz="2400" dirty="0"/>
              <a:t>Iodine is oxidized, then coupled to </a:t>
            </a:r>
            <a:r>
              <a:rPr lang="en-US" sz="2400" dirty="0" err="1"/>
              <a:t>iodotyrosine</a:t>
            </a:r>
            <a:r>
              <a:rPr lang="en-US" sz="2400" dirty="0"/>
              <a:t> within thyroglobulin (</a:t>
            </a:r>
            <a:r>
              <a:rPr lang="en-US" sz="2400" dirty="0" err="1"/>
              <a:t>organification</a:t>
            </a:r>
            <a:r>
              <a:rPr lang="en-US" sz="2400" dirty="0"/>
              <a:t> process) by thyroid peroxidase enzyme</a:t>
            </a:r>
          </a:p>
          <a:p>
            <a:pPr marL="1035050" lvl="1" indent="-577850">
              <a:lnSpc>
                <a:spcPct val="80000"/>
              </a:lnSpc>
              <a:buFontTx/>
              <a:buAutoNum type="arabicPeriod"/>
              <a:defRPr/>
            </a:pPr>
            <a:r>
              <a:rPr lang="en-US" sz="2400" dirty="0"/>
              <a:t>Reuptake of thyroglobulin by endocytosis </a:t>
            </a:r>
          </a:p>
          <a:p>
            <a:pPr marL="1035050" lvl="1" indent="-577850">
              <a:lnSpc>
                <a:spcPct val="80000"/>
              </a:lnSpc>
              <a:buFontTx/>
              <a:buAutoNum type="arabicPeriod"/>
              <a:defRPr/>
            </a:pPr>
            <a:r>
              <a:rPr lang="en-US" sz="2400" dirty="0" err="1"/>
              <a:t>Proteolytic</a:t>
            </a:r>
            <a:r>
              <a:rPr lang="en-US" sz="2400" dirty="0"/>
              <a:t> digestion by </a:t>
            </a:r>
            <a:r>
              <a:rPr lang="en-US" sz="2400" dirty="0" err="1"/>
              <a:t>lysosomal</a:t>
            </a:r>
            <a:r>
              <a:rPr lang="en-US" sz="2400" dirty="0"/>
              <a:t> enzymes (</a:t>
            </a:r>
            <a:r>
              <a:rPr lang="en-US" sz="2400" dirty="0" err="1"/>
              <a:t>hydrolyases</a:t>
            </a:r>
            <a:r>
              <a:rPr lang="en-US" sz="2400" dirty="0"/>
              <a:t>) </a:t>
            </a:r>
            <a:r>
              <a:rPr lang="en-US" sz="2400" dirty="0">
                <a:sym typeface="Wingdings" pitchFamily="2" charset="2"/>
              </a:rPr>
              <a:t></a:t>
            </a:r>
            <a:r>
              <a:rPr lang="en-US" sz="2400" dirty="0"/>
              <a:t> T­3+ T4 (</a:t>
            </a:r>
            <a:r>
              <a:rPr lang="en-US" sz="2400" dirty="0" err="1"/>
              <a:t>iodothyronines</a:t>
            </a:r>
            <a:r>
              <a:rPr lang="en-US" sz="2400" dirty="0"/>
              <a:t>) and MIT+ DIT (</a:t>
            </a:r>
            <a:r>
              <a:rPr lang="en-US" sz="2400" dirty="0" err="1"/>
              <a:t>iodotyrosines</a:t>
            </a:r>
            <a:r>
              <a:rPr lang="en-US" sz="2400" dirty="0"/>
              <a:t>)</a:t>
            </a:r>
            <a:endParaRPr lang="en-US" sz="2400" u="sng" dirty="0"/>
          </a:p>
          <a:p>
            <a:pPr marL="660400" indent="-660400">
              <a:lnSpc>
                <a:spcPct val="80000"/>
              </a:lnSpc>
              <a:buNone/>
              <a:defRPr/>
            </a:pPr>
            <a:r>
              <a:rPr lang="en-US" sz="2000" dirty="0">
                <a:solidFill>
                  <a:schemeClr val="tx2"/>
                </a:solidFill>
              </a:rPr>
              <a:t>II.</a:t>
            </a:r>
            <a:r>
              <a:rPr lang="en-US" sz="2400" u="sng" dirty="0">
                <a:solidFill>
                  <a:schemeClr val="tx2"/>
                </a:solidFill>
              </a:rPr>
              <a:t> </a:t>
            </a:r>
            <a:r>
              <a:rPr lang="en-US" sz="2400" u="sng" dirty="0" err="1">
                <a:solidFill>
                  <a:schemeClr val="tx2"/>
                </a:solidFill>
              </a:rPr>
              <a:t>Catecholamines</a:t>
            </a:r>
            <a:r>
              <a:rPr lang="en-US" sz="2000" dirty="0"/>
              <a:t>: </a:t>
            </a:r>
            <a:r>
              <a:rPr lang="en-US" sz="2400" dirty="0"/>
              <a:t>They are synthesized from tyrosine by a number of enzymes in the cytoplasm and </a:t>
            </a:r>
            <a:r>
              <a:rPr lang="en-US" sz="2400" dirty="0" err="1"/>
              <a:t>chromaffin</a:t>
            </a:r>
            <a:r>
              <a:rPr lang="en-US" sz="2400" dirty="0"/>
              <a:t> granules </a:t>
            </a:r>
          </a:p>
        </p:txBody>
      </p:sp>
    </p:spTree>
    <p:extLst>
      <p:ext uri="{BB962C8B-B14F-4D97-AF65-F5344CB8AC3E}">
        <p14:creationId xmlns:p14="http://schemas.microsoft.com/office/powerpoint/2010/main" val="1192235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0" y="1752600"/>
            <a:ext cx="2362200" cy="4525963"/>
          </a:xfrm>
        </p:spPr>
        <p:txBody>
          <a:bodyPr/>
          <a:lstStyle/>
          <a:p>
            <a:pPr marL="0" indent="0">
              <a:buNone/>
            </a:pPr>
            <a:r>
              <a:rPr lang="en-US" b="1" dirty="0"/>
              <a:t>T3 &amp; T4 Illustrate the </a:t>
            </a:r>
            <a:r>
              <a:rPr lang="en-US" b="1" dirty="0" smtClean="0"/>
              <a:t>Diversity in </a:t>
            </a:r>
            <a:r>
              <a:rPr lang="en-US" b="1" dirty="0"/>
              <a:t>Hormone 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 y="0"/>
            <a:ext cx="6766560" cy="690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007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316956"/>
            <a:ext cx="84582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36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are chemically diverse</a:t>
            </a:r>
            <a:endParaRPr lang="en-US" b="1"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algn="just"/>
            <a:r>
              <a:rPr lang="en-US" dirty="0" smtClean="0"/>
              <a:t>Cholesterol derived Hormones- </a:t>
            </a:r>
            <a:r>
              <a:rPr lang="en-US" dirty="0" err="1" smtClean="0"/>
              <a:t>Glucocorticoids</a:t>
            </a:r>
            <a:r>
              <a:rPr lang="en-US" dirty="0" smtClean="0"/>
              <a:t>, </a:t>
            </a:r>
            <a:r>
              <a:rPr lang="en-US" dirty="0" err="1" smtClean="0"/>
              <a:t>mineralocorticoids</a:t>
            </a:r>
            <a:r>
              <a:rPr lang="en-US" dirty="0" smtClean="0"/>
              <a:t>, estrogens, </a:t>
            </a:r>
            <a:r>
              <a:rPr lang="en-US" dirty="0" err="1" smtClean="0"/>
              <a:t>Progestins</a:t>
            </a:r>
            <a:r>
              <a:rPr lang="en-US" dirty="0" smtClean="0"/>
              <a:t>, 1,25 (OH)</a:t>
            </a:r>
            <a:r>
              <a:rPr lang="en-US" baseline="-25000" dirty="0" smtClean="0"/>
              <a:t>2</a:t>
            </a:r>
            <a:r>
              <a:rPr lang="en-US" dirty="0" smtClean="0"/>
              <a:t>-D</a:t>
            </a:r>
            <a:r>
              <a:rPr lang="en-US" baseline="-25000" dirty="0" smtClean="0"/>
              <a:t>3</a:t>
            </a:r>
            <a:r>
              <a:rPr lang="en-US" dirty="0" smtClean="0"/>
              <a:t> .</a:t>
            </a:r>
          </a:p>
          <a:p>
            <a:pPr algn="just"/>
            <a:r>
              <a:rPr lang="en-US" dirty="0" smtClean="0"/>
              <a:t>Steroid hormone can be the precursor of another hormone e.g. Progesterone is the precursor of Mineralocorticoids, Glucocorticoids, and androgens.</a:t>
            </a:r>
          </a:p>
          <a:p>
            <a:pPr algn="just"/>
            <a:endParaRPr lang="en-US" dirty="0" smtClean="0"/>
          </a:p>
          <a:p>
            <a:pPr algn="just"/>
            <a:endParaRPr lang="en-US" dirty="0" smtClean="0"/>
          </a:p>
          <a:p>
            <a:pPr algn="just"/>
            <a:r>
              <a:rPr lang="en-US" dirty="0" smtClean="0"/>
              <a:t>Testosterone is then an obligatory intermediate in the biosynthesis of estradiol and </a:t>
            </a:r>
            <a:r>
              <a:rPr lang="en-US" dirty="0" err="1" smtClean="0"/>
              <a:t>dihydrotestosterone</a:t>
            </a:r>
            <a:r>
              <a:rPr lang="en-US" dirty="0" smtClean="0"/>
              <a:t>.</a:t>
            </a:r>
          </a:p>
          <a:p>
            <a:pPr algn="just"/>
            <a:r>
              <a:rPr lang="en-US" dirty="0" smtClean="0"/>
              <a:t>The final product </a:t>
            </a:r>
            <a:r>
              <a:rPr lang="en-US" dirty="0"/>
              <a:t>i</a:t>
            </a:r>
            <a:r>
              <a:rPr lang="en-US" dirty="0" smtClean="0"/>
              <a:t>s </a:t>
            </a:r>
            <a:r>
              <a:rPr lang="en-US" dirty="0" smtClean="0"/>
              <a:t>determined by the cell type and set of enzymes that present</a:t>
            </a:r>
            <a:r>
              <a:rPr lang="en-US" dirty="0" smtClean="0"/>
              <a:t>.</a:t>
            </a:r>
            <a:endParaRPr lang="en-US" dirty="0" smtClean="0"/>
          </a:p>
        </p:txBody>
      </p:sp>
    </p:spTree>
    <p:extLst>
      <p:ext uri="{BB962C8B-B14F-4D97-AF65-F5344CB8AC3E}">
        <p14:creationId xmlns:p14="http://schemas.microsoft.com/office/powerpoint/2010/main" val="15285939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600200"/>
            <a:ext cx="4191000" cy="4525963"/>
          </a:xfrm>
        </p:spPr>
        <p:txBody>
          <a:bodyPr/>
          <a:lstStyle/>
          <a:p>
            <a:r>
              <a:rPr lang="en-US" dirty="0"/>
              <a:t>(PNMT, </a:t>
            </a:r>
            <a:r>
              <a:rPr lang="en-US" dirty="0" err="1"/>
              <a:t>phenylethanolamine</a:t>
            </a:r>
            <a:r>
              <a:rPr lang="en-US" dirty="0"/>
              <a:t>-</a:t>
            </a:r>
            <a:r>
              <a:rPr lang="en-US" i="1" dirty="0"/>
              <a:t>N</a:t>
            </a:r>
            <a:r>
              <a:rPr lang="en-US" dirty="0"/>
              <a:t>-</a:t>
            </a:r>
            <a:r>
              <a:rPr lang="en-US" dirty="0" err="1"/>
              <a:t>methyltransferase</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17123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53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Storage</a:t>
            </a:r>
            <a:r>
              <a:rPr lang="en-US" dirty="0"/>
              <a:t> </a:t>
            </a:r>
          </a:p>
        </p:txBody>
      </p:sp>
      <p:sp>
        <p:nvSpPr>
          <p:cNvPr id="3" name="Content Placeholder 2"/>
          <p:cNvSpPr>
            <a:spLocks noGrp="1"/>
          </p:cNvSpPr>
          <p:nvPr>
            <p:ph idx="1"/>
          </p:nvPr>
        </p:nvSpPr>
        <p:spPr/>
        <p:txBody>
          <a:bodyPr/>
          <a:lstStyle/>
          <a:p>
            <a:pPr>
              <a:lnSpc>
                <a:spcPct val="90000"/>
              </a:lnSpc>
              <a:defRPr/>
            </a:pPr>
            <a:r>
              <a:rPr lang="en-US" sz="2400" b="1" dirty="0"/>
              <a:t>Protein hormones: </a:t>
            </a:r>
            <a:r>
              <a:rPr lang="en-US" sz="2400" dirty="0"/>
              <a:t>In secretory granules within the cytoplasm</a:t>
            </a:r>
            <a:endParaRPr lang="en-US" sz="2400" b="1" dirty="0"/>
          </a:p>
          <a:p>
            <a:pPr>
              <a:lnSpc>
                <a:spcPct val="90000"/>
              </a:lnSpc>
              <a:defRPr/>
            </a:pPr>
            <a:r>
              <a:rPr lang="en-US" sz="2400" b="1" dirty="0"/>
              <a:t>Steroid hormones: </a:t>
            </a:r>
            <a:r>
              <a:rPr lang="en-US" sz="2400" dirty="0"/>
              <a:t> Are not stored. The hormones precursor, cholesterol esters, is the storage form</a:t>
            </a:r>
            <a:endParaRPr lang="en-US" sz="2400" b="1" dirty="0"/>
          </a:p>
          <a:p>
            <a:pPr>
              <a:lnSpc>
                <a:spcPct val="90000"/>
              </a:lnSpc>
              <a:defRPr/>
            </a:pPr>
            <a:r>
              <a:rPr lang="en-US" sz="2400" b="1" dirty="0"/>
              <a:t>Tyrosine-derived hormones</a:t>
            </a:r>
            <a:endParaRPr lang="en-US" sz="2400" dirty="0"/>
          </a:p>
          <a:p>
            <a:pPr>
              <a:lnSpc>
                <a:spcPct val="90000"/>
              </a:lnSpc>
              <a:defRPr/>
            </a:pPr>
            <a:r>
              <a:rPr lang="en-US" sz="2400" dirty="0"/>
              <a:t>Thyroid hormones: in the thyroglobulin</a:t>
            </a:r>
          </a:p>
          <a:p>
            <a:pPr>
              <a:lnSpc>
                <a:spcPct val="90000"/>
              </a:lnSpc>
              <a:defRPr/>
            </a:pPr>
            <a:r>
              <a:rPr lang="en-US" sz="2400" dirty="0" err="1"/>
              <a:t>Catecholamines</a:t>
            </a:r>
            <a:r>
              <a:rPr lang="en-US" sz="2400" dirty="0"/>
              <a:t>: in secretory </a:t>
            </a:r>
            <a:r>
              <a:rPr lang="en-US" sz="2400" dirty="0" err="1"/>
              <a:t>chromaffin</a:t>
            </a:r>
            <a:r>
              <a:rPr lang="en-US" sz="2400" dirty="0"/>
              <a:t> granules in the cytoplasm + ATP + </a:t>
            </a:r>
            <a:r>
              <a:rPr lang="en-US" sz="2400" dirty="0" err="1"/>
              <a:t>chromogranin</a:t>
            </a:r>
            <a:endParaRPr lang="en-US" sz="2400" dirty="0"/>
          </a:p>
          <a:p>
            <a:pPr marL="285750" lvl="1">
              <a:lnSpc>
                <a:spcPct val="90000"/>
              </a:lnSpc>
              <a:buFont typeface="Arial" pitchFamily="34" charset="0"/>
              <a:buChar char="•"/>
              <a:defRPr/>
            </a:pPr>
            <a:r>
              <a:rPr lang="en-US" sz="2400" b="1" dirty="0" smtClean="0"/>
              <a:t>Vitamin </a:t>
            </a:r>
            <a:r>
              <a:rPr lang="en-US" sz="2400" b="1" dirty="0"/>
              <a:t>D</a:t>
            </a:r>
            <a:r>
              <a:rPr lang="en-US" sz="2400" dirty="0"/>
              <a:t>: </a:t>
            </a:r>
            <a:r>
              <a:rPr lang="en-US" sz="2400" dirty="0" err="1"/>
              <a:t>Cholecalciferol</a:t>
            </a:r>
            <a:r>
              <a:rPr lang="en-US" sz="2400" dirty="0"/>
              <a:t> is stored in adipose tissue. Liver stores its metabolite </a:t>
            </a:r>
          </a:p>
          <a:p>
            <a:endParaRPr lang="en-US" dirty="0"/>
          </a:p>
        </p:txBody>
      </p:sp>
    </p:spTree>
    <p:extLst>
      <p:ext uri="{BB962C8B-B14F-4D97-AF65-F5344CB8AC3E}">
        <p14:creationId xmlns:p14="http://schemas.microsoft.com/office/powerpoint/2010/main" val="470207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Release</a:t>
            </a:r>
            <a:r>
              <a:rPr lang="en-US" dirty="0"/>
              <a:t> </a:t>
            </a:r>
          </a:p>
        </p:txBody>
      </p:sp>
      <p:sp>
        <p:nvSpPr>
          <p:cNvPr id="3" name="Content Placeholder 2"/>
          <p:cNvSpPr>
            <a:spLocks noGrp="1"/>
          </p:cNvSpPr>
          <p:nvPr>
            <p:ph idx="1"/>
          </p:nvPr>
        </p:nvSpPr>
        <p:spPr/>
        <p:txBody>
          <a:bodyPr>
            <a:normAutofit fontScale="92500" lnSpcReduction="20000"/>
          </a:bodyPr>
          <a:lstStyle/>
          <a:p>
            <a:pPr>
              <a:lnSpc>
                <a:spcPct val="90000"/>
              </a:lnSpc>
              <a:defRPr/>
            </a:pPr>
            <a:r>
              <a:rPr lang="en-US" b="1" dirty="0"/>
              <a:t>Protein hormones: </a:t>
            </a:r>
            <a:r>
              <a:rPr lang="en-US" dirty="0"/>
              <a:t>By</a:t>
            </a:r>
            <a:r>
              <a:rPr lang="en-US" b="1" dirty="0"/>
              <a:t> </a:t>
            </a:r>
            <a:r>
              <a:rPr lang="en-US" dirty="0"/>
              <a:t>exocytosis</a:t>
            </a:r>
            <a:endParaRPr lang="en-US" b="1" dirty="0"/>
          </a:p>
          <a:p>
            <a:pPr>
              <a:lnSpc>
                <a:spcPct val="90000"/>
              </a:lnSpc>
              <a:defRPr/>
            </a:pPr>
            <a:r>
              <a:rPr lang="en-US" b="1" dirty="0"/>
              <a:t>Steroid hormones: </a:t>
            </a:r>
            <a:r>
              <a:rPr lang="en-US" dirty="0" smtClean="0"/>
              <a:t>By </a:t>
            </a:r>
            <a:r>
              <a:rPr lang="en-US" dirty="0"/>
              <a:t>diffusion immediately upon synthesis</a:t>
            </a:r>
            <a:endParaRPr lang="en-US" b="1" dirty="0"/>
          </a:p>
          <a:p>
            <a:pPr>
              <a:lnSpc>
                <a:spcPct val="90000"/>
              </a:lnSpc>
              <a:defRPr/>
            </a:pPr>
            <a:r>
              <a:rPr lang="en-US" b="1" dirty="0"/>
              <a:t>Vitamin D: </a:t>
            </a:r>
            <a:r>
              <a:rPr lang="en-US" dirty="0" smtClean="0"/>
              <a:t>By </a:t>
            </a:r>
            <a:r>
              <a:rPr lang="en-US" dirty="0"/>
              <a:t>diffusion immediately upon synthesis</a:t>
            </a:r>
            <a:r>
              <a:rPr lang="en-US" b="1" dirty="0"/>
              <a:t> </a:t>
            </a:r>
          </a:p>
          <a:p>
            <a:pPr>
              <a:lnSpc>
                <a:spcPct val="90000"/>
              </a:lnSpc>
              <a:defRPr/>
            </a:pPr>
            <a:r>
              <a:rPr lang="en-US" b="1" dirty="0"/>
              <a:t>Tyrosine – derived hormones:</a:t>
            </a:r>
            <a:endParaRPr lang="en-US" dirty="0"/>
          </a:p>
          <a:p>
            <a:pPr>
              <a:lnSpc>
                <a:spcPct val="90000"/>
              </a:lnSpc>
              <a:defRPr/>
            </a:pPr>
            <a:r>
              <a:rPr lang="en-US" dirty="0"/>
              <a:t>Thyroid hormones: fusion of lysosomes with colloid droplets, the hormones are released by exocytosis from the basement membrane </a:t>
            </a:r>
          </a:p>
          <a:p>
            <a:pPr>
              <a:lnSpc>
                <a:spcPct val="90000"/>
              </a:lnSpc>
              <a:defRPr/>
            </a:pPr>
            <a:r>
              <a:rPr lang="en-US" dirty="0" err="1"/>
              <a:t>Catecholamines</a:t>
            </a:r>
            <a:r>
              <a:rPr lang="en-US" dirty="0"/>
              <a:t>: stimulus-secretion coupling requiring </a:t>
            </a:r>
            <a:r>
              <a:rPr lang="en-US" dirty="0" err="1"/>
              <a:t>Ca</a:t>
            </a:r>
            <a:r>
              <a:rPr lang="en-US" dirty="0"/>
              <a:t>, vesicular exocytosis</a:t>
            </a:r>
            <a:endParaRPr lang="en-US" b="1" dirty="0"/>
          </a:p>
          <a:p>
            <a:endParaRPr lang="en-US" dirty="0"/>
          </a:p>
        </p:txBody>
      </p:sp>
    </p:spTree>
    <p:extLst>
      <p:ext uri="{BB962C8B-B14F-4D97-AF65-F5344CB8AC3E}">
        <p14:creationId xmlns:p14="http://schemas.microsoft.com/office/powerpoint/2010/main" val="2557499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Transport</a:t>
            </a:r>
            <a:r>
              <a:rPr lang="en-US" dirty="0"/>
              <a:t> </a:t>
            </a:r>
          </a:p>
        </p:txBody>
      </p:sp>
      <p:sp>
        <p:nvSpPr>
          <p:cNvPr id="3" name="Content Placeholder 2"/>
          <p:cNvSpPr>
            <a:spLocks noGrp="1"/>
          </p:cNvSpPr>
          <p:nvPr>
            <p:ph idx="1"/>
          </p:nvPr>
        </p:nvSpPr>
        <p:spPr/>
        <p:txBody>
          <a:bodyPr>
            <a:normAutofit/>
          </a:bodyPr>
          <a:lstStyle/>
          <a:p>
            <a:pPr>
              <a:lnSpc>
                <a:spcPct val="90000"/>
              </a:lnSpc>
              <a:defRPr/>
            </a:pPr>
            <a:r>
              <a:rPr lang="en-US" sz="2600" b="1" dirty="0"/>
              <a:t>Protein hormones: </a:t>
            </a:r>
            <a:r>
              <a:rPr lang="en-US" sz="2600" dirty="0"/>
              <a:t>mostly unbound, free in the blood</a:t>
            </a:r>
            <a:endParaRPr lang="en-US" sz="2600" b="1" dirty="0"/>
          </a:p>
          <a:p>
            <a:pPr>
              <a:lnSpc>
                <a:spcPct val="90000"/>
              </a:lnSpc>
              <a:defRPr/>
            </a:pPr>
            <a:r>
              <a:rPr lang="en-US" sz="2600" b="1" dirty="0"/>
              <a:t>Steroid hormones: </a:t>
            </a:r>
            <a:r>
              <a:rPr lang="en-US" sz="2600" dirty="0"/>
              <a:t>Bound to a plasma protein (high- affinity binding to globulin and low-affinity to albumin). Cortisol to </a:t>
            </a:r>
            <a:r>
              <a:rPr lang="en-US" sz="2600" dirty="0" err="1"/>
              <a:t>transcortin</a:t>
            </a:r>
            <a:r>
              <a:rPr lang="en-US" sz="2600" dirty="0"/>
              <a:t>, sex hormones to sex-hormone-binding globulin (SHBG).</a:t>
            </a:r>
            <a:r>
              <a:rPr lang="en-US" sz="2600" b="1" dirty="0"/>
              <a:t> </a:t>
            </a:r>
          </a:p>
          <a:p>
            <a:pPr>
              <a:lnSpc>
                <a:spcPct val="90000"/>
              </a:lnSpc>
              <a:defRPr/>
            </a:pPr>
            <a:r>
              <a:rPr lang="en-US" sz="2600" b="1" dirty="0"/>
              <a:t>Vitamin D: </a:t>
            </a:r>
            <a:r>
              <a:rPr lang="en-US" sz="2600" dirty="0"/>
              <a:t>Bound to a globulin (</a:t>
            </a:r>
            <a:r>
              <a:rPr lang="en-US" sz="2600" dirty="0" err="1"/>
              <a:t>transcalciferin</a:t>
            </a:r>
            <a:r>
              <a:rPr lang="en-US" sz="2600" dirty="0"/>
              <a:t>)</a:t>
            </a:r>
            <a:endParaRPr lang="en-US" sz="2600" b="1" dirty="0"/>
          </a:p>
          <a:p>
            <a:pPr>
              <a:lnSpc>
                <a:spcPct val="90000"/>
              </a:lnSpc>
              <a:defRPr/>
            </a:pPr>
            <a:r>
              <a:rPr lang="en-US" sz="2600" b="1" dirty="0"/>
              <a:t>Tyrosine-derived hormone:</a:t>
            </a:r>
          </a:p>
          <a:p>
            <a:pPr lvl="1">
              <a:lnSpc>
                <a:spcPct val="90000"/>
              </a:lnSpc>
              <a:defRPr/>
            </a:pPr>
            <a:r>
              <a:rPr lang="en-US" sz="2600" b="1" dirty="0"/>
              <a:t>Thyroid hormones: Mostly </a:t>
            </a:r>
            <a:r>
              <a:rPr lang="en-US" sz="2600" dirty="0"/>
              <a:t>bound to </a:t>
            </a:r>
            <a:r>
              <a:rPr lang="en-US" sz="2600" dirty="0" err="1"/>
              <a:t>thyronine</a:t>
            </a:r>
            <a:r>
              <a:rPr lang="en-US" sz="2600" dirty="0"/>
              <a:t>-binding globulin (TBG) or </a:t>
            </a:r>
            <a:r>
              <a:rPr lang="en-US" sz="2600" dirty="0" err="1"/>
              <a:t>prealbumin</a:t>
            </a:r>
            <a:r>
              <a:rPr lang="en-US" sz="2600" dirty="0"/>
              <a:t> (</a:t>
            </a:r>
            <a:r>
              <a:rPr lang="en-US" sz="2600" dirty="0" err="1"/>
              <a:t>transthyretin</a:t>
            </a:r>
            <a:r>
              <a:rPr lang="en-US" sz="2600" dirty="0"/>
              <a:t>)</a:t>
            </a:r>
            <a:endParaRPr lang="en-US" sz="2600" b="1" dirty="0"/>
          </a:p>
          <a:p>
            <a:pPr lvl="1">
              <a:lnSpc>
                <a:spcPct val="90000"/>
              </a:lnSpc>
              <a:defRPr/>
            </a:pPr>
            <a:r>
              <a:rPr lang="en-US" sz="2600" b="1" dirty="0" err="1"/>
              <a:t>Catecholamines</a:t>
            </a:r>
            <a:r>
              <a:rPr lang="en-US" sz="2600" b="1" dirty="0"/>
              <a:t>:</a:t>
            </a:r>
            <a:r>
              <a:rPr lang="en-US" sz="2600" dirty="0"/>
              <a:t> Bound to albumin</a:t>
            </a:r>
            <a:r>
              <a:rPr lang="en-US" sz="2600" b="1" dirty="0" smtClean="0"/>
              <a:t>.</a:t>
            </a:r>
            <a:endParaRPr lang="en-US" sz="2600" b="1" dirty="0"/>
          </a:p>
        </p:txBody>
      </p:sp>
    </p:spTree>
    <p:extLst>
      <p:ext uri="{BB962C8B-B14F-4D97-AF65-F5344CB8AC3E}">
        <p14:creationId xmlns:p14="http://schemas.microsoft.com/office/powerpoint/2010/main" val="775379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Purpose of binding of hormones to </a:t>
            </a:r>
            <a:r>
              <a:rPr lang="en-US" dirty="0" smtClean="0"/>
              <a:t>proteins</a:t>
            </a:r>
            <a:endParaRPr lang="en-US" dirty="0"/>
          </a:p>
        </p:txBody>
      </p:sp>
      <p:sp>
        <p:nvSpPr>
          <p:cNvPr id="3" name="Content Placeholder 2"/>
          <p:cNvSpPr>
            <a:spLocks noGrp="1"/>
          </p:cNvSpPr>
          <p:nvPr>
            <p:ph idx="1"/>
          </p:nvPr>
        </p:nvSpPr>
        <p:spPr/>
        <p:txBody>
          <a:bodyPr/>
          <a:lstStyle/>
          <a:p>
            <a:pPr marL="609600" indent="-609600" algn="just">
              <a:buFont typeface="Wingdings" pitchFamily="2" charset="2"/>
              <a:buAutoNum type="arabicPeriod"/>
              <a:defRPr/>
            </a:pPr>
            <a:r>
              <a:rPr lang="en-US" dirty="0"/>
              <a:t>The hormone is protected from the inactivating systems present in the blood.</a:t>
            </a:r>
          </a:p>
          <a:p>
            <a:pPr marL="609600" indent="-609600" algn="just">
              <a:buFont typeface="Wingdings" pitchFamily="2" charset="2"/>
              <a:buAutoNum type="arabicPeriod"/>
              <a:defRPr/>
            </a:pPr>
            <a:r>
              <a:rPr lang="en-US" dirty="0"/>
              <a:t>The hormone is maintained in a “stored” circulating form to be readily available to its target tissues.</a:t>
            </a:r>
          </a:p>
          <a:p>
            <a:pPr marL="609600" indent="-609600" algn="just">
              <a:buFont typeface="Wingdings" pitchFamily="2" charset="2"/>
              <a:buAutoNum type="arabicPeriod"/>
              <a:defRPr/>
            </a:pPr>
            <a:r>
              <a:rPr lang="en-US" dirty="0"/>
              <a:t>Ensure ubiquitous distribution of the water-insoluble hormones. </a:t>
            </a:r>
          </a:p>
        </p:txBody>
      </p:sp>
    </p:spTree>
    <p:extLst>
      <p:ext uri="{BB962C8B-B14F-4D97-AF65-F5344CB8AC3E}">
        <p14:creationId xmlns:p14="http://schemas.microsoft.com/office/powerpoint/2010/main" val="838228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Peripheral Conversion</a:t>
            </a:r>
          </a:p>
        </p:txBody>
      </p:sp>
      <p:sp>
        <p:nvSpPr>
          <p:cNvPr id="3" name="Content Placeholder 2"/>
          <p:cNvSpPr>
            <a:spLocks noGrp="1"/>
          </p:cNvSpPr>
          <p:nvPr>
            <p:ph idx="1"/>
          </p:nvPr>
        </p:nvSpPr>
        <p:spPr/>
        <p:txBody>
          <a:bodyPr/>
          <a:lstStyle/>
          <a:p>
            <a:pPr marL="0" indent="3175" algn="just">
              <a:buNone/>
              <a:tabLst>
                <a:tab pos="457200" algn="l"/>
              </a:tabLst>
              <a:defRPr/>
            </a:pPr>
            <a:r>
              <a:rPr lang="en-US" dirty="0"/>
              <a:t>Some biologically active hormones </a:t>
            </a:r>
            <a:r>
              <a:rPr lang="en-US" dirty="0" smtClean="0"/>
              <a:t>are converted </a:t>
            </a:r>
            <a:r>
              <a:rPr lang="en-US" dirty="0"/>
              <a:t>to other equally active hormones </a:t>
            </a:r>
            <a:r>
              <a:rPr lang="en-US" dirty="0" smtClean="0"/>
              <a:t>in peripheral </a:t>
            </a:r>
            <a:r>
              <a:rPr lang="en-US" dirty="0"/>
              <a:t>tissues such as liver, breast </a:t>
            </a:r>
            <a:r>
              <a:rPr lang="en-US" dirty="0" smtClean="0"/>
              <a:t>adipose tissue</a:t>
            </a:r>
            <a:r>
              <a:rPr lang="en-US" dirty="0"/>
              <a:t>, brain </a:t>
            </a:r>
            <a:r>
              <a:rPr lang="en-US" dirty="0" smtClean="0"/>
              <a:t>etc.</a:t>
            </a:r>
            <a:endParaRPr lang="en-US" dirty="0"/>
          </a:p>
          <a:p>
            <a:pPr>
              <a:buNone/>
              <a:defRPr/>
            </a:pPr>
            <a:r>
              <a:rPr lang="en-US" dirty="0"/>
              <a:t>Example:</a:t>
            </a:r>
          </a:p>
          <a:p>
            <a:pPr>
              <a:buNone/>
              <a:defRPr/>
            </a:pPr>
            <a:r>
              <a:rPr lang="en-US" dirty="0"/>
              <a:t>Testosterone          </a:t>
            </a:r>
            <a:r>
              <a:rPr lang="en-US" dirty="0" smtClean="0"/>
              <a:t>       </a:t>
            </a:r>
            <a:r>
              <a:rPr lang="en-US" dirty="0" err="1" smtClean="0"/>
              <a:t>dihydrotestosterone</a:t>
            </a:r>
            <a:r>
              <a:rPr lang="en-US" dirty="0" smtClean="0"/>
              <a:t> </a:t>
            </a:r>
            <a:endParaRPr lang="en-US" dirty="0"/>
          </a:p>
          <a:p>
            <a:pPr>
              <a:buNone/>
              <a:defRPr/>
            </a:pPr>
            <a:r>
              <a:rPr lang="en-US" dirty="0" err="1"/>
              <a:t>Thyroxine</a:t>
            </a:r>
            <a:r>
              <a:rPr lang="en-US" dirty="0"/>
              <a:t> (T</a:t>
            </a:r>
            <a:r>
              <a:rPr lang="en-US" baseline="-25000" dirty="0"/>
              <a:t>4</a:t>
            </a:r>
            <a:r>
              <a:rPr lang="en-US" dirty="0"/>
              <a:t>)         </a:t>
            </a:r>
            <a:r>
              <a:rPr lang="en-US" dirty="0" smtClean="0"/>
              <a:t>        </a:t>
            </a:r>
            <a:r>
              <a:rPr lang="en-US" dirty="0" err="1" smtClean="0"/>
              <a:t>triiodothyronine</a:t>
            </a:r>
            <a:r>
              <a:rPr lang="en-US" dirty="0" smtClean="0"/>
              <a:t> </a:t>
            </a:r>
            <a:r>
              <a:rPr lang="en-US" dirty="0"/>
              <a:t>(T</a:t>
            </a:r>
            <a:r>
              <a:rPr lang="en-US" baseline="-25000" dirty="0"/>
              <a:t>3</a:t>
            </a:r>
            <a:r>
              <a:rPr lang="en-US" dirty="0"/>
              <a:t>)</a:t>
            </a:r>
          </a:p>
          <a:p>
            <a:endParaRPr lang="en-US" dirty="0"/>
          </a:p>
        </p:txBody>
      </p:sp>
      <p:sp>
        <p:nvSpPr>
          <p:cNvPr id="4" name="Line 4"/>
          <p:cNvSpPr>
            <a:spLocks noChangeShapeType="1"/>
          </p:cNvSpPr>
          <p:nvPr/>
        </p:nvSpPr>
        <p:spPr bwMode="auto">
          <a:xfrm>
            <a:off x="2819400" y="45720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ar-SA"/>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a:lstStyle>
          <a:p>
            <a:endParaRPr lang="en-US"/>
          </a:p>
        </p:txBody>
      </p:sp>
      <p:sp>
        <p:nvSpPr>
          <p:cNvPr id="5" name="Line 4"/>
          <p:cNvSpPr>
            <a:spLocks noChangeShapeType="1"/>
          </p:cNvSpPr>
          <p:nvPr/>
        </p:nvSpPr>
        <p:spPr bwMode="auto">
          <a:xfrm>
            <a:off x="2971800" y="51054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ar-SA"/>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a:lstStyle>
          <a:p>
            <a:endParaRPr lang="en-US"/>
          </a:p>
        </p:txBody>
      </p:sp>
    </p:spTree>
    <p:extLst>
      <p:ext uri="{BB962C8B-B14F-4D97-AF65-F5344CB8AC3E}">
        <p14:creationId xmlns:p14="http://schemas.microsoft.com/office/powerpoint/2010/main" val="1176104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effects/several hormones</a:t>
            </a:r>
            <a:endParaRPr lang="en-US" dirty="0"/>
          </a:p>
        </p:txBody>
      </p:sp>
      <p:sp>
        <p:nvSpPr>
          <p:cNvPr id="3" name="Content Placeholder 2"/>
          <p:cNvSpPr>
            <a:spLocks noGrp="1"/>
          </p:cNvSpPr>
          <p:nvPr>
            <p:ph idx="1"/>
          </p:nvPr>
        </p:nvSpPr>
        <p:spPr/>
        <p:txBody>
          <a:bodyPr>
            <a:normAutofit fontScale="70000" lnSpcReduction="20000"/>
          </a:bodyPr>
          <a:lstStyle/>
          <a:p>
            <a:pPr algn="just">
              <a:lnSpc>
                <a:spcPct val="90000"/>
              </a:lnSpc>
              <a:defRPr/>
            </a:pPr>
            <a:r>
              <a:rPr lang="en-US" sz="3600" b="1" dirty="0">
                <a:solidFill>
                  <a:schemeClr val="tx2"/>
                </a:solidFill>
              </a:rPr>
              <a:t>Single hormone, different effects</a:t>
            </a:r>
            <a:r>
              <a:rPr lang="en-US" sz="3600" dirty="0"/>
              <a:t>.</a:t>
            </a:r>
          </a:p>
          <a:p>
            <a:pPr algn="just">
              <a:lnSpc>
                <a:spcPct val="90000"/>
              </a:lnSpc>
              <a:buNone/>
              <a:defRPr/>
            </a:pPr>
            <a:r>
              <a:rPr lang="en-US" dirty="0"/>
              <a:t>Example:</a:t>
            </a:r>
          </a:p>
          <a:p>
            <a:pPr indent="3175" algn="just">
              <a:lnSpc>
                <a:spcPct val="90000"/>
              </a:lnSpc>
              <a:buNone/>
              <a:defRPr/>
            </a:pPr>
            <a:r>
              <a:rPr lang="en-US" dirty="0"/>
              <a:t>Estradiol acts on ovarian follicles to promote </a:t>
            </a:r>
            <a:r>
              <a:rPr lang="en-US" dirty="0" err="1"/>
              <a:t>granulosa</a:t>
            </a:r>
            <a:r>
              <a:rPr lang="en-US" dirty="0"/>
              <a:t> cell differentiation, on uterus to stimulate its growth and maintain the cyclic change of uterine mucosa, on mammary gland to stimulate ductal growth, on bone to promote linear growth and closure of epiphyseal plates, on HPA to regulate secretion of gonadotropins and prolactin, on metabolic processes to affect adipose tissue distribution, volume of ECF, </a:t>
            </a:r>
            <a:r>
              <a:rPr lang="en-US" dirty="0" err="1"/>
              <a:t>etc</a:t>
            </a:r>
            <a:r>
              <a:rPr lang="en-US" dirty="0"/>
              <a:t> </a:t>
            </a:r>
          </a:p>
          <a:p>
            <a:pPr algn="just">
              <a:lnSpc>
                <a:spcPct val="90000"/>
              </a:lnSpc>
              <a:defRPr/>
            </a:pPr>
            <a:r>
              <a:rPr lang="en-US" sz="3600" b="1" dirty="0">
                <a:solidFill>
                  <a:schemeClr val="tx2"/>
                </a:solidFill>
              </a:rPr>
              <a:t>Several hormones, single function</a:t>
            </a:r>
            <a:r>
              <a:rPr lang="en-US" b="1" dirty="0">
                <a:solidFill>
                  <a:schemeClr val="tx2"/>
                </a:solidFill>
              </a:rPr>
              <a:t>.</a:t>
            </a:r>
          </a:p>
          <a:p>
            <a:pPr algn="just">
              <a:lnSpc>
                <a:spcPct val="90000"/>
              </a:lnSpc>
              <a:buNone/>
              <a:defRPr/>
            </a:pPr>
            <a:r>
              <a:rPr lang="en-US" dirty="0"/>
              <a:t>Example:</a:t>
            </a:r>
          </a:p>
          <a:p>
            <a:pPr indent="3175" algn="just">
              <a:lnSpc>
                <a:spcPct val="90000"/>
              </a:lnSpc>
              <a:buNone/>
              <a:defRPr/>
            </a:pPr>
            <a:r>
              <a:rPr lang="en-US" dirty="0"/>
              <a:t>Release of fatty acids (lipolysis) from adipose tissue stimulated by </a:t>
            </a:r>
            <a:r>
              <a:rPr lang="en-US" dirty="0" err="1"/>
              <a:t>catecholamines</a:t>
            </a:r>
            <a:r>
              <a:rPr lang="en-US" dirty="0"/>
              <a:t>, glucagon, secretin, prolactin and B-</a:t>
            </a:r>
            <a:r>
              <a:rPr lang="en-US" dirty="0" err="1"/>
              <a:t>lipotropin</a:t>
            </a:r>
            <a:endParaRPr lang="en-US" dirty="0"/>
          </a:p>
          <a:p>
            <a:pPr algn="just"/>
            <a:endParaRPr lang="en-US" dirty="0"/>
          </a:p>
        </p:txBody>
      </p:sp>
    </p:spTree>
    <p:extLst>
      <p:ext uri="{BB962C8B-B14F-4D97-AF65-F5344CB8AC3E}">
        <p14:creationId xmlns:p14="http://schemas.microsoft.com/office/powerpoint/2010/main" val="1843969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828800"/>
          </a:xfrm>
        </p:spPr>
        <p:txBody>
          <a:bodyPr>
            <a:noAutofit/>
          </a:bodyPr>
          <a:lstStyle/>
          <a:p>
            <a:r>
              <a:rPr lang="en-US" sz="7200" b="1" dirty="0"/>
              <a:t>Hormone Action and Signal Transduction</a:t>
            </a:r>
            <a:endParaRPr lang="en-US" sz="7200" b="1" dirty="0"/>
          </a:p>
        </p:txBody>
      </p:sp>
    </p:spTree>
    <p:extLst>
      <p:ext uri="{BB962C8B-B14F-4D97-AF65-F5344CB8AC3E}">
        <p14:creationId xmlns:p14="http://schemas.microsoft.com/office/powerpoint/2010/main" val="1186037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Hormones by Mechanism of Action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following classification is based on the </a:t>
            </a:r>
            <a:r>
              <a:rPr lang="en-US" dirty="0" smtClean="0">
                <a:solidFill>
                  <a:srgbClr val="FFC000"/>
                </a:solidFill>
              </a:rPr>
              <a:t>location of rece</a:t>
            </a:r>
            <a:r>
              <a:rPr lang="en-US" dirty="0">
                <a:solidFill>
                  <a:srgbClr val="FFC000"/>
                </a:solidFill>
              </a:rPr>
              <a:t>p</a:t>
            </a:r>
            <a:r>
              <a:rPr lang="en-US" dirty="0" smtClean="0">
                <a:solidFill>
                  <a:srgbClr val="FFC000"/>
                </a:solidFill>
              </a:rPr>
              <a:t>tors </a:t>
            </a:r>
            <a:r>
              <a:rPr lang="en-US" dirty="0" smtClean="0"/>
              <a:t>and the </a:t>
            </a:r>
            <a:r>
              <a:rPr lang="en-US" dirty="0" smtClean="0">
                <a:solidFill>
                  <a:srgbClr val="FFC000"/>
                </a:solidFill>
              </a:rPr>
              <a:t>nature of signal produced.</a:t>
            </a:r>
          </a:p>
          <a:p>
            <a:endParaRPr lang="en-US" dirty="0">
              <a:solidFill>
                <a:srgbClr val="FFC000"/>
              </a:solidFill>
            </a:endParaRPr>
          </a:p>
          <a:p>
            <a:pPr marL="571500" indent="-571500">
              <a:buAutoNum type="romanUcPeriod"/>
            </a:pPr>
            <a:r>
              <a:rPr lang="en-US" u="sng" dirty="0" smtClean="0"/>
              <a:t>Hormones that bind to intracellular receptors:</a:t>
            </a:r>
          </a:p>
          <a:p>
            <a:pPr marL="571500" indent="-571500">
              <a:buNone/>
            </a:pPr>
            <a:r>
              <a:rPr lang="en-US" dirty="0" smtClean="0"/>
              <a:t>Androgens</a:t>
            </a:r>
          </a:p>
          <a:p>
            <a:pPr marL="571500" indent="-571500">
              <a:buNone/>
            </a:pPr>
            <a:r>
              <a:rPr lang="en-US" dirty="0" err="1" smtClean="0"/>
              <a:t>Calcitriol</a:t>
            </a:r>
            <a:endParaRPr lang="en-US" dirty="0" smtClean="0"/>
          </a:p>
          <a:p>
            <a:pPr marL="571500" indent="-571500">
              <a:buNone/>
            </a:pPr>
            <a:r>
              <a:rPr lang="en-US" dirty="0" smtClean="0"/>
              <a:t>Estrogens</a:t>
            </a:r>
          </a:p>
          <a:p>
            <a:pPr marL="571500" indent="-571500">
              <a:buNone/>
            </a:pPr>
            <a:r>
              <a:rPr lang="en-US" dirty="0" err="1" smtClean="0"/>
              <a:t>Progestins</a:t>
            </a:r>
            <a:endParaRPr lang="en-US" dirty="0" smtClean="0"/>
          </a:p>
          <a:p>
            <a:pPr marL="571500" indent="-571500">
              <a:buNone/>
            </a:pPr>
            <a:r>
              <a:rPr lang="en-US" dirty="0" smtClean="0"/>
              <a:t>Retinoic acid</a:t>
            </a:r>
          </a:p>
          <a:p>
            <a:pPr marL="571500" indent="-571500">
              <a:buNone/>
            </a:pPr>
            <a:r>
              <a:rPr lang="en-US" dirty="0" smtClean="0"/>
              <a:t>Glucocorticoids</a:t>
            </a:r>
          </a:p>
          <a:p>
            <a:pPr marL="571500" indent="-571500">
              <a:buNone/>
            </a:pPr>
            <a:r>
              <a:rPr lang="en-US" dirty="0" smtClean="0"/>
              <a:t>Mineralocorticoids</a:t>
            </a:r>
          </a:p>
          <a:p>
            <a:pPr marL="571500" indent="-571500">
              <a:buNone/>
            </a:pPr>
            <a:r>
              <a:rPr lang="en-US" dirty="0" smtClean="0"/>
              <a:t>Thyroid hormones</a:t>
            </a:r>
          </a:p>
        </p:txBody>
      </p:sp>
    </p:spTree>
    <p:extLst>
      <p:ext uri="{BB962C8B-B14F-4D97-AF65-F5344CB8AC3E}">
        <p14:creationId xmlns:p14="http://schemas.microsoft.com/office/powerpoint/2010/main" val="21597497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Hormones by Mechanism of Action</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II. </a:t>
            </a:r>
            <a:r>
              <a:rPr lang="en-US" u="sng" dirty="0" smtClean="0"/>
              <a:t>Hormones that bind to cell surface receptors</a:t>
            </a:r>
          </a:p>
          <a:p>
            <a:pPr marL="514350" indent="-514350">
              <a:buAutoNum type="alphaUcPeriod"/>
            </a:pPr>
            <a:r>
              <a:rPr lang="en-US" b="1" dirty="0" smtClean="0"/>
              <a:t>Second messenger is </a:t>
            </a:r>
            <a:r>
              <a:rPr lang="en-US" b="1" dirty="0" err="1" smtClean="0">
                <a:solidFill>
                  <a:srgbClr val="FFC000"/>
                </a:solidFill>
              </a:rPr>
              <a:t>cAMP</a:t>
            </a:r>
            <a:r>
              <a:rPr lang="en-US" b="1" dirty="0" smtClean="0">
                <a:solidFill>
                  <a:srgbClr val="FFC000"/>
                </a:solidFill>
              </a:rPr>
              <a:t>:</a:t>
            </a:r>
          </a:p>
          <a:p>
            <a:pPr marL="514350" indent="-514350">
              <a:buNone/>
            </a:pPr>
            <a:r>
              <a:rPr lang="en-US" dirty="0"/>
              <a:t> </a:t>
            </a:r>
            <a:r>
              <a:rPr lang="el-GR" dirty="0" smtClean="0"/>
              <a:t>α</a:t>
            </a:r>
            <a:r>
              <a:rPr lang="en-US" baseline="-25000" dirty="0" smtClean="0"/>
              <a:t>2</a:t>
            </a:r>
            <a:r>
              <a:rPr lang="en-US" dirty="0" smtClean="0"/>
              <a:t> adrenergic </a:t>
            </a:r>
            <a:r>
              <a:rPr lang="en-US" dirty="0" err="1" smtClean="0"/>
              <a:t>catecholamines</a:t>
            </a:r>
            <a:endParaRPr lang="en-US" dirty="0" smtClean="0"/>
          </a:p>
          <a:p>
            <a:pPr marL="514350" indent="-514350">
              <a:buNone/>
            </a:pPr>
            <a:r>
              <a:rPr lang="en-US" dirty="0"/>
              <a:t> </a:t>
            </a:r>
            <a:r>
              <a:rPr lang="el-GR" dirty="0" smtClean="0"/>
              <a:t>β</a:t>
            </a:r>
            <a:r>
              <a:rPr lang="en-US" dirty="0" smtClean="0"/>
              <a:t>- adrenergic </a:t>
            </a:r>
            <a:r>
              <a:rPr lang="en-US" dirty="0" err="1" smtClean="0"/>
              <a:t>catecholamines</a:t>
            </a:r>
            <a:endParaRPr lang="en-US" dirty="0" smtClean="0"/>
          </a:p>
          <a:p>
            <a:pPr marL="514350" indent="-514350">
              <a:buNone/>
            </a:pPr>
            <a:r>
              <a:rPr lang="en-US" baseline="-25000" dirty="0"/>
              <a:t>  </a:t>
            </a:r>
            <a:r>
              <a:rPr lang="en-US" dirty="0" smtClean="0"/>
              <a:t>ACTH</a:t>
            </a:r>
          </a:p>
          <a:p>
            <a:pPr marL="514350" indent="-514350">
              <a:buNone/>
            </a:pPr>
            <a:r>
              <a:rPr lang="en-US" dirty="0"/>
              <a:t> </a:t>
            </a:r>
            <a:r>
              <a:rPr lang="en-US" dirty="0" smtClean="0"/>
              <a:t>ADH</a:t>
            </a:r>
          </a:p>
          <a:p>
            <a:pPr marL="514350" indent="-514350">
              <a:buNone/>
            </a:pPr>
            <a:r>
              <a:rPr lang="en-US" dirty="0"/>
              <a:t> </a:t>
            </a:r>
            <a:r>
              <a:rPr lang="en-US" dirty="0" err="1" smtClean="0"/>
              <a:t>Calcitonin</a:t>
            </a:r>
            <a:endParaRPr lang="en-US" dirty="0"/>
          </a:p>
          <a:p>
            <a:pPr marL="514350" indent="-514350">
              <a:buNone/>
            </a:pPr>
            <a:r>
              <a:rPr lang="en-US" dirty="0" smtClean="0"/>
              <a:t> FSH</a:t>
            </a:r>
          </a:p>
          <a:p>
            <a:pPr marL="514350" indent="-514350">
              <a:buNone/>
            </a:pPr>
            <a:r>
              <a:rPr lang="en-US" dirty="0" smtClean="0"/>
              <a:t>LH</a:t>
            </a:r>
          </a:p>
          <a:p>
            <a:pPr marL="514350" indent="-514350">
              <a:buNone/>
            </a:pPr>
            <a:r>
              <a:rPr lang="en-US" dirty="0" smtClean="0"/>
              <a:t>PTH</a:t>
            </a:r>
          </a:p>
          <a:p>
            <a:pPr marL="514350" indent="-514350">
              <a:buNone/>
            </a:pPr>
            <a:r>
              <a:rPr lang="en-US" dirty="0" smtClean="0"/>
              <a:t>TSH</a:t>
            </a:r>
          </a:p>
          <a:p>
            <a:pPr marL="514350" indent="-514350">
              <a:buNone/>
            </a:pPr>
            <a:r>
              <a:rPr lang="en-US" dirty="0" smtClean="0"/>
              <a:t>Glucagon</a:t>
            </a:r>
          </a:p>
          <a:p>
            <a:pPr marL="514350" indent="-514350">
              <a:buNone/>
            </a:pPr>
            <a:r>
              <a:rPr lang="en-US" dirty="0" err="1" smtClean="0"/>
              <a:t>Somatostatin</a:t>
            </a:r>
            <a:endParaRPr lang="en-US" dirty="0" smtClean="0"/>
          </a:p>
          <a:p>
            <a:pPr marL="514350" indent="-514350">
              <a:buNone/>
            </a:pPr>
            <a:endParaRPr lang="en-US" dirty="0" smtClean="0"/>
          </a:p>
        </p:txBody>
      </p:sp>
    </p:spTree>
    <p:extLst>
      <p:ext uri="{BB962C8B-B14F-4D97-AF65-F5344CB8AC3E}">
        <p14:creationId xmlns:p14="http://schemas.microsoft.com/office/powerpoint/2010/main" val="1047981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are chemically diverse</a:t>
            </a:r>
            <a:endParaRPr lang="en-US" b="1" dirty="0"/>
          </a:p>
        </p:txBody>
      </p:sp>
      <p:sp>
        <p:nvSpPr>
          <p:cNvPr id="3" name="Content Placeholder 2"/>
          <p:cNvSpPr>
            <a:spLocks noGrp="1"/>
          </p:cNvSpPr>
          <p:nvPr>
            <p:ph idx="1"/>
          </p:nvPr>
        </p:nvSpPr>
        <p:spPr>
          <a:xfrm>
            <a:off x="457200" y="1600200"/>
            <a:ext cx="8229600" cy="5334000"/>
          </a:xfrm>
        </p:spPr>
        <p:txBody>
          <a:bodyPr>
            <a:normAutofit fontScale="85000" lnSpcReduction="20000"/>
          </a:bodyPr>
          <a:lstStyle/>
          <a:p>
            <a:pPr algn="just"/>
            <a:r>
              <a:rPr lang="en-US" dirty="0" smtClean="0"/>
              <a:t>The amino acid tyrosine is the precursor of </a:t>
            </a:r>
            <a:r>
              <a:rPr lang="en-US" dirty="0" err="1" smtClean="0"/>
              <a:t>catecholamines</a:t>
            </a:r>
            <a:r>
              <a:rPr lang="en-US" dirty="0" smtClean="0"/>
              <a:t> and of thyroid hormones.</a:t>
            </a:r>
          </a:p>
          <a:p>
            <a:pPr algn="just"/>
            <a:r>
              <a:rPr lang="en-US" dirty="0" smtClean="0"/>
              <a:t>Thyroid hormones require Iodine addition for their bioactivity.</a:t>
            </a:r>
          </a:p>
          <a:p>
            <a:pPr algn="just"/>
            <a:r>
              <a:rPr lang="en-US" dirty="0" smtClean="0"/>
              <a:t>Many hormones are polypeptides e.g. </a:t>
            </a:r>
            <a:r>
              <a:rPr lang="en-US" dirty="0" smtClean="0"/>
              <a:t>ACTH (</a:t>
            </a:r>
            <a:r>
              <a:rPr lang="en-US" dirty="0" smtClean="0"/>
              <a:t>39 AA), </a:t>
            </a:r>
            <a:r>
              <a:rPr lang="en-US" dirty="0" smtClean="0"/>
              <a:t>TRH (</a:t>
            </a:r>
            <a:r>
              <a:rPr lang="en-US" dirty="0" err="1" smtClean="0"/>
              <a:t>tripeptide</a:t>
            </a:r>
            <a:r>
              <a:rPr lang="en-US" dirty="0" smtClean="0"/>
              <a:t>), PTH (84 AA</a:t>
            </a:r>
            <a:r>
              <a:rPr lang="en-US" dirty="0" smtClean="0"/>
              <a:t>) and </a:t>
            </a:r>
            <a:r>
              <a:rPr lang="en-US" dirty="0" smtClean="0"/>
              <a:t>growth </a:t>
            </a:r>
            <a:r>
              <a:rPr lang="en-US" dirty="0" smtClean="0"/>
              <a:t>hormone (</a:t>
            </a:r>
            <a:r>
              <a:rPr lang="en-US" dirty="0" smtClean="0"/>
              <a:t>191 AA).</a:t>
            </a:r>
          </a:p>
          <a:p>
            <a:pPr algn="just"/>
            <a:endParaRPr lang="en-US" dirty="0" smtClean="0"/>
          </a:p>
          <a:p>
            <a:pPr algn="just"/>
            <a:endParaRPr lang="en-US" dirty="0" smtClean="0"/>
          </a:p>
          <a:p>
            <a:pPr algn="just"/>
            <a:r>
              <a:rPr lang="en-US" dirty="0" smtClean="0"/>
              <a:t>Insulin has AB chains formed from 21 and 30 amino acids.</a:t>
            </a:r>
          </a:p>
          <a:p>
            <a:pPr algn="just"/>
            <a:r>
              <a:rPr lang="en-US" dirty="0" smtClean="0"/>
              <a:t>FSH,LH,TSH,CG are glycoproteins. The alpha chain is identical in all these hormones and the beta chain is specific.</a:t>
            </a:r>
          </a:p>
          <a:p>
            <a:pPr algn="just"/>
            <a:endParaRPr lang="en-US" dirty="0"/>
          </a:p>
        </p:txBody>
      </p:sp>
    </p:spTree>
    <p:extLst>
      <p:ext uri="{BB962C8B-B14F-4D97-AF65-F5344CB8AC3E}">
        <p14:creationId xmlns:p14="http://schemas.microsoft.com/office/powerpoint/2010/main" val="236609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Hormones by Mechanism of Action</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B. Second messenger is </a:t>
            </a:r>
            <a:r>
              <a:rPr lang="en-US" b="1" dirty="0" err="1" smtClean="0">
                <a:solidFill>
                  <a:srgbClr val="FFC000"/>
                </a:solidFill>
              </a:rPr>
              <a:t>cGMP</a:t>
            </a:r>
            <a:r>
              <a:rPr lang="en-US" b="1" dirty="0" smtClean="0">
                <a:solidFill>
                  <a:srgbClr val="FFC000"/>
                </a:solidFill>
              </a:rPr>
              <a:t>:</a:t>
            </a:r>
          </a:p>
          <a:p>
            <a:pPr>
              <a:buNone/>
            </a:pPr>
            <a:r>
              <a:rPr lang="en-US" dirty="0" err="1" smtClean="0"/>
              <a:t>Atrial</a:t>
            </a:r>
            <a:r>
              <a:rPr lang="en-US" dirty="0" smtClean="0"/>
              <a:t> </a:t>
            </a:r>
            <a:r>
              <a:rPr lang="en-US" dirty="0" err="1" smtClean="0"/>
              <a:t>natriuretic</a:t>
            </a:r>
            <a:r>
              <a:rPr lang="en-US" dirty="0" smtClean="0"/>
              <a:t> factor</a:t>
            </a:r>
          </a:p>
          <a:p>
            <a:pPr>
              <a:buNone/>
            </a:pPr>
            <a:r>
              <a:rPr lang="en-US" dirty="0" smtClean="0"/>
              <a:t>Nitric oxide</a:t>
            </a:r>
          </a:p>
          <a:p>
            <a:pPr>
              <a:buNone/>
            </a:pPr>
            <a:endParaRPr lang="en-US" dirty="0" smtClean="0"/>
          </a:p>
          <a:p>
            <a:pPr>
              <a:buNone/>
            </a:pPr>
            <a:r>
              <a:rPr lang="en-US" b="1" dirty="0" smtClean="0"/>
              <a:t>C. Second messenger is </a:t>
            </a:r>
            <a:r>
              <a:rPr lang="en-US" b="1" dirty="0" smtClean="0">
                <a:solidFill>
                  <a:srgbClr val="FFC000"/>
                </a:solidFill>
              </a:rPr>
              <a:t>calcium or phosphatidylinositol:</a:t>
            </a:r>
          </a:p>
          <a:p>
            <a:pPr algn="just">
              <a:buNone/>
            </a:pPr>
            <a:r>
              <a:rPr lang="en-US" dirty="0" smtClean="0"/>
              <a:t>Acetylcholine</a:t>
            </a:r>
          </a:p>
          <a:p>
            <a:pPr algn="just">
              <a:buNone/>
            </a:pPr>
            <a:r>
              <a:rPr lang="en-US" dirty="0" smtClean="0"/>
              <a:t>Angiotensin</a:t>
            </a:r>
          </a:p>
          <a:p>
            <a:pPr algn="just">
              <a:buNone/>
            </a:pPr>
            <a:r>
              <a:rPr lang="en-US" dirty="0" smtClean="0"/>
              <a:t>Gastrin</a:t>
            </a:r>
          </a:p>
          <a:p>
            <a:pPr algn="just">
              <a:buNone/>
            </a:pPr>
            <a:r>
              <a:rPr lang="en-US" dirty="0" smtClean="0"/>
              <a:t>TRH</a:t>
            </a:r>
          </a:p>
          <a:p>
            <a:pPr algn="just">
              <a:buNone/>
            </a:pPr>
            <a:r>
              <a:rPr lang="en-US" dirty="0" smtClean="0"/>
              <a:t>Oxytocin</a:t>
            </a:r>
          </a:p>
          <a:p>
            <a:pPr algn="just">
              <a:buNone/>
            </a:pPr>
            <a:r>
              <a:rPr lang="en-US" dirty="0" smtClean="0"/>
              <a:t>ADH</a:t>
            </a:r>
          </a:p>
          <a:p>
            <a:pPr algn="just">
              <a:buNone/>
            </a:pPr>
            <a:r>
              <a:rPr lang="en-US" dirty="0" smtClean="0"/>
              <a:t>PDGF</a:t>
            </a:r>
          </a:p>
          <a:p>
            <a:pPr>
              <a:buNone/>
            </a:pPr>
            <a:endParaRPr lang="en-US" dirty="0" smtClean="0"/>
          </a:p>
          <a:p>
            <a:endParaRPr lang="en-US" dirty="0"/>
          </a:p>
        </p:txBody>
      </p:sp>
    </p:spTree>
    <p:extLst>
      <p:ext uri="{BB962C8B-B14F-4D97-AF65-F5344CB8AC3E}">
        <p14:creationId xmlns:p14="http://schemas.microsoft.com/office/powerpoint/2010/main" val="966303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Hormones by Mechanism of Action</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D. Second messenger is a </a:t>
            </a:r>
            <a:r>
              <a:rPr lang="en-US" b="1" dirty="0" smtClean="0">
                <a:solidFill>
                  <a:srgbClr val="FFC000"/>
                </a:solidFill>
              </a:rPr>
              <a:t>Kinase or </a:t>
            </a:r>
            <a:r>
              <a:rPr lang="en-US" b="1" dirty="0" err="1" smtClean="0">
                <a:solidFill>
                  <a:srgbClr val="FFC000"/>
                </a:solidFill>
              </a:rPr>
              <a:t>Phosphatese</a:t>
            </a:r>
            <a:r>
              <a:rPr lang="en-US" b="1" dirty="0" smtClean="0">
                <a:solidFill>
                  <a:srgbClr val="FFC000"/>
                </a:solidFill>
              </a:rPr>
              <a:t> cascade:</a:t>
            </a:r>
          </a:p>
          <a:p>
            <a:pPr>
              <a:buNone/>
            </a:pPr>
            <a:r>
              <a:rPr lang="en-US" dirty="0" smtClean="0"/>
              <a:t>Erythropoietin</a:t>
            </a:r>
          </a:p>
          <a:p>
            <a:pPr>
              <a:buNone/>
            </a:pPr>
            <a:r>
              <a:rPr lang="en-US" dirty="0" smtClean="0"/>
              <a:t>GH</a:t>
            </a:r>
          </a:p>
          <a:p>
            <a:pPr>
              <a:buNone/>
            </a:pPr>
            <a:r>
              <a:rPr lang="en-US" dirty="0" smtClean="0"/>
              <a:t>IGF I-II</a:t>
            </a:r>
          </a:p>
          <a:p>
            <a:pPr>
              <a:buNone/>
            </a:pPr>
            <a:r>
              <a:rPr lang="en-US" dirty="0" smtClean="0"/>
              <a:t>PDGF</a:t>
            </a:r>
          </a:p>
          <a:p>
            <a:pPr>
              <a:buNone/>
            </a:pPr>
            <a:r>
              <a:rPr lang="en-US" dirty="0" err="1" smtClean="0"/>
              <a:t>Prolactin</a:t>
            </a:r>
            <a:endParaRPr lang="en-US" dirty="0"/>
          </a:p>
          <a:p>
            <a:pPr>
              <a:buNone/>
            </a:pPr>
            <a:r>
              <a:rPr lang="en-US" dirty="0" smtClean="0"/>
              <a:t>EGF</a:t>
            </a:r>
            <a:endParaRPr lang="en-US" dirty="0" smtClean="0"/>
          </a:p>
          <a:p>
            <a:endParaRPr lang="en-US" dirty="0"/>
          </a:p>
        </p:txBody>
      </p:sp>
    </p:spTree>
    <p:extLst>
      <p:ext uri="{BB962C8B-B14F-4D97-AF65-F5344CB8AC3E}">
        <p14:creationId xmlns:p14="http://schemas.microsoft.com/office/powerpoint/2010/main" val="2813319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FEATURES OF HORMONE CLASSES</a:t>
            </a:r>
            <a:endParaRPr lang="en-US" dirty="0"/>
          </a:p>
        </p:txBody>
      </p:sp>
      <p:sp>
        <p:nvSpPr>
          <p:cNvPr id="6" name="Text Placeholder 5"/>
          <p:cNvSpPr>
            <a:spLocks noGrp="1"/>
          </p:cNvSpPr>
          <p:nvPr>
            <p:ph type="body" idx="1"/>
          </p:nvPr>
        </p:nvSpPr>
        <p:spPr/>
        <p:txBody>
          <a:bodyPr/>
          <a:lstStyle/>
          <a:p>
            <a:r>
              <a:rPr lang="en-US" dirty="0" smtClean="0"/>
              <a:t>GROUP I</a:t>
            </a:r>
            <a:endParaRPr lang="en-US" dirty="0"/>
          </a:p>
        </p:txBody>
      </p:sp>
      <p:sp>
        <p:nvSpPr>
          <p:cNvPr id="7" name="Content Placeholder 6"/>
          <p:cNvSpPr>
            <a:spLocks noGrp="1"/>
          </p:cNvSpPr>
          <p:nvPr>
            <p:ph sz="half" idx="2"/>
          </p:nvPr>
        </p:nvSpPr>
        <p:spPr/>
        <p:txBody>
          <a:bodyPr>
            <a:normAutofit fontScale="92500" lnSpcReduction="20000"/>
          </a:bodyPr>
          <a:lstStyle/>
          <a:p>
            <a:pPr marL="457200" indent="-457200">
              <a:buAutoNum type="arabicPeriod"/>
            </a:pPr>
            <a:r>
              <a:rPr lang="en-US" dirty="0" smtClean="0">
                <a:solidFill>
                  <a:srgbClr val="FF0000"/>
                </a:solidFill>
              </a:rPr>
              <a:t>TYPES</a:t>
            </a:r>
          </a:p>
          <a:p>
            <a:pPr marL="457200" indent="-457200">
              <a:buFont typeface="Wingdings" pitchFamily="2" charset="2"/>
              <a:buChar char="Ø"/>
            </a:pPr>
            <a:r>
              <a:rPr lang="en-US" dirty="0" smtClean="0"/>
              <a:t>Steroids</a:t>
            </a:r>
          </a:p>
          <a:p>
            <a:pPr marL="457200" indent="-457200">
              <a:buFont typeface="Wingdings" pitchFamily="2" charset="2"/>
              <a:buChar char="Ø"/>
            </a:pPr>
            <a:endParaRPr lang="en-US" dirty="0" smtClean="0"/>
          </a:p>
          <a:p>
            <a:pPr marL="457200" indent="-457200">
              <a:buFont typeface="Wingdings" pitchFamily="2" charset="2"/>
              <a:buChar char="Ø"/>
            </a:pPr>
            <a:endParaRPr lang="en-US" dirty="0" smtClean="0"/>
          </a:p>
          <a:p>
            <a:pPr marL="457200" indent="-457200">
              <a:buFont typeface="Wingdings" pitchFamily="2" charset="2"/>
              <a:buChar char="Ø"/>
            </a:pPr>
            <a:endParaRPr lang="en-US" dirty="0" smtClean="0"/>
          </a:p>
          <a:p>
            <a:pPr marL="457200" indent="-457200">
              <a:buNone/>
            </a:pPr>
            <a:endParaRPr lang="en-US" dirty="0" smtClean="0"/>
          </a:p>
          <a:p>
            <a:pPr marL="457200" indent="-457200">
              <a:buNone/>
            </a:pPr>
            <a:r>
              <a:rPr lang="en-US" dirty="0" smtClean="0"/>
              <a:t>2. </a:t>
            </a:r>
            <a:r>
              <a:rPr lang="en-US" dirty="0" smtClean="0">
                <a:solidFill>
                  <a:srgbClr val="FF0000"/>
                </a:solidFill>
              </a:rPr>
              <a:t>Solubility</a:t>
            </a:r>
          </a:p>
          <a:p>
            <a:pPr marL="457200" indent="-457200">
              <a:buFont typeface="Wingdings" pitchFamily="2" charset="2"/>
              <a:buChar char="Ø"/>
            </a:pPr>
            <a:r>
              <a:rPr lang="en-US" dirty="0" smtClean="0"/>
              <a:t>Lipophilic</a:t>
            </a:r>
          </a:p>
          <a:p>
            <a:pPr>
              <a:buNone/>
            </a:pPr>
            <a:endParaRPr lang="en-US" dirty="0" smtClean="0">
              <a:solidFill>
                <a:srgbClr val="FF0000"/>
              </a:solidFill>
            </a:endParaRPr>
          </a:p>
          <a:p>
            <a:pPr>
              <a:buNone/>
            </a:pPr>
            <a:r>
              <a:rPr lang="en-US" dirty="0" smtClean="0">
                <a:solidFill>
                  <a:srgbClr val="FF0000"/>
                </a:solidFill>
              </a:rPr>
              <a:t>3. Transport proteins</a:t>
            </a:r>
          </a:p>
          <a:p>
            <a:pPr>
              <a:buFont typeface="Wingdings" pitchFamily="2" charset="2"/>
              <a:buChar char="Ø"/>
            </a:pPr>
            <a:r>
              <a:rPr lang="en-US" dirty="0" smtClean="0"/>
              <a:t>Yes</a:t>
            </a:r>
          </a:p>
          <a:p>
            <a:pPr marL="457200" indent="-457200">
              <a:buFont typeface="Wingdings" pitchFamily="2" charset="2"/>
              <a:buChar char="Ø"/>
            </a:pPr>
            <a:endParaRPr lang="en-US" dirty="0" smtClean="0"/>
          </a:p>
          <a:p>
            <a:endParaRPr lang="en-US" dirty="0"/>
          </a:p>
        </p:txBody>
      </p:sp>
      <p:sp>
        <p:nvSpPr>
          <p:cNvPr id="8" name="Text Placeholder 7"/>
          <p:cNvSpPr>
            <a:spLocks noGrp="1"/>
          </p:cNvSpPr>
          <p:nvPr>
            <p:ph type="body" sz="quarter" idx="3"/>
          </p:nvPr>
        </p:nvSpPr>
        <p:spPr/>
        <p:txBody>
          <a:bodyPr/>
          <a:lstStyle/>
          <a:p>
            <a:r>
              <a:rPr lang="en-US" dirty="0" smtClean="0"/>
              <a:t>GROUP II</a:t>
            </a:r>
            <a:endParaRPr lang="en-US" dirty="0"/>
          </a:p>
        </p:txBody>
      </p:sp>
      <p:sp>
        <p:nvSpPr>
          <p:cNvPr id="9" name="Content Placeholder 8"/>
          <p:cNvSpPr>
            <a:spLocks noGrp="1"/>
          </p:cNvSpPr>
          <p:nvPr>
            <p:ph sz="quarter" idx="4"/>
          </p:nvPr>
        </p:nvSpPr>
        <p:spPr>
          <a:xfrm>
            <a:off x="4645025" y="2144712"/>
            <a:ext cx="4041775" cy="3951288"/>
          </a:xfrm>
        </p:spPr>
        <p:txBody>
          <a:bodyPr>
            <a:normAutofit fontScale="92500" lnSpcReduction="20000"/>
          </a:bodyPr>
          <a:lstStyle/>
          <a:p>
            <a:endParaRPr lang="en-US" dirty="0" smtClean="0"/>
          </a:p>
          <a:p>
            <a:pPr>
              <a:buFont typeface="Wingdings" pitchFamily="2" charset="2"/>
              <a:buChar char="Ø"/>
            </a:pPr>
            <a:r>
              <a:rPr lang="en-US" dirty="0" smtClean="0"/>
              <a:t>Polypeptides</a:t>
            </a:r>
          </a:p>
          <a:p>
            <a:pPr>
              <a:buFont typeface="Wingdings" pitchFamily="2" charset="2"/>
              <a:buChar char="Ø"/>
            </a:pPr>
            <a:r>
              <a:rPr lang="en-US" dirty="0" smtClean="0"/>
              <a:t>Proteins</a:t>
            </a:r>
          </a:p>
          <a:p>
            <a:pPr>
              <a:buFont typeface="Wingdings" pitchFamily="2" charset="2"/>
              <a:buChar char="Ø"/>
            </a:pPr>
            <a:r>
              <a:rPr lang="en-US" dirty="0" err="1" smtClean="0"/>
              <a:t>Glycoproteins</a:t>
            </a:r>
            <a:endParaRPr lang="en-US" dirty="0" smtClean="0"/>
          </a:p>
          <a:p>
            <a:pPr>
              <a:buFont typeface="Wingdings" pitchFamily="2" charset="2"/>
              <a:buChar char="Ø"/>
            </a:pPr>
            <a:r>
              <a:rPr lang="en-US" dirty="0" err="1" smtClean="0"/>
              <a:t>Catecholamines</a:t>
            </a: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r>
              <a:rPr lang="en-US" dirty="0" smtClean="0"/>
              <a:t>Hydrophilic</a:t>
            </a:r>
          </a:p>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r>
              <a:rPr lang="en-US" dirty="0" smtClean="0"/>
              <a:t>No</a:t>
            </a:r>
          </a:p>
          <a:p>
            <a:pPr>
              <a:buFont typeface="Wingdings" pitchFamily="2" charset="2"/>
              <a:buChar char="Ø"/>
            </a:pPr>
            <a:endParaRPr lang="en-US" dirty="0"/>
          </a:p>
        </p:txBody>
      </p:sp>
    </p:spTree>
    <p:extLst>
      <p:ext uri="{BB962C8B-B14F-4D97-AF65-F5344CB8AC3E}">
        <p14:creationId xmlns:p14="http://schemas.microsoft.com/office/powerpoint/2010/main" val="10524004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GENERAL FEATURES OF HORMONE CLASSES</a:t>
            </a:r>
            <a:endParaRPr lang="en-US" dirty="0"/>
          </a:p>
        </p:txBody>
      </p:sp>
      <p:sp>
        <p:nvSpPr>
          <p:cNvPr id="8" name="Content Placeholder 7"/>
          <p:cNvSpPr>
            <a:spLocks noGrp="1"/>
          </p:cNvSpPr>
          <p:nvPr>
            <p:ph sz="half" idx="1"/>
          </p:nvPr>
        </p:nvSpPr>
        <p:spPr>
          <a:xfrm>
            <a:off x="457200" y="2332037"/>
            <a:ext cx="4038600" cy="4525963"/>
          </a:xfrm>
        </p:spPr>
        <p:txBody>
          <a:bodyPr>
            <a:normAutofit lnSpcReduction="10000"/>
          </a:bodyPr>
          <a:lstStyle/>
          <a:p>
            <a:pPr>
              <a:buNone/>
            </a:pPr>
            <a:r>
              <a:rPr lang="en-US" dirty="0" smtClean="0">
                <a:solidFill>
                  <a:srgbClr val="FF0000"/>
                </a:solidFill>
              </a:rPr>
              <a:t>4. Plasma half life</a:t>
            </a:r>
          </a:p>
          <a:p>
            <a:pPr>
              <a:buFont typeface="Wingdings" pitchFamily="2" charset="2"/>
              <a:buChar char="Ø"/>
            </a:pPr>
            <a:r>
              <a:rPr lang="en-US" dirty="0" smtClean="0"/>
              <a:t>Long(hrs-days) </a:t>
            </a:r>
          </a:p>
          <a:p>
            <a:pPr>
              <a:buNone/>
            </a:pPr>
            <a:r>
              <a:rPr lang="en-US" dirty="0" smtClean="0">
                <a:solidFill>
                  <a:srgbClr val="FF0000"/>
                </a:solidFill>
              </a:rPr>
              <a:t>5. Receptor</a:t>
            </a:r>
          </a:p>
          <a:p>
            <a:pPr>
              <a:buFont typeface="Wingdings" pitchFamily="2" charset="2"/>
              <a:buChar char="Ø"/>
            </a:pPr>
            <a:r>
              <a:rPr lang="en-US" dirty="0" smtClean="0"/>
              <a:t>Intracellular</a:t>
            </a:r>
          </a:p>
          <a:p>
            <a:pPr>
              <a:buNone/>
            </a:pPr>
            <a:r>
              <a:rPr lang="en-US" dirty="0" smtClean="0">
                <a:solidFill>
                  <a:srgbClr val="FF0000"/>
                </a:solidFill>
              </a:rPr>
              <a:t>6.Mediators</a:t>
            </a:r>
          </a:p>
          <a:p>
            <a:pPr>
              <a:buFont typeface="Wingdings" pitchFamily="2" charset="2"/>
              <a:buChar char="Ø"/>
            </a:pPr>
            <a:r>
              <a:rPr lang="en-US" dirty="0" smtClean="0"/>
              <a:t>Receptor -hormone complex</a:t>
            </a:r>
          </a:p>
          <a:p>
            <a:pPr>
              <a:buFont typeface="Wingdings" pitchFamily="2" charset="2"/>
              <a:buChar char="Ø"/>
            </a:pPr>
            <a:endParaRPr lang="en-US" dirty="0" smtClean="0"/>
          </a:p>
          <a:p>
            <a:pPr>
              <a:buNone/>
            </a:pPr>
            <a:endParaRPr lang="en-US" dirty="0"/>
          </a:p>
        </p:txBody>
      </p:sp>
      <p:sp>
        <p:nvSpPr>
          <p:cNvPr id="9" name="Content Placeholder 8"/>
          <p:cNvSpPr>
            <a:spLocks noGrp="1"/>
          </p:cNvSpPr>
          <p:nvPr>
            <p:ph sz="half" idx="2"/>
          </p:nvPr>
        </p:nvSpPr>
        <p:spPr>
          <a:xfrm>
            <a:off x="4648200" y="2332037"/>
            <a:ext cx="4038600" cy="4525963"/>
          </a:xfrm>
        </p:spPr>
        <p:txBody>
          <a:bodyPr>
            <a:normAutofit lnSpcReduction="10000"/>
          </a:bodyPr>
          <a:lstStyle/>
          <a:p>
            <a:pPr marL="0" indent="0">
              <a:buNone/>
            </a:pPr>
            <a:endParaRPr lang="en-US" dirty="0" smtClean="0"/>
          </a:p>
          <a:p>
            <a:pPr>
              <a:buFont typeface="Wingdings" pitchFamily="2" charset="2"/>
              <a:buChar char="Ø"/>
            </a:pPr>
            <a:r>
              <a:rPr lang="en-US" dirty="0" smtClean="0"/>
              <a:t>Short(</a:t>
            </a:r>
            <a:r>
              <a:rPr lang="en-US" dirty="0" err="1" smtClean="0"/>
              <a:t>mins</a:t>
            </a:r>
            <a:r>
              <a:rPr lang="en-US" dirty="0" smtClean="0"/>
              <a:t>)</a:t>
            </a:r>
          </a:p>
          <a:p>
            <a:pPr>
              <a:buFont typeface="Wingdings" pitchFamily="2" charset="2"/>
              <a:buChar char="Ø"/>
            </a:pPr>
            <a:endParaRPr lang="en-US" dirty="0" smtClean="0"/>
          </a:p>
          <a:p>
            <a:pPr>
              <a:buFont typeface="Wingdings" pitchFamily="2" charset="2"/>
              <a:buChar char="Ø"/>
            </a:pPr>
            <a:r>
              <a:rPr lang="en-US" dirty="0" smtClean="0"/>
              <a:t>Plasma membrane</a:t>
            </a:r>
          </a:p>
          <a:p>
            <a:pPr>
              <a:buFont typeface="Wingdings" pitchFamily="2" charset="2"/>
              <a:buChar char="Ø"/>
            </a:pPr>
            <a:endParaRPr lang="en-US" dirty="0"/>
          </a:p>
          <a:p>
            <a:pPr>
              <a:buFont typeface="Wingdings" pitchFamily="2" charset="2"/>
              <a:buChar char="Ø"/>
            </a:pPr>
            <a:r>
              <a:rPr lang="en-US" dirty="0" err="1" smtClean="0"/>
              <a:t>cAMP</a:t>
            </a:r>
            <a:r>
              <a:rPr lang="en-US" dirty="0" smtClean="0"/>
              <a:t>, </a:t>
            </a:r>
          </a:p>
          <a:p>
            <a:pPr>
              <a:buFont typeface="Wingdings" pitchFamily="2" charset="2"/>
              <a:buChar char="Ø"/>
            </a:pPr>
            <a:r>
              <a:rPr lang="en-US" dirty="0" err="1" smtClean="0"/>
              <a:t>cGMP</a:t>
            </a:r>
            <a:r>
              <a:rPr lang="en-US" dirty="0" smtClean="0"/>
              <a:t>,</a:t>
            </a:r>
          </a:p>
          <a:p>
            <a:pPr>
              <a:buFont typeface="Wingdings" pitchFamily="2" charset="2"/>
              <a:buChar char="Ø"/>
            </a:pPr>
            <a:r>
              <a:rPr lang="en-US" dirty="0" err="1" smtClean="0"/>
              <a:t>Ca</a:t>
            </a:r>
            <a:r>
              <a:rPr lang="en-US" dirty="0" smtClean="0"/>
              <a:t>/</a:t>
            </a:r>
            <a:r>
              <a:rPr lang="en-US" dirty="0" err="1" smtClean="0"/>
              <a:t>phosphoinositol</a:t>
            </a:r>
            <a:endParaRPr lang="en-US" dirty="0" smtClean="0"/>
          </a:p>
          <a:p>
            <a:pPr>
              <a:buFont typeface="Wingdings" pitchFamily="2" charset="2"/>
              <a:buChar char="Ø"/>
            </a:pPr>
            <a:r>
              <a:rPr lang="en-US" dirty="0" smtClean="0"/>
              <a:t>Kinase cascade</a:t>
            </a:r>
          </a:p>
          <a:p>
            <a:pPr>
              <a:buFont typeface="Wingdings" pitchFamily="2" charset="2"/>
              <a:buChar char="Ø"/>
            </a:pPr>
            <a:endParaRPr lang="en-US" dirty="0"/>
          </a:p>
        </p:txBody>
      </p:sp>
      <p:sp>
        <p:nvSpPr>
          <p:cNvPr id="5" name="Text Placeholder 5"/>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b="1" dirty="0" smtClean="0"/>
              <a:t>GROUP I</a:t>
            </a:r>
            <a:endParaRPr lang="en-US" b="1" dirty="0"/>
          </a:p>
        </p:txBody>
      </p:sp>
      <p:sp>
        <p:nvSpPr>
          <p:cNvPr id="6" name="Text Placeholder 7"/>
          <p:cNvSpPr txBox="1">
            <a:spLocks/>
          </p:cNvSpPr>
          <p:nvPr/>
        </p:nvSpPr>
        <p:spPr>
          <a:xfrm>
            <a:off x="4645025" y="1535113"/>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GROUP II</a:t>
            </a:r>
            <a:endParaRPr lang="en-US" b="1" dirty="0"/>
          </a:p>
        </p:txBody>
      </p:sp>
    </p:spTree>
    <p:extLst>
      <p:ext uri="{BB962C8B-B14F-4D97-AF65-F5344CB8AC3E}">
        <p14:creationId xmlns:p14="http://schemas.microsoft.com/office/powerpoint/2010/main" val="42512558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HORMONES TRANSDUCE SIGNALS TO</a:t>
            </a:r>
            <a:br>
              <a:rPr lang="en-US" b="1" dirty="0"/>
            </a:br>
            <a:r>
              <a:rPr lang="en-US" b="1" dirty="0"/>
              <a:t>AFFECT HOMEOSTATIC MECHANISMS</a:t>
            </a:r>
            <a:endParaRPr lang="en-US" dirty="0"/>
          </a:p>
        </p:txBody>
      </p:sp>
      <p:sp>
        <p:nvSpPr>
          <p:cNvPr id="3" name="Content Placeholder 2"/>
          <p:cNvSpPr>
            <a:spLocks noGrp="1"/>
          </p:cNvSpPr>
          <p:nvPr>
            <p:ph idx="1"/>
          </p:nvPr>
        </p:nvSpPr>
        <p:spPr/>
        <p:txBody>
          <a:bodyPr/>
          <a:lstStyle/>
          <a:p>
            <a:pPr algn="just"/>
            <a:r>
              <a:rPr lang="en-US" dirty="0" smtClean="0"/>
              <a:t>General steps involved  in producing a coordinated response to a particular stimulus are:</a:t>
            </a:r>
          </a:p>
          <a:p>
            <a:pPr algn="just">
              <a:buFont typeface="Wingdings" pitchFamily="2" charset="2"/>
              <a:buChar char="Ø"/>
            </a:pPr>
            <a:r>
              <a:rPr lang="en-US" dirty="0" smtClean="0"/>
              <a:t>Recognition </a:t>
            </a:r>
            <a:endParaRPr lang="en-US" dirty="0"/>
          </a:p>
          <a:p>
            <a:pPr algn="just">
              <a:buFont typeface="Wingdings" pitchFamily="2" charset="2"/>
              <a:buChar char="Ø"/>
            </a:pPr>
            <a:r>
              <a:rPr lang="en-US" dirty="0" smtClean="0"/>
              <a:t>Hormone release</a:t>
            </a:r>
          </a:p>
          <a:p>
            <a:pPr algn="just">
              <a:buFont typeface="Wingdings" pitchFamily="2" charset="2"/>
              <a:buChar char="Ø"/>
            </a:pPr>
            <a:r>
              <a:rPr lang="en-US" dirty="0" smtClean="0"/>
              <a:t>Signal generation</a:t>
            </a:r>
          </a:p>
          <a:p>
            <a:pPr algn="just">
              <a:buFont typeface="Wingdings" pitchFamily="2" charset="2"/>
              <a:buChar char="Ø"/>
            </a:pPr>
            <a:r>
              <a:rPr lang="en-US" dirty="0"/>
              <a:t>E</a:t>
            </a:r>
            <a:r>
              <a:rPr lang="en-US" dirty="0" smtClean="0"/>
              <a:t>ffects</a:t>
            </a:r>
            <a:endParaRPr lang="en-US" dirty="0"/>
          </a:p>
        </p:txBody>
      </p:sp>
    </p:spTree>
    <p:extLst>
      <p:ext uri="{BB962C8B-B14F-4D97-AF65-F5344CB8AC3E}">
        <p14:creationId xmlns:p14="http://schemas.microsoft.com/office/powerpoint/2010/main" val="7498917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HORMONES TRANSDUCE SIGNALS TO</a:t>
            </a:r>
            <a:br>
              <a:rPr lang="en-US" b="1" dirty="0"/>
            </a:br>
            <a:r>
              <a:rPr lang="en-US" b="1" dirty="0"/>
              <a:t>AFFECT HOMEOSTATIC MECHANISMS</a:t>
            </a:r>
            <a:endParaRPr lang="en-US" dirty="0"/>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v"/>
            </a:pPr>
            <a:r>
              <a:rPr lang="en-US" dirty="0" smtClean="0"/>
              <a:t>Recognition - of stimulus</a:t>
            </a:r>
          </a:p>
          <a:p>
            <a:pPr algn="just">
              <a:buFont typeface="Wingdings" pitchFamily="2" charset="2"/>
              <a:buChar char="v"/>
            </a:pPr>
            <a:r>
              <a:rPr lang="en-US" dirty="0" smtClean="0"/>
              <a:t>Release of hormones- group I or group II</a:t>
            </a:r>
          </a:p>
          <a:p>
            <a:pPr algn="just">
              <a:buFont typeface="Wingdings" pitchFamily="2" charset="2"/>
              <a:buChar char="v"/>
            </a:pPr>
            <a:r>
              <a:rPr lang="en-US" dirty="0" smtClean="0"/>
              <a:t>Signal generation – Group I(hormone- receptor complex)</a:t>
            </a:r>
          </a:p>
          <a:p>
            <a:pPr algn="just">
              <a:buNone/>
            </a:pPr>
            <a:r>
              <a:rPr lang="en-US" dirty="0"/>
              <a:t> </a:t>
            </a:r>
            <a:r>
              <a:rPr lang="en-US" dirty="0" smtClean="0"/>
              <a:t>     Group II (many different signals)</a:t>
            </a:r>
          </a:p>
          <a:p>
            <a:pPr algn="just">
              <a:buFont typeface="Wingdings" pitchFamily="2" charset="2"/>
              <a:buChar char="v"/>
            </a:pPr>
            <a:r>
              <a:rPr lang="en-US" dirty="0" smtClean="0"/>
              <a:t>Effects- Group I (Gene transcription)</a:t>
            </a:r>
          </a:p>
          <a:p>
            <a:pPr algn="just">
              <a:buNone/>
            </a:pPr>
            <a:r>
              <a:rPr lang="en-US" dirty="0"/>
              <a:t> </a:t>
            </a:r>
            <a:r>
              <a:rPr lang="en-US" dirty="0" smtClean="0"/>
              <a:t>    Group II ( gene transcription, channels &amp; transporters, Protein translocation, Protein modification)</a:t>
            </a:r>
          </a:p>
          <a:p>
            <a:pPr algn="just">
              <a:buFont typeface="Wingdings" pitchFamily="2" charset="2"/>
              <a:buChar char="v"/>
            </a:pPr>
            <a:endParaRPr lang="en-US" dirty="0"/>
          </a:p>
        </p:txBody>
      </p:sp>
    </p:spTree>
    <p:extLst>
      <p:ext uri="{BB962C8B-B14F-4D97-AF65-F5344CB8AC3E}">
        <p14:creationId xmlns:p14="http://schemas.microsoft.com/office/powerpoint/2010/main" val="3489713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t>At the </a:t>
            </a:r>
            <a:r>
              <a:rPr lang="en-US" dirty="0" err="1" smtClean="0"/>
              <a:t>organismic</a:t>
            </a:r>
            <a:r>
              <a:rPr lang="en-US" dirty="0" smtClean="0"/>
              <a:t> level the recognition involves the nervous system and the special senses.</a:t>
            </a:r>
          </a:p>
          <a:p>
            <a:pPr algn="just"/>
            <a:r>
              <a:rPr lang="en-US" dirty="0" smtClean="0"/>
              <a:t>At the cellular level it involves physiochemical factors such as: pH, O</a:t>
            </a:r>
            <a:r>
              <a:rPr lang="en-US" baseline="-25000" dirty="0" smtClean="0"/>
              <a:t>2</a:t>
            </a:r>
            <a:r>
              <a:rPr lang="en-US" dirty="0" smtClean="0"/>
              <a:t> tension, temperature, nutrient supply, noxious metabolites and </a:t>
            </a:r>
            <a:r>
              <a:rPr lang="en-US" dirty="0" err="1" smtClean="0"/>
              <a:t>osmolarity</a:t>
            </a:r>
            <a:r>
              <a:rPr lang="en-US" dirty="0" smtClean="0"/>
              <a:t>.</a:t>
            </a:r>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HORMONES TRANSDUCE SIGNALS TO</a:t>
            </a:r>
            <a:br>
              <a:rPr lang="en-US" b="1" smtClean="0"/>
            </a:br>
            <a:r>
              <a:rPr lang="en-US" b="1" smtClean="0"/>
              <a:t>AFFECT HOMEOSTATIC MECHANISMS</a:t>
            </a:r>
            <a:endParaRPr lang="en-US" dirty="0"/>
          </a:p>
        </p:txBody>
      </p:sp>
    </p:spTree>
    <p:extLst>
      <p:ext uri="{BB962C8B-B14F-4D97-AF65-F5344CB8AC3E}">
        <p14:creationId xmlns:p14="http://schemas.microsoft.com/office/powerpoint/2010/main" val="671961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SIGNAL GENERATION</a:t>
            </a:r>
            <a:endParaRPr lang="en-US" dirty="0"/>
          </a:p>
        </p:txBody>
      </p:sp>
      <p:sp>
        <p:nvSpPr>
          <p:cNvPr id="6" name="Content Placeholder 5"/>
          <p:cNvSpPr>
            <a:spLocks noGrp="1"/>
          </p:cNvSpPr>
          <p:nvPr>
            <p:ph idx="1"/>
          </p:nvPr>
        </p:nvSpPr>
        <p:spPr/>
        <p:txBody>
          <a:bodyPr/>
          <a:lstStyle/>
          <a:p>
            <a:pPr marL="0" indent="0">
              <a:buNone/>
            </a:pPr>
            <a:r>
              <a:rPr lang="en-US" b="1" u="sng" dirty="0" smtClean="0"/>
              <a:t>GROUP I HORMONES:</a:t>
            </a:r>
          </a:p>
          <a:p>
            <a:r>
              <a:rPr lang="en-US" dirty="0" smtClean="0"/>
              <a:t>Group I hormones are </a:t>
            </a:r>
            <a:r>
              <a:rPr lang="en-US" dirty="0" err="1" smtClean="0"/>
              <a:t>lipophilic</a:t>
            </a:r>
            <a:r>
              <a:rPr lang="en-US" dirty="0" smtClean="0"/>
              <a:t>.</a:t>
            </a:r>
          </a:p>
          <a:p>
            <a:r>
              <a:rPr lang="en-US" dirty="0" smtClean="0"/>
              <a:t>They diffuse through the plasma membrane of all cells and they encounter their receptors </a:t>
            </a:r>
            <a:r>
              <a:rPr lang="en-US" dirty="0" err="1" smtClean="0"/>
              <a:t>intracellularly</a:t>
            </a:r>
            <a:r>
              <a:rPr lang="en-US" dirty="0" smtClean="0"/>
              <a:t>.</a:t>
            </a:r>
          </a:p>
          <a:p>
            <a:r>
              <a:rPr lang="en-US" dirty="0" smtClean="0"/>
              <a:t>These receptors can be located in the </a:t>
            </a:r>
            <a:r>
              <a:rPr lang="en-US" dirty="0" smtClean="0">
                <a:solidFill>
                  <a:srgbClr val="FFC000"/>
                </a:solidFill>
              </a:rPr>
              <a:t>cytoplasm</a:t>
            </a:r>
            <a:r>
              <a:rPr lang="en-US" dirty="0" smtClean="0"/>
              <a:t> or in the </a:t>
            </a:r>
            <a:r>
              <a:rPr lang="en-US" dirty="0" smtClean="0">
                <a:solidFill>
                  <a:srgbClr val="FFC000"/>
                </a:solidFill>
              </a:rPr>
              <a:t>nucleus</a:t>
            </a:r>
            <a:r>
              <a:rPr lang="en-US" dirty="0" smtClean="0"/>
              <a:t> of target cells.</a:t>
            </a:r>
            <a:endParaRPr lang="en-US" dirty="0"/>
          </a:p>
        </p:txBody>
      </p:sp>
    </p:spTree>
    <p:extLst>
      <p:ext uri="{BB962C8B-B14F-4D97-AF65-F5344CB8AC3E}">
        <p14:creationId xmlns:p14="http://schemas.microsoft.com/office/powerpoint/2010/main" val="27988026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GENERATION</a:t>
            </a:r>
            <a:endParaRPr lang="en-US" dirty="0"/>
          </a:p>
        </p:txBody>
      </p:sp>
      <p:sp>
        <p:nvSpPr>
          <p:cNvPr id="3" name="Content Placeholder 2"/>
          <p:cNvSpPr>
            <a:spLocks noGrp="1"/>
          </p:cNvSpPr>
          <p:nvPr>
            <p:ph idx="1"/>
          </p:nvPr>
        </p:nvSpPr>
        <p:spPr/>
        <p:txBody>
          <a:bodyPr>
            <a:normAutofit lnSpcReduction="10000"/>
          </a:bodyPr>
          <a:lstStyle/>
          <a:p>
            <a:r>
              <a:rPr lang="en-US" dirty="0" smtClean="0"/>
              <a:t>Hormone –receptor complex first undergoes activation reaction.</a:t>
            </a:r>
          </a:p>
          <a:p>
            <a:r>
              <a:rPr lang="en-US" dirty="0" smtClean="0"/>
              <a:t>Activation reaction occurs by at least two mechanisms:</a:t>
            </a:r>
          </a:p>
          <a:p>
            <a:endParaRPr lang="en-US" dirty="0" smtClean="0"/>
          </a:p>
          <a:p>
            <a:pPr marL="0" indent="0">
              <a:buNone/>
            </a:pPr>
            <a:r>
              <a:rPr lang="en-US" dirty="0" smtClean="0"/>
              <a:t>For example: </a:t>
            </a:r>
          </a:p>
          <a:p>
            <a:pPr>
              <a:buNone/>
            </a:pPr>
            <a:r>
              <a:rPr lang="en-US" dirty="0" smtClean="0">
                <a:solidFill>
                  <a:srgbClr val="FFC000"/>
                </a:solidFill>
              </a:rPr>
              <a:t>1. </a:t>
            </a:r>
            <a:r>
              <a:rPr lang="en-US" dirty="0" err="1" smtClean="0"/>
              <a:t>Glucocorticoids</a:t>
            </a:r>
            <a:r>
              <a:rPr lang="en-US" dirty="0" smtClean="0"/>
              <a:t>  diffuse across the plasma membrane and encounter their cognate receptors in the </a:t>
            </a:r>
            <a:r>
              <a:rPr lang="en-US" dirty="0" smtClean="0">
                <a:solidFill>
                  <a:srgbClr val="FFC000"/>
                </a:solidFill>
              </a:rPr>
              <a:t>cytoplasm </a:t>
            </a:r>
            <a:r>
              <a:rPr lang="en-US" dirty="0" smtClean="0"/>
              <a:t>of target cells.</a:t>
            </a:r>
            <a:endParaRPr lang="en-US" dirty="0"/>
          </a:p>
        </p:txBody>
      </p:sp>
    </p:spTree>
    <p:extLst>
      <p:ext uri="{BB962C8B-B14F-4D97-AF65-F5344CB8AC3E}">
        <p14:creationId xmlns:p14="http://schemas.microsoft.com/office/powerpoint/2010/main" val="25221754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GENERATION</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algn="just"/>
            <a:r>
              <a:rPr lang="en-US" dirty="0" smtClean="0"/>
              <a:t>In the cytoplasm these receptors are attached to heat shock proteins 90 (hsp90).</a:t>
            </a:r>
          </a:p>
          <a:p>
            <a:pPr algn="just"/>
            <a:r>
              <a:rPr lang="en-US" dirty="0" err="1" smtClean="0"/>
              <a:t>Ligand</a:t>
            </a:r>
            <a:r>
              <a:rPr lang="en-US" dirty="0" smtClean="0"/>
              <a:t> (hormone) –receptor binding results in the conformational  change in the receptor.</a:t>
            </a:r>
          </a:p>
          <a:p>
            <a:pPr algn="just"/>
            <a:r>
              <a:rPr lang="en-US" dirty="0" smtClean="0"/>
              <a:t>This binding of hormone results in the dissociation of hsp90.</a:t>
            </a:r>
          </a:p>
          <a:p>
            <a:pPr algn="just"/>
            <a:r>
              <a:rPr lang="en-US" dirty="0" smtClean="0"/>
              <a:t>This step is necessary for the nuclear localization of the receptor.</a:t>
            </a:r>
          </a:p>
          <a:p>
            <a:pPr algn="just"/>
            <a:r>
              <a:rPr lang="en-US" dirty="0" smtClean="0"/>
              <a:t>The activated receptor moves into the nucleus.</a:t>
            </a:r>
          </a:p>
          <a:p>
            <a:pPr algn="just"/>
            <a:r>
              <a:rPr lang="en-US" dirty="0" smtClean="0"/>
              <a:t>There it binds with high affinity to specific DNA sequence called hormone response element(HRE). </a:t>
            </a:r>
          </a:p>
        </p:txBody>
      </p:sp>
    </p:spTree>
    <p:extLst>
      <p:ext uri="{BB962C8B-B14F-4D97-AF65-F5344CB8AC3E}">
        <p14:creationId xmlns:p14="http://schemas.microsoft.com/office/powerpoint/2010/main" val="262832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Hormones Are Synthesized &amp; Modified</a:t>
            </a:r>
            <a:br>
              <a:rPr lang="en-US" b="1" dirty="0"/>
            </a:br>
            <a:r>
              <a:rPr lang="en-US" b="1" dirty="0"/>
              <a:t>For Full Activity in a Variety of Ways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Some hormones are synthesized in the final form and secreted immediately. e.g. Cholesterol derived hormones.</a:t>
            </a:r>
          </a:p>
          <a:p>
            <a:r>
              <a:rPr lang="en-US" dirty="0" smtClean="0"/>
              <a:t>Other hormones are synthesized in the final form and stored in the producing cells e.g. </a:t>
            </a:r>
            <a:r>
              <a:rPr lang="en-US" dirty="0" err="1" smtClean="0"/>
              <a:t>Catecholamines</a:t>
            </a:r>
            <a:r>
              <a:rPr lang="en-US" dirty="0" smtClean="0"/>
              <a:t>.</a:t>
            </a:r>
          </a:p>
          <a:p>
            <a:r>
              <a:rPr lang="en-US" dirty="0" smtClean="0"/>
              <a:t>Some hormones are synthesized from their precursor molecules, processed and then secreted upon a physiologic response e.g. Insulin.</a:t>
            </a:r>
          </a:p>
          <a:p>
            <a:r>
              <a:rPr lang="en-US" dirty="0" smtClean="0"/>
              <a:t>Others are converted to active forms from precursor molecules in the periphery e.g. T</a:t>
            </a:r>
            <a:r>
              <a:rPr lang="en-US" baseline="-25000" dirty="0" smtClean="0"/>
              <a:t>3 </a:t>
            </a:r>
            <a:r>
              <a:rPr lang="en-US" dirty="0" smtClean="0"/>
              <a:t>and DHT.</a:t>
            </a:r>
          </a:p>
          <a:p>
            <a:endParaRPr lang="en-US" dirty="0"/>
          </a:p>
        </p:txBody>
      </p:sp>
    </p:spTree>
    <p:extLst>
      <p:ext uri="{BB962C8B-B14F-4D97-AF65-F5344CB8AC3E}">
        <p14:creationId xmlns:p14="http://schemas.microsoft.com/office/powerpoint/2010/main" val="3486087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ARIQK~1\AppData\Local\Temp\ch10f67.jpg"/>
          <p:cNvPicPr>
            <a:picLocks noChangeAspect="1" noChangeArrowheads="1"/>
          </p:cNvPicPr>
          <p:nvPr/>
        </p:nvPicPr>
        <p:blipFill>
          <a:blip r:embed="rId2"/>
          <a:srcRect/>
          <a:stretch>
            <a:fillRect/>
          </a:stretch>
        </p:blipFill>
        <p:spPr bwMode="auto">
          <a:xfrm>
            <a:off x="533400" y="152400"/>
            <a:ext cx="8229600" cy="6400800"/>
          </a:xfrm>
          <a:prstGeom prst="rect">
            <a:avLst/>
          </a:prstGeom>
          <a:noFill/>
        </p:spPr>
      </p:pic>
    </p:spTree>
    <p:extLst>
      <p:ext uri="{BB962C8B-B14F-4D97-AF65-F5344CB8AC3E}">
        <p14:creationId xmlns:p14="http://schemas.microsoft.com/office/powerpoint/2010/main" val="40809935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GENERATION</a:t>
            </a:r>
            <a:endParaRPr lang="en-US" dirty="0"/>
          </a:p>
        </p:txBody>
      </p:sp>
      <p:sp>
        <p:nvSpPr>
          <p:cNvPr id="3" name="Content Placeholder 2"/>
          <p:cNvSpPr>
            <a:spLocks noGrp="1"/>
          </p:cNvSpPr>
          <p:nvPr>
            <p:ph idx="1"/>
          </p:nvPr>
        </p:nvSpPr>
        <p:spPr/>
        <p:txBody>
          <a:bodyPr/>
          <a:lstStyle/>
          <a:p>
            <a:r>
              <a:rPr lang="en-US" dirty="0" smtClean="0"/>
              <a:t>This DNA bound  </a:t>
            </a:r>
            <a:r>
              <a:rPr lang="en-US" dirty="0" err="1" smtClean="0"/>
              <a:t>liganded</a:t>
            </a:r>
            <a:r>
              <a:rPr lang="en-US" dirty="0" smtClean="0"/>
              <a:t> receptor serves as a high affinity binding site for co-activator proteins.</a:t>
            </a:r>
          </a:p>
          <a:p>
            <a:r>
              <a:rPr lang="en-US" dirty="0" smtClean="0"/>
              <a:t>This leads to accelerated gene transcription.</a:t>
            </a:r>
            <a:endParaRPr lang="en-US" dirty="0"/>
          </a:p>
        </p:txBody>
      </p:sp>
    </p:spTree>
    <p:extLst>
      <p:ext uri="{BB962C8B-B14F-4D97-AF65-F5344CB8AC3E}">
        <p14:creationId xmlns:p14="http://schemas.microsoft.com/office/powerpoint/2010/main" val="29804084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GENERATION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a:buNone/>
            </a:pPr>
            <a:r>
              <a:rPr lang="en-US" dirty="0" smtClean="0">
                <a:solidFill>
                  <a:srgbClr val="FFC000"/>
                </a:solidFill>
              </a:rPr>
              <a:t>2. </a:t>
            </a:r>
            <a:r>
              <a:rPr lang="en-US" dirty="0" smtClean="0"/>
              <a:t>On the other hand hormones such as the thyroids and </a:t>
            </a:r>
            <a:r>
              <a:rPr lang="en-US" dirty="0" err="1" smtClean="0"/>
              <a:t>retinoids</a:t>
            </a:r>
            <a:r>
              <a:rPr lang="en-US" dirty="0" smtClean="0"/>
              <a:t> diffuse from the extracellular fluid across the membrane and go directly into the nucleus.</a:t>
            </a:r>
          </a:p>
          <a:p>
            <a:r>
              <a:rPr lang="en-US" dirty="0" smtClean="0"/>
              <a:t>In this case the cognate receptor is already bound to HRE, in this case called TRE.</a:t>
            </a:r>
          </a:p>
          <a:p>
            <a:endParaRPr lang="en-US" dirty="0"/>
          </a:p>
          <a:p>
            <a:r>
              <a:rPr lang="en-US" dirty="0" smtClean="0"/>
              <a:t>But this DNA bound receptor fails to activate transcription because it exists in complex with a co-repressor. </a:t>
            </a:r>
          </a:p>
          <a:p>
            <a:r>
              <a:rPr lang="en-US" dirty="0" smtClean="0"/>
              <a:t>This receptor – co-repressor complex serves as an </a:t>
            </a:r>
            <a:r>
              <a:rPr lang="en-US" dirty="0" smtClean="0">
                <a:solidFill>
                  <a:srgbClr val="FFC000"/>
                </a:solidFill>
              </a:rPr>
              <a:t>active repressor </a:t>
            </a:r>
            <a:r>
              <a:rPr lang="en-US" dirty="0" smtClean="0"/>
              <a:t>of gene transcription.</a:t>
            </a:r>
          </a:p>
          <a:p>
            <a:r>
              <a:rPr lang="en-US" dirty="0" smtClean="0"/>
              <a:t>The association of ligand with these receptors result in the dissociation of the co-repressor.</a:t>
            </a:r>
          </a:p>
          <a:p>
            <a:pPr>
              <a:buNone/>
            </a:pPr>
            <a:endParaRPr lang="en-US" dirty="0"/>
          </a:p>
        </p:txBody>
      </p:sp>
    </p:spTree>
    <p:extLst>
      <p:ext uri="{BB962C8B-B14F-4D97-AF65-F5344CB8AC3E}">
        <p14:creationId xmlns:p14="http://schemas.microsoft.com/office/powerpoint/2010/main" val="31127130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GENERATION</a:t>
            </a:r>
            <a:endParaRPr lang="en-US" dirty="0"/>
          </a:p>
        </p:txBody>
      </p:sp>
      <p:sp>
        <p:nvSpPr>
          <p:cNvPr id="3" name="Content Placeholder 2"/>
          <p:cNvSpPr>
            <a:spLocks noGrp="1"/>
          </p:cNvSpPr>
          <p:nvPr>
            <p:ph idx="1"/>
          </p:nvPr>
        </p:nvSpPr>
        <p:spPr/>
        <p:txBody>
          <a:bodyPr/>
          <a:lstStyle/>
          <a:p>
            <a:r>
              <a:rPr lang="en-US" dirty="0" smtClean="0"/>
              <a:t>When the </a:t>
            </a:r>
            <a:r>
              <a:rPr lang="en-US" dirty="0" err="1" smtClean="0"/>
              <a:t>ligand</a:t>
            </a:r>
            <a:r>
              <a:rPr lang="en-US" dirty="0" smtClean="0"/>
              <a:t> binds to the receptor it results in the dissociation of co repressor.</a:t>
            </a:r>
          </a:p>
          <a:p>
            <a:r>
              <a:rPr lang="en-US" dirty="0" smtClean="0"/>
              <a:t>The </a:t>
            </a:r>
            <a:r>
              <a:rPr lang="en-US" dirty="0" err="1" smtClean="0"/>
              <a:t>liganded</a:t>
            </a:r>
            <a:r>
              <a:rPr lang="en-US" dirty="0" smtClean="0"/>
              <a:t> receptor  is now capable of binding  co activators, leading to gene transcription.</a:t>
            </a:r>
          </a:p>
          <a:p>
            <a:r>
              <a:rPr lang="en-US" dirty="0" smtClean="0"/>
              <a:t>The </a:t>
            </a:r>
            <a:r>
              <a:rPr lang="en-US" dirty="0" err="1" smtClean="0"/>
              <a:t>liganded</a:t>
            </a:r>
            <a:r>
              <a:rPr lang="en-US" dirty="0" smtClean="0"/>
              <a:t> receptor is now capable of binding one or more co activators, and this causes activation of gene transcription.</a:t>
            </a:r>
          </a:p>
          <a:p>
            <a:endParaRPr lang="en-US" dirty="0"/>
          </a:p>
        </p:txBody>
      </p:sp>
    </p:spTree>
    <p:extLst>
      <p:ext uri="{BB962C8B-B14F-4D97-AF65-F5344CB8AC3E}">
        <p14:creationId xmlns:p14="http://schemas.microsoft.com/office/powerpoint/2010/main" val="10627237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ARIQ KHAN\Desktop\480px-Type_ii_nuclear_receptor_action.png"/>
          <p:cNvPicPr>
            <a:picLocks noChangeAspect="1" noChangeArrowheads="1"/>
          </p:cNvPicPr>
          <p:nvPr/>
        </p:nvPicPr>
        <p:blipFill>
          <a:blip r:embed="rId2"/>
          <a:srcRect/>
          <a:stretch>
            <a:fillRect/>
          </a:stretch>
        </p:blipFill>
        <p:spPr bwMode="auto">
          <a:xfrm>
            <a:off x="381000" y="228600"/>
            <a:ext cx="8382000" cy="6324600"/>
          </a:xfrm>
          <a:prstGeom prst="rect">
            <a:avLst/>
          </a:prstGeom>
          <a:noFill/>
        </p:spPr>
      </p:pic>
    </p:spTree>
    <p:extLst>
      <p:ext uri="{BB962C8B-B14F-4D97-AF65-F5344CB8AC3E}">
        <p14:creationId xmlns:p14="http://schemas.microsoft.com/office/powerpoint/2010/main" val="22057570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GENERATION</a:t>
            </a:r>
            <a:endParaRPr lang="en-US" dirty="0"/>
          </a:p>
        </p:txBody>
      </p:sp>
      <p:sp>
        <p:nvSpPr>
          <p:cNvPr id="3" name="Content Placeholder 2"/>
          <p:cNvSpPr>
            <a:spLocks noGrp="1"/>
          </p:cNvSpPr>
          <p:nvPr>
            <p:ph idx="1"/>
          </p:nvPr>
        </p:nvSpPr>
        <p:spPr/>
        <p:txBody>
          <a:bodyPr/>
          <a:lstStyle/>
          <a:p>
            <a:pPr marL="0" indent="0">
              <a:buNone/>
            </a:pPr>
            <a:r>
              <a:rPr lang="en-US" b="1" u="sng" dirty="0" smtClean="0"/>
              <a:t>GROUP II HORMONES:</a:t>
            </a:r>
          </a:p>
          <a:p>
            <a:r>
              <a:rPr lang="en-US" dirty="0" smtClean="0"/>
              <a:t>Many hormones are water soluble, have no transport proteins and therefore has got a short plasma half life, and they initiate a response by binding to a receptor located in the plasma membrane.</a:t>
            </a:r>
          </a:p>
          <a:p>
            <a:r>
              <a:rPr lang="en-US" dirty="0" smtClean="0"/>
              <a:t>Their mechanism of action is described in terms of intracellular signal they generate.</a:t>
            </a:r>
            <a:endParaRPr lang="en-US" dirty="0"/>
          </a:p>
        </p:txBody>
      </p:sp>
    </p:spTree>
    <p:extLst>
      <p:ext uri="{BB962C8B-B14F-4D97-AF65-F5344CB8AC3E}">
        <p14:creationId xmlns:p14="http://schemas.microsoft.com/office/powerpoint/2010/main" val="17112507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GENERATION</a:t>
            </a:r>
            <a:endParaRPr lang="en-US" dirty="0"/>
          </a:p>
        </p:txBody>
      </p:sp>
      <p:sp>
        <p:nvSpPr>
          <p:cNvPr id="3" name="Content Placeholder 2"/>
          <p:cNvSpPr>
            <a:spLocks noGrp="1"/>
          </p:cNvSpPr>
          <p:nvPr>
            <p:ph idx="1"/>
          </p:nvPr>
        </p:nvSpPr>
        <p:spPr/>
        <p:txBody>
          <a:bodyPr/>
          <a:lstStyle/>
          <a:p>
            <a:pPr algn="just"/>
            <a:r>
              <a:rPr lang="en-US" dirty="0" smtClean="0"/>
              <a:t>These signals include </a:t>
            </a:r>
            <a:r>
              <a:rPr lang="en-US" dirty="0" err="1" smtClean="0"/>
              <a:t>cAMP</a:t>
            </a:r>
            <a:r>
              <a:rPr lang="en-US" dirty="0" smtClean="0"/>
              <a:t>, </a:t>
            </a:r>
            <a:r>
              <a:rPr lang="en-US" dirty="0" err="1" smtClean="0"/>
              <a:t>cGMP</a:t>
            </a:r>
            <a:r>
              <a:rPr lang="en-US" dirty="0" smtClean="0"/>
              <a:t>, Ca and </a:t>
            </a:r>
            <a:r>
              <a:rPr lang="en-US" dirty="0" err="1" smtClean="0"/>
              <a:t>phosphatidylinositides</a:t>
            </a:r>
            <a:r>
              <a:rPr lang="en-US" dirty="0" smtClean="0"/>
              <a:t>.</a:t>
            </a:r>
          </a:p>
          <a:p>
            <a:pPr algn="just"/>
            <a:r>
              <a:rPr lang="en-US" dirty="0" smtClean="0"/>
              <a:t>These molecules are termed as second messengers and their synthesis is triggered  by the presence of primary hormone binding to its receptor.</a:t>
            </a:r>
          </a:p>
          <a:p>
            <a:pPr algn="just"/>
            <a:r>
              <a:rPr lang="en-US" dirty="0" smtClean="0"/>
              <a:t>These messengers may affect gene transcription and other biologic processes</a:t>
            </a:r>
            <a:r>
              <a:rPr lang="en-US" dirty="0" smtClean="0"/>
              <a:t>.</a:t>
            </a:r>
            <a:endParaRPr lang="en-US" dirty="0" smtClean="0"/>
          </a:p>
        </p:txBody>
      </p:sp>
    </p:spTree>
    <p:extLst>
      <p:ext uri="{BB962C8B-B14F-4D97-AF65-F5344CB8AC3E}">
        <p14:creationId xmlns:p14="http://schemas.microsoft.com/office/powerpoint/2010/main" val="34249167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G-Protein Coupled Receptors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Many of the group II hormones bind to receptors that couple to effectors through a GTP- binding protein intermediary.</a:t>
            </a:r>
          </a:p>
          <a:p>
            <a:r>
              <a:rPr lang="en-US" dirty="0" smtClean="0"/>
              <a:t>Belong to a very large superfamily of proteins that couple with </a:t>
            </a:r>
            <a:r>
              <a:rPr lang="en-US" b="1" dirty="0" err="1" smtClean="0">
                <a:solidFill>
                  <a:schemeClr val="accent6">
                    <a:lumMod val="75000"/>
                  </a:schemeClr>
                </a:solidFill>
              </a:rPr>
              <a:t>Guanosine</a:t>
            </a:r>
            <a:r>
              <a:rPr lang="en-US" b="1" dirty="0" smtClean="0">
                <a:solidFill>
                  <a:schemeClr val="accent6">
                    <a:lumMod val="75000"/>
                  </a:schemeClr>
                </a:solidFill>
              </a:rPr>
              <a:t> nucleotide binding proteins</a:t>
            </a:r>
            <a:r>
              <a:rPr lang="en-US" dirty="0" smtClean="0"/>
              <a:t> (G-proteins) to communicate with intracellular effector molecules</a:t>
            </a:r>
          </a:p>
          <a:p>
            <a:r>
              <a:rPr lang="en-US" dirty="0" smtClean="0"/>
              <a:t>These receptors have seven membrane spanning domains.</a:t>
            </a:r>
          </a:p>
          <a:p>
            <a:r>
              <a:rPr lang="en-US" dirty="0" smtClean="0"/>
              <a:t>Members of this class which signal through G- proteins are called, G-protein-coupled receptors.</a:t>
            </a:r>
          </a:p>
          <a:p>
            <a:r>
              <a:rPr lang="en-US" dirty="0" smtClean="0"/>
              <a:t>It is the largest family of cell surface receptors.</a:t>
            </a:r>
            <a:endParaRPr lang="en-US" dirty="0"/>
          </a:p>
        </p:txBody>
      </p:sp>
    </p:spTree>
    <p:extLst>
      <p:ext uri="{BB962C8B-B14F-4D97-AF65-F5344CB8AC3E}">
        <p14:creationId xmlns:p14="http://schemas.microsoft.com/office/powerpoint/2010/main" val="5446170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G-Protein Coupled Receptors </a:t>
            </a:r>
            <a:endParaRPr lang="en-US" dirty="0"/>
          </a:p>
        </p:txBody>
      </p:sp>
      <p:sp>
        <p:nvSpPr>
          <p:cNvPr id="3" name="Content Placeholder 2"/>
          <p:cNvSpPr>
            <a:spLocks noGrp="1"/>
          </p:cNvSpPr>
          <p:nvPr>
            <p:ph idx="1"/>
          </p:nvPr>
        </p:nvSpPr>
        <p:spPr/>
        <p:txBody>
          <a:bodyPr/>
          <a:lstStyle/>
          <a:p>
            <a:pPr marL="0" indent="0">
              <a:buNone/>
            </a:pPr>
            <a:r>
              <a:rPr lang="en-US" u="sng" dirty="0" smtClean="0"/>
              <a:t>Components:</a:t>
            </a:r>
          </a:p>
          <a:p>
            <a:r>
              <a:rPr lang="en-US" dirty="0" smtClean="0"/>
              <a:t>Seven membrane spaning domains</a:t>
            </a:r>
          </a:p>
          <a:p>
            <a:r>
              <a:rPr lang="en-US" dirty="0" smtClean="0"/>
              <a:t>G- protein complex has </a:t>
            </a:r>
            <a:r>
              <a:rPr lang="el-GR" dirty="0" smtClean="0"/>
              <a:t>α</a:t>
            </a:r>
            <a:r>
              <a:rPr lang="en-US" dirty="0" smtClean="0"/>
              <a:t>, </a:t>
            </a:r>
            <a:r>
              <a:rPr lang="el-GR" dirty="0" smtClean="0"/>
              <a:t>β</a:t>
            </a:r>
            <a:r>
              <a:rPr lang="en-US" dirty="0" smtClean="0"/>
              <a:t>, </a:t>
            </a:r>
            <a:r>
              <a:rPr lang="el-GR" dirty="0" smtClean="0"/>
              <a:t>γ</a:t>
            </a:r>
            <a:r>
              <a:rPr lang="en-US" dirty="0" smtClean="0"/>
              <a:t> subunits.</a:t>
            </a:r>
          </a:p>
          <a:p>
            <a:r>
              <a:rPr lang="en-US" dirty="0" smtClean="0"/>
              <a:t>In inactive form is GDP bound form and is not associated with the receptor.</a:t>
            </a:r>
          </a:p>
          <a:p>
            <a:r>
              <a:rPr lang="en-US" dirty="0" smtClean="0"/>
              <a:t>This group is attached to the plasma membrane through </a:t>
            </a:r>
            <a:r>
              <a:rPr lang="en-US" dirty="0" err="1" smtClean="0"/>
              <a:t>Prenylation</a:t>
            </a:r>
            <a:r>
              <a:rPr lang="en-US" dirty="0" smtClean="0"/>
              <a:t> on the </a:t>
            </a:r>
            <a:r>
              <a:rPr lang="el-GR" dirty="0" smtClean="0"/>
              <a:t>β</a:t>
            </a:r>
            <a:r>
              <a:rPr lang="en-US" dirty="0" smtClean="0"/>
              <a:t>, </a:t>
            </a:r>
            <a:r>
              <a:rPr lang="el-GR" dirty="0" smtClean="0"/>
              <a:t>γ</a:t>
            </a:r>
            <a:r>
              <a:rPr lang="en-US" dirty="0" smtClean="0"/>
              <a:t> subunits.</a:t>
            </a:r>
            <a:endParaRPr lang="en-US" dirty="0"/>
          </a:p>
        </p:txBody>
      </p:sp>
    </p:spTree>
    <p:extLst>
      <p:ext uri="{BB962C8B-B14F-4D97-AF65-F5344CB8AC3E}">
        <p14:creationId xmlns:p14="http://schemas.microsoft.com/office/powerpoint/2010/main" val="12555502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G-Protein Coupled Receptors </a:t>
            </a:r>
            <a:endParaRPr lang="en-US" dirty="0"/>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pPr algn="just"/>
            <a:r>
              <a:rPr lang="en-US" dirty="0" smtClean="0"/>
              <a:t>On binding of the hormone to the receptor, a conformational change in the receptor occurs.</a:t>
            </a:r>
          </a:p>
          <a:p>
            <a:pPr algn="just"/>
            <a:r>
              <a:rPr lang="en-US" dirty="0" smtClean="0"/>
              <a:t>G-protein complex is activated.</a:t>
            </a:r>
          </a:p>
          <a:p>
            <a:pPr algn="just"/>
            <a:r>
              <a:rPr lang="en-US" dirty="0" smtClean="0"/>
              <a:t>This cause the binding of GTP in exchange of GDP.</a:t>
            </a:r>
          </a:p>
          <a:p>
            <a:pPr algn="just"/>
            <a:r>
              <a:rPr lang="en-US" dirty="0" smtClean="0"/>
              <a:t>This binding occurs on the </a:t>
            </a:r>
            <a:r>
              <a:rPr lang="el-GR" dirty="0" smtClean="0"/>
              <a:t>α</a:t>
            </a:r>
            <a:r>
              <a:rPr lang="en-US" dirty="0" smtClean="0"/>
              <a:t> subunit and,</a:t>
            </a:r>
            <a:r>
              <a:rPr lang="el-GR" dirty="0" smtClean="0"/>
              <a:t> β</a:t>
            </a:r>
            <a:r>
              <a:rPr lang="en-US" dirty="0" smtClean="0"/>
              <a:t> </a:t>
            </a:r>
            <a:r>
              <a:rPr lang="el-GR" dirty="0" smtClean="0"/>
              <a:t>γ</a:t>
            </a:r>
            <a:r>
              <a:rPr lang="en-US" dirty="0" smtClean="0"/>
              <a:t> subunits dissociate from it.</a:t>
            </a:r>
          </a:p>
          <a:p>
            <a:pPr algn="just"/>
            <a:r>
              <a:rPr lang="el-GR" dirty="0" smtClean="0"/>
              <a:t>α</a:t>
            </a:r>
            <a:r>
              <a:rPr lang="en-US" dirty="0" smtClean="0"/>
              <a:t> subunit binds to and activate the effector.</a:t>
            </a:r>
          </a:p>
          <a:p>
            <a:pPr algn="just"/>
            <a:r>
              <a:rPr lang="en-US" dirty="0" smtClean="0"/>
              <a:t>Effector can be adenylyl </a:t>
            </a:r>
            <a:r>
              <a:rPr lang="en-US" dirty="0" err="1" smtClean="0"/>
              <a:t>cyclase</a:t>
            </a:r>
            <a:r>
              <a:rPr lang="en-US" dirty="0" smtClean="0"/>
              <a:t>, </a:t>
            </a:r>
            <a:r>
              <a:rPr lang="en-US" dirty="0" err="1" smtClean="0"/>
              <a:t>Ca</a:t>
            </a:r>
            <a:r>
              <a:rPr lang="en-US" dirty="0" smtClean="0"/>
              <a:t>, Na, or </a:t>
            </a:r>
            <a:r>
              <a:rPr lang="en-US" dirty="0" err="1" smtClean="0"/>
              <a:t>Cl</a:t>
            </a:r>
            <a:r>
              <a:rPr lang="en-US" dirty="0" smtClean="0"/>
              <a:t> or K channels, Phospholipase, or </a:t>
            </a:r>
            <a:r>
              <a:rPr lang="en-US" dirty="0" err="1" smtClean="0"/>
              <a:t>cGMP</a:t>
            </a:r>
            <a:r>
              <a:rPr lang="en-US" dirty="0" smtClean="0"/>
              <a:t> </a:t>
            </a:r>
            <a:r>
              <a:rPr lang="en-US" dirty="0" err="1" smtClean="0"/>
              <a:t>phosphodiestrase</a:t>
            </a:r>
            <a:r>
              <a:rPr lang="en-US" dirty="0" smtClean="0"/>
              <a:t>.</a:t>
            </a:r>
          </a:p>
          <a:p>
            <a:pPr algn="just"/>
            <a:endParaRPr lang="en-US" dirty="0"/>
          </a:p>
          <a:p>
            <a:pPr algn="just"/>
            <a:r>
              <a:rPr lang="en-US" dirty="0" smtClean="0"/>
              <a:t>Termination of Signal: </a:t>
            </a:r>
          </a:p>
          <a:p>
            <a:pPr algn="just">
              <a:buFont typeface="Courier New" pitchFamily="49" charset="0"/>
              <a:buChar char="o"/>
            </a:pPr>
            <a:r>
              <a:rPr lang="en-US" dirty="0" smtClean="0"/>
              <a:t>Dissociation of hormone from its receptor</a:t>
            </a:r>
          </a:p>
          <a:p>
            <a:pPr algn="just">
              <a:buFont typeface="Courier New" pitchFamily="49" charset="0"/>
              <a:buChar char="o"/>
            </a:pPr>
            <a:r>
              <a:rPr lang="en-US" dirty="0" smtClean="0"/>
              <a:t>G-protein coupled receptors may be inactivated by </a:t>
            </a:r>
            <a:r>
              <a:rPr lang="en-US" dirty="0" smtClean="0"/>
              <a:t>phosphorylation</a:t>
            </a:r>
            <a:endParaRPr lang="en-US" dirty="0" smtClean="0"/>
          </a:p>
        </p:txBody>
      </p:sp>
    </p:spTree>
    <p:extLst>
      <p:ext uri="{BB962C8B-B14F-4D97-AF65-F5344CB8AC3E}">
        <p14:creationId xmlns:p14="http://schemas.microsoft.com/office/powerpoint/2010/main" val="1162384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Target cells Concept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b="1" dirty="0" smtClean="0"/>
              <a:t>Specific cells are affected by hormone and respond in unique fashion</a:t>
            </a:r>
            <a:r>
              <a:rPr lang="en-US" dirty="0" smtClean="0"/>
              <a:t>: </a:t>
            </a:r>
          </a:p>
          <a:p>
            <a:pPr lvl="0"/>
            <a:r>
              <a:rPr lang="en-US" sz="3200" dirty="0" smtClean="0"/>
              <a:t>Cells have specific receptors on membrane or in cell that respond to hormone </a:t>
            </a:r>
            <a:endParaRPr lang="en-US" sz="2800" dirty="0" smtClean="0"/>
          </a:p>
          <a:p>
            <a:pPr lvl="0"/>
            <a:r>
              <a:rPr lang="en-US" sz="3200" dirty="0" smtClean="0"/>
              <a:t>Can have receptors for several different hormones</a:t>
            </a:r>
            <a:endParaRPr lang="en-US" sz="2800" dirty="0" smtClean="0"/>
          </a:p>
          <a:p>
            <a:pPr lvl="0"/>
            <a:r>
              <a:rPr lang="en-US" sz="3200" dirty="0" smtClean="0"/>
              <a:t>Number of active receptors can change </a:t>
            </a:r>
            <a:endParaRPr lang="en-US" sz="2800" dirty="0" smtClean="0"/>
          </a:p>
          <a:p>
            <a:pPr lvl="1"/>
            <a:r>
              <a:rPr lang="en-US" sz="2800" dirty="0" smtClean="0"/>
              <a:t>Down-regulation - number of receptors decreases &amp; target is less sensitive</a:t>
            </a:r>
            <a:endParaRPr lang="en-US" sz="2400" dirty="0" smtClean="0"/>
          </a:p>
          <a:p>
            <a:pPr lvl="1"/>
            <a:r>
              <a:rPr lang="en-US" sz="2800" dirty="0" smtClean="0"/>
              <a:t>Up-regulation - number increases &amp; target is more sensitive </a:t>
            </a:r>
            <a:endParaRPr lang="en-US" sz="2400"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 protein receptors</a:t>
            </a:r>
            <a:endParaRPr lang="en-US" dirty="0"/>
          </a:p>
        </p:txBody>
      </p:sp>
      <p:pic>
        <p:nvPicPr>
          <p:cNvPr id="5" name="Picture 2" descr="http://course1.winona.edu/sberg/ILLUST/Gprot1.gif"/>
          <p:cNvPicPr>
            <a:picLocks noChangeAspect="1" noChangeArrowheads="1"/>
          </p:cNvPicPr>
          <p:nvPr/>
        </p:nvPicPr>
        <p:blipFill>
          <a:blip r:embed="rId2"/>
          <a:srcRect/>
          <a:stretch>
            <a:fillRect/>
          </a:stretch>
        </p:blipFill>
        <p:spPr bwMode="auto">
          <a:xfrm>
            <a:off x="110359" y="1295400"/>
            <a:ext cx="6248400" cy="5562600"/>
          </a:xfrm>
          <a:prstGeom prst="rect">
            <a:avLst/>
          </a:prstGeom>
          <a:noFill/>
        </p:spPr>
      </p:pic>
      <p:sp>
        <p:nvSpPr>
          <p:cNvPr id="6" name="Content Placeholder 2"/>
          <p:cNvSpPr txBox="1">
            <a:spLocks/>
          </p:cNvSpPr>
          <p:nvPr/>
        </p:nvSpPr>
        <p:spPr>
          <a:xfrm>
            <a:off x="5063359" y="1570037"/>
            <a:ext cx="41148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Shape change allows receptor </a:t>
            </a:r>
            <a:r>
              <a:rPr lang="en-US" b="1" dirty="0" smtClean="0"/>
              <a:t>to bind inactive G-protein</a:t>
            </a:r>
            <a:r>
              <a:rPr lang="en-US" dirty="0" smtClean="0"/>
              <a:t> </a:t>
            </a:r>
          </a:p>
          <a:p>
            <a:r>
              <a:rPr lang="en-US" dirty="0" smtClean="0"/>
              <a:t> </a:t>
            </a:r>
            <a:r>
              <a:rPr lang="en-US" b="1" dirty="0" smtClean="0"/>
              <a:t>Inactive G-protein = G-alpha + GDP + G-beta + G-gamma</a:t>
            </a:r>
            <a:endParaRPr lang="en-US" dirty="0" smtClean="0"/>
          </a:p>
          <a:p>
            <a:pPr marL="578358" indent="-514350">
              <a:buFont typeface="Arial" pitchFamily="34" charset="0"/>
              <a:buAutoNum type="alphaLcPeriod"/>
            </a:pPr>
            <a:endParaRPr lang="en-US" dirty="0"/>
          </a:p>
        </p:txBody>
      </p:sp>
    </p:spTree>
    <p:extLst>
      <p:ext uri="{BB962C8B-B14F-4D97-AF65-F5344CB8AC3E}">
        <p14:creationId xmlns:p14="http://schemas.microsoft.com/office/powerpoint/2010/main" val="32430324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ARIQ KHAN\Desktop\Gprot2.gif"/>
          <p:cNvPicPr>
            <a:picLocks noChangeAspect="1" noChangeArrowheads="1"/>
          </p:cNvPicPr>
          <p:nvPr/>
        </p:nvPicPr>
        <p:blipFill>
          <a:blip r:embed="rId2"/>
          <a:srcRect/>
          <a:stretch>
            <a:fillRect/>
          </a:stretch>
        </p:blipFill>
        <p:spPr bwMode="auto">
          <a:xfrm>
            <a:off x="457200" y="533400"/>
            <a:ext cx="8458200" cy="5562600"/>
          </a:xfrm>
          <a:prstGeom prst="rect">
            <a:avLst/>
          </a:prstGeom>
          <a:noFill/>
        </p:spPr>
      </p:pic>
    </p:spTree>
    <p:extLst>
      <p:ext uri="{BB962C8B-B14F-4D97-AF65-F5344CB8AC3E}">
        <p14:creationId xmlns:p14="http://schemas.microsoft.com/office/powerpoint/2010/main" val="1922049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ctr">
              <a:buFontTx/>
              <a:buNone/>
            </a:pPr>
            <a:r>
              <a:rPr lang="en-US" b="1" i="1" dirty="0"/>
              <a:t>G proteins may either stimulate or inhibit an effector.</a:t>
            </a:r>
            <a:r>
              <a:rPr lang="en-US" b="1" dirty="0"/>
              <a:t> </a:t>
            </a:r>
          </a:p>
          <a:p>
            <a:r>
              <a:rPr lang="en-US" dirty="0"/>
              <a:t>In the case of adenylyl </a:t>
            </a:r>
            <a:r>
              <a:rPr lang="en-US" dirty="0" err="1"/>
              <a:t>cyclase</a:t>
            </a:r>
            <a:r>
              <a:rPr lang="en-US" dirty="0"/>
              <a:t>, the stimulatory G protein is known as </a:t>
            </a:r>
            <a:r>
              <a:rPr lang="en-US" dirty="0" err="1"/>
              <a:t>G</a:t>
            </a:r>
            <a:r>
              <a:rPr lang="en-US" baseline="-25000" dirty="0" err="1"/>
              <a:t>s</a:t>
            </a:r>
            <a:r>
              <a:rPr lang="en-US" dirty="0"/>
              <a:t> and the inhibitory G protein is known as </a:t>
            </a:r>
            <a:r>
              <a:rPr lang="en-US" dirty="0" err="1"/>
              <a:t>G</a:t>
            </a:r>
            <a:r>
              <a:rPr lang="en-US" baseline="-25000" dirty="0" err="1"/>
              <a:t>i</a:t>
            </a:r>
            <a:r>
              <a:rPr lang="en-US" dirty="0"/>
              <a:t> </a:t>
            </a:r>
          </a:p>
          <a:p>
            <a:r>
              <a:rPr lang="en-US" dirty="0" err="1"/>
              <a:t>G</a:t>
            </a:r>
            <a:r>
              <a:rPr lang="en-US" baseline="-25000" dirty="0" err="1"/>
              <a:t>i</a:t>
            </a:r>
            <a:r>
              <a:rPr lang="en-US" dirty="0"/>
              <a:t> may act either by the </a:t>
            </a:r>
            <a:r>
              <a:rPr lang="en-US" dirty="0" err="1"/>
              <a:t>G</a:t>
            </a:r>
            <a:r>
              <a:rPr lang="en-US" baseline="-25000" dirty="0" err="1"/>
              <a:t>i</a:t>
            </a:r>
            <a:r>
              <a:rPr lang="en-US" baseline="-25000" dirty="0">
                <a:latin typeface="Symbol" pitchFamily="18" charset="2"/>
              </a:rPr>
              <a:t></a:t>
            </a:r>
            <a:r>
              <a:rPr lang="en-US" dirty="0"/>
              <a:t> subunit binding to AC or by the </a:t>
            </a:r>
            <a:r>
              <a:rPr lang="en-US" dirty="0" err="1"/>
              <a:t>G</a:t>
            </a:r>
            <a:r>
              <a:rPr lang="en-US" baseline="-25000" dirty="0" err="1"/>
              <a:t>i</a:t>
            </a:r>
            <a:r>
              <a:rPr lang="en-US" baseline="-25000" dirty="0">
                <a:latin typeface="Symbol" pitchFamily="18" charset="2"/>
              </a:rPr>
              <a:t></a:t>
            </a:r>
            <a:r>
              <a:rPr lang="en-US" dirty="0"/>
              <a:t> complex </a:t>
            </a:r>
            <a:r>
              <a:rPr lang="en-US" dirty="0" err="1"/>
              <a:t>complexing</a:t>
            </a:r>
            <a:r>
              <a:rPr lang="en-US" dirty="0"/>
              <a:t> all the </a:t>
            </a:r>
            <a:r>
              <a:rPr lang="en-US" dirty="0" err="1"/>
              <a:t>G</a:t>
            </a:r>
            <a:r>
              <a:rPr lang="en-US" baseline="-25000" dirty="0" err="1"/>
              <a:t>i</a:t>
            </a:r>
            <a:r>
              <a:rPr lang="en-US" baseline="-25000" dirty="0">
                <a:latin typeface="Symbol" pitchFamily="18" charset="2"/>
              </a:rPr>
              <a:t></a:t>
            </a:r>
            <a:r>
              <a:rPr lang="en-US" dirty="0"/>
              <a:t> and preventing it from binding to AC </a:t>
            </a:r>
          </a:p>
        </p:txBody>
      </p:sp>
    </p:spTree>
    <p:extLst>
      <p:ext uri="{BB962C8B-B14F-4D97-AF65-F5344CB8AC3E}">
        <p14:creationId xmlns:p14="http://schemas.microsoft.com/office/powerpoint/2010/main" val="2733695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ARIQ KHAN\Desktop\Gproteincyclase.gif"/>
          <p:cNvPicPr>
            <a:picLocks noChangeAspect="1" noChangeArrowheads="1"/>
          </p:cNvPicPr>
          <p:nvPr/>
        </p:nvPicPr>
        <p:blipFill>
          <a:blip r:embed="rId2"/>
          <a:srcRect/>
          <a:stretch>
            <a:fillRect/>
          </a:stretch>
        </p:blipFill>
        <p:spPr bwMode="auto">
          <a:xfrm>
            <a:off x="1767840" y="228604"/>
            <a:ext cx="5212080" cy="4013296"/>
          </a:xfrm>
          <a:prstGeom prst="rect">
            <a:avLst/>
          </a:prstGeom>
          <a:noFill/>
        </p:spPr>
      </p:pic>
      <p:pic>
        <p:nvPicPr>
          <p:cNvPr id="3" name="Picture 2" descr="D:\Garrett Images 26-34\ch34\GA34_06.GIF"/>
          <p:cNvPicPr>
            <a:picLocks noChangeAspect="1" noChangeArrowheads="1"/>
          </p:cNvPicPr>
          <p:nvPr/>
        </p:nvPicPr>
        <p:blipFill rotWithShape="1">
          <a:blip r:embed="rId3">
            <a:extLst>
              <a:ext uri="{28A0092B-C50C-407E-A947-70E740481C1C}">
                <a14:useLocalDpi xmlns:a14="http://schemas.microsoft.com/office/drawing/2010/main" val="0"/>
              </a:ext>
            </a:extLst>
          </a:blip>
          <a:srcRect l="10644" t="11502" r="5417" b="61622"/>
          <a:stretch/>
        </p:blipFill>
        <p:spPr bwMode="auto">
          <a:xfrm>
            <a:off x="188794" y="3892126"/>
            <a:ext cx="8802806" cy="296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541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cAMP</a:t>
            </a:r>
            <a:r>
              <a:rPr lang="en-US" dirty="0" smtClean="0"/>
              <a:t> Intracellular Signal</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cAMP</a:t>
            </a:r>
            <a:r>
              <a:rPr lang="en-US" dirty="0" smtClean="0"/>
              <a:t> was the first signal that was identified in mammalian cells.</a:t>
            </a:r>
          </a:p>
          <a:p>
            <a:endParaRPr lang="en-US" dirty="0" smtClean="0"/>
          </a:p>
          <a:p>
            <a:r>
              <a:rPr lang="en-US" dirty="0" smtClean="0"/>
              <a:t>Different </a:t>
            </a:r>
            <a:r>
              <a:rPr lang="en-US" dirty="0" smtClean="0"/>
              <a:t>Peptide hormones can either stimulate or inhibit the production of </a:t>
            </a:r>
            <a:r>
              <a:rPr lang="en-US" dirty="0" err="1" smtClean="0"/>
              <a:t>cAMP</a:t>
            </a:r>
            <a:r>
              <a:rPr lang="en-US" dirty="0" smtClean="0"/>
              <a:t> from adenylyl </a:t>
            </a:r>
            <a:r>
              <a:rPr lang="en-US" dirty="0" err="1" smtClean="0"/>
              <a:t>cyclase</a:t>
            </a:r>
            <a:r>
              <a:rPr lang="en-US" dirty="0" smtClean="0"/>
              <a:t>.</a:t>
            </a:r>
          </a:p>
          <a:p>
            <a:r>
              <a:rPr lang="en-US" dirty="0" smtClean="0"/>
              <a:t>It has got a Catalytic molecule.</a:t>
            </a:r>
          </a:p>
          <a:p>
            <a:r>
              <a:rPr lang="en-US" dirty="0" smtClean="0"/>
              <a:t>Each consists of a receptor R (</a:t>
            </a:r>
            <a:r>
              <a:rPr lang="en-US" dirty="0" err="1" smtClean="0"/>
              <a:t>Rs</a:t>
            </a:r>
            <a:r>
              <a:rPr lang="en-US" dirty="0" smtClean="0"/>
              <a:t> &amp; </a:t>
            </a:r>
            <a:r>
              <a:rPr lang="en-US" dirty="0" err="1" smtClean="0"/>
              <a:t>Ri</a:t>
            </a:r>
            <a:r>
              <a:rPr lang="en-US" dirty="0" smtClean="0"/>
              <a:t>).</a:t>
            </a:r>
          </a:p>
          <a:p>
            <a:r>
              <a:rPr lang="en-US" dirty="0" smtClean="0"/>
              <a:t>And a regulatory molecule G (</a:t>
            </a:r>
            <a:r>
              <a:rPr lang="en-US" dirty="0" err="1" smtClean="0"/>
              <a:t>Gs</a:t>
            </a:r>
            <a:r>
              <a:rPr lang="en-US" dirty="0" smtClean="0"/>
              <a:t> &amp; </a:t>
            </a:r>
            <a:r>
              <a:rPr lang="en-US" dirty="0" err="1" smtClean="0"/>
              <a:t>Gi</a:t>
            </a:r>
            <a:r>
              <a:rPr lang="en-US" dirty="0" smtClean="0"/>
              <a:t>)</a:t>
            </a:r>
          </a:p>
          <a:p>
            <a:r>
              <a:rPr lang="en-US" dirty="0" smtClean="0"/>
              <a:t>The regulatory complex(G) is composed of </a:t>
            </a:r>
            <a:r>
              <a:rPr lang="el-GR" dirty="0" smtClean="0"/>
              <a:t>αβγ</a:t>
            </a:r>
            <a:r>
              <a:rPr lang="en-US" dirty="0" smtClean="0"/>
              <a:t> subunit.</a:t>
            </a:r>
          </a:p>
          <a:p>
            <a:r>
              <a:rPr lang="en-US" dirty="0" smtClean="0"/>
              <a:t>α subunit differs in both </a:t>
            </a:r>
            <a:r>
              <a:rPr lang="en-US" dirty="0" err="1" smtClean="0"/>
              <a:t>Gs</a:t>
            </a:r>
            <a:r>
              <a:rPr lang="en-US" dirty="0" smtClean="0"/>
              <a:t> &amp; </a:t>
            </a:r>
            <a:r>
              <a:rPr lang="en-US" dirty="0" err="1" smtClean="0"/>
              <a:t>Gi</a:t>
            </a:r>
            <a:r>
              <a:rPr lang="en-US" dirty="0" smtClean="0"/>
              <a:t>.</a:t>
            </a:r>
          </a:p>
          <a:p>
            <a:endParaRPr lang="en-US" dirty="0" smtClean="0"/>
          </a:p>
          <a:p>
            <a:endParaRPr lang="en-US" dirty="0"/>
          </a:p>
        </p:txBody>
      </p:sp>
    </p:spTree>
    <p:extLst>
      <p:ext uri="{BB962C8B-B14F-4D97-AF65-F5344CB8AC3E}">
        <p14:creationId xmlns:p14="http://schemas.microsoft.com/office/powerpoint/2010/main" val="38273450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cAMP</a:t>
            </a:r>
            <a:r>
              <a:rPr lang="en-US" dirty="0" smtClean="0"/>
              <a:t> Intracellular Signal</a:t>
            </a:r>
            <a:endParaRPr lang="en-US" dirty="0"/>
          </a:p>
        </p:txBody>
      </p:sp>
      <p:sp>
        <p:nvSpPr>
          <p:cNvPr id="3" name="Content Placeholder 2"/>
          <p:cNvSpPr>
            <a:spLocks noGrp="1"/>
          </p:cNvSpPr>
          <p:nvPr>
            <p:ph idx="1"/>
          </p:nvPr>
        </p:nvSpPr>
        <p:spPr/>
        <p:txBody>
          <a:bodyPr/>
          <a:lstStyle/>
          <a:p>
            <a:r>
              <a:rPr lang="en-US" dirty="0" smtClean="0"/>
              <a:t>The hormone binds to Rs or </a:t>
            </a:r>
            <a:r>
              <a:rPr lang="en-US" dirty="0" err="1" smtClean="0"/>
              <a:t>Ri</a:t>
            </a:r>
            <a:r>
              <a:rPr lang="en-US" dirty="0" smtClean="0"/>
              <a:t> and results in receptor mediated activation of G, which entails the binding of GTP on </a:t>
            </a:r>
            <a:r>
              <a:rPr lang="el-GR" dirty="0" smtClean="0"/>
              <a:t>α</a:t>
            </a:r>
            <a:r>
              <a:rPr lang="en-US" dirty="0" smtClean="0"/>
              <a:t> subunit.</a:t>
            </a:r>
          </a:p>
          <a:p>
            <a:r>
              <a:rPr lang="en-US" dirty="0" err="1" smtClean="0"/>
              <a:t>αs</a:t>
            </a:r>
            <a:r>
              <a:rPr lang="en-US" dirty="0" smtClean="0"/>
              <a:t> protein has intrinsic </a:t>
            </a:r>
            <a:r>
              <a:rPr lang="en-US" dirty="0" err="1" smtClean="0"/>
              <a:t>GTPase</a:t>
            </a:r>
            <a:r>
              <a:rPr lang="en-US" dirty="0" smtClean="0"/>
              <a:t> activity.</a:t>
            </a:r>
          </a:p>
          <a:p>
            <a:r>
              <a:rPr lang="en-US" dirty="0" smtClean="0"/>
              <a:t>So the active form </a:t>
            </a:r>
            <a:r>
              <a:rPr lang="en-US" dirty="0" err="1" smtClean="0"/>
              <a:t>αs</a:t>
            </a:r>
            <a:r>
              <a:rPr lang="en-US" dirty="0" smtClean="0"/>
              <a:t> – GTP is inactivated .</a:t>
            </a:r>
          </a:p>
          <a:p>
            <a:r>
              <a:rPr lang="en-US" dirty="0" smtClean="0"/>
              <a:t>Again the </a:t>
            </a:r>
            <a:r>
              <a:rPr lang="en-US" dirty="0" err="1" smtClean="0"/>
              <a:t>trimeric</a:t>
            </a:r>
            <a:r>
              <a:rPr lang="en-US" dirty="0" smtClean="0"/>
              <a:t> Gs complex(</a:t>
            </a:r>
            <a:r>
              <a:rPr lang="el-GR" dirty="0" smtClean="0"/>
              <a:t>αβγ</a:t>
            </a:r>
            <a:r>
              <a:rPr lang="en-US" dirty="0" smtClean="0"/>
              <a:t>) is formed.</a:t>
            </a:r>
            <a:endParaRPr lang="en-US" dirty="0"/>
          </a:p>
        </p:txBody>
      </p:sp>
    </p:spTree>
    <p:extLst>
      <p:ext uri="{BB962C8B-B14F-4D97-AF65-F5344CB8AC3E}">
        <p14:creationId xmlns:p14="http://schemas.microsoft.com/office/powerpoint/2010/main" val="24507572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cAMP</a:t>
            </a:r>
            <a:r>
              <a:rPr lang="en-US" dirty="0" smtClean="0"/>
              <a:t> Intracellular Signal</a:t>
            </a:r>
            <a:endParaRPr lang="en-US" dirty="0"/>
          </a:p>
        </p:txBody>
      </p:sp>
      <p:sp>
        <p:nvSpPr>
          <p:cNvPr id="3" name="Content Placeholder 2"/>
          <p:cNvSpPr>
            <a:spLocks noGrp="1"/>
          </p:cNvSpPr>
          <p:nvPr>
            <p:ph idx="1"/>
          </p:nvPr>
        </p:nvSpPr>
        <p:spPr/>
        <p:txBody>
          <a:bodyPr/>
          <a:lstStyle/>
          <a:p>
            <a:r>
              <a:rPr lang="en-US" dirty="0" smtClean="0"/>
              <a:t>On the other hand </a:t>
            </a:r>
            <a:r>
              <a:rPr lang="en-US" dirty="0" err="1" smtClean="0"/>
              <a:t>αi</a:t>
            </a:r>
            <a:r>
              <a:rPr lang="en-US" dirty="0" smtClean="0"/>
              <a:t>-GTP inhibit </a:t>
            </a:r>
            <a:r>
              <a:rPr lang="en-US" dirty="0" err="1" smtClean="0"/>
              <a:t>adenylyl</a:t>
            </a:r>
            <a:r>
              <a:rPr lang="en-US" dirty="0" smtClean="0"/>
              <a:t> </a:t>
            </a:r>
            <a:r>
              <a:rPr lang="en-US" dirty="0" err="1" smtClean="0"/>
              <a:t>cyclase</a:t>
            </a:r>
            <a:r>
              <a:rPr lang="en-US" dirty="0" smtClean="0"/>
              <a:t> by binding it.</a:t>
            </a:r>
          </a:p>
          <a:p>
            <a:r>
              <a:rPr lang="en-US" dirty="0" smtClean="0"/>
              <a:t>This lowers the concentration of </a:t>
            </a:r>
            <a:r>
              <a:rPr lang="en-US" dirty="0" err="1" smtClean="0"/>
              <a:t>cAMP</a:t>
            </a:r>
            <a:r>
              <a:rPr lang="en-US" dirty="0" smtClean="0"/>
              <a:t>.</a:t>
            </a:r>
          </a:p>
          <a:p>
            <a:r>
              <a:rPr lang="en-US" dirty="0" smtClean="0"/>
              <a:t>The action of </a:t>
            </a:r>
            <a:r>
              <a:rPr lang="en-US" dirty="0" err="1" smtClean="0"/>
              <a:t>cAMP</a:t>
            </a:r>
            <a:r>
              <a:rPr lang="en-US" dirty="0" smtClean="0"/>
              <a:t> is to mainly activate some of the protein </a:t>
            </a:r>
            <a:r>
              <a:rPr lang="en-US" dirty="0" err="1" smtClean="0"/>
              <a:t>kinases</a:t>
            </a:r>
            <a:r>
              <a:rPr lang="en-US" dirty="0" smtClean="0"/>
              <a:t>.</a:t>
            </a:r>
          </a:p>
          <a:p>
            <a:r>
              <a:rPr lang="en-US" dirty="0" smtClean="0"/>
              <a:t>In eukaryotic cells </a:t>
            </a:r>
            <a:r>
              <a:rPr lang="en-US" dirty="0" err="1" smtClean="0"/>
              <a:t>cAMP</a:t>
            </a:r>
            <a:r>
              <a:rPr lang="en-US" dirty="0" smtClean="0"/>
              <a:t> binds to a protein kinase called Protein Kinase A.</a:t>
            </a:r>
            <a:endParaRPr lang="en-US" dirty="0"/>
          </a:p>
        </p:txBody>
      </p:sp>
    </p:spTree>
    <p:extLst>
      <p:ext uri="{BB962C8B-B14F-4D97-AF65-F5344CB8AC3E}">
        <p14:creationId xmlns:p14="http://schemas.microsoft.com/office/powerpoint/2010/main" val="18764003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ARIQ KHAN\Desktop\G receptor.jpg"/>
          <p:cNvPicPr>
            <a:picLocks noChangeAspect="1" noChangeArrowheads="1"/>
          </p:cNvPicPr>
          <p:nvPr/>
        </p:nvPicPr>
        <p:blipFill>
          <a:blip r:embed="rId2"/>
          <a:srcRect/>
          <a:stretch>
            <a:fillRect/>
          </a:stretch>
        </p:blipFill>
        <p:spPr bwMode="auto">
          <a:xfrm>
            <a:off x="609600" y="457200"/>
            <a:ext cx="7696200" cy="6019800"/>
          </a:xfrm>
          <a:prstGeom prst="rect">
            <a:avLst/>
          </a:prstGeom>
          <a:noFill/>
        </p:spPr>
      </p:pic>
    </p:spTree>
    <p:extLst>
      <p:ext uri="{BB962C8B-B14F-4D97-AF65-F5344CB8AC3E}">
        <p14:creationId xmlns:p14="http://schemas.microsoft.com/office/powerpoint/2010/main" val="26958074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cAMP</a:t>
            </a:r>
            <a:r>
              <a:rPr lang="en-US" dirty="0" smtClean="0"/>
              <a:t> Intracellular Signal</a:t>
            </a:r>
            <a:endParaRPr lang="en-US" dirty="0"/>
          </a:p>
        </p:txBody>
      </p:sp>
      <p:sp>
        <p:nvSpPr>
          <p:cNvPr id="3" name="Content Placeholder 2"/>
          <p:cNvSpPr>
            <a:spLocks noGrp="1"/>
          </p:cNvSpPr>
          <p:nvPr>
            <p:ph idx="1"/>
          </p:nvPr>
        </p:nvSpPr>
        <p:spPr/>
        <p:txBody>
          <a:bodyPr>
            <a:normAutofit lnSpcReduction="10000"/>
          </a:bodyPr>
          <a:lstStyle/>
          <a:p>
            <a:r>
              <a:rPr lang="en-US" dirty="0" smtClean="0"/>
              <a:t>PROTEIN KINASE A (PKA) is a </a:t>
            </a:r>
            <a:r>
              <a:rPr lang="en-US" dirty="0" err="1" smtClean="0"/>
              <a:t>heterotetrameric</a:t>
            </a:r>
            <a:r>
              <a:rPr lang="en-US" dirty="0" smtClean="0"/>
              <a:t> molecule and consists of two regulatory subunits (R) and two catalytic subunits (C).</a:t>
            </a:r>
          </a:p>
          <a:p>
            <a:r>
              <a:rPr lang="en-US" dirty="0" smtClean="0"/>
              <a:t>4cAMP+ R</a:t>
            </a:r>
            <a:r>
              <a:rPr lang="en-US" baseline="-25000" dirty="0" smtClean="0"/>
              <a:t>2</a:t>
            </a:r>
            <a:r>
              <a:rPr lang="en-US" dirty="0" smtClean="0"/>
              <a:t>C</a:t>
            </a:r>
            <a:r>
              <a:rPr lang="en-US" baseline="-25000" dirty="0" smtClean="0"/>
              <a:t>2</a:t>
            </a:r>
            <a:r>
              <a:rPr lang="en-US" dirty="0" smtClean="0"/>
              <a:t>↔ R</a:t>
            </a:r>
            <a:r>
              <a:rPr lang="en-US" baseline="-25000" dirty="0" smtClean="0"/>
              <a:t>2</a:t>
            </a:r>
            <a:r>
              <a:rPr lang="en-US" dirty="0" smtClean="0"/>
              <a:t>.(4cAMP)+ 2C</a:t>
            </a:r>
          </a:p>
          <a:p>
            <a:r>
              <a:rPr lang="en-US" dirty="0" smtClean="0"/>
              <a:t>R</a:t>
            </a:r>
            <a:r>
              <a:rPr lang="en-US" baseline="-25000" dirty="0" smtClean="0"/>
              <a:t>2</a:t>
            </a:r>
            <a:r>
              <a:rPr lang="en-US" dirty="0" smtClean="0"/>
              <a:t>C</a:t>
            </a:r>
            <a:r>
              <a:rPr lang="en-US" baseline="-25000" dirty="0" smtClean="0"/>
              <a:t>2</a:t>
            </a:r>
            <a:r>
              <a:rPr lang="en-US" dirty="0" smtClean="0"/>
              <a:t> is not active catalytically, but the C unit is active.</a:t>
            </a:r>
          </a:p>
          <a:p>
            <a:r>
              <a:rPr lang="en-US" dirty="0" smtClean="0"/>
              <a:t>The active C unit catalyzes the transfer of </a:t>
            </a:r>
            <a:r>
              <a:rPr lang="el-GR" dirty="0" smtClean="0"/>
              <a:t>γ</a:t>
            </a:r>
            <a:r>
              <a:rPr lang="en-US" dirty="0" smtClean="0"/>
              <a:t> phosphate of ATP to a serine or </a:t>
            </a:r>
            <a:r>
              <a:rPr lang="en-US" dirty="0" err="1" smtClean="0"/>
              <a:t>threonine</a:t>
            </a:r>
            <a:r>
              <a:rPr lang="en-US" dirty="0" smtClean="0"/>
              <a:t> residue in a variety of proteins.</a:t>
            </a:r>
            <a:endParaRPr lang="en-US" dirty="0"/>
          </a:p>
        </p:txBody>
      </p:sp>
    </p:spTree>
    <p:extLst>
      <p:ext uri="{BB962C8B-B14F-4D97-AF65-F5344CB8AC3E}">
        <p14:creationId xmlns:p14="http://schemas.microsoft.com/office/powerpoint/2010/main" val="41675845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cAMP</a:t>
            </a:r>
            <a:r>
              <a:rPr lang="en-US" dirty="0" smtClean="0"/>
              <a:t> Intracellular Signal</a:t>
            </a:r>
            <a:endParaRPr lang="en-US" dirty="0"/>
          </a:p>
        </p:txBody>
      </p:sp>
      <p:sp>
        <p:nvSpPr>
          <p:cNvPr id="3" name="Content Placeholder 2"/>
          <p:cNvSpPr>
            <a:spLocks noGrp="1"/>
          </p:cNvSpPr>
          <p:nvPr>
            <p:ph idx="1"/>
          </p:nvPr>
        </p:nvSpPr>
        <p:spPr/>
        <p:txBody>
          <a:bodyPr/>
          <a:lstStyle/>
          <a:p>
            <a:r>
              <a:rPr lang="en-US" dirty="0" err="1" smtClean="0"/>
              <a:t>Phosphatases</a:t>
            </a:r>
            <a:r>
              <a:rPr lang="en-US" dirty="0" smtClean="0"/>
              <a:t> remove this phosphate and terminate the physiologic response.</a:t>
            </a:r>
          </a:p>
          <a:p>
            <a:r>
              <a:rPr lang="en-US" dirty="0" err="1" smtClean="0"/>
              <a:t>Phosphodiestrase</a:t>
            </a:r>
            <a:r>
              <a:rPr lang="en-US" dirty="0" smtClean="0"/>
              <a:t> can also terminate this action by converting </a:t>
            </a:r>
            <a:r>
              <a:rPr lang="en-US" dirty="0" err="1" smtClean="0"/>
              <a:t>cAMP</a:t>
            </a:r>
            <a:r>
              <a:rPr lang="en-US" dirty="0" smtClean="0"/>
              <a:t> to 5’-AMP.</a:t>
            </a:r>
          </a:p>
          <a:p>
            <a:r>
              <a:rPr lang="en-US" dirty="0" smtClean="0"/>
              <a:t>Inhibitors of </a:t>
            </a:r>
            <a:r>
              <a:rPr lang="en-US" dirty="0" err="1" smtClean="0"/>
              <a:t>phosphodiesterase</a:t>
            </a:r>
            <a:r>
              <a:rPr lang="en-US" dirty="0" smtClean="0"/>
              <a:t> like caffeine, which is a </a:t>
            </a:r>
            <a:r>
              <a:rPr lang="en-US" dirty="0" err="1" smtClean="0"/>
              <a:t>methylated</a:t>
            </a:r>
            <a:r>
              <a:rPr lang="en-US" dirty="0" smtClean="0"/>
              <a:t> </a:t>
            </a:r>
            <a:r>
              <a:rPr lang="en-US" dirty="0" err="1" smtClean="0"/>
              <a:t>xanthine</a:t>
            </a:r>
            <a:r>
              <a:rPr lang="en-US" dirty="0" smtClean="0"/>
              <a:t> derivative, increase the concentration of </a:t>
            </a:r>
            <a:r>
              <a:rPr lang="en-US" dirty="0" err="1" smtClean="0"/>
              <a:t>cAMP</a:t>
            </a:r>
            <a:r>
              <a:rPr lang="en-US" dirty="0" smtClean="0"/>
              <a:t> and prolongs the action of hormones.</a:t>
            </a:r>
            <a:endParaRPr lang="en-US" dirty="0"/>
          </a:p>
        </p:txBody>
      </p:sp>
    </p:spTree>
    <p:extLst>
      <p:ext uri="{BB962C8B-B14F-4D97-AF65-F5344CB8AC3E}">
        <p14:creationId xmlns:p14="http://schemas.microsoft.com/office/powerpoint/2010/main" val="1752756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Target cells Concept</a:t>
            </a:r>
            <a:endParaRPr lang="en-US" dirty="0"/>
          </a:p>
        </p:txBody>
      </p:sp>
      <p:sp>
        <p:nvSpPr>
          <p:cNvPr id="3" name="Content Placeholder 2"/>
          <p:cNvSpPr>
            <a:spLocks noGrp="1"/>
          </p:cNvSpPr>
          <p:nvPr>
            <p:ph idx="1"/>
          </p:nvPr>
        </p:nvSpPr>
        <p:spPr/>
        <p:txBody>
          <a:bodyPr/>
          <a:lstStyle/>
          <a:p>
            <a:pPr marL="0" indent="0" algn="just">
              <a:buNone/>
            </a:pPr>
            <a:r>
              <a:rPr lang="en-US" b="1" dirty="0" smtClean="0"/>
              <a:t>Several factors determine the response of a target cell to a hormone. These can be thought of in two general ways: </a:t>
            </a:r>
          </a:p>
          <a:p>
            <a:pPr algn="just">
              <a:buFont typeface="Wingdings" pitchFamily="2" charset="2"/>
              <a:buChar char="Ø"/>
            </a:pPr>
            <a:r>
              <a:rPr lang="en-US" dirty="0" smtClean="0"/>
              <a:t>As factors that affect </a:t>
            </a:r>
            <a:r>
              <a:rPr lang="en-US" b="1" dirty="0" smtClean="0">
                <a:solidFill>
                  <a:srgbClr val="0070C0"/>
                </a:solidFill>
              </a:rPr>
              <a:t>the concentration </a:t>
            </a:r>
            <a:r>
              <a:rPr lang="en-US" dirty="0" smtClean="0"/>
              <a:t>of the hormone at the target cell and </a:t>
            </a:r>
          </a:p>
          <a:p>
            <a:pPr algn="just">
              <a:buFont typeface="Wingdings" pitchFamily="2" charset="2"/>
              <a:buChar char="Ø"/>
            </a:pPr>
            <a:endParaRPr lang="en-US" dirty="0" smtClean="0"/>
          </a:p>
          <a:p>
            <a:pPr algn="just">
              <a:buFont typeface="Wingdings" pitchFamily="2" charset="2"/>
              <a:buChar char="Ø"/>
            </a:pPr>
            <a:r>
              <a:rPr lang="en-US" dirty="0" smtClean="0"/>
              <a:t>As factors that affect the </a:t>
            </a:r>
            <a:r>
              <a:rPr lang="en-US" b="1" dirty="0" smtClean="0">
                <a:solidFill>
                  <a:srgbClr val="0070C0"/>
                </a:solidFill>
              </a:rPr>
              <a:t>actual response </a:t>
            </a:r>
            <a:r>
              <a:rPr lang="en-US" dirty="0" smtClean="0"/>
              <a:t>of the target cell to the hormone</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ll\Downloads\500px-Proteinkinase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3851"/>
            <a:ext cx="91440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451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dell\Downloads\F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9460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441325"/>
            <a:ext cx="8137525" cy="59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9652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r>
              <a:rPr lang="en-US" dirty="0" err="1"/>
              <a:t>cAMP</a:t>
            </a:r>
            <a:r>
              <a:rPr lang="en-US" dirty="0"/>
              <a:t> is synthesized by adenylyl </a:t>
            </a:r>
            <a:r>
              <a:rPr lang="en-US" dirty="0" err="1"/>
              <a:t>cyclase</a:t>
            </a:r>
            <a:r>
              <a:rPr lang="en-US" dirty="0"/>
              <a:t> and degraded by </a:t>
            </a:r>
            <a:r>
              <a:rPr lang="en-US" dirty="0" err="1"/>
              <a:t>phosphodiesterase</a:t>
            </a:r>
            <a:r>
              <a:rPr lang="en-US" dirty="0"/>
              <a:t> </a:t>
            </a:r>
          </a:p>
          <a:p>
            <a:endParaRPr lang="en-US" dirty="0"/>
          </a:p>
        </p:txBody>
      </p:sp>
      <p:pic>
        <p:nvPicPr>
          <p:cNvPr id="4" name="Picture 3" descr="D:\Garrett Images 26-34\ch34\GA34_02.GIF"/>
          <p:cNvPicPr>
            <a:picLocks noChangeAspect="1" noChangeArrowheads="1"/>
          </p:cNvPicPr>
          <p:nvPr/>
        </p:nvPicPr>
        <p:blipFill rotWithShape="1">
          <a:blip r:embed="rId2">
            <a:extLst>
              <a:ext uri="{28A0092B-C50C-407E-A947-70E740481C1C}">
                <a14:useLocalDpi xmlns:a14="http://schemas.microsoft.com/office/drawing/2010/main" val="0"/>
              </a:ext>
            </a:extLst>
          </a:blip>
          <a:srcRect l="3626" t="37654" r="2889" b="28522"/>
          <a:stretch/>
        </p:blipFill>
        <p:spPr bwMode="auto">
          <a:xfrm>
            <a:off x="-10236" y="1212573"/>
            <a:ext cx="7096836" cy="19878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Garrett Images 26-34\ch34\GA34_03.GIF"/>
          <p:cNvPicPr>
            <a:picLocks noChangeAspect="1" noChangeArrowheads="1"/>
          </p:cNvPicPr>
          <p:nvPr/>
        </p:nvPicPr>
        <p:blipFill rotWithShape="1">
          <a:blip r:embed="rId3">
            <a:extLst>
              <a:ext uri="{28A0092B-C50C-407E-A947-70E740481C1C}">
                <a14:useLocalDpi xmlns:a14="http://schemas.microsoft.com/office/drawing/2010/main" val="0"/>
              </a:ext>
            </a:extLst>
          </a:blip>
          <a:srcRect l="4177" t="21193" r="3776" b="12286"/>
          <a:stretch/>
        </p:blipFill>
        <p:spPr bwMode="auto">
          <a:xfrm>
            <a:off x="2156345" y="2932044"/>
            <a:ext cx="6987655" cy="390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655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cGMP</a:t>
            </a:r>
            <a:r>
              <a:rPr lang="en-US" dirty="0" smtClean="0"/>
              <a:t> Intracellular Signal</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err="1" smtClean="0"/>
              <a:t>cGMP</a:t>
            </a:r>
            <a:r>
              <a:rPr lang="en-US" dirty="0" smtClean="0"/>
              <a:t> is made from GTP by the enzyme </a:t>
            </a:r>
            <a:r>
              <a:rPr lang="en-US" dirty="0" err="1" smtClean="0"/>
              <a:t>gaunylyl</a:t>
            </a:r>
            <a:r>
              <a:rPr lang="en-US" dirty="0" smtClean="0"/>
              <a:t> </a:t>
            </a:r>
            <a:r>
              <a:rPr lang="en-US" dirty="0" err="1" smtClean="0"/>
              <a:t>cyclase</a:t>
            </a:r>
            <a:r>
              <a:rPr lang="en-US" dirty="0" smtClean="0"/>
              <a:t>.</a:t>
            </a:r>
          </a:p>
          <a:p>
            <a:pPr algn="just"/>
            <a:r>
              <a:rPr lang="en-US" dirty="0" err="1" smtClean="0"/>
              <a:t>Atrial</a:t>
            </a:r>
            <a:r>
              <a:rPr lang="en-US" dirty="0" smtClean="0"/>
              <a:t> </a:t>
            </a:r>
            <a:r>
              <a:rPr lang="en-US" dirty="0" err="1" smtClean="0"/>
              <a:t>natriuretic</a:t>
            </a:r>
            <a:r>
              <a:rPr lang="en-US" dirty="0" smtClean="0"/>
              <a:t> peptide and nitric oxide function through this Signal.</a:t>
            </a:r>
          </a:p>
          <a:p>
            <a:pPr algn="just"/>
            <a:r>
              <a:rPr lang="en-US" dirty="0" smtClean="0"/>
              <a:t>These are potent vasodilators</a:t>
            </a:r>
            <a:r>
              <a:rPr lang="en-US" dirty="0" smtClean="0"/>
              <a:t>.</a:t>
            </a:r>
          </a:p>
          <a:p>
            <a:pPr algn="just"/>
            <a:r>
              <a:rPr lang="en-US" dirty="0" err="1"/>
              <a:t>nitroprusside</a:t>
            </a:r>
            <a:r>
              <a:rPr lang="en-US" dirty="0"/>
              <a:t>, nitroglycerin, nitric oxide, </a:t>
            </a:r>
            <a:r>
              <a:rPr lang="en-US" dirty="0" smtClean="0"/>
              <a:t>sodium nitrite</a:t>
            </a:r>
            <a:r>
              <a:rPr lang="en-US" dirty="0"/>
              <a:t>, and sodium </a:t>
            </a:r>
            <a:r>
              <a:rPr lang="en-US" dirty="0" err="1" smtClean="0"/>
              <a:t>azide</a:t>
            </a:r>
            <a:r>
              <a:rPr lang="en-US" dirty="0" smtClean="0"/>
              <a:t> increase </a:t>
            </a:r>
            <a:r>
              <a:rPr lang="en-US" dirty="0" err="1" smtClean="0"/>
              <a:t>cGMP</a:t>
            </a:r>
            <a:r>
              <a:rPr lang="en-US" dirty="0" smtClean="0"/>
              <a:t> </a:t>
            </a:r>
            <a:r>
              <a:rPr lang="en-US" dirty="0"/>
              <a:t>by activating the soluble form of </a:t>
            </a:r>
            <a:r>
              <a:rPr lang="en-US" dirty="0" err="1" smtClean="0"/>
              <a:t>guanylyl</a:t>
            </a:r>
            <a:r>
              <a:rPr lang="en-US" dirty="0" smtClean="0"/>
              <a:t> </a:t>
            </a:r>
            <a:r>
              <a:rPr lang="en-US" dirty="0" err="1" smtClean="0"/>
              <a:t>cyclase</a:t>
            </a:r>
            <a:r>
              <a:rPr lang="en-US" dirty="0" smtClean="0"/>
              <a:t>, (the </a:t>
            </a:r>
            <a:r>
              <a:rPr lang="en-US" dirty="0"/>
              <a:t>increased </a:t>
            </a:r>
            <a:r>
              <a:rPr lang="en-US" dirty="0" err="1"/>
              <a:t>cGMP</a:t>
            </a:r>
            <a:r>
              <a:rPr lang="en-US" dirty="0"/>
              <a:t> </a:t>
            </a:r>
            <a:r>
              <a:rPr lang="en-US" dirty="0" smtClean="0"/>
              <a:t>activates </a:t>
            </a:r>
            <a:r>
              <a:rPr lang="en-US" dirty="0" err="1" smtClean="0"/>
              <a:t>cGMP</a:t>
            </a:r>
            <a:r>
              <a:rPr lang="en-US" dirty="0" smtClean="0"/>
              <a:t>-dependent </a:t>
            </a:r>
            <a:r>
              <a:rPr lang="en-US" dirty="0"/>
              <a:t>protein kinase (PKG), which in </a:t>
            </a:r>
            <a:r>
              <a:rPr lang="en-US" dirty="0" smtClean="0"/>
              <a:t>turn phosphorylates </a:t>
            </a:r>
            <a:r>
              <a:rPr lang="en-US" dirty="0"/>
              <a:t>a number of smooth muscle </a:t>
            </a:r>
            <a:r>
              <a:rPr lang="en-US" dirty="0" smtClean="0"/>
              <a:t>proteins).</a:t>
            </a:r>
            <a:endParaRPr lang="en-US" dirty="0" smtClean="0"/>
          </a:p>
          <a:p>
            <a:pPr algn="just"/>
            <a:r>
              <a:rPr lang="en-US" dirty="0" smtClean="0"/>
              <a:t>Inhibitors of </a:t>
            </a:r>
            <a:r>
              <a:rPr lang="en-US" dirty="0" err="1" smtClean="0"/>
              <a:t>cGMP</a:t>
            </a:r>
            <a:r>
              <a:rPr lang="en-US" dirty="0" smtClean="0"/>
              <a:t> </a:t>
            </a:r>
            <a:r>
              <a:rPr lang="en-US" dirty="0" err="1" smtClean="0"/>
              <a:t>phosphodiestrase</a:t>
            </a:r>
            <a:r>
              <a:rPr lang="en-US" dirty="0" smtClean="0"/>
              <a:t> is </a:t>
            </a:r>
            <a:r>
              <a:rPr lang="en-US" dirty="0" smtClean="0"/>
              <a:t>sildenafil.</a:t>
            </a:r>
            <a:endParaRPr lang="en-US" dirty="0"/>
          </a:p>
        </p:txBody>
      </p:sp>
    </p:spTree>
    <p:extLst>
      <p:ext uri="{BB962C8B-B14F-4D97-AF65-F5344CB8AC3E}">
        <p14:creationId xmlns:p14="http://schemas.microsoft.com/office/powerpoint/2010/main" val="445974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Phosphatidylinositol or Calcium Second Messenger</a:t>
            </a:r>
            <a:r>
              <a:rPr lang="en-US" dirty="0"/>
              <a:t> </a:t>
            </a:r>
          </a:p>
        </p:txBody>
      </p:sp>
      <p:sp>
        <p:nvSpPr>
          <p:cNvPr id="3" name="Content Placeholder 2"/>
          <p:cNvSpPr>
            <a:spLocks noGrp="1"/>
          </p:cNvSpPr>
          <p:nvPr>
            <p:ph idx="1"/>
          </p:nvPr>
        </p:nvSpPr>
        <p:spPr/>
        <p:txBody>
          <a:bodyPr>
            <a:normAutofit fontScale="92500" lnSpcReduction="20000"/>
          </a:bodyPr>
          <a:lstStyle/>
          <a:p>
            <a:pPr algn="just"/>
            <a:r>
              <a:rPr lang="en-US" dirty="0">
                <a:cs typeface="Arial" charset="0"/>
              </a:rPr>
              <a:t>Certain hormone receptor interaction result in the activation of the enzyme </a:t>
            </a:r>
            <a:r>
              <a:rPr lang="en-US" b="1" dirty="0">
                <a:cs typeface="Arial" charset="0"/>
              </a:rPr>
              <a:t>phospholipase C </a:t>
            </a:r>
            <a:r>
              <a:rPr lang="en-US" dirty="0">
                <a:cs typeface="Arial" charset="0"/>
              </a:rPr>
              <a:t>attached to the inside projections of the receptors. The receptor binding and activation of phospholipase C are coupled by a specific G </a:t>
            </a:r>
            <a:r>
              <a:rPr lang="en-US" dirty="0">
                <a:latin typeface="Arial" charset="0"/>
                <a:cs typeface="Arial" charset="0"/>
              </a:rPr>
              <a:t>–</a:t>
            </a:r>
            <a:r>
              <a:rPr lang="en-US" dirty="0">
                <a:cs typeface="Arial" charset="0"/>
              </a:rPr>
              <a:t> protein </a:t>
            </a:r>
          </a:p>
          <a:p>
            <a:pPr algn="just"/>
            <a:r>
              <a:rPr lang="en-US" dirty="0">
                <a:cs typeface="Arial" charset="0"/>
              </a:rPr>
              <a:t>Certain hormones enhance membrane permeability to </a:t>
            </a:r>
            <a:r>
              <a:rPr lang="en-US" dirty="0" smtClean="0">
                <a:cs typeface="Arial" charset="0"/>
              </a:rPr>
              <a:t>Ca</a:t>
            </a:r>
            <a:r>
              <a:rPr lang="en-US" dirty="0" smtClean="0">
                <a:latin typeface="Arial" charset="0"/>
                <a:cs typeface="Arial" charset="0"/>
              </a:rPr>
              <a:t>²</a:t>
            </a:r>
            <a:r>
              <a:rPr lang="en-US" baseline="30000" dirty="0" smtClean="0">
                <a:latin typeface="Arial" charset="0"/>
                <a:cs typeface="Arial" charset="0"/>
              </a:rPr>
              <a:t>+</a:t>
            </a:r>
            <a:r>
              <a:rPr lang="en-US" dirty="0" smtClean="0">
                <a:cs typeface="Arial" charset="0"/>
              </a:rPr>
              <a:t> </a:t>
            </a:r>
            <a:r>
              <a:rPr lang="en-US" dirty="0">
                <a:cs typeface="Arial" charset="0"/>
              </a:rPr>
              <a:t>influx, this is probably accomplished by:-</a:t>
            </a:r>
          </a:p>
          <a:p>
            <a:pPr algn="just"/>
            <a:r>
              <a:rPr lang="en-US" dirty="0" smtClean="0">
                <a:cs typeface="Arial" charset="0"/>
              </a:rPr>
              <a:t>Na</a:t>
            </a:r>
            <a:r>
              <a:rPr lang="en-US" baseline="30000" dirty="0" smtClean="0">
                <a:cs typeface="Arial" charset="0"/>
              </a:rPr>
              <a:t>1+</a:t>
            </a:r>
            <a:r>
              <a:rPr lang="en-US" dirty="0" smtClean="0">
                <a:cs typeface="Arial" charset="0"/>
              </a:rPr>
              <a:t> </a:t>
            </a:r>
            <a:r>
              <a:rPr lang="en-US" dirty="0">
                <a:cs typeface="Arial" charset="0"/>
              </a:rPr>
              <a:t>- </a:t>
            </a:r>
            <a:r>
              <a:rPr lang="en-US" dirty="0" err="1">
                <a:cs typeface="Arial" charset="0"/>
              </a:rPr>
              <a:t>Ca</a:t>
            </a:r>
            <a:r>
              <a:rPr lang="en-US" dirty="0">
                <a:cs typeface="Arial" charset="0"/>
              </a:rPr>
              <a:t> </a:t>
            </a:r>
            <a:r>
              <a:rPr lang="en-US" dirty="0" smtClean="0">
                <a:latin typeface="Arial" charset="0"/>
                <a:cs typeface="Arial" charset="0"/>
              </a:rPr>
              <a:t>²</a:t>
            </a:r>
            <a:r>
              <a:rPr lang="en-US" baseline="30000" dirty="0" smtClean="0">
                <a:latin typeface="Arial" charset="0"/>
                <a:cs typeface="Arial" charset="0"/>
              </a:rPr>
              <a:t>+</a:t>
            </a:r>
            <a:r>
              <a:rPr lang="en-US" dirty="0" smtClean="0">
                <a:cs typeface="Arial" charset="0"/>
              </a:rPr>
              <a:t> </a:t>
            </a:r>
            <a:r>
              <a:rPr lang="en-US" dirty="0">
                <a:cs typeface="Arial" charset="0"/>
              </a:rPr>
              <a:t>exchange mechanism.</a:t>
            </a:r>
          </a:p>
          <a:p>
            <a:pPr algn="just"/>
            <a:r>
              <a:rPr lang="en-US" dirty="0" err="1">
                <a:cs typeface="Arial" charset="0"/>
              </a:rPr>
              <a:t>Ca</a:t>
            </a:r>
            <a:r>
              <a:rPr lang="en-US" dirty="0">
                <a:cs typeface="Arial" charset="0"/>
              </a:rPr>
              <a:t> </a:t>
            </a:r>
            <a:r>
              <a:rPr lang="en-US" dirty="0" smtClean="0">
                <a:latin typeface="Arial" charset="0"/>
                <a:cs typeface="Arial" charset="0"/>
              </a:rPr>
              <a:t>²</a:t>
            </a:r>
            <a:r>
              <a:rPr lang="en-US" baseline="30000" dirty="0" smtClean="0">
                <a:latin typeface="Arial" charset="0"/>
                <a:cs typeface="Arial" charset="0"/>
              </a:rPr>
              <a:t>+</a:t>
            </a:r>
            <a:r>
              <a:rPr lang="en-US" dirty="0" smtClean="0">
                <a:latin typeface="Arial" charset="0"/>
                <a:cs typeface="Arial" charset="0"/>
              </a:rPr>
              <a:t> </a:t>
            </a:r>
            <a:r>
              <a:rPr lang="en-US" dirty="0" smtClean="0">
                <a:cs typeface="Arial" charset="0"/>
              </a:rPr>
              <a:t> </a:t>
            </a:r>
            <a:r>
              <a:rPr lang="en-US" dirty="0">
                <a:latin typeface="Arial" charset="0"/>
                <a:cs typeface="Arial" charset="0"/>
              </a:rPr>
              <a:t>–</a:t>
            </a:r>
            <a:r>
              <a:rPr lang="en-US" dirty="0">
                <a:cs typeface="Arial" charset="0"/>
              </a:rPr>
              <a:t> 2H </a:t>
            </a:r>
            <a:r>
              <a:rPr lang="en-US" dirty="0" smtClean="0">
                <a:cs typeface="Arial" charset="0"/>
              </a:rPr>
              <a:t>ATPase </a:t>
            </a:r>
            <a:r>
              <a:rPr lang="en-US" dirty="0">
                <a:latin typeface="Arial" charset="0"/>
                <a:cs typeface="Arial" charset="0"/>
              </a:rPr>
              <a:t>–</a:t>
            </a:r>
            <a:r>
              <a:rPr lang="en-US" dirty="0">
                <a:cs typeface="Arial" charset="0"/>
              </a:rPr>
              <a:t> dependent pump.</a:t>
            </a:r>
            <a:r>
              <a:rPr lang="en-US" sz="3600" dirty="0">
                <a:cs typeface="Arial" charset="0"/>
              </a:rPr>
              <a:t>.</a:t>
            </a:r>
          </a:p>
          <a:p>
            <a:pPr algn="just"/>
            <a:endParaRPr lang="en-US" dirty="0"/>
          </a:p>
        </p:txBody>
      </p:sp>
    </p:spTree>
    <p:extLst>
      <p:ext uri="{BB962C8B-B14F-4D97-AF65-F5344CB8AC3E}">
        <p14:creationId xmlns:p14="http://schemas.microsoft.com/office/powerpoint/2010/main" val="1408692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44"/>
            <a:ext cx="9144000" cy="674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923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Calcium </a:t>
            </a:r>
            <a:r>
              <a:rPr lang="en-US" b="1" u="sng" dirty="0" err="1"/>
              <a:t>Calmodulin</a:t>
            </a:r>
            <a:r>
              <a:rPr lang="en-US" b="1" u="sng" dirty="0"/>
              <a:t> Second Messenger</a:t>
            </a:r>
            <a:r>
              <a:rPr lang="en-US" dirty="0"/>
              <a:t> </a:t>
            </a:r>
          </a:p>
        </p:txBody>
      </p:sp>
      <p:sp>
        <p:nvSpPr>
          <p:cNvPr id="3" name="Content Placeholder 2"/>
          <p:cNvSpPr>
            <a:spLocks noGrp="1"/>
          </p:cNvSpPr>
          <p:nvPr>
            <p:ph idx="1"/>
          </p:nvPr>
        </p:nvSpPr>
        <p:spPr/>
        <p:txBody>
          <a:bodyPr/>
          <a:lstStyle/>
          <a:p>
            <a:pPr marL="609600" indent="-609600">
              <a:lnSpc>
                <a:spcPct val="90000"/>
              </a:lnSpc>
            </a:pPr>
            <a:r>
              <a:rPr lang="en-US" dirty="0">
                <a:cs typeface="Arial" charset="0"/>
              </a:rPr>
              <a:t>It is the calcium </a:t>
            </a:r>
            <a:r>
              <a:rPr lang="en-US" dirty="0">
                <a:latin typeface="Arial" charset="0"/>
                <a:cs typeface="Arial" charset="0"/>
              </a:rPr>
              <a:t>–</a:t>
            </a:r>
            <a:r>
              <a:rPr lang="en-US" dirty="0">
                <a:cs typeface="Arial" charset="0"/>
              </a:rPr>
              <a:t> dependent regulatory protein, which is homologous to the muscle protein troponin C in structure and function.</a:t>
            </a:r>
          </a:p>
          <a:p>
            <a:pPr marL="609600" indent="-609600">
              <a:lnSpc>
                <a:spcPct val="90000"/>
              </a:lnSpc>
            </a:pPr>
            <a:r>
              <a:rPr lang="en-US" dirty="0">
                <a:cs typeface="Arial" charset="0"/>
              </a:rPr>
              <a:t>It has four </a:t>
            </a:r>
            <a:r>
              <a:rPr lang="en-US" dirty="0" smtClean="0">
                <a:cs typeface="Arial" charset="0"/>
              </a:rPr>
              <a:t>Ca</a:t>
            </a:r>
            <a:r>
              <a:rPr lang="en-US" dirty="0" smtClean="0">
                <a:latin typeface="Arial" charset="0"/>
                <a:cs typeface="Arial" charset="0"/>
              </a:rPr>
              <a:t>²</a:t>
            </a:r>
            <a:r>
              <a:rPr lang="en-US" baseline="30000" dirty="0" smtClean="0">
                <a:latin typeface="Arial" charset="0"/>
                <a:cs typeface="Arial" charset="0"/>
              </a:rPr>
              <a:t>+</a:t>
            </a:r>
            <a:r>
              <a:rPr lang="en-US" dirty="0" smtClean="0">
                <a:cs typeface="Arial" charset="0"/>
              </a:rPr>
              <a:t> </a:t>
            </a:r>
            <a:r>
              <a:rPr lang="en-US" dirty="0">
                <a:cs typeface="Arial" charset="0"/>
              </a:rPr>
              <a:t>binding sites, and full occupancy of these sites leads to a marked conformational change.</a:t>
            </a:r>
          </a:p>
          <a:p>
            <a:pPr marL="609600" indent="-609600">
              <a:lnSpc>
                <a:spcPct val="90000"/>
              </a:lnSpc>
            </a:pPr>
            <a:r>
              <a:rPr lang="en-US" dirty="0">
                <a:cs typeface="Arial" charset="0"/>
              </a:rPr>
              <a:t>This conformational change is presumably linked to </a:t>
            </a:r>
            <a:r>
              <a:rPr lang="en-US" dirty="0" err="1">
                <a:cs typeface="Arial" charset="0"/>
              </a:rPr>
              <a:t>calmodulins</a:t>
            </a:r>
            <a:r>
              <a:rPr lang="en-US" dirty="0">
                <a:cs typeface="Arial" charset="0"/>
              </a:rPr>
              <a:t> ability to activate or inactivate enzymes.</a:t>
            </a:r>
          </a:p>
          <a:p>
            <a:endParaRPr lang="en-US" dirty="0"/>
          </a:p>
        </p:txBody>
      </p:sp>
    </p:spTree>
    <p:extLst>
      <p:ext uri="{BB962C8B-B14F-4D97-AF65-F5344CB8AC3E}">
        <p14:creationId xmlns:p14="http://schemas.microsoft.com/office/powerpoint/2010/main" val="5302578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368300"/>
            <a:ext cx="8893175" cy="612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4266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3200" b="1" dirty="0"/>
              <a:t>The hypothetical sequence of interactions between </a:t>
            </a:r>
            <a:r>
              <a:rPr lang="en-US" sz="3200" b="1" dirty="0" smtClean="0"/>
              <a:t>Ca²</a:t>
            </a:r>
            <a:r>
              <a:rPr lang="en-US" sz="3200" b="1" baseline="30000" dirty="0" smtClean="0"/>
              <a:t>+</a:t>
            </a:r>
            <a:r>
              <a:rPr lang="en-US" sz="3200" b="1" dirty="0" smtClean="0"/>
              <a:t>, </a:t>
            </a:r>
            <a:r>
              <a:rPr lang="en-US" sz="3200" b="1" dirty="0" err="1"/>
              <a:t>calmodulin</a:t>
            </a:r>
            <a:r>
              <a:rPr lang="en-US" sz="3200" b="1" dirty="0"/>
              <a:t> and target enzyme as follows:-</a:t>
            </a:r>
          </a:p>
        </p:txBody>
      </p:sp>
      <p:sp>
        <p:nvSpPr>
          <p:cNvPr id="3" name="Content Placeholder 2"/>
          <p:cNvSpPr>
            <a:spLocks noGrp="1"/>
          </p:cNvSpPr>
          <p:nvPr>
            <p:ph idx="1"/>
          </p:nvPr>
        </p:nvSpPr>
        <p:spPr/>
        <p:txBody>
          <a:bodyPr>
            <a:normAutofit lnSpcReduction="10000"/>
          </a:bodyPr>
          <a:lstStyle/>
          <a:p>
            <a:pPr marL="609600" indent="-609600">
              <a:lnSpc>
                <a:spcPct val="80000"/>
              </a:lnSpc>
            </a:pPr>
            <a:r>
              <a:rPr lang="en-US" dirty="0" err="1">
                <a:cs typeface="Arial" charset="0"/>
              </a:rPr>
              <a:t>Calomdulin</a:t>
            </a:r>
            <a:r>
              <a:rPr lang="en-US" dirty="0">
                <a:cs typeface="Arial" charset="0"/>
              </a:rPr>
              <a:t> binds </a:t>
            </a:r>
            <a:r>
              <a:rPr lang="en-US" dirty="0" smtClean="0">
                <a:cs typeface="Arial" charset="0"/>
              </a:rPr>
              <a:t>2Ca</a:t>
            </a:r>
            <a:r>
              <a:rPr lang="en-US" dirty="0" smtClean="0">
                <a:latin typeface="Arial" charset="0"/>
                <a:cs typeface="Arial" charset="0"/>
              </a:rPr>
              <a:t>²</a:t>
            </a:r>
            <a:r>
              <a:rPr lang="en-US" baseline="30000" dirty="0" smtClean="0">
                <a:latin typeface="Arial" charset="0"/>
                <a:cs typeface="Arial" charset="0"/>
              </a:rPr>
              <a:t>+</a:t>
            </a:r>
            <a:r>
              <a:rPr lang="en-US" dirty="0" smtClean="0">
                <a:cs typeface="Arial" charset="0"/>
              </a:rPr>
              <a:t> </a:t>
            </a:r>
            <a:r>
              <a:rPr lang="en-US" dirty="0">
                <a:cs typeface="Arial" charset="0"/>
              </a:rPr>
              <a:t>at the high- affinity sites.</a:t>
            </a:r>
          </a:p>
          <a:p>
            <a:pPr marL="609600" indent="-609600">
              <a:lnSpc>
                <a:spcPct val="80000"/>
              </a:lnSpc>
            </a:pPr>
            <a:r>
              <a:rPr lang="en-US" dirty="0">
                <a:cs typeface="Arial" charset="0"/>
              </a:rPr>
              <a:t>Conformational </a:t>
            </a:r>
            <a:r>
              <a:rPr lang="en-US" dirty="0" smtClean="0">
                <a:cs typeface="Arial" charset="0"/>
              </a:rPr>
              <a:t>change </a:t>
            </a:r>
            <a:r>
              <a:rPr lang="en-US" dirty="0">
                <a:cs typeface="Arial" charset="0"/>
              </a:rPr>
              <a:t>in </a:t>
            </a:r>
            <a:r>
              <a:rPr lang="en-US" dirty="0" err="1">
                <a:cs typeface="Arial" charset="0"/>
              </a:rPr>
              <a:t>calmodulin</a:t>
            </a:r>
            <a:r>
              <a:rPr lang="en-US" dirty="0">
                <a:cs typeface="Arial" charset="0"/>
              </a:rPr>
              <a:t> </a:t>
            </a:r>
          </a:p>
          <a:p>
            <a:pPr marL="609600" indent="-609600">
              <a:lnSpc>
                <a:spcPct val="80000"/>
              </a:lnSpc>
            </a:pPr>
            <a:r>
              <a:rPr lang="en-US" dirty="0" err="1">
                <a:cs typeface="Arial" charset="0"/>
              </a:rPr>
              <a:t>Calmodulin</a:t>
            </a:r>
            <a:r>
              <a:rPr lang="en-US" dirty="0">
                <a:cs typeface="Arial" charset="0"/>
              </a:rPr>
              <a:t> / </a:t>
            </a:r>
            <a:r>
              <a:rPr lang="en-US" dirty="0" smtClean="0">
                <a:cs typeface="Arial" charset="0"/>
              </a:rPr>
              <a:t>2Ca</a:t>
            </a:r>
            <a:r>
              <a:rPr lang="en-US" dirty="0" smtClean="0">
                <a:latin typeface="Arial" charset="0"/>
                <a:cs typeface="Arial" charset="0"/>
              </a:rPr>
              <a:t>²</a:t>
            </a:r>
            <a:r>
              <a:rPr lang="en-US" baseline="30000" dirty="0" smtClean="0">
                <a:latin typeface="Arial" charset="0"/>
                <a:cs typeface="Arial" charset="0"/>
              </a:rPr>
              <a:t>+</a:t>
            </a:r>
            <a:r>
              <a:rPr lang="en-US" dirty="0" smtClean="0">
                <a:cs typeface="Arial" charset="0"/>
              </a:rPr>
              <a:t> </a:t>
            </a:r>
            <a:r>
              <a:rPr lang="en-US" dirty="0">
                <a:cs typeface="Arial" charset="0"/>
              </a:rPr>
              <a:t>complex binds to target enzyme </a:t>
            </a:r>
          </a:p>
          <a:p>
            <a:pPr marL="609600" indent="-609600">
              <a:lnSpc>
                <a:spcPct val="80000"/>
              </a:lnSpc>
            </a:pPr>
            <a:r>
              <a:rPr lang="en-US" dirty="0">
                <a:cs typeface="Arial" charset="0"/>
              </a:rPr>
              <a:t>Conformational change in enzyme.</a:t>
            </a:r>
          </a:p>
          <a:p>
            <a:pPr marL="609600" indent="-609600">
              <a:lnSpc>
                <a:spcPct val="80000"/>
              </a:lnSpc>
            </a:pPr>
            <a:r>
              <a:rPr lang="en-US" dirty="0">
                <a:cs typeface="Arial" charset="0"/>
              </a:rPr>
              <a:t>Second change in </a:t>
            </a:r>
            <a:r>
              <a:rPr lang="en-US" dirty="0" err="1">
                <a:cs typeface="Arial" charset="0"/>
              </a:rPr>
              <a:t>calmodulin</a:t>
            </a:r>
            <a:r>
              <a:rPr lang="en-US" dirty="0">
                <a:cs typeface="Arial" charset="0"/>
              </a:rPr>
              <a:t> conformation consequent upon change in enzyme conformation increase in </a:t>
            </a:r>
            <a:r>
              <a:rPr lang="en-US" dirty="0" smtClean="0">
                <a:cs typeface="Arial" charset="0"/>
              </a:rPr>
              <a:t>Ca</a:t>
            </a:r>
            <a:r>
              <a:rPr lang="en-US" dirty="0" smtClean="0">
                <a:latin typeface="Arial" charset="0"/>
                <a:cs typeface="Arial" charset="0"/>
              </a:rPr>
              <a:t>²</a:t>
            </a:r>
            <a:r>
              <a:rPr lang="en-US" baseline="30000" dirty="0" smtClean="0">
                <a:latin typeface="Arial" charset="0"/>
                <a:cs typeface="Arial" charset="0"/>
              </a:rPr>
              <a:t>+</a:t>
            </a:r>
            <a:r>
              <a:rPr lang="en-US" dirty="0" smtClean="0">
                <a:cs typeface="Arial" charset="0"/>
              </a:rPr>
              <a:t> </a:t>
            </a:r>
            <a:r>
              <a:rPr lang="en-US" dirty="0">
                <a:cs typeface="Arial" charset="0"/>
              </a:rPr>
              <a:t>affinity of site 3 and 4.</a:t>
            </a:r>
          </a:p>
          <a:p>
            <a:pPr marL="609600" indent="-609600">
              <a:lnSpc>
                <a:spcPct val="80000"/>
              </a:lnSpc>
            </a:pPr>
            <a:r>
              <a:rPr lang="en-US" dirty="0">
                <a:cs typeface="Arial" charset="0"/>
              </a:rPr>
              <a:t>Association of 2 further </a:t>
            </a:r>
            <a:r>
              <a:rPr lang="en-US" dirty="0" smtClean="0">
                <a:cs typeface="Arial" charset="0"/>
              </a:rPr>
              <a:t>Ca</a:t>
            </a:r>
            <a:r>
              <a:rPr lang="en-US" dirty="0" smtClean="0">
                <a:latin typeface="Arial" charset="0"/>
                <a:cs typeface="Arial" charset="0"/>
              </a:rPr>
              <a:t>²</a:t>
            </a:r>
            <a:r>
              <a:rPr lang="en-US" baseline="30000" dirty="0" smtClean="0">
                <a:latin typeface="Arial" charset="0"/>
                <a:cs typeface="Arial" charset="0"/>
              </a:rPr>
              <a:t>+</a:t>
            </a:r>
            <a:r>
              <a:rPr lang="en-US" dirty="0" smtClean="0">
                <a:cs typeface="Arial" charset="0"/>
              </a:rPr>
              <a:t>.</a:t>
            </a:r>
            <a:endParaRPr lang="en-US" dirty="0">
              <a:cs typeface="Arial" charset="0"/>
            </a:endParaRPr>
          </a:p>
        </p:txBody>
      </p:sp>
    </p:spTree>
    <p:extLst>
      <p:ext uri="{BB962C8B-B14F-4D97-AF65-F5344CB8AC3E}">
        <p14:creationId xmlns:p14="http://schemas.microsoft.com/office/powerpoint/2010/main" val="181899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3078552"/>
              </p:ext>
            </p:extLst>
          </p:nvPr>
        </p:nvGraphicFramePr>
        <p:xfrm>
          <a:off x="457200" y="457200"/>
          <a:ext cx="7772400" cy="5715000"/>
        </p:xfrm>
        <a:graphic>
          <a:graphicData uri="http://schemas.openxmlformats.org/drawingml/2006/table">
            <a:tbl>
              <a:tblPr/>
              <a:tblGrid>
                <a:gridCol w="7772400"/>
              </a:tblGrid>
              <a:tr h="320832">
                <a:tc>
                  <a:txBody>
                    <a:bodyPr/>
                    <a:lstStyle/>
                    <a:p>
                      <a:pPr algn="just"/>
                      <a:endParaRPr lang="en-US" sz="1400" dirty="0"/>
                    </a:p>
                  </a:txBody>
                  <a:tcPr marL="0" marR="0" marT="0" marB="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CCCCCC"/>
                    </a:solidFill>
                  </a:tcPr>
                </a:tc>
              </a:tr>
              <a:tr h="1511288">
                <a:tc>
                  <a:txBody>
                    <a:bodyPr/>
                    <a:lstStyle/>
                    <a:p>
                      <a:pPr algn="just"/>
                      <a:r>
                        <a:rPr lang="en-US" sz="2400" b="1" dirty="0" smtClean="0"/>
                        <a:t>Determinants </a:t>
                      </a:r>
                      <a:r>
                        <a:rPr lang="en-US" sz="2400" b="1" dirty="0"/>
                        <a:t>of the Concentration of a Hormone at the Target Cell</a:t>
                      </a:r>
                    </a:p>
                    <a:p>
                      <a:pPr algn="just"/>
                      <a:endParaRPr lang="en-US" sz="2000" b="1" dirty="0"/>
                    </a:p>
                  </a:txBody>
                  <a:tcPr marL="17368" marR="17368" marT="17368" marB="17368">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a:noFill/>
                    </a:lnB>
                    <a:solidFill>
                      <a:srgbClr val="CCCCCC"/>
                    </a:solidFill>
                  </a:tcPr>
                </a:tc>
              </a:tr>
              <a:tr h="367355">
                <a:tc>
                  <a:txBody>
                    <a:bodyPr/>
                    <a:lstStyle/>
                    <a:p>
                      <a:pPr algn="just"/>
                      <a:endParaRPr lang="en-US" sz="2000"/>
                    </a:p>
                  </a:txBody>
                  <a:tcPr marL="0" marR="0" marT="0" marB="0">
                    <a:lnL>
                      <a:noFill/>
                    </a:lnL>
                    <a:lnR>
                      <a:noFill/>
                    </a:lnR>
                    <a:lnT>
                      <a:noFill/>
                    </a:lnT>
                    <a:lnB>
                      <a:noFill/>
                    </a:lnB>
                    <a:solidFill>
                      <a:srgbClr val="FFFFFF"/>
                    </a:solidFill>
                  </a:tcPr>
                </a:tc>
              </a:tr>
              <a:tr h="409221">
                <a:tc>
                  <a:txBody>
                    <a:bodyPr/>
                    <a:lstStyle/>
                    <a:p>
                      <a:pPr marL="342900" indent="-342900" algn="just">
                        <a:buFont typeface="Wingdings" pitchFamily="2" charset="2"/>
                        <a:buChar char="Ø"/>
                      </a:pPr>
                      <a:r>
                        <a:rPr lang="en-US" sz="2400" dirty="0"/>
                        <a:t>The rate of synthesis and secretion of the hormones.</a:t>
                      </a:r>
                    </a:p>
                  </a:txBody>
                  <a:tcPr marL="17368" marR="17368" marT="17368" marB="17368">
                    <a:lnL>
                      <a:noFill/>
                    </a:lnL>
                    <a:lnR>
                      <a:noFill/>
                    </a:lnR>
                    <a:lnT>
                      <a:noFill/>
                    </a:lnT>
                    <a:lnB>
                      <a:noFill/>
                    </a:lnB>
                    <a:solidFill>
                      <a:srgbClr val="FFFFFF"/>
                    </a:solidFill>
                  </a:tcPr>
                </a:tc>
              </a:tr>
              <a:tr h="776576">
                <a:tc>
                  <a:txBody>
                    <a:bodyPr/>
                    <a:lstStyle/>
                    <a:p>
                      <a:pPr marL="342900" indent="-342900" algn="just">
                        <a:buFont typeface="Wingdings" pitchFamily="2" charset="2"/>
                        <a:buChar char="Ø"/>
                      </a:pPr>
                      <a:r>
                        <a:rPr lang="en-US" sz="2400" dirty="0"/>
                        <a:t>The proximity of the target cell to the hormone source (dilution effect).</a:t>
                      </a:r>
                    </a:p>
                  </a:txBody>
                  <a:tcPr marL="17368" marR="17368" marT="17368" marB="17368">
                    <a:lnL>
                      <a:noFill/>
                    </a:lnL>
                    <a:lnR>
                      <a:noFill/>
                    </a:lnR>
                    <a:lnT>
                      <a:noFill/>
                    </a:lnT>
                    <a:lnB>
                      <a:noFill/>
                    </a:lnB>
                    <a:solidFill>
                      <a:srgbClr val="FFFFFF"/>
                    </a:solidFill>
                  </a:tcPr>
                </a:tc>
              </a:tr>
              <a:tr h="776576">
                <a:tc>
                  <a:txBody>
                    <a:bodyPr/>
                    <a:lstStyle/>
                    <a:p>
                      <a:pPr marL="342900" indent="-342900" algn="just">
                        <a:buFont typeface="Wingdings" pitchFamily="2" charset="2"/>
                        <a:buChar char="Ø"/>
                      </a:pPr>
                      <a:r>
                        <a:rPr lang="en-US" sz="2400" dirty="0"/>
                        <a:t>The dissociation constants of the hormone with specific plasma transport proteins (if any).</a:t>
                      </a:r>
                    </a:p>
                  </a:txBody>
                  <a:tcPr marL="17368" marR="17368" marT="17368" marB="17368">
                    <a:lnL>
                      <a:noFill/>
                    </a:lnL>
                    <a:lnR>
                      <a:noFill/>
                    </a:lnR>
                    <a:lnT>
                      <a:noFill/>
                    </a:lnT>
                    <a:lnB>
                      <a:noFill/>
                    </a:lnB>
                    <a:solidFill>
                      <a:srgbClr val="FFFFFF"/>
                    </a:solidFill>
                  </a:tcPr>
                </a:tc>
              </a:tr>
              <a:tr h="776576">
                <a:tc>
                  <a:txBody>
                    <a:bodyPr/>
                    <a:lstStyle/>
                    <a:p>
                      <a:pPr marL="342900" indent="-342900" algn="just">
                        <a:buFont typeface="Wingdings" pitchFamily="2" charset="2"/>
                        <a:buChar char="Ø"/>
                      </a:pPr>
                      <a:r>
                        <a:rPr lang="en-US" sz="2400" dirty="0"/>
                        <a:t>The conversion of inactive or </a:t>
                      </a:r>
                      <a:r>
                        <a:rPr lang="en-US" sz="2400" dirty="0" err="1"/>
                        <a:t>suboptimally</a:t>
                      </a:r>
                      <a:r>
                        <a:rPr lang="en-US" sz="2400" dirty="0"/>
                        <a:t> active forms of the hormone into the fully active form.</a:t>
                      </a:r>
                    </a:p>
                  </a:txBody>
                  <a:tcPr marL="17368" marR="17368" marT="17368" marB="17368">
                    <a:lnL>
                      <a:noFill/>
                    </a:lnL>
                    <a:lnR>
                      <a:noFill/>
                    </a:lnR>
                    <a:lnT>
                      <a:noFill/>
                    </a:lnT>
                    <a:lnB>
                      <a:noFill/>
                    </a:lnB>
                    <a:solidFill>
                      <a:srgbClr val="FFFFFF"/>
                    </a:solidFill>
                  </a:tcPr>
                </a:tc>
              </a:tr>
              <a:tr h="776576">
                <a:tc>
                  <a:txBody>
                    <a:bodyPr/>
                    <a:lstStyle/>
                    <a:p>
                      <a:pPr marL="342900" indent="-342900" algn="just">
                        <a:buFont typeface="Wingdings" pitchFamily="2" charset="2"/>
                        <a:buChar char="Ø"/>
                      </a:pPr>
                      <a:r>
                        <a:rPr lang="en-US" sz="2400" dirty="0"/>
                        <a:t>The rate of clearance from plasma by other tissues or by digestion, metabolism, or excretion</a:t>
                      </a:r>
                    </a:p>
                  </a:txBody>
                  <a:tcPr marL="17368" marR="17368" marT="17368" marB="17368">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91" y="0"/>
            <a:ext cx="86681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9574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Clinical applications of hormones</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Distribution </a:t>
            </a:r>
            <a:r>
              <a:rPr lang="en-US" dirty="0" smtClean="0"/>
              <a:t>of estrogens and progesterone in </a:t>
            </a:r>
            <a:r>
              <a:rPr lang="en-US" i="1" dirty="0" smtClean="0"/>
              <a:t>contraceptives</a:t>
            </a:r>
            <a:r>
              <a:rPr lang="en-US" dirty="0" smtClean="0"/>
              <a:t> </a:t>
            </a:r>
            <a:r>
              <a:rPr lang="en-US" dirty="0" smtClean="0"/>
              <a:t>pills </a:t>
            </a:r>
            <a:r>
              <a:rPr lang="en-US" dirty="0" smtClean="0"/>
              <a:t>is world-wide. Estrogens are widely used to relieve postmenopausal discomfort.</a:t>
            </a:r>
          </a:p>
          <a:p>
            <a:pPr algn="just"/>
            <a:r>
              <a:rPr lang="en-US" dirty="0" smtClean="0"/>
              <a:t>Females with osteoporosis are treated  with calcitonin, because calcitonin inhibits </a:t>
            </a:r>
            <a:r>
              <a:rPr lang="en-US" dirty="0" err="1" smtClean="0"/>
              <a:t>osteoclastic</a:t>
            </a:r>
            <a:r>
              <a:rPr lang="en-US" dirty="0" smtClean="0"/>
              <a:t> bone </a:t>
            </a:r>
            <a:r>
              <a:rPr lang="en-US" dirty="0" err="1" smtClean="0"/>
              <a:t>resorption</a:t>
            </a:r>
            <a:r>
              <a:rPr lang="en-US" dirty="0" smtClean="0"/>
              <a:t>.</a:t>
            </a:r>
          </a:p>
          <a:p>
            <a:pPr algn="just"/>
            <a:r>
              <a:rPr lang="en-US" dirty="0" smtClean="0"/>
              <a:t>Insulin is a lifesaver for diabetics, and it is produced and distributed as pure human insulin.</a:t>
            </a:r>
          </a:p>
          <a:p>
            <a:pPr algn="just"/>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Clinical applications of hormones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In the affluent areas of the world many women deliver their babies following an </a:t>
            </a:r>
            <a:r>
              <a:rPr lang="en-US" dirty="0" err="1" smtClean="0"/>
              <a:t>oxytocin</a:t>
            </a:r>
            <a:r>
              <a:rPr lang="en-US" dirty="0" smtClean="0"/>
              <a:t> infusion.</a:t>
            </a:r>
          </a:p>
          <a:p>
            <a:pPr algn="just"/>
            <a:r>
              <a:rPr lang="en-US" dirty="0" smtClean="0"/>
              <a:t>Estrogens </a:t>
            </a:r>
            <a:r>
              <a:rPr lang="en-US" dirty="0" smtClean="0"/>
              <a:t>and gonadotropins are used in treatment of sterility and menstrual disturbances.</a:t>
            </a:r>
          </a:p>
          <a:p>
            <a:pPr algn="just"/>
            <a:r>
              <a:rPr lang="en-US" dirty="0" smtClean="0"/>
              <a:t>Huggins received the Nobel Prize in 1966 for the introduction of a new form of cancer therapy in which sex hormones are used to retard their growth. He used androgens for breast cancer and estrogens for prostate cancer.</a:t>
            </a:r>
          </a:p>
          <a:p>
            <a:pPr algn="just"/>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919"/>
            <a:ext cx="8229600" cy="2316162"/>
          </a:xfrm>
        </p:spPr>
        <p:txBody>
          <a:bodyPr>
            <a:noAutofit/>
          </a:bodyPr>
          <a:lstStyle/>
          <a:p>
            <a:r>
              <a:rPr lang="en-US" sz="9600" b="1" dirty="0" smtClean="0"/>
              <a:t>THE END</a:t>
            </a:r>
            <a:endParaRPr lang="en-US" sz="9600" b="1" dirty="0"/>
          </a:p>
        </p:txBody>
      </p:sp>
    </p:spTree>
    <p:extLst>
      <p:ext uri="{BB962C8B-B14F-4D97-AF65-F5344CB8AC3E}">
        <p14:creationId xmlns:p14="http://schemas.microsoft.com/office/powerpoint/2010/main" val="1780031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6485</TotalTime>
  <Words>4144</Words>
  <Application>Microsoft Office PowerPoint</Application>
  <PresentationFormat>On-screen Show (4:3)</PresentationFormat>
  <Paragraphs>466</Paragraphs>
  <Slides>93</Slides>
  <Notes>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The Diversity of the Endocrine System / Hormone Action and Signal Transduction</vt:lpstr>
      <vt:lpstr>Introduction</vt:lpstr>
      <vt:lpstr>Introduction</vt:lpstr>
      <vt:lpstr>Hormones are chemically diverse</vt:lpstr>
      <vt:lpstr>Hormones are chemically diverse</vt:lpstr>
      <vt:lpstr>Hormones Are Synthesized &amp; Modified For Full Activity in a Variety of Ways</vt:lpstr>
      <vt:lpstr>Target cells Concept</vt:lpstr>
      <vt:lpstr>Target cells Concept</vt:lpstr>
      <vt:lpstr>PowerPoint Presentation</vt:lpstr>
      <vt:lpstr>PowerPoint Presentation</vt:lpstr>
      <vt:lpstr>Target cells Concept</vt:lpstr>
      <vt:lpstr>PowerPoint Presentation</vt:lpstr>
      <vt:lpstr>Target cells Concept</vt:lpstr>
      <vt:lpstr>How does a cell receive a signal? </vt:lpstr>
      <vt:lpstr>BIOMEDICAL IMPORTANCE</vt:lpstr>
      <vt:lpstr>BIOMEDICAL IMPORTANCE</vt:lpstr>
      <vt:lpstr>BIOMEDICAL IMPORTANCE</vt:lpstr>
      <vt:lpstr>BIOMEDICAL IMPORTANCE</vt:lpstr>
      <vt:lpstr>Biomedical Importance</vt:lpstr>
      <vt:lpstr>General Properties Of Hormones</vt:lpstr>
      <vt:lpstr>General Properties Of Hormones</vt:lpstr>
      <vt:lpstr>General Properties Of Hormones</vt:lpstr>
      <vt:lpstr>Target cells sensitive to several hormones may show interactive effects</vt:lpstr>
      <vt:lpstr>Target cells sensitive to several hormones may show interactive effects</vt:lpstr>
      <vt:lpstr>Hormone Receptors</vt:lpstr>
      <vt:lpstr>Hormone Receptors</vt:lpstr>
      <vt:lpstr>Hormone Receptors</vt:lpstr>
      <vt:lpstr>Interactions with receptors</vt:lpstr>
      <vt:lpstr>The factors that regulate hormone action </vt:lpstr>
      <vt:lpstr>Classification of Hormones</vt:lpstr>
      <vt:lpstr>HORMONES MADE FROM CHOLESTEROL</vt:lpstr>
      <vt:lpstr>PowerPoint Presentation</vt:lpstr>
      <vt:lpstr>Synthesis of the male sex hormones </vt:lpstr>
      <vt:lpstr>Synthesis of the female sex hormones </vt:lpstr>
      <vt:lpstr>PowerPoint Presentation</vt:lpstr>
      <vt:lpstr>PowerPoint Presentation</vt:lpstr>
      <vt:lpstr>Synthesis of Tyrosine-derived hormones</vt:lpstr>
      <vt:lpstr>PowerPoint Presentation</vt:lpstr>
      <vt:lpstr>PowerPoint Presentation</vt:lpstr>
      <vt:lpstr>PowerPoint Presentation</vt:lpstr>
      <vt:lpstr>Storage </vt:lpstr>
      <vt:lpstr>Release </vt:lpstr>
      <vt:lpstr>Transport </vt:lpstr>
      <vt:lpstr>Purpose of binding of hormones to proteins</vt:lpstr>
      <vt:lpstr>Peripheral Conversion</vt:lpstr>
      <vt:lpstr>Different effects/several hormones</vt:lpstr>
      <vt:lpstr>Hormone Action and Signal Transduction</vt:lpstr>
      <vt:lpstr>Classification of Hormones by Mechanism of Action</vt:lpstr>
      <vt:lpstr>Classification of Hormones by Mechanism of Action</vt:lpstr>
      <vt:lpstr>Classification of Hormones by Mechanism of Action</vt:lpstr>
      <vt:lpstr>Classification of Hormones by Mechanism of Action</vt:lpstr>
      <vt:lpstr>GENERAL FEATURES OF HORMONE CLASSES</vt:lpstr>
      <vt:lpstr>GENERAL FEATURES OF HORMONE CLASSES</vt:lpstr>
      <vt:lpstr>HORMONES TRANSDUCE SIGNALS TO AFFECT HOMEOSTATIC MECHANISMS</vt:lpstr>
      <vt:lpstr>HORMONES TRANSDUCE SIGNALS TO AFFECT HOMEOSTATIC MECHANISMS</vt:lpstr>
      <vt:lpstr> </vt:lpstr>
      <vt:lpstr>SIGNAL GENERATION</vt:lpstr>
      <vt:lpstr>SIGNAL GENERATION</vt:lpstr>
      <vt:lpstr>SIGNAL GENERATION</vt:lpstr>
      <vt:lpstr>PowerPoint Presentation</vt:lpstr>
      <vt:lpstr>SIGNAL GENERATION</vt:lpstr>
      <vt:lpstr>SIGNAL GENERATION</vt:lpstr>
      <vt:lpstr>SIGNAL GENERATION</vt:lpstr>
      <vt:lpstr>PowerPoint Presentation</vt:lpstr>
      <vt:lpstr>SIGNAL GENERATION</vt:lpstr>
      <vt:lpstr>SIGNAL GENERATION</vt:lpstr>
      <vt:lpstr>G-Protein Coupled Receptors </vt:lpstr>
      <vt:lpstr>G-Protein Coupled Receptors </vt:lpstr>
      <vt:lpstr>G-Protein Coupled Receptors </vt:lpstr>
      <vt:lpstr>PowerPoint Presentation</vt:lpstr>
      <vt:lpstr>PowerPoint Presentation</vt:lpstr>
      <vt:lpstr>PowerPoint Presentation</vt:lpstr>
      <vt:lpstr>PowerPoint Presentation</vt:lpstr>
      <vt:lpstr>cAMP Intracellular Signal</vt:lpstr>
      <vt:lpstr>cAMP Intracellular Signal</vt:lpstr>
      <vt:lpstr>cAMP Intracellular Signal</vt:lpstr>
      <vt:lpstr>PowerPoint Presentation</vt:lpstr>
      <vt:lpstr>cAMP Intracellular Signal</vt:lpstr>
      <vt:lpstr>cAMP Intracellular Signal</vt:lpstr>
      <vt:lpstr>PowerPoint Presentation</vt:lpstr>
      <vt:lpstr>PowerPoint Presentation</vt:lpstr>
      <vt:lpstr>PowerPoint Presentation</vt:lpstr>
      <vt:lpstr>PowerPoint Presentation</vt:lpstr>
      <vt:lpstr>cGMP Intracellular Signal</vt:lpstr>
      <vt:lpstr>Phosphatidylinositol or Calcium Second Messenger </vt:lpstr>
      <vt:lpstr>PowerPoint Presentation</vt:lpstr>
      <vt:lpstr>Calcium Calmodulin Second Messenger </vt:lpstr>
      <vt:lpstr>PowerPoint Presentation</vt:lpstr>
      <vt:lpstr>The hypothetical sequence of interactions between Ca²+, calmodulin and target enzyme as follows:-</vt:lpstr>
      <vt:lpstr>PowerPoint Presentation</vt:lpstr>
      <vt:lpstr> Clinical applications of hormones</vt:lpstr>
      <vt:lpstr> Clinical applications of hormones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 TRANSDUCTION</dc:title>
  <dc:creator>SONY</dc:creator>
  <cp:lastModifiedBy>MOHAMMED</cp:lastModifiedBy>
  <cp:revision>350</cp:revision>
  <dcterms:created xsi:type="dcterms:W3CDTF">2010-09-22T04:24:17Z</dcterms:created>
  <dcterms:modified xsi:type="dcterms:W3CDTF">2024-11-25T23:10:44Z</dcterms:modified>
</cp:coreProperties>
</file>