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3" r:id="rId3"/>
    <p:sldId id="287" r:id="rId4"/>
    <p:sldId id="274" r:id="rId5"/>
    <p:sldId id="268" r:id="rId6"/>
    <p:sldId id="276" r:id="rId7"/>
    <p:sldId id="286" r:id="rId8"/>
    <p:sldId id="264" r:id="rId9"/>
    <p:sldId id="265" r:id="rId10"/>
    <p:sldId id="266" r:id="rId11"/>
    <p:sldId id="278" r:id="rId12"/>
    <p:sldId id="269" r:id="rId13"/>
    <p:sldId id="270" r:id="rId14"/>
    <p:sldId id="271" r:id="rId15"/>
    <p:sldId id="279" r:id="rId16"/>
    <p:sldId id="280" r:id="rId17"/>
    <p:sldId id="281" r:id="rId18"/>
    <p:sldId id="282" r:id="rId19"/>
    <p:sldId id="283" r:id="rId20"/>
    <p:sldId id="262" r:id="rId21"/>
    <p:sldId id="288" r:id="rId22"/>
    <p:sldId id="285" r:id="rId23"/>
    <p:sldId id="28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D1159-1A03-48C1-A597-C64A3471675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53FE1-4534-449C-ACAD-D074B1109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6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3FE1-4534-449C-ACAD-D074B11099C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5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3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609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481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0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15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54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22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5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5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46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1AB7-F2C9-4D93-AEDA-D1C2F32875E3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40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81AB7-F2C9-4D93-AEDA-D1C2F32875E3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E536-4F63-4830-B162-2D9A91DC7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31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/>
              <a:t>Peptides</a:t>
            </a:r>
            <a:endParaRPr lang="en-US" sz="9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6324600"/>
            <a:ext cx="3429000" cy="533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MOHAMMED AL-ZUBAIDI, PhD</a:t>
            </a:r>
            <a:endParaRPr 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9854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 Bond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peptide bond can be cleaved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hydrlolyzed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by: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hemically; by the addition of strong acids or strong bases with high temperatures.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2- Enzymatically; by specific enzymes called the proteases.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18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Properties of peptides</a:t>
            </a:r>
            <a:endParaRPr lang="en-US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. Acid – base properties: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total acid-base behavior of a peptide can be predicted   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from :        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its single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group at the end of the chain.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- and its single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-carboxyl group at the end of the 	        chain.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- and the nature and number of its ionizing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R-groups.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576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Properties of peptides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Peptide molecules contain only one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group and one free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-carboxyl group at the terminals, all the other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     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-carboxyl groups of the non-terminal amino acids are involved in the peptide bond so they cannot ionize nor contribute to the acid –base behavior of the peptide molecule.</a:t>
            </a:r>
          </a:p>
          <a:p>
            <a:pPr marL="339725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 the R-group when containing 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ionizable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 (additional carboxyl or amino group) will contribute to the overall acid-base behavior of peptides.</a:t>
            </a:r>
          </a:p>
          <a:p>
            <a:pPr marL="339725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Thus the acid-base behavior of a peptide can be predicted from its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carboxyl group and as well as the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ionizable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groups of its side chains. </a:t>
            </a:r>
          </a:p>
        </p:txBody>
      </p:sp>
    </p:spTree>
    <p:extLst>
      <p:ext uri="{BB962C8B-B14F-4D97-AF65-F5344CB8AC3E}">
        <p14:creationId xmlns:p14="http://schemas.microsoft.com/office/powerpoint/2010/main" val="49351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Properties of peptides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net charge on the peptide molecule is determined by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ionizable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groups of the N-terminal,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C-terminal residues and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ionizable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groups of the side chain and the pH of the media.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Peptides have a characteristic isoelectric pH (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pI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values).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Peptides have characteristic titration curves similar to those of amino acids.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Peptides have a high melting point.</a:t>
            </a:r>
          </a:p>
          <a:p>
            <a:pPr marL="0" indent="0" algn="just">
              <a:buNone/>
            </a:pPr>
            <a:endParaRPr lang="en-US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 mixtures of peptides can be separated from each</a:t>
            </a:r>
          </a:p>
          <a:p>
            <a:pPr marL="0" indent="0" algn="just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other by ion exchange chromatography or electrophoresis.</a:t>
            </a:r>
            <a:endParaRPr lang="ar-SA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280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Properties of peptides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Alanylglutamylglycyllysine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. This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tetrapeptide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has one: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free -amino group, one free -carboxyl group, and two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ionizable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 groups.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groups ionized at pH 7.0 are in red.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Net charge on this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tetrapeptide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(0).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09800"/>
            <a:ext cx="34671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29664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 have characteristic chemical reactions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These reactions are characteristic for functional groups</a:t>
            </a:r>
          </a:p>
          <a:p>
            <a:pPr marL="0" indent="0" algn="just">
              <a:buNone/>
            </a:pP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(free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-amino group, free </a:t>
            </a:r>
            <a:r>
              <a:rPr lang="el-GR" sz="28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-carboxyl group, R-groups).</a:t>
            </a:r>
          </a:p>
          <a:p>
            <a:pPr marL="0" indent="0" algn="just"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 Two very useful reactions of peptides:  </a:t>
            </a: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</a:p>
          <a:p>
            <a:pPr marL="0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1) Their peptide bonds can be hydrolyzed by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boiling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with either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strong acid or base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yield the constituent amino acids in free form.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06" y="5029200"/>
            <a:ext cx="8662987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7970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 have characteristic chemical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2) Peptide bonds can also be hydrolyzed by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proteolytic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enzymes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secreted into the intestine for protein digestion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(Trypsin and chymotrypsin). 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Trypsin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cleaves the peptide bond on the carbonyl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side of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</a:rPr>
              <a:t>Arg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Lys.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Trypsin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Lys – Asp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3657600" y="5105400"/>
            <a:ext cx="381000" cy="167640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2453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 have characteristic chemical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Chymotrypsin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cleaves the peptide bond on the 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carbonyl side of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Tyr.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Chymotrypsin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Val – Tyr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5181600" y="4953000"/>
            <a:ext cx="381000" cy="167640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4422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 have characteristic chemical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3657600" cy="45259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Reaction with 1-fluoro – 2,4 dinitrobenzene: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FDNB (sanger’s reagent)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This reagent reacts with </a:t>
            </a:r>
            <a:r>
              <a:rPr lang="el-GR" sz="2400" u="sng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-amino group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a free amino acid to</a:t>
            </a:r>
          </a:p>
          <a:p>
            <a:pPr marL="0" indent="0">
              <a:buNone/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yield a 2,4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dinitrophenyl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amino acid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86"/>
          <a:stretch/>
        </p:blipFill>
        <p:spPr bwMode="auto">
          <a:xfrm>
            <a:off x="4336026" y="1472381"/>
            <a:ext cx="4793226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6556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5257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 have characteristic chemical reactions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1"/>
            <a:ext cx="4495800" cy="2057399"/>
          </a:xfrm>
        </p:spPr>
        <p:txBody>
          <a:bodyPr>
            <a:normAutofit fontScale="92500" lnSpcReduction="10000"/>
          </a:bodyPr>
          <a:lstStyle/>
          <a:p>
            <a:pPr algn="just">
              <a:buFontTx/>
              <a:buChar char="-"/>
              <a:defRPr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It also reacts with the </a:t>
            </a:r>
            <a:r>
              <a:rPr lang="el-GR" sz="3600" dirty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-amino group of the amino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terminal residue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of peptide.</a:t>
            </a:r>
            <a:endParaRPr lang="ar-SA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9" t="5361" r="1787"/>
          <a:stretch/>
        </p:blipFill>
        <p:spPr bwMode="auto">
          <a:xfrm>
            <a:off x="4922520" y="17208"/>
            <a:ext cx="4297680" cy="6868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603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Peptide: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Peptides are polymers of amino acids , that are made up of a number of amino acids linked together through a peptide bond.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amino acid molecules can be covalently joined by peptide bond to yield dipeptide.</a:t>
            </a:r>
          </a:p>
          <a:p>
            <a:pPr marL="0" indent="0"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linkage is formed by removal of the element of H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 from the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-carboxyl group of one amino acid and the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-amino group of the other by the action of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strong reducing agents.</a:t>
            </a:r>
            <a:endParaRPr lang="ar-SA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7211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FF0000"/>
                </a:solidFill>
              </a:rPr>
              <a:t>Peptides: A Variety of Functions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685800" indent="-685800">
              <a:buFontTx/>
              <a:buChar char="•"/>
            </a:pP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Hormones and pheromones</a:t>
            </a:r>
          </a:p>
          <a:p>
            <a:pPr lvl="1">
              <a:buFontTx/>
              <a:buChar char="–"/>
            </a:pPr>
            <a:r>
              <a:rPr lang="en-US" sz="2000" dirty="0" smtClean="0">
                <a:solidFill>
                  <a:schemeClr val="tx1"/>
                </a:solidFill>
              </a:rPr>
              <a:t>insulin </a:t>
            </a:r>
          </a:p>
          <a:p>
            <a:pPr lvl="1">
              <a:buFontTx/>
              <a:buChar char="–"/>
            </a:pPr>
            <a:r>
              <a:rPr lang="en-US" sz="2000" dirty="0" smtClean="0">
                <a:solidFill>
                  <a:schemeClr val="tx1"/>
                </a:solidFill>
              </a:rPr>
              <a:t>oxytocin </a:t>
            </a:r>
          </a:p>
          <a:p>
            <a:pPr lvl="1">
              <a:buFontTx/>
              <a:buChar char="–"/>
            </a:pPr>
            <a:r>
              <a:rPr lang="en-US" sz="2000" dirty="0" smtClean="0">
                <a:solidFill>
                  <a:schemeClr val="tx1"/>
                </a:solidFill>
              </a:rPr>
              <a:t>sex-peptide (sex pheromone)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685800">
              <a:buFontTx/>
              <a:buChar char="•"/>
            </a:pP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Neuropeptides</a:t>
            </a:r>
          </a:p>
          <a:p>
            <a:pPr lvl="1">
              <a:buFontTx/>
              <a:buChar char="–"/>
            </a:pPr>
            <a:r>
              <a:rPr lang="en-US" sz="2000" dirty="0" smtClean="0">
                <a:solidFill>
                  <a:schemeClr val="tx1"/>
                </a:solidFill>
              </a:rPr>
              <a:t>substance P (pain mediator) (</a:t>
            </a:r>
            <a:r>
              <a:rPr lang="en-US" sz="2000" dirty="0" smtClean="0"/>
              <a:t>acts as a mediator of pain transmission in the central nervous system and during neurogenic inflammation in the periphery)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685800" indent="-685800">
              <a:buFontTx/>
              <a:buChar char="•"/>
            </a:pP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Antibiotics</a:t>
            </a:r>
          </a:p>
          <a:p>
            <a:pPr lvl="1">
              <a:buFontTx/>
              <a:buChar char="–"/>
            </a:pPr>
            <a:r>
              <a:rPr lang="en-US" sz="2000" dirty="0" err="1" smtClean="0">
                <a:solidFill>
                  <a:schemeClr val="tx1"/>
                </a:solidFill>
              </a:rPr>
              <a:t>polymyxin</a:t>
            </a:r>
            <a:r>
              <a:rPr lang="en-US" sz="2000" dirty="0" smtClean="0">
                <a:solidFill>
                  <a:schemeClr val="tx1"/>
                </a:solidFill>
              </a:rPr>
              <a:t> B (for Gram – bacteria)</a:t>
            </a:r>
          </a:p>
          <a:p>
            <a:pPr lvl="1">
              <a:buFontTx/>
              <a:buChar char="–"/>
            </a:pPr>
            <a:r>
              <a:rPr lang="en-US" sz="2000" dirty="0" smtClean="0">
                <a:solidFill>
                  <a:schemeClr val="tx1"/>
                </a:solidFill>
              </a:rPr>
              <a:t>bacitracin (for Gram + bacteria)</a:t>
            </a:r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685800">
              <a:buFontTx/>
              <a:buChar char="•"/>
            </a:pP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Protection, e.g. toxins</a:t>
            </a:r>
          </a:p>
          <a:p>
            <a:pPr lvl="1">
              <a:buFontTx/>
              <a:buChar char="–"/>
            </a:pPr>
            <a:r>
              <a:rPr lang="en-US" sz="2000" dirty="0" err="1" smtClean="0">
                <a:solidFill>
                  <a:schemeClr val="tx1"/>
                </a:solidFill>
              </a:rPr>
              <a:t>amanitin</a:t>
            </a:r>
            <a:r>
              <a:rPr lang="en-US" sz="2000" dirty="0" smtClean="0">
                <a:solidFill>
                  <a:schemeClr val="tx1"/>
                </a:solidFill>
              </a:rPr>
              <a:t> (mushrooms)</a:t>
            </a:r>
          </a:p>
          <a:p>
            <a:pPr lvl="1">
              <a:buFontTx/>
              <a:buChar char="–"/>
            </a:pPr>
            <a:r>
              <a:rPr lang="en-US" sz="2000" dirty="0" err="1" smtClean="0">
                <a:solidFill>
                  <a:schemeClr val="tx1"/>
                </a:solidFill>
              </a:rPr>
              <a:t>conotoxin</a:t>
            </a:r>
            <a:r>
              <a:rPr lang="en-US" sz="2000" dirty="0" smtClean="0">
                <a:solidFill>
                  <a:schemeClr val="tx1"/>
                </a:solidFill>
              </a:rPr>
              <a:t> (cone snails)</a:t>
            </a:r>
          </a:p>
          <a:p>
            <a:pPr lvl="1">
              <a:buFontTx/>
              <a:buChar char="–"/>
            </a:pPr>
            <a:r>
              <a:rPr lang="en-US" sz="2000" dirty="0" err="1" smtClean="0">
                <a:solidFill>
                  <a:schemeClr val="tx1"/>
                </a:solidFill>
              </a:rPr>
              <a:t>chlorotoxin</a:t>
            </a:r>
            <a:r>
              <a:rPr lang="en-US" sz="2000" dirty="0" smtClean="0">
                <a:solidFill>
                  <a:schemeClr val="tx1"/>
                </a:solidFill>
              </a:rPr>
              <a:t> (scorpions)</a:t>
            </a:r>
          </a:p>
        </p:txBody>
      </p:sp>
    </p:spTree>
    <p:extLst>
      <p:ext uri="{BB962C8B-B14F-4D97-AF65-F5344CB8AC3E}">
        <p14:creationId xmlns:p14="http://schemas.microsoft.com/office/powerpoint/2010/main" val="1287343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Essential poly peptides in the human body and its structures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7000" dirty="0" smtClean="0">
                <a:latin typeface="Times New Roman" pitchFamily="18" charset="0"/>
                <a:cs typeface="Times New Roman" pitchFamily="18" charset="0"/>
              </a:rPr>
              <a:t>Peptides found in nature  are either products of protein hydrolysis, or biologically active peptides  </a:t>
            </a:r>
          </a:p>
          <a:p>
            <a:pPr>
              <a:buNone/>
            </a:pPr>
            <a:endParaRPr lang="en-US" sz="59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5900" b="1" u="sng" dirty="0" smtClean="0">
                <a:latin typeface="Times New Roman" pitchFamily="18" charset="0"/>
                <a:cs typeface="Times New Roman" pitchFamily="18" charset="0"/>
              </a:rPr>
              <a:t>Example of some peptides have intense biological activity:</a:t>
            </a:r>
          </a:p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Insulin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(51 amino acid residues)</a:t>
            </a:r>
          </a:p>
          <a:p>
            <a:pPr marL="0" indent="0">
              <a:buNone/>
            </a:pP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Is secreted by beta cells, it promoting the absorption of glucose from the blood into cells  </a:t>
            </a:r>
            <a:endParaRPr lang="en-US" sz="6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Oxytocin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( 9 amino acid residues)</a:t>
            </a:r>
          </a:p>
          <a:p>
            <a:pPr marL="0" indent="0"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- Is secreted by the posterior pituitary and stimulates uterine contractions.</a:t>
            </a:r>
          </a:p>
          <a:p>
            <a:pPr marL="0" indent="0">
              <a:buNone/>
            </a:pP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Thyrotropin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releasing factor 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( 3 amino acid residues)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TRF</a:t>
            </a:r>
            <a:endParaRPr lang="en-US" sz="6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- Is formed in the hypothalamus and stimulates the release of another hormone,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thyrotropin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, from the anterior pituitary gland.</a:t>
            </a:r>
          </a:p>
        </p:txBody>
      </p:sp>
    </p:spTree>
    <p:extLst>
      <p:ext uri="{BB962C8B-B14F-4D97-AF65-F5344CB8AC3E}">
        <p14:creationId xmlns:p14="http://schemas.microsoft.com/office/powerpoint/2010/main" val="301167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Essential poly peptides in the human body and its structures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Bradykinin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( 9 amino acid residues)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- Inhibits inflammation of tissues.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Glucagon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another hormone made up of 29 amino acid residues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Glutathione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which is a very important antioxidant made up of 3 amino acid residues.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026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51919"/>
            <a:ext cx="8229600" cy="1554162"/>
          </a:xfrm>
        </p:spPr>
        <p:txBody>
          <a:bodyPr>
            <a:noAutofit/>
          </a:bodyPr>
          <a:lstStyle/>
          <a:p>
            <a:r>
              <a:rPr lang="en-US" sz="9600" b="1" dirty="0" smtClean="0"/>
              <a:t>The End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126317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80" b="3169"/>
          <a:stretch>
            <a:fillRect/>
          </a:stretch>
        </p:blipFill>
        <p:spPr>
          <a:xfrm>
            <a:off x="1219200" y="1689247"/>
            <a:ext cx="6276780" cy="4347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476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Three amino acids can be joined by two peptide bonds to form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tripeptide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Similarly we have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tetrapeptides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pentapeptides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When there are many amino acids joined in the same way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the structure is called a 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polypeptide.</a:t>
            </a:r>
          </a:p>
          <a:p>
            <a:pPr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the peptide molecule is made up of 2-10 amino acids it is called 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oligopeptide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just"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When the peptide molecule is made up of  11-50 amino acids it is called a polypeptide.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62000" y="3810000"/>
            <a:ext cx="9144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97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715000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Amino acids in a peptide are called amino acid residues.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a peptide the amino acid residue at the end with the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group is the amino terminal (or N-terminal) residue, the residue at the other end with the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-carboxyl group is the carboxyl terminal (or C-terminal) residue.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Peptides contain only one free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group and one free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-carboxyl group, one at each end of the chain.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-amino and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-carboxyl group of all the other non-terminal residues are  covalently joined in the forming of the peptide bond.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peptide is numbered and named starting from the N-terminal residue.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a polypeptide is named, either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full amino acid name [all amino acid residues have their suffixes (-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-an, 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or -ate) changed to 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with the exception of the </a:t>
            </a:r>
            <a:r>
              <a:rPr lang="en-US" sz="24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C-terminal amino acid]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or using three-letter code abbreviation.</a:t>
            </a:r>
          </a:p>
        </p:txBody>
      </p:sp>
    </p:spTree>
    <p:extLst>
      <p:ext uri="{BB962C8B-B14F-4D97-AF65-F5344CB8AC3E}">
        <p14:creationId xmlns:p14="http://schemas.microsoft.com/office/powerpoint/2010/main" val="3788686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60" b="5319"/>
          <a:stretch/>
        </p:blipFill>
        <p:spPr bwMode="auto">
          <a:xfrm>
            <a:off x="1295400" y="838199"/>
            <a:ext cx="2666999" cy="197229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 rotWithShape="1"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24" b="7008"/>
          <a:stretch/>
        </p:blipFill>
        <p:spPr bwMode="auto">
          <a:xfrm>
            <a:off x="5105399" y="990599"/>
            <a:ext cx="2743200" cy="18198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C:\Users\AAN\Desktop\Untitled---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92" t="7835" r="89773" b="65844"/>
          <a:stretch/>
        </p:blipFill>
        <p:spPr bwMode="auto">
          <a:xfrm>
            <a:off x="3505199" y="2133599"/>
            <a:ext cx="1524000" cy="1904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AAN\Desktop\--------------------------.pn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523" b="47046"/>
          <a:stretch/>
        </p:blipFill>
        <p:spPr bwMode="auto">
          <a:xfrm>
            <a:off x="1752600" y="3886200"/>
            <a:ext cx="55626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7372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Peptides</a:t>
            </a:r>
            <a:endParaRPr lang="en-US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358980" y="1515315"/>
            <a:ext cx="5651420" cy="2794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09600" y="4309408"/>
            <a:ext cx="8077200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This is the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pentapeptide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serylglycyltyrosylalanylleucine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Or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Gly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-Tyr-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Peptides are named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beginning with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amino-terminal residue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placed at the left.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peptide bonds are shaded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yellow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the R groups are in red.</a:t>
            </a:r>
          </a:p>
        </p:txBody>
      </p:sp>
    </p:spTree>
    <p:extLst>
      <p:ext uri="{BB962C8B-B14F-4D97-AF65-F5344CB8AC3E}">
        <p14:creationId xmlns:p14="http://schemas.microsoft.com/office/powerpoint/2010/main" val="3083138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 Bond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95600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Properties of a peptide bond;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peptide C-N bond is shorter than  the single C-N  bond in a simple amine , and longer than  the C=N bond which  indicated a resonance or partial sharing of two pairs of electrons between the carbonyl oxygen and the amide nitrogen (thus the peptide bond has a partial double bond character).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4419600"/>
            <a:ext cx="7315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79744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Peptide Bond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2667000"/>
          </a:xfrm>
        </p:spPr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peptide  bond  is unable to rotate freely because of its partial double-bond character, thus the peptide bond is rigid.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Virtually all peptide bonds in proteins occur in the trans configuration 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343400"/>
            <a:ext cx="69818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11534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8716</TotalTime>
  <Words>1258</Words>
  <Application>Microsoft Office PowerPoint</Application>
  <PresentationFormat>On-screen Show (4:3)</PresentationFormat>
  <Paragraphs>131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Peptides</vt:lpstr>
      <vt:lpstr>Peptides</vt:lpstr>
      <vt:lpstr>Peptides</vt:lpstr>
      <vt:lpstr>Peptides</vt:lpstr>
      <vt:lpstr>Peptides</vt:lpstr>
      <vt:lpstr>Peptides</vt:lpstr>
      <vt:lpstr>Peptides</vt:lpstr>
      <vt:lpstr>Peptide Bond</vt:lpstr>
      <vt:lpstr>Peptide Bond</vt:lpstr>
      <vt:lpstr>Peptide Bond</vt:lpstr>
      <vt:lpstr> Properties of peptides</vt:lpstr>
      <vt:lpstr> Properties of peptides</vt:lpstr>
      <vt:lpstr> Properties of peptides</vt:lpstr>
      <vt:lpstr> Properties of peptides</vt:lpstr>
      <vt:lpstr>Peptides have characteristic chemical reactions</vt:lpstr>
      <vt:lpstr>Peptides have characteristic chemical reactions</vt:lpstr>
      <vt:lpstr>Peptides have characteristic chemical reactions</vt:lpstr>
      <vt:lpstr>Peptides have characteristic chemical reactions</vt:lpstr>
      <vt:lpstr>Peptides have characteristic chemical reactions</vt:lpstr>
      <vt:lpstr>Peptides: A Variety of Functions</vt:lpstr>
      <vt:lpstr>Essential poly peptides in the human body and its structures</vt:lpstr>
      <vt:lpstr>Essential poly peptides in the human body and its structures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MOHAMMED</dc:creator>
  <cp:lastModifiedBy>MOHAMMED</cp:lastModifiedBy>
  <cp:revision>87</cp:revision>
  <dcterms:created xsi:type="dcterms:W3CDTF">2024-09-24T20:53:31Z</dcterms:created>
  <dcterms:modified xsi:type="dcterms:W3CDTF">2024-09-30T22:09:56Z</dcterms:modified>
</cp:coreProperties>
</file>