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9" r:id="rId4"/>
    <p:sldId id="277" r:id="rId5"/>
    <p:sldId id="278" r:id="rId6"/>
    <p:sldId id="279" r:id="rId7"/>
    <p:sldId id="261" r:id="rId8"/>
    <p:sldId id="262" r:id="rId9"/>
    <p:sldId id="299" r:id="rId10"/>
    <p:sldId id="280" r:id="rId11"/>
    <p:sldId id="258" r:id="rId12"/>
    <p:sldId id="281" r:id="rId13"/>
    <p:sldId id="322" r:id="rId14"/>
    <p:sldId id="264" r:id="rId15"/>
    <p:sldId id="267" r:id="rId16"/>
    <p:sldId id="268" r:id="rId17"/>
    <p:sldId id="269" r:id="rId18"/>
    <p:sldId id="270" r:id="rId19"/>
    <p:sldId id="271" r:id="rId20"/>
    <p:sldId id="272" r:id="rId21"/>
    <p:sldId id="273" r:id="rId22"/>
    <p:sldId id="300" r:id="rId23"/>
    <p:sldId id="282" r:id="rId24"/>
    <p:sldId id="283" r:id="rId25"/>
    <p:sldId id="284" r:id="rId26"/>
    <p:sldId id="285" r:id="rId27"/>
    <p:sldId id="286" r:id="rId28"/>
    <p:sldId id="287" r:id="rId29"/>
    <p:sldId id="323" r:id="rId30"/>
    <p:sldId id="288" r:id="rId31"/>
    <p:sldId id="290" r:id="rId32"/>
    <p:sldId id="291" r:id="rId33"/>
    <p:sldId id="308" r:id="rId34"/>
    <p:sldId id="310" r:id="rId35"/>
    <p:sldId id="293" r:id="rId36"/>
    <p:sldId id="324" r:id="rId37"/>
    <p:sldId id="325" r:id="rId38"/>
    <p:sldId id="296" r:id="rId39"/>
    <p:sldId id="313" r:id="rId40"/>
    <p:sldId id="297" r:id="rId41"/>
    <p:sldId id="298" r:id="rId42"/>
    <p:sldId id="326"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872" y="-4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1ED0E6-DEA0-4F06-8BEA-6B77CBEEC9B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200579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ED0E6-DEA0-4F06-8BEA-6B77CBEEC9B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245384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ED0E6-DEA0-4F06-8BEA-6B77CBEEC9B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2345194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ED0E6-DEA0-4F06-8BEA-6B77CBEEC9B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351910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1ED0E6-DEA0-4F06-8BEA-6B77CBEEC9B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2008345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1ED0E6-DEA0-4F06-8BEA-6B77CBEEC9B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2065950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1ED0E6-DEA0-4F06-8BEA-6B77CBEEC9BD}"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3791411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1ED0E6-DEA0-4F06-8BEA-6B77CBEEC9BD}"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1104536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ED0E6-DEA0-4F06-8BEA-6B77CBEEC9BD}"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914060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1ED0E6-DEA0-4F06-8BEA-6B77CBEEC9B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870875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1ED0E6-DEA0-4F06-8BEA-6B77CBEEC9B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CCC08-C51C-4A9C-A4AF-D6B9B2F3A88B}" type="slidenum">
              <a:rPr lang="en-US" smtClean="0"/>
              <a:t>‹#›</a:t>
            </a:fld>
            <a:endParaRPr lang="en-US"/>
          </a:p>
        </p:txBody>
      </p:sp>
    </p:spTree>
    <p:extLst>
      <p:ext uri="{BB962C8B-B14F-4D97-AF65-F5344CB8AC3E}">
        <p14:creationId xmlns:p14="http://schemas.microsoft.com/office/powerpoint/2010/main" val="3325662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ED0E6-DEA0-4F06-8BEA-6B77CBEEC9BD}" type="datetimeFigureOut">
              <a:rPr lang="en-US" smtClean="0"/>
              <a:t>10/10/2024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CCC08-C51C-4A9C-A4AF-D6B9B2F3A88B}" type="slidenum">
              <a:rPr lang="en-US" smtClean="0"/>
              <a:t>‹#›</a:t>
            </a:fld>
            <a:endParaRPr lang="en-US"/>
          </a:p>
        </p:txBody>
      </p:sp>
    </p:spTree>
    <p:extLst>
      <p:ext uri="{BB962C8B-B14F-4D97-AF65-F5344CB8AC3E}">
        <p14:creationId xmlns:p14="http://schemas.microsoft.com/office/powerpoint/2010/main" val="3820868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ibrary.carleton.ca/find/databases/web-science" TargetMode="External"/><Relationship Id="rId2" Type="http://schemas.openxmlformats.org/officeDocument/2006/relationships/hyperlink" Target="https://library.carleton.ca/find/databases/journal-citation-report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worldbank.org/" TargetMode="External"/><Relationship Id="rId3" Type="http://schemas.openxmlformats.org/officeDocument/2006/relationships/hyperlink" Target="http://apps.who.int/iris/" TargetMode="External"/><Relationship Id="rId7" Type="http://schemas.openxmlformats.org/officeDocument/2006/relationships/hyperlink" Target="https://library.carleton.ca/find/databases/worldwide-political-science-abstracts" TargetMode="External"/><Relationship Id="rId2" Type="http://schemas.openxmlformats.org/officeDocument/2006/relationships/hyperlink" Target="http://www.who.int/en/" TargetMode="External"/><Relationship Id="rId1" Type="http://schemas.openxmlformats.org/officeDocument/2006/relationships/slideLayout" Target="../slideLayouts/slideLayout2.xml"/><Relationship Id="rId6" Type="http://schemas.openxmlformats.org/officeDocument/2006/relationships/hyperlink" Target="https://library.carleton.ca/find/databases/cinahl-database" TargetMode="External"/><Relationship Id="rId5" Type="http://schemas.openxmlformats.org/officeDocument/2006/relationships/hyperlink" Target="https://library.carleton.ca/find/databases/pubmed" TargetMode="External"/><Relationship Id="rId4" Type="http://schemas.openxmlformats.org/officeDocument/2006/relationships/hyperlink" Target="http://www.who.int/topics/en/" TargetMode="External"/><Relationship Id="rId9" Type="http://schemas.openxmlformats.org/officeDocument/2006/relationships/hyperlink" Target="https://library.carleton.ca/find/government-information"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93913"/>
            <a:ext cx="7772400" cy="2670175"/>
          </a:xfrm>
        </p:spPr>
        <p:txBody>
          <a:bodyPr>
            <a:noAutofit/>
          </a:bodyPr>
          <a:lstStyle/>
          <a:p>
            <a:r>
              <a:rPr lang="en-US" sz="9600" b="1" dirty="0" smtClean="0"/>
              <a:t>The Review of Literature</a:t>
            </a:r>
            <a:endParaRPr lang="en-US" sz="9600" b="1" dirty="0"/>
          </a:p>
        </p:txBody>
      </p:sp>
      <p:sp>
        <p:nvSpPr>
          <p:cNvPr id="3" name="Subtitle 2"/>
          <p:cNvSpPr>
            <a:spLocks noGrp="1"/>
          </p:cNvSpPr>
          <p:nvPr>
            <p:ph type="subTitle" idx="1"/>
          </p:nvPr>
        </p:nvSpPr>
        <p:spPr>
          <a:xfrm>
            <a:off x="5029200" y="6324600"/>
            <a:ext cx="4114800" cy="533400"/>
          </a:xfrm>
        </p:spPr>
        <p:txBody>
          <a:bodyPr>
            <a:normAutofit/>
          </a:bodyPr>
          <a:lstStyle/>
          <a:p>
            <a:r>
              <a:rPr lang="en-US" sz="2400" dirty="0" smtClean="0">
                <a:solidFill>
                  <a:srgbClr val="0070C0"/>
                </a:solidFill>
              </a:rPr>
              <a:t>MOHAMMED AL-ZUBAIDI, PhD</a:t>
            </a:r>
            <a:endParaRPr lang="en-US" sz="2400" dirty="0">
              <a:solidFill>
                <a:srgbClr val="0070C0"/>
              </a:solidFill>
            </a:endParaRPr>
          </a:p>
        </p:txBody>
      </p:sp>
    </p:spTree>
    <p:extLst>
      <p:ext uri="{BB962C8B-B14F-4D97-AF65-F5344CB8AC3E}">
        <p14:creationId xmlns:p14="http://schemas.microsoft.com/office/powerpoint/2010/main" val="3929456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 of Review Process</a:t>
            </a:r>
            <a:endParaRPr lang="en-US" dirty="0"/>
          </a:p>
        </p:txBody>
      </p:sp>
      <p:sp>
        <p:nvSpPr>
          <p:cNvPr id="4" name="Rectangle 3"/>
          <p:cNvSpPr>
            <a:spLocks noChangeArrowheads="1"/>
          </p:cNvSpPr>
          <p:nvPr/>
        </p:nvSpPr>
        <p:spPr bwMode="auto">
          <a:xfrm>
            <a:off x="457200" y="1583353"/>
            <a:ext cx="79248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pPr lvl="2">
              <a:buFont typeface="Arial" charset="0"/>
              <a:buChar char="•"/>
            </a:pPr>
            <a:r>
              <a:rPr lang="en-US" sz="2000" dirty="0"/>
              <a:t> </a:t>
            </a:r>
            <a:r>
              <a:rPr lang="en-US" sz="2100" dirty="0"/>
              <a:t>Formulate a problem - which topic or field is being   </a:t>
            </a:r>
          </a:p>
          <a:p>
            <a:pPr lvl="2"/>
            <a:r>
              <a:rPr lang="en-US" sz="2100" dirty="0"/>
              <a:t>  examined and what are its component issues? </a:t>
            </a:r>
          </a:p>
          <a:p>
            <a:pPr lvl="2"/>
            <a:endParaRPr lang="en-US" sz="2100" dirty="0"/>
          </a:p>
          <a:p>
            <a:pPr lvl="2">
              <a:buFont typeface="Arial" charset="0"/>
              <a:buChar char="•"/>
            </a:pPr>
            <a:r>
              <a:rPr lang="en-US" sz="2100" dirty="0"/>
              <a:t> Search the literature for materials relevant to the </a:t>
            </a:r>
          </a:p>
          <a:p>
            <a:pPr lvl="2"/>
            <a:r>
              <a:rPr lang="en-US" sz="2100" dirty="0"/>
              <a:t>  subject being explored. </a:t>
            </a:r>
          </a:p>
          <a:p>
            <a:pPr lvl="3">
              <a:buFont typeface="Wingdings" pitchFamily="2" charset="2"/>
              <a:buChar char="§"/>
            </a:pPr>
            <a:r>
              <a:rPr lang="en-US" sz="2100" dirty="0"/>
              <a:t> </a:t>
            </a:r>
            <a:r>
              <a:rPr lang="en-US" sz="1800" dirty="0"/>
              <a:t>searching the literature involves reading and</a:t>
            </a:r>
          </a:p>
          <a:p>
            <a:pPr lvl="3"/>
            <a:r>
              <a:rPr lang="en-US" sz="1800" dirty="0"/>
              <a:t>   refining your problem</a:t>
            </a:r>
          </a:p>
          <a:p>
            <a:pPr lvl="2"/>
            <a:endParaRPr lang="en-US" sz="2100" dirty="0"/>
          </a:p>
          <a:p>
            <a:pPr lvl="2">
              <a:buFont typeface="Arial" charset="0"/>
              <a:buChar char="•"/>
            </a:pPr>
            <a:r>
              <a:rPr lang="en-US" sz="2100" dirty="0"/>
              <a:t> Evaluate the data - determine which literature makes a   </a:t>
            </a:r>
          </a:p>
          <a:p>
            <a:pPr lvl="2"/>
            <a:r>
              <a:rPr lang="en-US" sz="2100" dirty="0"/>
              <a:t>  significant contribution to the understanding of the topic </a:t>
            </a:r>
          </a:p>
          <a:p>
            <a:endParaRPr lang="en-US" sz="2100" dirty="0"/>
          </a:p>
          <a:p>
            <a:pPr lvl="2">
              <a:buFont typeface="Arial" charset="0"/>
              <a:buChar char="•"/>
            </a:pPr>
            <a:r>
              <a:rPr lang="en-US" sz="2100" dirty="0"/>
              <a:t> Analyze and interpret - discuss the findings and    </a:t>
            </a:r>
          </a:p>
          <a:p>
            <a:pPr lvl="2"/>
            <a:r>
              <a:rPr lang="en-US" sz="2100" dirty="0"/>
              <a:t>conclusions of pertinent literature</a:t>
            </a:r>
          </a:p>
          <a:p>
            <a:endParaRPr lang="en-US" sz="2100" dirty="0"/>
          </a:p>
          <a:p>
            <a:pPr lvl="2">
              <a:buFont typeface="Arial" charset="0"/>
              <a:buChar char="•"/>
            </a:pPr>
            <a:r>
              <a:rPr lang="en-US" sz="2100" dirty="0"/>
              <a:t> Format and create bibliography </a:t>
            </a:r>
          </a:p>
        </p:txBody>
      </p:sp>
      <p:sp>
        <p:nvSpPr>
          <p:cNvPr id="5" name="Arc 4"/>
          <p:cNvSpPr/>
          <p:nvPr/>
        </p:nvSpPr>
        <p:spPr bwMode="auto">
          <a:xfrm flipH="1">
            <a:off x="990600" y="1676400"/>
            <a:ext cx="762000" cy="2590800"/>
          </a:xfrm>
          <a:prstGeom prst="arc">
            <a:avLst>
              <a:gd name="adj1" fmla="val 16791952"/>
              <a:gd name="adj2" fmla="val 4824974"/>
            </a:avLst>
          </a:prstGeom>
          <a:noFill/>
          <a:ln w="9525" cap="flat" cmpd="sng" algn="ctr">
            <a:solidFill>
              <a:schemeClr val="tx1"/>
            </a:solidFill>
            <a:prstDash val="solid"/>
            <a:round/>
            <a:headEnd type="triangle" w="med" len="med"/>
            <a:tailEnd type="triangle" w="med" len="med"/>
          </a:ln>
          <a:effectLst/>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pPr>
              <a:defRPr/>
            </a:pPr>
            <a:endParaRPr lang="en-US" dirty="0">
              <a:ea typeface="ＭＳ Ｐゴシック" pitchFamily="48" charset="-128"/>
            </a:endParaRPr>
          </a:p>
        </p:txBody>
      </p:sp>
      <p:sp>
        <p:nvSpPr>
          <p:cNvPr id="6" name="Arc 5"/>
          <p:cNvSpPr/>
          <p:nvPr/>
        </p:nvSpPr>
        <p:spPr bwMode="auto">
          <a:xfrm>
            <a:off x="7620000" y="1600200"/>
            <a:ext cx="685800" cy="2590800"/>
          </a:xfrm>
          <a:prstGeom prst="arc">
            <a:avLst>
              <a:gd name="adj1" fmla="val 16791952"/>
              <a:gd name="adj2" fmla="val 4824974"/>
            </a:avLst>
          </a:prstGeom>
          <a:noFill/>
          <a:ln w="9525" cap="flat" cmpd="sng" algn="ctr">
            <a:solidFill>
              <a:schemeClr val="tx1"/>
            </a:solidFill>
            <a:prstDash val="solid"/>
            <a:round/>
            <a:headEnd type="triangle" w="med" len="med"/>
            <a:tailEnd type="triangle" w="med" len="med"/>
          </a:ln>
          <a:effectLst/>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pPr>
              <a:defRPr/>
            </a:pPr>
            <a:endParaRPr lang="en-US" dirty="0">
              <a:ea typeface="ＭＳ Ｐゴシック" pitchFamily="48" charset="-128"/>
            </a:endParaRPr>
          </a:p>
        </p:txBody>
      </p:sp>
    </p:spTree>
    <p:extLst>
      <p:ext uri="{BB962C8B-B14F-4D97-AF65-F5344CB8AC3E}">
        <p14:creationId xmlns:p14="http://schemas.microsoft.com/office/powerpoint/2010/main" val="1172273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ight Arrow 8"/>
          <p:cNvSpPr/>
          <p:nvPr/>
        </p:nvSpPr>
        <p:spPr>
          <a:xfrm>
            <a:off x="381000" y="381000"/>
            <a:ext cx="8610600" cy="2362200"/>
          </a:xfrm>
          <a:prstGeom prst="rightArrow">
            <a:avLst/>
          </a:prstGeom>
          <a:ln>
            <a:solidFill>
              <a:schemeClr val="tx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a:spLocks noChangeArrowheads="1"/>
          </p:cNvSpPr>
          <p:nvPr/>
        </p:nvSpPr>
        <p:spPr bwMode="auto">
          <a:xfrm>
            <a:off x="2244725" y="1066800"/>
            <a:ext cx="914400" cy="914400"/>
          </a:xfrm>
          <a:prstGeom prst="ellipse">
            <a:avLst/>
          </a:prstGeom>
          <a:solidFill>
            <a:srgbClr val="FFFF0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5" name="Oval 4"/>
          <p:cNvSpPr>
            <a:spLocks noChangeArrowheads="1"/>
          </p:cNvSpPr>
          <p:nvPr/>
        </p:nvSpPr>
        <p:spPr bwMode="auto">
          <a:xfrm>
            <a:off x="3665537" y="1066800"/>
            <a:ext cx="914400" cy="914400"/>
          </a:xfrm>
          <a:prstGeom prst="ellipse">
            <a:avLst/>
          </a:prstGeom>
          <a:solidFill>
            <a:srgbClr val="92D05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6" name="Oval 5"/>
          <p:cNvSpPr>
            <a:spLocks noChangeArrowheads="1"/>
          </p:cNvSpPr>
          <p:nvPr/>
        </p:nvSpPr>
        <p:spPr bwMode="auto">
          <a:xfrm>
            <a:off x="5173662" y="1066800"/>
            <a:ext cx="914400" cy="914400"/>
          </a:xfrm>
          <a:prstGeom prst="ellipse">
            <a:avLst/>
          </a:prstGeom>
          <a:solidFill>
            <a:srgbClr val="00B0F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b="1"/>
          </a:p>
        </p:txBody>
      </p:sp>
      <p:sp>
        <p:nvSpPr>
          <p:cNvPr id="7" name="Oval 6"/>
          <p:cNvSpPr>
            <a:spLocks noChangeArrowheads="1"/>
          </p:cNvSpPr>
          <p:nvPr/>
        </p:nvSpPr>
        <p:spPr bwMode="auto">
          <a:xfrm>
            <a:off x="685800" y="1066800"/>
            <a:ext cx="914400" cy="914400"/>
          </a:xfrm>
          <a:prstGeom prst="ellipse">
            <a:avLst/>
          </a:prstGeom>
          <a:solidFill>
            <a:srgbClr val="7030A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8" name="Oval 7"/>
          <p:cNvSpPr>
            <a:spLocks noChangeArrowheads="1"/>
          </p:cNvSpPr>
          <p:nvPr/>
        </p:nvSpPr>
        <p:spPr bwMode="auto">
          <a:xfrm>
            <a:off x="6638925" y="1066800"/>
            <a:ext cx="914400" cy="914400"/>
          </a:xfrm>
          <a:prstGeom prst="ellipse">
            <a:avLst/>
          </a:prstGeom>
          <a:solidFill>
            <a:srgbClr val="FF000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10" name="Title 1"/>
          <p:cNvSpPr>
            <a:spLocks noGrp="1" noChangeArrowheads="1"/>
          </p:cNvSpPr>
          <p:nvPr/>
        </p:nvSpPr>
        <p:spPr bwMode="auto">
          <a:xfrm>
            <a:off x="226720" y="152400"/>
            <a:ext cx="4422776"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2pPr>
            <a:lvl3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3pPr>
            <a:lvl4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4pPr>
            <a:lvl5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5pPr>
            <a:lvl6pPr marL="4572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6pPr>
            <a:lvl7pPr marL="9144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7pPr>
            <a:lvl8pPr marL="13716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8pPr>
            <a:lvl9pPr marL="18288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9pPr>
          </a:lstStyle>
          <a:p>
            <a:r>
              <a:rPr lang="en-US" altLang="en-US" dirty="0" smtClean="0">
                <a:solidFill>
                  <a:schemeClr val="tx1"/>
                </a:solidFill>
              </a:rPr>
              <a:t>Research Process (in theory)</a:t>
            </a:r>
          </a:p>
        </p:txBody>
      </p:sp>
      <p:sp>
        <p:nvSpPr>
          <p:cNvPr id="13" name="Title 1"/>
          <p:cNvSpPr>
            <a:spLocks noGrp="1" noChangeArrowheads="1"/>
          </p:cNvSpPr>
          <p:nvPr/>
        </p:nvSpPr>
        <p:spPr bwMode="auto">
          <a:xfrm>
            <a:off x="226720" y="2971800"/>
            <a:ext cx="389601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2pPr>
            <a:lvl3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3pPr>
            <a:lvl4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4pPr>
            <a:lvl5pPr algn="l" rtl="0" eaLnBrk="0" fontAlgn="base" hangingPunct="0">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5pPr>
            <a:lvl6pPr marL="4572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6pPr>
            <a:lvl7pPr marL="9144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7pPr>
            <a:lvl8pPr marL="13716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8pPr>
            <a:lvl9pPr marL="1828800" algn="l" rtl="0" fontAlgn="base">
              <a:spcBef>
                <a:spcPct val="0"/>
              </a:spcBef>
              <a:spcAft>
                <a:spcPct val="0"/>
              </a:spcAft>
              <a:defRPr sz="2800" b="1">
                <a:solidFill>
                  <a:schemeClr val="bg1"/>
                </a:solidFill>
                <a:latin typeface="Arial" pitchFamily="-106" charset="0"/>
                <a:ea typeface="ＭＳ Ｐゴシック" pitchFamily="-106" charset="-128"/>
                <a:cs typeface="ＭＳ Ｐゴシック" pitchFamily="-106" charset="-128"/>
              </a:defRPr>
            </a:lvl9pPr>
          </a:lstStyle>
          <a:p>
            <a:r>
              <a:rPr lang="en-US" altLang="en-US" dirty="0" smtClean="0">
                <a:solidFill>
                  <a:schemeClr val="tx1"/>
                </a:solidFill>
              </a:rPr>
              <a:t>Research Process Reality</a:t>
            </a:r>
          </a:p>
        </p:txBody>
      </p:sp>
      <p:sp>
        <p:nvSpPr>
          <p:cNvPr id="14" name="Oval 13"/>
          <p:cNvSpPr>
            <a:spLocks noChangeArrowheads="1"/>
          </p:cNvSpPr>
          <p:nvPr/>
        </p:nvSpPr>
        <p:spPr bwMode="auto">
          <a:xfrm>
            <a:off x="2697162" y="4878387"/>
            <a:ext cx="914400" cy="914400"/>
          </a:xfrm>
          <a:prstGeom prst="ellipse">
            <a:avLst/>
          </a:prstGeom>
          <a:solidFill>
            <a:srgbClr val="FFFF0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15" name="Oval 14"/>
          <p:cNvSpPr>
            <a:spLocks noChangeArrowheads="1"/>
          </p:cNvSpPr>
          <p:nvPr/>
        </p:nvSpPr>
        <p:spPr bwMode="auto">
          <a:xfrm>
            <a:off x="4117974" y="4878387"/>
            <a:ext cx="914400" cy="914400"/>
          </a:xfrm>
          <a:prstGeom prst="ellipse">
            <a:avLst/>
          </a:prstGeom>
          <a:solidFill>
            <a:srgbClr val="92D05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16" name="Oval 15"/>
          <p:cNvSpPr>
            <a:spLocks noChangeArrowheads="1"/>
          </p:cNvSpPr>
          <p:nvPr/>
        </p:nvSpPr>
        <p:spPr bwMode="auto">
          <a:xfrm>
            <a:off x="5626099" y="4878387"/>
            <a:ext cx="914400" cy="914400"/>
          </a:xfrm>
          <a:prstGeom prst="ellipse">
            <a:avLst/>
          </a:prstGeom>
          <a:solidFill>
            <a:srgbClr val="00B0F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b="1"/>
          </a:p>
        </p:txBody>
      </p:sp>
      <p:sp>
        <p:nvSpPr>
          <p:cNvPr id="17" name="Oval 16"/>
          <p:cNvSpPr>
            <a:spLocks noChangeArrowheads="1"/>
          </p:cNvSpPr>
          <p:nvPr/>
        </p:nvSpPr>
        <p:spPr bwMode="auto">
          <a:xfrm>
            <a:off x="1138237" y="4878387"/>
            <a:ext cx="914400" cy="914400"/>
          </a:xfrm>
          <a:prstGeom prst="ellipse">
            <a:avLst/>
          </a:prstGeom>
          <a:solidFill>
            <a:srgbClr val="7030A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18" name="Oval 17"/>
          <p:cNvSpPr>
            <a:spLocks noChangeArrowheads="1"/>
          </p:cNvSpPr>
          <p:nvPr/>
        </p:nvSpPr>
        <p:spPr bwMode="auto">
          <a:xfrm>
            <a:off x="7091362" y="4878387"/>
            <a:ext cx="914400" cy="914400"/>
          </a:xfrm>
          <a:prstGeom prst="ellipse">
            <a:avLst/>
          </a:prstGeom>
          <a:solidFill>
            <a:srgbClr val="FF0000"/>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19" name="Right Arrow 18"/>
          <p:cNvSpPr>
            <a:spLocks noChangeArrowheads="1"/>
          </p:cNvSpPr>
          <p:nvPr/>
        </p:nvSpPr>
        <p:spPr bwMode="auto">
          <a:xfrm>
            <a:off x="2144712" y="5154612"/>
            <a:ext cx="501650" cy="360362"/>
          </a:xfrm>
          <a:prstGeom prst="rightArrow">
            <a:avLst>
              <a:gd name="adj1" fmla="val 50000"/>
              <a:gd name="adj2" fmla="val 50024"/>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0" name="Curved Up Arrow 19"/>
          <p:cNvSpPr>
            <a:spLocks noChangeArrowheads="1"/>
          </p:cNvSpPr>
          <p:nvPr/>
        </p:nvSpPr>
        <p:spPr bwMode="auto">
          <a:xfrm rot="10800000">
            <a:off x="1698624" y="4308474"/>
            <a:ext cx="1216025" cy="569913"/>
          </a:xfrm>
          <a:prstGeom prst="curvedUpArrow">
            <a:avLst>
              <a:gd name="adj1" fmla="val 24982"/>
              <a:gd name="adj2" fmla="val 49974"/>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1" name="Curved Down Arrow 20"/>
          <p:cNvSpPr>
            <a:spLocks noChangeArrowheads="1"/>
          </p:cNvSpPr>
          <p:nvPr/>
        </p:nvSpPr>
        <p:spPr bwMode="auto">
          <a:xfrm rot="10800000">
            <a:off x="4391024" y="6049962"/>
            <a:ext cx="3384550" cy="731837"/>
          </a:xfrm>
          <a:prstGeom prst="curvedDownArrow">
            <a:avLst>
              <a:gd name="adj1" fmla="val 25008"/>
              <a:gd name="adj2" fmla="val 49973"/>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2" name="Right Arrow 21"/>
          <p:cNvSpPr>
            <a:spLocks noChangeArrowheads="1"/>
          </p:cNvSpPr>
          <p:nvPr/>
        </p:nvSpPr>
        <p:spPr bwMode="auto">
          <a:xfrm rot="10800000">
            <a:off x="3624262" y="4975224"/>
            <a:ext cx="395287" cy="360363"/>
          </a:xfrm>
          <a:prstGeom prst="rightArrow">
            <a:avLst>
              <a:gd name="adj1" fmla="val 50000"/>
              <a:gd name="adj2" fmla="val 4993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3" name="Right Arrow 22"/>
          <p:cNvSpPr>
            <a:spLocks noChangeArrowheads="1"/>
          </p:cNvSpPr>
          <p:nvPr/>
        </p:nvSpPr>
        <p:spPr bwMode="auto">
          <a:xfrm>
            <a:off x="3709987" y="5383212"/>
            <a:ext cx="395287" cy="360362"/>
          </a:xfrm>
          <a:prstGeom prst="rightArrow">
            <a:avLst>
              <a:gd name="adj1" fmla="val 50000"/>
              <a:gd name="adj2" fmla="val 4993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4" name="Curved Down Arrow 23"/>
          <p:cNvSpPr>
            <a:spLocks noChangeArrowheads="1"/>
          </p:cNvSpPr>
          <p:nvPr/>
        </p:nvSpPr>
        <p:spPr bwMode="auto">
          <a:xfrm>
            <a:off x="1222374" y="3989387"/>
            <a:ext cx="3384550" cy="731837"/>
          </a:xfrm>
          <a:prstGeom prst="curvedDownArrow">
            <a:avLst>
              <a:gd name="adj1" fmla="val 25008"/>
              <a:gd name="adj2" fmla="val 49973"/>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5" name="Right Arrow 24"/>
          <p:cNvSpPr>
            <a:spLocks noChangeArrowheads="1"/>
          </p:cNvSpPr>
          <p:nvPr/>
        </p:nvSpPr>
        <p:spPr bwMode="auto">
          <a:xfrm>
            <a:off x="5108574" y="5022849"/>
            <a:ext cx="500063" cy="360363"/>
          </a:xfrm>
          <a:prstGeom prst="rightArrow">
            <a:avLst>
              <a:gd name="adj1" fmla="val 50000"/>
              <a:gd name="adj2" fmla="val 49866"/>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6" name="Right Arrow 25"/>
          <p:cNvSpPr>
            <a:spLocks noChangeArrowheads="1"/>
          </p:cNvSpPr>
          <p:nvPr/>
        </p:nvSpPr>
        <p:spPr bwMode="auto">
          <a:xfrm rot="10800000">
            <a:off x="5075237" y="5383212"/>
            <a:ext cx="500062" cy="360362"/>
          </a:xfrm>
          <a:prstGeom prst="rightArrow">
            <a:avLst>
              <a:gd name="adj1" fmla="val 50000"/>
              <a:gd name="adj2" fmla="val 49866"/>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7" name="Curved Down Arrow 26"/>
          <p:cNvSpPr>
            <a:spLocks noChangeArrowheads="1"/>
          </p:cNvSpPr>
          <p:nvPr/>
        </p:nvSpPr>
        <p:spPr bwMode="auto">
          <a:xfrm>
            <a:off x="3311524" y="3984624"/>
            <a:ext cx="4464050" cy="731838"/>
          </a:xfrm>
          <a:prstGeom prst="curvedDownArrow">
            <a:avLst>
              <a:gd name="adj1" fmla="val 24964"/>
              <a:gd name="adj2" fmla="val 49984"/>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8" name="Curved Up Arrow 27"/>
          <p:cNvSpPr>
            <a:spLocks noChangeArrowheads="1"/>
          </p:cNvSpPr>
          <p:nvPr/>
        </p:nvSpPr>
        <p:spPr bwMode="auto">
          <a:xfrm rot="10800000">
            <a:off x="6137274" y="4254499"/>
            <a:ext cx="1216025" cy="569913"/>
          </a:xfrm>
          <a:prstGeom prst="curvedUpArrow">
            <a:avLst>
              <a:gd name="adj1" fmla="val 24982"/>
              <a:gd name="adj2" fmla="val 49974"/>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29" name="Curved Down Arrow 28"/>
          <p:cNvSpPr>
            <a:spLocks noChangeArrowheads="1"/>
          </p:cNvSpPr>
          <p:nvPr/>
        </p:nvSpPr>
        <p:spPr bwMode="auto">
          <a:xfrm rot="10800000">
            <a:off x="2882899" y="5961062"/>
            <a:ext cx="3384550" cy="731837"/>
          </a:xfrm>
          <a:prstGeom prst="curvedDownArrow">
            <a:avLst>
              <a:gd name="adj1" fmla="val 25008"/>
              <a:gd name="adj2" fmla="val 49973"/>
              <a:gd name="adj3" fmla="val 2500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
        <p:nvSpPr>
          <p:cNvPr id="30" name="Right Arrow 29"/>
          <p:cNvSpPr>
            <a:spLocks noChangeArrowheads="1"/>
          </p:cNvSpPr>
          <p:nvPr/>
        </p:nvSpPr>
        <p:spPr bwMode="auto">
          <a:xfrm>
            <a:off x="6618287" y="5168899"/>
            <a:ext cx="395287" cy="360363"/>
          </a:xfrm>
          <a:prstGeom prst="rightArrow">
            <a:avLst>
              <a:gd name="adj1" fmla="val 50000"/>
              <a:gd name="adj2" fmla="val 49930"/>
            </a:avLst>
          </a:prstGeom>
          <a:solidFill>
            <a:schemeClr val="accent1"/>
          </a:solidFill>
          <a:ln w="9525" algn="ctr">
            <a:solidFill>
              <a:schemeClr val="tx1"/>
            </a:solidFill>
            <a:round/>
            <a:headEnd/>
            <a:tailEnd/>
          </a:ln>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endParaRPr lang="en-US" altLang="en-US"/>
          </a:p>
        </p:txBody>
      </p:sp>
    </p:spTree>
    <p:extLst>
      <p:ext uri="{BB962C8B-B14F-4D97-AF65-F5344CB8AC3E}">
        <p14:creationId xmlns:p14="http://schemas.microsoft.com/office/powerpoint/2010/main" val="762434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Formulate a problem, Choosing a topic</a:t>
            </a:r>
            <a:endParaRPr lang="en-US" dirty="0"/>
          </a:p>
        </p:txBody>
      </p:sp>
      <p:sp>
        <p:nvSpPr>
          <p:cNvPr id="3" name="Content Placeholder 2"/>
          <p:cNvSpPr>
            <a:spLocks noGrp="1"/>
          </p:cNvSpPr>
          <p:nvPr>
            <p:ph idx="1"/>
          </p:nvPr>
        </p:nvSpPr>
        <p:spPr>
          <a:xfrm>
            <a:off x="533400" y="1295400"/>
            <a:ext cx="8229600" cy="5029200"/>
          </a:xfrm>
        </p:spPr>
        <p:txBody>
          <a:bodyPr>
            <a:noAutofit/>
          </a:bodyPr>
          <a:lstStyle/>
          <a:p>
            <a:pPr>
              <a:defRPr/>
            </a:pPr>
            <a:r>
              <a:rPr lang="en-US" sz="2400" dirty="0"/>
              <a:t>Select a topic you are interested in </a:t>
            </a:r>
          </a:p>
          <a:p>
            <a:pPr lvl="1">
              <a:buFont typeface="Wingdings" pitchFamily="2" charset="2"/>
              <a:buChar char="§"/>
              <a:defRPr/>
            </a:pPr>
            <a:r>
              <a:rPr lang="en-US" sz="2400" dirty="0"/>
              <a:t>You want to be fascinated throughout the process and less likely to lose motivation.</a:t>
            </a:r>
          </a:p>
          <a:p>
            <a:pPr>
              <a:defRPr/>
            </a:pPr>
            <a:r>
              <a:rPr lang="en-US" sz="2400" dirty="0" smtClean="0"/>
              <a:t>Choose </a:t>
            </a:r>
            <a:r>
              <a:rPr lang="en-US" sz="2400" dirty="0"/>
              <a:t>a topic with a feasible focus. </a:t>
            </a:r>
          </a:p>
          <a:p>
            <a:pPr lvl="1">
              <a:buFont typeface="Wingdings" pitchFamily="2" charset="2"/>
              <a:buChar char="§"/>
              <a:defRPr/>
            </a:pPr>
            <a:r>
              <a:rPr lang="en-US" sz="2400" dirty="0"/>
              <a:t>Keep the focus clear and defined and it will be easier to complete than something huge like "headaches</a:t>
            </a:r>
            <a:r>
              <a:rPr lang="en-US" sz="2400" dirty="0" smtClean="0"/>
              <a:t>“</a:t>
            </a:r>
          </a:p>
          <a:p>
            <a:r>
              <a:rPr lang="en-US" altLang="en-US" sz="2400" dirty="0" smtClean="0"/>
              <a:t>Look at key journal editorials/news</a:t>
            </a:r>
          </a:p>
          <a:p>
            <a:pPr lvl="1"/>
            <a:r>
              <a:rPr lang="en-US" altLang="en-US" sz="2400" dirty="0" smtClean="0">
                <a:hlinkClick r:id="rId2"/>
              </a:rPr>
              <a:t>Journal Citation Reports</a:t>
            </a:r>
            <a:endParaRPr lang="en-US" altLang="en-US" sz="2400" dirty="0" smtClean="0"/>
          </a:p>
          <a:p>
            <a:pPr lvl="2"/>
            <a:r>
              <a:rPr lang="en-US" altLang="en-US" dirty="0" smtClean="0"/>
              <a:t>Medicine, General </a:t>
            </a:r>
          </a:p>
          <a:p>
            <a:pPr lvl="2"/>
            <a:r>
              <a:rPr lang="en-US" altLang="en-US" dirty="0" smtClean="0"/>
              <a:t>Multidisciplinary Sciences</a:t>
            </a:r>
          </a:p>
          <a:p>
            <a:pPr lvl="1"/>
            <a:r>
              <a:rPr lang="en-US" altLang="en-US" sz="2400" dirty="0" smtClean="0">
                <a:hlinkClick r:id="rId3"/>
              </a:rPr>
              <a:t>Web of Science</a:t>
            </a:r>
            <a:endParaRPr lang="en-US" altLang="en-US" sz="2400" dirty="0" smtClean="0"/>
          </a:p>
          <a:p>
            <a:pPr lvl="2"/>
            <a:r>
              <a:rPr lang="en-US" altLang="en-US" dirty="0" smtClean="0"/>
              <a:t>Hot Topics</a:t>
            </a:r>
          </a:p>
          <a:p>
            <a:pPr lvl="2"/>
            <a:r>
              <a:rPr lang="en-US" altLang="en-US" dirty="0" smtClean="0"/>
              <a:t>Highly Cited</a:t>
            </a:r>
          </a:p>
        </p:txBody>
      </p:sp>
    </p:spTree>
    <p:extLst>
      <p:ext uri="{BB962C8B-B14F-4D97-AF65-F5344CB8AC3E}">
        <p14:creationId xmlns:p14="http://schemas.microsoft.com/office/powerpoint/2010/main" val="22273076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Formulate a problem, Choosing a topic</a:t>
            </a:r>
            <a:endParaRPr lang="en-US" dirty="0"/>
          </a:p>
        </p:txBody>
      </p:sp>
      <p:sp>
        <p:nvSpPr>
          <p:cNvPr id="3" name="Content Placeholder 2"/>
          <p:cNvSpPr>
            <a:spLocks noGrp="1"/>
          </p:cNvSpPr>
          <p:nvPr>
            <p:ph idx="1"/>
          </p:nvPr>
        </p:nvSpPr>
        <p:spPr/>
        <p:txBody>
          <a:bodyPr>
            <a:normAutofit/>
          </a:bodyPr>
          <a:lstStyle/>
          <a:p>
            <a:pPr>
              <a:defRPr/>
            </a:pPr>
            <a:r>
              <a:rPr lang="en-US" sz="2400" dirty="0" smtClean="0"/>
              <a:t>Get </a:t>
            </a:r>
            <a:r>
              <a:rPr lang="en-US" sz="2400" dirty="0"/>
              <a:t>Help - get it early and often.</a:t>
            </a:r>
          </a:p>
          <a:p>
            <a:pPr lvl="1">
              <a:buFont typeface="Wingdings" pitchFamily="2" charset="2"/>
              <a:buChar char="§"/>
              <a:defRPr/>
            </a:pPr>
            <a:r>
              <a:rPr lang="en-US" sz="2400" dirty="0"/>
              <a:t>Solicit opinions before you begin, review drafts once start them</a:t>
            </a:r>
          </a:p>
          <a:p>
            <a:pPr>
              <a:defRPr/>
            </a:pPr>
            <a:r>
              <a:rPr lang="en-US" sz="2400" dirty="0"/>
              <a:t>You may want to start out with a general idea, review the literature of that area, and then refine your problem based on what you have found.</a:t>
            </a:r>
          </a:p>
          <a:p>
            <a:endParaRPr lang="en-US" dirty="0"/>
          </a:p>
        </p:txBody>
      </p:sp>
    </p:spTree>
    <p:extLst>
      <p:ext uri="{BB962C8B-B14F-4D97-AF65-F5344CB8AC3E}">
        <p14:creationId xmlns:p14="http://schemas.microsoft.com/office/powerpoint/2010/main" val="342734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Getting Started</a:t>
            </a:r>
            <a:endParaRPr lang="en-US" dirty="0"/>
          </a:p>
        </p:txBody>
      </p:sp>
      <p:sp>
        <p:nvSpPr>
          <p:cNvPr id="3" name="Content Placeholder 2"/>
          <p:cNvSpPr>
            <a:spLocks noGrp="1"/>
          </p:cNvSpPr>
          <p:nvPr>
            <p:ph idx="1"/>
          </p:nvPr>
        </p:nvSpPr>
        <p:spPr/>
        <p:txBody>
          <a:bodyPr>
            <a:normAutofit fontScale="85000" lnSpcReduction="20000"/>
          </a:bodyPr>
          <a:lstStyle/>
          <a:p>
            <a:r>
              <a:rPr lang="en-US" altLang="en-US" dirty="0" smtClean="0"/>
              <a:t>Find out what information is available</a:t>
            </a:r>
          </a:p>
          <a:p>
            <a:pPr lvl="1"/>
            <a:r>
              <a:rPr lang="en-US" altLang="en-US" dirty="0" smtClean="0"/>
              <a:t>OMNI</a:t>
            </a:r>
          </a:p>
          <a:p>
            <a:pPr lvl="1"/>
            <a:r>
              <a:rPr lang="en-US" altLang="en-US" dirty="0" smtClean="0"/>
              <a:t>PubMed</a:t>
            </a:r>
          </a:p>
          <a:p>
            <a:pPr lvl="1"/>
            <a:r>
              <a:rPr lang="en-US" altLang="en-US" dirty="0" smtClean="0"/>
              <a:t>Your </a:t>
            </a:r>
            <a:r>
              <a:rPr lang="en-US" altLang="en-US" dirty="0" err="1" smtClean="0"/>
              <a:t>favourite</a:t>
            </a:r>
            <a:r>
              <a:rPr lang="en-US" altLang="en-US" dirty="0" smtClean="0"/>
              <a:t> search tool</a:t>
            </a:r>
          </a:p>
          <a:p>
            <a:r>
              <a:rPr lang="en-US" altLang="en-US" dirty="0" smtClean="0"/>
              <a:t>Do some background reading</a:t>
            </a:r>
          </a:p>
          <a:p>
            <a:pPr lvl="1"/>
            <a:r>
              <a:rPr lang="en-US" altLang="en-US" dirty="0" smtClean="0"/>
              <a:t>Find a review article </a:t>
            </a:r>
          </a:p>
          <a:p>
            <a:pPr lvl="2"/>
            <a:r>
              <a:rPr lang="en-US" altLang="en-US" dirty="0" smtClean="0"/>
              <a:t>Use a database filter (</a:t>
            </a:r>
            <a:r>
              <a:rPr lang="en-US" altLang="en-US" dirty="0" err="1" smtClean="0"/>
              <a:t>Pubmed</a:t>
            </a:r>
            <a:r>
              <a:rPr lang="en-US" altLang="en-US" dirty="0" smtClean="0"/>
              <a:t>, Scopus, </a:t>
            </a:r>
            <a:r>
              <a:rPr lang="en-US" altLang="en-US" dirty="0" err="1" smtClean="0"/>
              <a:t>WoS</a:t>
            </a:r>
            <a:r>
              <a:rPr lang="en-US" altLang="en-US" dirty="0" smtClean="0"/>
              <a:t>)</a:t>
            </a:r>
          </a:p>
          <a:p>
            <a:pPr lvl="2"/>
            <a:r>
              <a:rPr lang="en-US" altLang="en-US" dirty="0" smtClean="0"/>
              <a:t>Use </a:t>
            </a:r>
            <a:r>
              <a:rPr lang="en-US" altLang="en-US" b="1" dirty="0" smtClean="0"/>
              <a:t>review</a:t>
            </a:r>
            <a:r>
              <a:rPr lang="en-US" altLang="en-US" dirty="0" smtClean="0"/>
              <a:t> as a search term</a:t>
            </a:r>
          </a:p>
          <a:p>
            <a:pPr lvl="1"/>
            <a:r>
              <a:rPr lang="en-US" altLang="en-US" dirty="0" smtClean="0"/>
              <a:t>Find a book</a:t>
            </a:r>
          </a:p>
          <a:p>
            <a:pPr lvl="2"/>
            <a:r>
              <a:rPr lang="en-US" altLang="en-US" dirty="0" smtClean="0"/>
              <a:t>Look at the Table of Contents</a:t>
            </a:r>
          </a:p>
          <a:p>
            <a:pPr lvl="1"/>
            <a:r>
              <a:rPr lang="en-US" altLang="en-US" dirty="0" smtClean="0"/>
              <a:t>Find an encyclopedia entry</a:t>
            </a:r>
          </a:p>
          <a:p>
            <a:pPr lvl="2"/>
            <a:r>
              <a:rPr lang="en-US" altLang="en-US" dirty="0" smtClean="0"/>
              <a:t>Often provide background readings</a:t>
            </a:r>
          </a:p>
        </p:txBody>
      </p:sp>
    </p:spTree>
    <p:extLst>
      <p:ext uri="{BB962C8B-B14F-4D97-AF65-F5344CB8AC3E}">
        <p14:creationId xmlns:p14="http://schemas.microsoft.com/office/powerpoint/2010/main" val="3450188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Example: AIDS in Africa</a:t>
            </a:r>
            <a:endParaRPr lang="en-US" dirty="0"/>
          </a:p>
        </p:txBody>
      </p:sp>
      <p:pic>
        <p:nvPicPr>
          <p:cNvPr id="4" name="Content Placeholder 3"/>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11" y="1676400"/>
            <a:ext cx="9307711" cy="4937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0031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Narrowing your topic</a:t>
            </a:r>
            <a:endParaRPr lang="en-US" dirty="0"/>
          </a:p>
        </p:txBody>
      </p:sp>
      <p:sp>
        <p:nvSpPr>
          <p:cNvPr id="3" name="Content Placeholder 2"/>
          <p:cNvSpPr>
            <a:spLocks noGrp="1"/>
          </p:cNvSpPr>
          <p:nvPr>
            <p:ph idx="1"/>
          </p:nvPr>
        </p:nvSpPr>
        <p:spPr/>
        <p:txBody>
          <a:bodyPr/>
          <a:lstStyle/>
          <a:p>
            <a:pPr>
              <a:defRPr/>
            </a:pPr>
            <a:r>
              <a:rPr lang="en-US" dirty="0"/>
              <a:t>Pick one or two aspects to focus on</a:t>
            </a:r>
          </a:p>
          <a:p>
            <a:pPr>
              <a:defRPr/>
            </a:pPr>
            <a:r>
              <a:rPr lang="en-US" dirty="0"/>
              <a:t>Go deeper into these areas</a:t>
            </a:r>
          </a:p>
          <a:p>
            <a:pPr>
              <a:defRPr/>
            </a:pPr>
            <a:r>
              <a:rPr lang="en-US" altLang="en-US" dirty="0"/>
              <a:t>Think of questions about these aspects</a:t>
            </a:r>
          </a:p>
          <a:p>
            <a:pPr lvl="1">
              <a:defRPr/>
            </a:pPr>
            <a:r>
              <a:rPr lang="en-US" altLang="en-US" dirty="0"/>
              <a:t>What population do you want to study?</a:t>
            </a:r>
          </a:p>
          <a:p>
            <a:pPr lvl="1">
              <a:defRPr/>
            </a:pPr>
            <a:r>
              <a:rPr lang="en-US" altLang="en-US" dirty="0"/>
              <a:t>What is the relationship between an issue/intervention and a particular outcome?</a:t>
            </a:r>
          </a:p>
          <a:p>
            <a:pPr lvl="1">
              <a:defRPr/>
            </a:pPr>
            <a:r>
              <a:rPr lang="en-US" altLang="en-US" dirty="0"/>
              <a:t>What is the relationship between an independent variable and a particular dependent variable?</a:t>
            </a:r>
          </a:p>
          <a:p>
            <a:endParaRPr lang="en-US" dirty="0"/>
          </a:p>
        </p:txBody>
      </p:sp>
    </p:spTree>
    <p:extLst>
      <p:ext uri="{BB962C8B-B14F-4D97-AF65-F5344CB8AC3E}">
        <p14:creationId xmlns:p14="http://schemas.microsoft.com/office/powerpoint/2010/main" val="31630772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Example: AIDS in Africa</a:t>
            </a:r>
            <a:endParaRPr lang="en-US" dirty="0"/>
          </a:p>
        </p:txBody>
      </p:sp>
      <p:sp>
        <p:nvSpPr>
          <p:cNvPr id="3" name="Content Placeholder 2"/>
          <p:cNvSpPr>
            <a:spLocks noGrp="1"/>
          </p:cNvSpPr>
          <p:nvPr>
            <p:ph idx="1"/>
          </p:nvPr>
        </p:nvSpPr>
        <p:spPr/>
        <p:txBody>
          <a:bodyPr>
            <a:normAutofit fontScale="77500" lnSpcReduction="20000"/>
          </a:bodyPr>
          <a:lstStyle/>
          <a:p>
            <a:r>
              <a:rPr lang="en-US" altLang="en-US" dirty="0" smtClean="0"/>
              <a:t>Malnutrition</a:t>
            </a:r>
          </a:p>
          <a:p>
            <a:pPr lvl="1"/>
            <a:r>
              <a:rPr lang="en-US" altLang="en-US" dirty="0" smtClean="0"/>
              <a:t>What impact does AIDS have on malnutrition? </a:t>
            </a:r>
          </a:p>
          <a:p>
            <a:pPr lvl="1"/>
            <a:r>
              <a:rPr lang="en-US" altLang="en-US" dirty="0" smtClean="0"/>
              <a:t>What is being done to combat this issue?  </a:t>
            </a:r>
          </a:p>
          <a:p>
            <a:pPr lvl="1"/>
            <a:r>
              <a:rPr lang="en-US" altLang="en-US" dirty="0" smtClean="0"/>
              <a:t>Are theses interventions effective? </a:t>
            </a:r>
          </a:p>
          <a:p>
            <a:pPr lvl="1"/>
            <a:r>
              <a:rPr lang="en-US" altLang="en-US" dirty="0" smtClean="0"/>
              <a:t>What more can be done?</a:t>
            </a:r>
          </a:p>
          <a:p>
            <a:r>
              <a:rPr lang="en-US" altLang="en-US" dirty="0" smtClean="0"/>
              <a:t>Poverty</a:t>
            </a:r>
          </a:p>
          <a:p>
            <a:pPr lvl="1"/>
            <a:r>
              <a:rPr lang="en-US" altLang="en-US" dirty="0" smtClean="0"/>
              <a:t>What is the relationship between AIDS and poverty?  </a:t>
            </a:r>
          </a:p>
          <a:p>
            <a:pPr lvl="1"/>
            <a:r>
              <a:rPr lang="en-US" altLang="en-US" dirty="0" smtClean="0"/>
              <a:t>What other factors are involved?</a:t>
            </a:r>
          </a:p>
          <a:p>
            <a:pPr lvl="1"/>
            <a:r>
              <a:rPr lang="en-US" altLang="en-US" dirty="0" smtClean="0"/>
              <a:t>What programs exist to tackle this problem?</a:t>
            </a:r>
          </a:p>
          <a:p>
            <a:pPr lvl="1"/>
            <a:r>
              <a:rPr lang="en-US" altLang="en-US" dirty="0" smtClean="0"/>
              <a:t>Why do certain programs/interventions work and others not?</a:t>
            </a:r>
          </a:p>
          <a:p>
            <a:r>
              <a:rPr lang="en-US" altLang="en-US" dirty="0" smtClean="0"/>
              <a:t>Orphans</a:t>
            </a:r>
          </a:p>
          <a:p>
            <a:pPr lvl="1"/>
            <a:r>
              <a:rPr lang="en-US" altLang="en-US" dirty="0" smtClean="0"/>
              <a:t>How has AIDS affected children of parents with AIDS in Africa?</a:t>
            </a:r>
          </a:p>
        </p:txBody>
      </p:sp>
    </p:spTree>
    <p:extLst>
      <p:ext uri="{BB962C8B-B14F-4D97-AF65-F5344CB8AC3E}">
        <p14:creationId xmlns:p14="http://schemas.microsoft.com/office/powerpoint/2010/main" val="26412453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Identify Search Terms</a:t>
            </a:r>
            <a:endParaRPr lang="en-US" dirty="0"/>
          </a:p>
        </p:txBody>
      </p:sp>
      <p:sp>
        <p:nvSpPr>
          <p:cNvPr id="3" name="Content Placeholder 2"/>
          <p:cNvSpPr>
            <a:spLocks noGrp="1"/>
          </p:cNvSpPr>
          <p:nvPr>
            <p:ph idx="1"/>
          </p:nvPr>
        </p:nvSpPr>
        <p:spPr/>
        <p:txBody>
          <a:bodyPr/>
          <a:lstStyle/>
          <a:p>
            <a:r>
              <a:rPr lang="en-US" altLang="en-US" dirty="0" smtClean="0"/>
              <a:t>Concepts/main ideas</a:t>
            </a:r>
          </a:p>
          <a:p>
            <a:r>
              <a:rPr lang="en-US" altLang="en-US" dirty="0" smtClean="0"/>
              <a:t>PICO</a:t>
            </a:r>
          </a:p>
          <a:p>
            <a:pPr lvl="1"/>
            <a:r>
              <a:rPr lang="en-US" altLang="en-US" dirty="0" smtClean="0"/>
              <a:t>Population</a:t>
            </a:r>
          </a:p>
          <a:p>
            <a:pPr lvl="1"/>
            <a:r>
              <a:rPr lang="en-US" altLang="en-US" dirty="0" smtClean="0"/>
              <a:t>Intervention</a:t>
            </a:r>
          </a:p>
          <a:p>
            <a:pPr lvl="1"/>
            <a:r>
              <a:rPr lang="en-US" altLang="en-US" dirty="0" smtClean="0"/>
              <a:t>Comparison</a:t>
            </a:r>
          </a:p>
          <a:p>
            <a:pPr lvl="1"/>
            <a:r>
              <a:rPr lang="en-US" altLang="en-US" dirty="0" smtClean="0"/>
              <a:t>Outcome</a:t>
            </a:r>
          </a:p>
          <a:p>
            <a:r>
              <a:rPr lang="en-US" altLang="en-US" dirty="0" smtClean="0"/>
              <a:t>Related terms</a:t>
            </a:r>
          </a:p>
          <a:p>
            <a:r>
              <a:rPr lang="en-US" altLang="en-US" dirty="0" smtClean="0"/>
              <a:t>Controlled vocabulary</a:t>
            </a:r>
          </a:p>
        </p:txBody>
      </p:sp>
    </p:spTree>
    <p:extLst>
      <p:ext uri="{BB962C8B-B14F-4D97-AF65-F5344CB8AC3E}">
        <p14:creationId xmlns:p14="http://schemas.microsoft.com/office/powerpoint/2010/main" val="2234364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Combining Search Terms</a:t>
            </a:r>
            <a:endParaRPr lang="en-US" dirty="0"/>
          </a:p>
        </p:txBody>
      </p:sp>
      <p:sp>
        <p:nvSpPr>
          <p:cNvPr id="3" name="Content Placeholder 2"/>
          <p:cNvSpPr>
            <a:spLocks noGrp="1"/>
          </p:cNvSpPr>
          <p:nvPr>
            <p:ph idx="1"/>
          </p:nvPr>
        </p:nvSpPr>
        <p:spPr/>
        <p:txBody>
          <a:bodyPr/>
          <a:lstStyle/>
          <a:p>
            <a:r>
              <a:rPr lang="en-US" altLang="en-US" dirty="0" smtClean="0"/>
              <a:t>Boolean operators – AND, OR, NOT</a:t>
            </a:r>
          </a:p>
          <a:p>
            <a:r>
              <a:rPr lang="en-US" altLang="en-US" dirty="0" smtClean="0"/>
              <a:t>Phrase searching – “…”</a:t>
            </a:r>
          </a:p>
          <a:p>
            <a:r>
              <a:rPr lang="en-US" altLang="en-US" dirty="0" smtClean="0"/>
              <a:t>Truncation - *</a:t>
            </a:r>
          </a:p>
          <a:p>
            <a:r>
              <a:rPr lang="en-US" altLang="en-US" dirty="0" smtClean="0"/>
              <a:t>Proximity operators – N/x, </a:t>
            </a:r>
            <a:r>
              <a:rPr lang="en-US" altLang="en-US" dirty="0" err="1" smtClean="0"/>
              <a:t>NEARx</a:t>
            </a:r>
            <a:endParaRPr lang="en-US" altLang="en-US" dirty="0" smtClean="0"/>
          </a:p>
          <a:p>
            <a:endParaRPr lang="en-US" dirty="0"/>
          </a:p>
        </p:txBody>
      </p:sp>
    </p:spTree>
    <p:extLst>
      <p:ext uri="{BB962C8B-B14F-4D97-AF65-F5344CB8AC3E}">
        <p14:creationId xmlns:p14="http://schemas.microsoft.com/office/powerpoint/2010/main" val="670508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a Literature Review</a:t>
            </a:r>
            <a:endParaRPr lang="en-US" dirty="0"/>
          </a:p>
        </p:txBody>
      </p:sp>
      <p:sp>
        <p:nvSpPr>
          <p:cNvPr id="3" name="Content Placeholder 2"/>
          <p:cNvSpPr>
            <a:spLocks noGrp="1"/>
          </p:cNvSpPr>
          <p:nvPr>
            <p:ph idx="1"/>
          </p:nvPr>
        </p:nvSpPr>
        <p:spPr/>
        <p:txBody>
          <a:bodyPr>
            <a:normAutofit fontScale="92500"/>
          </a:bodyPr>
          <a:lstStyle/>
          <a:p>
            <a:pPr>
              <a:buFont typeface="Arial" charset="0"/>
              <a:buChar char="•"/>
              <a:defRPr/>
            </a:pPr>
            <a:r>
              <a:rPr lang="en-US" b="1" dirty="0">
                <a:ea typeface="ＭＳ Ｐゴシック" pitchFamily="48" charset="-128"/>
              </a:rPr>
              <a:t>A</a:t>
            </a:r>
            <a:r>
              <a:rPr lang="en-US" dirty="0">
                <a:ea typeface="ＭＳ Ｐゴシック" pitchFamily="48" charset="-128"/>
              </a:rPr>
              <a:t> </a:t>
            </a:r>
            <a:r>
              <a:rPr lang="en-US" b="1" dirty="0">
                <a:ea typeface="ＭＳ Ｐゴシック" pitchFamily="48" charset="-128"/>
              </a:rPr>
              <a:t>literature review</a:t>
            </a:r>
            <a:r>
              <a:rPr lang="en-US" dirty="0">
                <a:ea typeface="ＭＳ Ｐゴシック" pitchFamily="48" charset="-128"/>
              </a:rPr>
              <a:t> </a:t>
            </a:r>
          </a:p>
          <a:p>
            <a:pPr lvl="1">
              <a:buSzPct val="75000"/>
              <a:buFont typeface="Wingdings" pitchFamily="2" charset="2"/>
              <a:buChar char="§"/>
              <a:defRPr/>
            </a:pPr>
            <a:r>
              <a:rPr lang="en-US" dirty="0">
                <a:ea typeface="ＭＳ Ｐゴシック" pitchFamily="48" charset="-128"/>
              </a:rPr>
              <a:t> </a:t>
            </a:r>
            <a:r>
              <a:rPr lang="en-US" dirty="0" smtClean="0">
                <a:ea typeface="ＭＳ Ｐゴシック" pitchFamily="48" charset="-128"/>
              </a:rPr>
              <a:t>Surveys </a:t>
            </a:r>
            <a:r>
              <a:rPr lang="en-US" dirty="0">
                <a:ea typeface="ＭＳ Ｐゴシック" pitchFamily="48" charset="-128"/>
              </a:rPr>
              <a:t>scholarly articles, books and other sources  </a:t>
            </a:r>
            <a:r>
              <a:rPr lang="en-US" dirty="0" smtClean="0">
                <a:ea typeface="ＭＳ Ｐゴシック" pitchFamily="48" charset="-128"/>
              </a:rPr>
              <a:t>(</a:t>
            </a:r>
            <a:r>
              <a:rPr lang="en-US" dirty="0">
                <a:ea typeface="ＭＳ Ｐゴシック" pitchFamily="48" charset="-128"/>
              </a:rPr>
              <a:t>e.g. dissertations, conference proceedings) relevant </a:t>
            </a:r>
            <a:r>
              <a:rPr lang="en-US" dirty="0" smtClean="0">
                <a:ea typeface="ＭＳ Ｐゴシック" pitchFamily="48" charset="-128"/>
              </a:rPr>
              <a:t>to </a:t>
            </a:r>
            <a:r>
              <a:rPr lang="en-US" dirty="0">
                <a:ea typeface="ＭＳ Ｐゴシック" pitchFamily="48" charset="-128"/>
              </a:rPr>
              <a:t>a particular issue, area of research, or theory.</a:t>
            </a:r>
          </a:p>
          <a:p>
            <a:pPr marL="457200" lvl="1" indent="0">
              <a:buNone/>
              <a:defRPr/>
            </a:pPr>
            <a:endParaRPr lang="en-US" dirty="0">
              <a:ea typeface="ＭＳ Ｐゴシック" pitchFamily="48" charset="-128"/>
            </a:endParaRPr>
          </a:p>
          <a:p>
            <a:pPr lvl="1">
              <a:buSzPct val="75000"/>
              <a:buFont typeface="Wingdings" pitchFamily="2" charset="2"/>
              <a:buChar char="§"/>
              <a:defRPr/>
            </a:pPr>
            <a:r>
              <a:rPr lang="en-US" dirty="0">
                <a:ea typeface="ＭＳ Ｐゴシック" pitchFamily="48" charset="-128"/>
              </a:rPr>
              <a:t>P</a:t>
            </a:r>
            <a:r>
              <a:rPr lang="en-US" dirty="0" smtClean="0">
                <a:ea typeface="ＭＳ Ｐゴシック" pitchFamily="48" charset="-128"/>
              </a:rPr>
              <a:t>rovides </a:t>
            </a:r>
            <a:r>
              <a:rPr lang="en-US" dirty="0">
                <a:ea typeface="ＭＳ Ｐゴシック" pitchFamily="48" charset="-128"/>
              </a:rPr>
              <a:t>a short description and critical evaluation of </a:t>
            </a:r>
            <a:r>
              <a:rPr lang="en-US" dirty="0" smtClean="0">
                <a:ea typeface="ＭＳ Ｐゴシック" pitchFamily="48" charset="-128"/>
              </a:rPr>
              <a:t>work </a:t>
            </a:r>
            <a:r>
              <a:rPr lang="en-US" dirty="0">
                <a:ea typeface="ＭＳ Ｐゴシック" pitchFamily="48" charset="-128"/>
              </a:rPr>
              <a:t>critical to the topic. </a:t>
            </a:r>
          </a:p>
          <a:p>
            <a:pPr lvl="1">
              <a:buFont typeface="Arial" charset="0"/>
              <a:buChar char="•"/>
              <a:defRPr/>
            </a:pPr>
            <a:endParaRPr lang="en-US" dirty="0">
              <a:ea typeface="ＭＳ Ｐゴシック" pitchFamily="48" charset="-128"/>
            </a:endParaRPr>
          </a:p>
          <a:p>
            <a:pPr lvl="1">
              <a:buSzPct val="75000"/>
              <a:buFont typeface="Wingdings" pitchFamily="2" charset="2"/>
              <a:buChar char="§"/>
              <a:defRPr/>
            </a:pPr>
            <a:r>
              <a:rPr lang="en-US" dirty="0" smtClean="0">
                <a:ea typeface="ＭＳ Ｐゴシック" pitchFamily="48" charset="-128"/>
              </a:rPr>
              <a:t>Offers </a:t>
            </a:r>
            <a:r>
              <a:rPr lang="en-US" dirty="0">
                <a:ea typeface="ＭＳ Ｐゴシック" pitchFamily="48" charset="-128"/>
              </a:rPr>
              <a:t>an overview of significant literature published </a:t>
            </a:r>
            <a:r>
              <a:rPr lang="en-US" dirty="0" smtClean="0">
                <a:ea typeface="ＭＳ Ｐゴシック" pitchFamily="48" charset="-128"/>
              </a:rPr>
              <a:t>on </a:t>
            </a:r>
            <a:r>
              <a:rPr lang="en-US" dirty="0">
                <a:ea typeface="ＭＳ Ｐゴシック" pitchFamily="48" charset="-128"/>
              </a:rPr>
              <a:t>a topic.</a:t>
            </a:r>
          </a:p>
          <a:p>
            <a:pPr lvl="1">
              <a:buSzPct val="75000"/>
              <a:defRPr/>
            </a:pPr>
            <a:endParaRPr lang="en-US" sz="1200" dirty="0">
              <a:ea typeface="ＭＳ Ｐゴシック" pitchFamily="48" charset="-128"/>
            </a:endParaRPr>
          </a:p>
        </p:txBody>
      </p:sp>
    </p:spTree>
    <p:extLst>
      <p:ext uri="{BB962C8B-B14F-4D97-AF65-F5344CB8AC3E}">
        <p14:creationId xmlns:p14="http://schemas.microsoft.com/office/powerpoint/2010/main" val="1715670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Example: AIDS in Africa</a:t>
            </a:r>
            <a:endParaRPr lang="en-US" dirty="0"/>
          </a:p>
        </p:txBody>
      </p:sp>
      <p:sp>
        <p:nvSpPr>
          <p:cNvPr id="3" name="Content Placeholder 2"/>
          <p:cNvSpPr>
            <a:spLocks noGrp="1"/>
          </p:cNvSpPr>
          <p:nvPr>
            <p:ph idx="1"/>
          </p:nvPr>
        </p:nvSpPr>
        <p:spPr/>
        <p:txBody>
          <a:bodyPr>
            <a:normAutofit fontScale="92500" lnSpcReduction="20000"/>
          </a:bodyPr>
          <a:lstStyle/>
          <a:p>
            <a:r>
              <a:rPr lang="en-US" altLang="en-US" b="1" dirty="0" smtClean="0"/>
              <a:t>AIDS in Africa</a:t>
            </a:r>
          </a:p>
          <a:p>
            <a:pPr lvl="1"/>
            <a:r>
              <a:rPr lang="en-US" altLang="en-US" dirty="0" smtClean="0"/>
              <a:t>(AIDS or “acquired immune deficiency syndrome” or HIV)</a:t>
            </a:r>
          </a:p>
          <a:p>
            <a:pPr lvl="1"/>
            <a:r>
              <a:rPr lang="en-US" altLang="en-US" dirty="0" smtClean="0"/>
              <a:t>(Africa or Sub-</a:t>
            </a:r>
            <a:r>
              <a:rPr lang="en-US" altLang="en-US" dirty="0" err="1" smtClean="0"/>
              <a:t>sahara</a:t>
            </a:r>
            <a:r>
              <a:rPr lang="en-US" altLang="en-US" dirty="0" smtClean="0"/>
              <a:t>* or Burundi or Malawi or ….)</a:t>
            </a:r>
          </a:p>
          <a:p>
            <a:pPr lvl="1"/>
            <a:r>
              <a:rPr lang="en-US" altLang="en-US" dirty="0" smtClean="0"/>
              <a:t>(Child* or youth)</a:t>
            </a:r>
          </a:p>
          <a:p>
            <a:pPr lvl="1"/>
            <a:r>
              <a:rPr lang="en-US" altLang="en-US" dirty="0" smtClean="0"/>
              <a:t>orphan*</a:t>
            </a:r>
          </a:p>
          <a:p>
            <a:pPr lvl="1"/>
            <a:r>
              <a:rPr lang="en-US" altLang="en-US" dirty="0" smtClean="0"/>
              <a:t>(Malnutrition or “nutritional deficiency” or malnourishment)</a:t>
            </a:r>
          </a:p>
          <a:p>
            <a:pPr lvl="1"/>
            <a:r>
              <a:rPr lang="en-US" altLang="en-US" dirty="0" smtClean="0"/>
              <a:t>(Poverty or “low income” or poor)</a:t>
            </a:r>
          </a:p>
          <a:p>
            <a:r>
              <a:rPr lang="en-US" altLang="en-US" b="1" dirty="0" smtClean="0"/>
              <a:t>You may need to do separate searches for different aspects of your topic</a:t>
            </a:r>
          </a:p>
        </p:txBody>
      </p:sp>
    </p:spTree>
    <p:extLst>
      <p:ext uri="{BB962C8B-B14F-4D97-AF65-F5344CB8AC3E}">
        <p14:creationId xmlns:p14="http://schemas.microsoft.com/office/powerpoint/2010/main" val="3625073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Where to look</a:t>
            </a:r>
            <a:endParaRPr lang="en-US" dirty="0"/>
          </a:p>
        </p:txBody>
      </p:sp>
      <p:sp>
        <p:nvSpPr>
          <p:cNvPr id="3" name="Content Placeholder 2"/>
          <p:cNvSpPr>
            <a:spLocks noGrp="1"/>
          </p:cNvSpPr>
          <p:nvPr>
            <p:ph idx="1"/>
          </p:nvPr>
        </p:nvSpPr>
        <p:spPr/>
        <p:txBody>
          <a:bodyPr/>
          <a:lstStyle/>
          <a:p>
            <a:r>
              <a:rPr lang="en-US" altLang="en-US" dirty="0" smtClean="0"/>
              <a:t>Think about who/what is interested in the topic</a:t>
            </a:r>
          </a:p>
          <a:p>
            <a:r>
              <a:rPr lang="en-US" altLang="en-US" dirty="0" smtClean="0"/>
              <a:t>Think about what subject area might cover this topic</a:t>
            </a:r>
          </a:p>
        </p:txBody>
      </p:sp>
    </p:spTree>
    <p:extLst>
      <p:ext uri="{BB962C8B-B14F-4D97-AF65-F5344CB8AC3E}">
        <p14:creationId xmlns:p14="http://schemas.microsoft.com/office/powerpoint/2010/main" val="1546699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Example: AIDS in Africa</a:t>
            </a:r>
            <a:endParaRPr lang="en-US" dirty="0"/>
          </a:p>
        </p:txBody>
      </p:sp>
      <p:sp>
        <p:nvSpPr>
          <p:cNvPr id="3" name="Content Placeholder 2"/>
          <p:cNvSpPr>
            <a:spLocks noGrp="1"/>
          </p:cNvSpPr>
          <p:nvPr>
            <p:ph idx="1"/>
          </p:nvPr>
        </p:nvSpPr>
        <p:spPr/>
        <p:txBody>
          <a:bodyPr/>
          <a:lstStyle/>
          <a:p>
            <a:pPr>
              <a:defRPr/>
            </a:pPr>
            <a:r>
              <a:rPr lang="en-US" dirty="0"/>
              <a:t>African governments</a:t>
            </a:r>
          </a:p>
          <a:p>
            <a:pPr>
              <a:defRPr/>
            </a:pPr>
            <a:r>
              <a:rPr lang="en-US" dirty="0"/>
              <a:t>NGOs</a:t>
            </a:r>
          </a:p>
          <a:p>
            <a:pPr>
              <a:defRPr/>
            </a:pPr>
            <a:r>
              <a:rPr lang="en-US" dirty="0"/>
              <a:t>AIDs researchers</a:t>
            </a:r>
          </a:p>
          <a:p>
            <a:pPr>
              <a:defRPr/>
            </a:pPr>
            <a:r>
              <a:rPr lang="en-US" dirty="0"/>
              <a:t>Economists</a:t>
            </a:r>
          </a:p>
          <a:p>
            <a:pPr>
              <a:defRPr/>
            </a:pPr>
            <a:r>
              <a:rPr lang="en-US" dirty="0"/>
              <a:t>Nutritionists</a:t>
            </a:r>
          </a:p>
          <a:p>
            <a:endParaRPr lang="en-US" dirty="0"/>
          </a:p>
        </p:txBody>
      </p:sp>
    </p:spTree>
    <p:extLst>
      <p:ext uri="{BB962C8B-B14F-4D97-AF65-F5344CB8AC3E}">
        <p14:creationId xmlns:p14="http://schemas.microsoft.com/office/powerpoint/2010/main" val="2041182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“Literature” in the Review</a:t>
            </a:r>
            <a:endParaRPr lang="en-US" dirty="0"/>
          </a:p>
        </p:txBody>
      </p:sp>
      <p:sp>
        <p:nvSpPr>
          <p:cNvPr id="3" name="Content Placeholder 2"/>
          <p:cNvSpPr>
            <a:spLocks noGrp="1"/>
          </p:cNvSpPr>
          <p:nvPr>
            <p:ph idx="1"/>
          </p:nvPr>
        </p:nvSpPr>
        <p:spPr/>
        <p:txBody>
          <a:bodyPr>
            <a:normAutofit fontScale="92500" lnSpcReduction="10000"/>
          </a:bodyPr>
          <a:lstStyle/>
          <a:p>
            <a:pPr>
              <a:buFont typeface="Arial" charset="0"/>
              <a:buChar char="•"/>
            </a:pPr>
            <a:r>
              <a:rPr lang="en-US" dirty="0" smtClean="0"/>
              <a:t>The literature included can be any format appropriate to your topic.</a:t>
            </a:r>
          </a:p>
          <a:p>
            <a:endParaRPr lang="en-US" dirty="0" smtClean="0"/>
          </a:p>
          <a:p>
            <a:pPr>
              <a:buFont typeface="Arial" charset="0"/>
              <a:buChar char="•"/>
            </a:pPr>
            <a:r>
              <a:rPr lang="en-US" sz="2000" dirty="0" smtClean="0"/>
              <a:t> Don’t restrict yourself to journal articles.</a:t>
            </a:r>
          </a:p>
          <a:p>
            <a:pPr lvl="1">
              <a:buFont typeface="Wingdings" pitchFamily="2" charset="2"/>
              <a:buChar char="§"/>
            </a:pPr>
            <a:r>
              <a:rPr lang="en-US" sz="1600" dirty="0" smtClean="0"/>
              <a:t> </a:t>
            </a:r>
            <a:r>
              <a:rPr lang="en-US" sz="1800" dirty="0" smtClean="0"/>
              <a:t>Look in books – you’ll need to know and cite the work of major contributors to the field. A lot of this in books, especially annual reviews</a:t>
            </a:r>
          </a:p>
          <a:p>
            <a:pPr lvl="1">
              <a:buFont typeface="Wingdings" pitchFamily="2" charset="2"/>
              <a:buChar char="§"/>
            </a:pPr>
            <a:r>
              <a:rPr lang="en-US" sz="1800" dirty="0" smtClean="0"/>
              <a:t> Important Information can be found in reports, conference proceedings, and other non-journal sources. Search government websites and associations related  to your topic.</a:t>
            </a:r>
          </a:p>
          <a:p>
            <a:pPr>
              <a:buFont typeface="Arial" charset="0"/>
              <a:buChar char="•"/>
            </a:pPr>
            <a:endParaRPr lang="en-US" dirty="0" smtClean="0"/>
          </a:p>
          <a:p>
            <a:pPr>
              <a:buFont typeface="Arial" charset="0"/>
              <a:buChar char="•"/>
            </a:pPr>
            <a:r>
              <a:rPr lang="en-US" dirty="0" smtClean="0"/>
              <a:t> Look at library subject guides in your area to find the key databases additional resources</a:t>
            </a:r>
          </a:p>
        </p:txBody>
      </p:sp>
    </p:spTree>
    <p:extLst>
      <p:ext uri="{BB962C8B-B14F-4D97-AF65-F5344CB8AC3E}">
        <p14:creationId xmlns:p14="http://schemas.microsoft.com/office/powerpoint/2010/main" val="4216815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Search</a:t>
            </a:r>
            <a:endParaRPr lang="en-US" dirty="0"/>
          </a:p>
        </p:txBody>
      </p:sp>
      <p:sp>
        <p:nvSpPr>
          <p:cNvPr id="3" name="Content Placeholder 2"/>
          <p:cNvSpPr>
            <a:spLocks noGrp="1"/>
          </p:cNvSpPr>
          <p:nvPr>
            <p:ph idx="1"/>
          </p:nvPr>
        </p:nvSpPr>
        <p:spPr/>
        <p:txBody>
          <a:bodyPr>
            <a:noAutofit/>
          </a:bodyPr>
          <a:lstStyle/>
          <a:p>
            <a:r>
              <a:rPr lang="en-US" sz="2400" dirty="0" smtClean="0"/>
              <a:t>Perform a preliminary search of the literature.</a:t>
            </a:r>
          </a:p>
          <a:p>
            <a:pPr lvl="1">
              <a:buFont typeface="Wingdings" pitchFamily="2" charset="2"/>
              <a:buChar char="§"/>
            </a:pPr>
            <a:r>
              <a:rPr lang="en-US" sz="2400" dirty="0" smtClean="0"/>
              <a:t>Search lit to see what other work in the area of interest has already been published. </a:t>
            </a:r>
          </a:p>
          <a:p>
            <a:pPr lvl="2">
              <a:buFont typeface="Arial" charset="0"/>
              <a:buChar char="−"/>
            </a:pPr>
            <a:r>
              <a:rPr lang="en-US" dirty="0" smtClean="0"/>
              <a:t>Gives a preview of the number of articles available on the topic.</a:t>
            </a:r>
          </a:p>
          <a:p>
            <a:pPr lvl="2">
              <a:buFont typeface="Arial" charset="0"/>
              <a:buChar char="−"/>
            </a:pPr>
            <a:r>
              <a:rPr lang="en-US" dirty="0" smtClean="0"/>
              <a:t>If your topic is already written about, select a slightly different topic or modify the focus of the objective. </a:t>
            </a:r>
          </a:p>
          <a:p>
            <a:pPr lvl="1">
              <a:buFont typeface="Wingdings" pitchFamily="2" charset="2"/>
              <a:buChar char="§"/>
            </a:pPr>
            <a:r>
              <a:rPr lang="en-US" sz="2400" dirty="0" smtClean="0"/>
              <a:t>Recent journal issues in areas central to the topic may provide leads to content that should be in the review. </a:t>
            </a:r>
          </a:p>
          <a:p>
            <a:pPr lvl="2">
              <a:buFont typeface="Arial" charset="0"/>
              <a:buChar char="−"/>
            </a:pPr>
            <a:r>
              <a:rPr lang="en-US" dirty="0" smtClean="0"/>
              <a:t>Consult Web of Science’s Journal Citation Index for an idea of the most important journals in the field</a:t>
            </a:r>
          </a:p>
          <a:p>
            <a:pPr lvl="1">
              <a:buFont typeface="Wingdings" pitchFamily="2" charset="2"/>
              <a:buChar char="§"/>
            </a:pPr>
            <a:r>
              <a:rPr lang="en-US" sz="2400" dirty="0" smtClean="0"/>
              <a:t>Develop a list of subject headings that relate to themes of interest</a:t>
            </a:r>
          </a:p>
        </p:txBody>
      </p:sp>
    </p:spTree>
    <p:extLst>
      <p:ext uri="{BB962C8B-B14F-4D97-AF65-F5344CB8AC3E}">
        <p14:creationId xmlns:p14="http://schemas.microsoft.com/office/powerpoint/2010/main" val="1142067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Literature Search</a:t>
            </a:r>
            <a:endParaRPr lang="en-US" dirty="0"/>
          </a:p>
        </p:txBody>
      </p:sp>
      <p:sp>
        <p:nvSpPr>
          <p:cNvPr id="3" name="Content Placeholder 2"/>
          <p:cNvSpPr>
            <a:spLocks noGrp="1"/>
          </p:cNvSpPr>
          <p:nvPr>
            <p:ph idx="1"/>
          </p:nvPr>
        </p:nvSpPr>
        <p:spPr>
          <a:xfrm>
            <a:off x="457200" y="1066800"/>
            <a:ext cx="8229600" cy="5791200"/>
          </a:xfrm>
        </p:spPr>
        <p:txBody>
          <a:bodyPr>
            <a:noAutofit/>
          </a:bodyPr>
          <a:lstStyle/>
          <a:p>
            <a:pPr marL="285750" lvl="1">
              <a:buFont typeface="Wingdings" pitchFamily="2" charset="2"/>
              <a:buChar char="§"/>
            </a:pPr>
            <a:r>
              <a:rPr lang="en-US" sz="1800" dirty="0" smtClean="0"/>
              <a:t>Search across multiple databases and information resources. </a:t>
            </a:r>
          </a:p>
          <a:p>
            <a:pPr marL="285750" lvl="2" indent="-285750">
              <a:buFont typeface="Arial" charset="0"/>
              <a:buChar char="−"/>
            </a:pPr>
            <a:r>
              <a:rPr lang="en-US" sz="1800" dirty="0" smtClean="0"/>
              <a:t>It’s not adequate to use Medline as your one and only resource</a:t>
            </a:r>
          </a:p>
          <a:p>
            <a:pPr marL="285750" lvl="2" indent="-285750">
              <a:buFontTx/>
              <a:buNone/>
            </a:pPr>
            <a:r>
              <a:rPr lang="en-US" altLang="en-US" sz="1800" dirty="0" smtClean="0"/>
              <a:t>Example: AIDS in Africa</a:t>
            </a:r>
          </a:p>
          <a:p>
            <a:r>
              <a:rPr lang="en-US" altLang="en-US" sz="1800" dirty="0" smtClean="0">
                <a:hlinkClick r:id="rId2"/>
              </a:rPr>
              <a:t>WHO</a:t>
            </a:r>
            <a:endParaRPr lang="en-US" altLang="en-US" sz="1800" dirty="0" smtClean="0"/>
          </a:p>
          <a:p>
            <a:pPr lvl="1"/>
            <a:r>
              <a:rPr lang="en-US" altLang="en-US" sz="1800" dirty="0" smtClean="0">
                <a:hlinkClick r:id="rId3"/>
              </a:rPr>
              <a:t>IRIS Digital Library</a:t>
            </a:r>
            <a:endParaRPr lang="en-US" altLang="en-US" sz="1800" dirty="0" smtClean="0"/>
          </a:p>
          <a:p>
            <a:pPr lvl="1"/>
            <a:r>
              <a:rPr lang="en-US" altLang="en-US" sz="1800" dirty="0" smtClean="0">
                <a:hlinkClick r:id="rId4"/>
              </a:rPr>
              <a:t>Health Topics</a:t>
            </a:r>
            <a:endParaRPr lang="en-US" altLang="en-US" sz="1800" dirty="0" smtClean="0"/>
          </a:p>
          <a:p>
            <a:r>
              <a:rPr lang="en-US" altLang="en-US" sz="1800" dirty="0" smtClean="0">
                <a:hlinkClick r:id="rId5"/>
              </a:rPr>
              <a:t>PubMed</a:t>
            </a:r>
            <a:endParaRPr lang="en-US" altLang="en-US" sz="1800" dirty="0" smtClean="0"/>
          </a:p>
          <a:p>
            <a:r>
              <a:rPr lang="en-US" altLang="en-US" sz="1800" dirty="0" smtClean="0">
                <a:hlinkClick r:id="rId6"/>
              </a:rPr>
              <a:t>CINAHL</a:t>
            </a:r>
            <a:endParaRPr lang="en-US" altLang="en-US" sz="1800" dirty="0" smtClean="0"/>
          </a:p>
          <a:p>
            <a:r>
              <a:rPr lang="en-US" altLang="en-US" sz="1800" dirty="0" smtClean="0">
                <a:hlinkClick r:id="rId7"/>
              </a:rPr>
              <a:t>Worldwide Political Science Abstracts</a:t>
            </a:r>
            <a:endParaRPr lang="en-US" altLang="en-US" sz="1800" dirty="0" smtClean="0"/>
          </a:p>
          <a:p>
            <a:r>
              <a:rPr lang="en-US" altLang="en-US" sz="1800" dirty="0" smtClean="0">
                <a:hlinkClick r:id="rId8"/>
              </a:rPr>
              <a:t>World Bank</a:t>
            </a:r>
            <a:endParaRPr lang="en-US" altLang="en-US" sz="1800" dirty="0" smtClean="0"/>
          </a:p>
          <a:p>
            <a:r>
              <a:rPr lang="en-US" altLang="en-US" sz="1800" dirty="0" smtClean="0">
                <a:hlinkClick r:id="rId9"/>
              </a:rPr>
              <a:t>Government Info</a:t>
            </a:r>
            <a:endParaRPr lang="en-US" altLang="en-US" sz="1800" dirty="0" smtClean="0"/>
          </a:p>
          <a:p>
            <a:pPr marL="0" indent="0">
              <a:buNone/>
            </a:pPr>
            <a:endParaRPr lang="en-US" sz="1800" dirty="0" smtClean="0"/>
          </a:p>
          <a:p>
            <a:pPr marL="285750" lvl="1">
              <a:buFont typeface="Wingdings" pitchFamily="2" charset="2"/>
              <a:buChar char="§"/>
            </a:pPr>
            <a:r>
              <a:rPr lang="en-US" sz="1800" dirty="0" smtClean="0"/>
              <a:t>Read the literature throughout the search process. </a:t>
            </a:r>
          </a:p>
          <a:p>
            <a:pPr marL="285750" lvl="2" indent="-285750">
              <a:buFont typeface="Arial" charset="0"/>
              <a:buChar char="−"/>
            </a:pPr>
            <a:r>
              <a:rPr lang="en-US" sz="1800" dirty="0" smtClean="0"/>
              <a:t>What you read will guide your subsequent searches and refine your topic.</a:t>
            </a:r>
          </a:p>
          <a:p>
            <a:pPr marL="285750" lvl="1">
              <a:buFontTx/>
              <a:buNone/>
            </a:pPr>
            <a:endParaRPr lang="en-US" sz="1800" dirty="0" smtClean="0"/>
          </a:p>
          <a:p>
            <a:pPr marL="285750" lvl="1">
              <a:buFont typeface="Wingdings" pitchFamily="2" charset="2"/>
              <a:buChar char="§"/>
            </a:pPr>
            <a:r>
              <a:rPr lang="en-US" sz="1800" dirty="0" smtClean="0"/>
              <a:t>Your search should help refine the topic and objective of the overview being written. </a:t>
            </a:r>
          </a:p>
        </p:txBody>
      </p:sp>
    </p:spTree>
    <p:extLst>
      <p:ext uri="{BB962C8B-B14F-4D97-AF65-F5344CB8AC3E}">
        <p14:creationId xmlns:p14="http://schemas.microsoft.com/office/powerpoint/2010/main" val="2101128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ahead</a:t>
            </a:r>
            <a:endParaRPr lang="en-US" dirty="0"/>
          </a:p>
        </p:txBody>
      </p:sp>
      <p:sp>
        <p:nvSpPr>
          <p:cNvPr id="3" name="Content Placeholder 2"/>
          <p:cNvSpPr>
            <a:spLocks noGrp="1"/>
          </p:cNvSpPr>
          <p:nvPr>
            <p:ph idx="1"/>
          </p:nvPr>
        </p:nvSpPr>
        <p:spPr>
          <a:xfrm>
            <a:off x="457200" y="1371600"/>
            <a:ext cx="8229600" cy="5486400"/>
          </a:xfrm>
        </p:spPr>
        <p:txBody>
          <a:bodyPr>
            <a:normAutofit fontScale="77500" lnSpcReduction="20000"/>
          </a:bodyPr>
          <a:lstStyle/>
          <a:p>
            <a:r>
              <a:rPr lang="en-US" sz="2400" dirty="0" smtClean="0"/>
              <a:t>The more one learns about a subject, the more questions come to mind. </a:t>
            </a:r>
          </a:p>
          <a:p>
            <a:r>
              <a:rPr lang="en-US" sz="2400" dirty="0" smtClean="0"/>
              <a:t>Keep a list of questions and hypotheses that come to your mind or that are mentioned in what you read.</a:t>
            </a:r>
          </a:p>
          <a:p>
            <a:pPr marL="1371600" lvl="2" indent="-457200">
              <a:buFont typeface="+mj-lt"/>
              <a:buAutoNum type="arabicPeriod"/>
            </a:pPr>
            <a:r>
              <a:rPr lang="en-US" altLang="en-US" dirty="0" smtClean="0"/>
              <a:t>Have I answered my question without any obvious gaps? </a:t>
            </a:r>
          </a:p>
          <a:p>
            <a:pPr marL="1371600" lvl="2" indent="-457200">
              <a:buFont typeface="+mj-lt"/>
              <a:buAutoNum type="arabicPeriod"/>
            </a:pPr>
            <a:r>
              <a:rPr lang="en-US" altLang="en-US" dirty="0" smtClean="0"/>
              <a:t>Are no new related issues coming up as I search the literature?</a:t>
            </a:r>
          </a:p>
          <a:p>
            <a:pPr marL="1371600" lvl="2" indent="-457200">
              <a:buFont typeface="+mj-lt"/>
              <a:buAutoNum type="arabicPeriod"/>
            </a:pPr>
            <a:r>
              <a:rPr lang="en-US" altLang="en-US" dirty="0" smtClean="0"/>
              <a:t>Have I found multiple references which cover the same material or just enough to prove agreement? </a:t>
            </a:r>
          </a:p>
          <a:p>
            <a:endParaRPr lang="en-US" sz="2400" dirty="0" smtClean="0"/>
          </a:p>
          <a:p>
            <a:pPr lvl="2">
              <a:buFont typeface="Wingdings" pitchFamily="2" charset="2"/>
              <a:buChar char="§"/>
            </a:pPr>
            <a:r>
              <a:rPr lang="en-US" dirty="0" smtClean="0"/>
              <a:t>These questions will help guide you when you are constructing your review</a:t>
            </a:r>
          </a:p>
          <a:p>
            <a:pPr lvl="2">
              <a:buFont typeface="Wingdings" pitchFamily="2" charset="2"/>
              <a:buChar char="§"/>
            </a:pPr>
            <a:r>
              <a:rPr lang="en-US" dirty="0" smtClean="0"/>
              <a:t>The questions will also guide you in discussing the implications of your own findings and the additional research directions your work supports or suggests.</a:t>
            </a:r>
            <a:endParaRPr lang="en-US" dirty="0"/>
          </a:p>
          <a:p>
            <a:endParaRPr lang="en-US" altLang="en-US" dirty="0" smtClean="0"/>
          </a:p>
          <a:p>
            <a:r>
              <a:rPr lang="en-US" altLang="en-US" dirty="0" smtClean="0"/>
              <a:t>For key articles</a:t>
            </a:r>
          </a:p>
          <a:p>
            <a:pPr lvl="1"/>
            <a:r>
              <a:rPr lang="en-US" altLang="en-US" dirty="0" smtClean="0"/>
              <a:t>Look at the references to see who has been cited (backward) </a:t>
            </a:r>
          </a:p>
          <a:p>
            <a:pPr lvl="1"/>
            <a:r>
              <a:rPr lang="en-US" altLang="en-US" dirty="0" smtClean="0"/>
              <a:t>Find who has cited these articles (forward)</a:t>
            </a:r>
          </a:p>
          <a:p>
            <a:pPr marL="914400" lvl="2" indent="0">
              <a:buNone/>
            </a:pPr>
            <a:endParaRPr lang="en-US" dirty="0" smtClean="0"/>
          </a:p>
        </p:txBody>
      </p:sp>
    </p:spTree>
    <p:extLst>
      <p:ext uri="{BB962C8B-B14F-4D97-AF65-F5344CB8AC3E}">
        <p14:creationId xmlns:p14="http://schemas.microsoft.com/office/powerpoint/2010/main" val="8762906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your references</a:t>
            </a:r>
            <a:endParaRPr lang="en-US" dirty="0"/>
          </a:p>
        </p:txBody>
      </p:sp>
      <p:sp>
        <p:nvSpPr>
          <p:cNvPr id="3" name="Content Placeholder 2"/>
          <p:cNvSpPr>
            <a:spLocks noGrp="1"/>
          </p:cNvSpPr>
          <p:nvPr>
            <p:ph idx="1"/>
          </p:nvPr>
        </p:nvSpPr>
        <p:spPr/>
        <p:txBody>
          <a:bodyPr>
            <a:normAutofit fontScale="85000" lnSpcReduction="10000"/>
          </a:bodyPr>
          <a:lstStyle/>
          <a:p>
            <a:pPr>
              <a:buFont typeface="Arial" charset="0"/>
              <a:buChar char="•"/>
            </a:pPr>
            <a:r>
              <a:rPr lang="en-US" dirty="0" smtClean="0"/>
              <a:t>Keep a record of the literature you collect</a:t>
            </a:r>
          </a:p>
          <a:p>
            <a:endParaRPr lang="en-US" dirty="0" smtClean="0"/>
          </a:p>
          <a:p>
            <a:pPr>
              <a:buFont typeface="Arial" charset="0"/>
              <a:buChar char="•"/>
            </a:pPr>
            <a:r>
              <a:rPr lang="en-US" dirty="0" smtClean="0"/>
              <a:t> Record where and when you retrieved the information</a:t>
            </a:r>
          </a:p>
          <a:p>
            <a:pPr>
              <a:buFont typeface="Arial" charset="0"/>
              <a:buChar char="•"/>
            </a:pPr>
            <a:endParaRPr lang="en-US" dirty="0" smtClean="0"/>
          </a:p>
          <a:p>
            <a:pPr>
              <a:buFont typeface="Arial" charset="0"/>
              <a:buChar char="•"/>
            </a:pPr>
            <a:r>
              <a:rPr lang="en-US" dirty="0" smtClean="0"/>
              <a:t> Use a citation manager program like </a:t>
            </a:r>
            <a:r>
              <a:rPr lang="en-US" dirty="0" err="1" smtClean="0"/>
              <a:t>RefWorks</a:t>
            </a:r>
            <a:r>
              <a:rPr lang="en-US" dirty="0"/>
              <a:t> </a:t>
            </a:r>
            <a:r>
              <a:rPr lang="en-US" dirty="0" smtClean="0"/>
              <a:t>or EndNote</a:t>
            </a:r>
          </a:p>
          <a:p>
            <a:pPr>
              <a:buFont typeface="Arial" charset="0"/>
              <a:buChar char="•"/>
            </a:pPr>
            <a:endParaRPr lang="en-US" dirty="0" smtClean="0"/>
          </a:p>
          <a:p>
            <a:pPr>
              <a:buFont typeface="Arial" charset="0"/>
              <a:buChar char="•"/>
            </a:pPr>
            <a:r>
              <a:rPr lang="en-US" dirty="0" smtClean="0"/>
              <a:t> Better to record too many references than have to return a few weeks or months hence and spend hours trying to relocate documents</a:t>
            </a:r>
          </a:p>
        </p:txBody>
      </p:sp>
    </p:spTree>
    <p:extLst>
      <p:ext uri="{BB962C8B-B14F-4D97-AF65-F5344CB8AC3E}">
        <p14:creationId xmlns:p14="http://schemas.microsoft.com/office/powerpoint/2010/main" val="18627724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Evaluation: Selecting literature</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pPr marL="0" indent="0">
              <a:buNone/>
            </a:pPr>
            <a:r>
              <a:rPr lang="en-US" sz="2400" b="1" dirty="0" smtClean="0"/>
              <a:t>Read widely</a:t>
            </a:r>
          </a:p>
          <a:p>
            <a:r>
              <a:rPr lang="en-US" sz="2400" b="1" dirty="0" smtClean="0"/>
              <a:t>When you read for your literature review, you are actually doing two things at the same time:</a:t>
            </a:r>
          </a:p>
          <a:p>
            <a:pPr marL="457200" indent="-457200">
              <a:buFont typeface="+mj-lt"/>
              <a:buAutoNum type="arabicPeriod"/>
            </a:pPr>
            <a:r>
              <a:rPr lang="en-US" sz="2000" dirty="0" smtClean="0"/>
              <a:t>Trying to define your research problem: finding a gap (</a:t>
            </a:r>
            <a:r>
              <a:rPr lang="en-US" altLang="en-US" sz="2000" dirty="0" smtClean="0"/>
              <a:t>What is missing? What can be studied next?)</a:t>
            </a:r>
            <a:r>
              <a:rPr lang="en-US" sz="2000" dirty="0" smtClean="0"/>
              <a:t>, asking a question, continuing previous research, counter-claiming</a:t>
            </a:r>
          </a:p>
          <a:p>
            <a:pPr marL="457200" indent="-457200">
              <a:buFont typeface="+mj-lt"/>
              <a:buAutoNum type="arabicPeriod"/>
            </a:pPr>
            <a:r>
              <a:rPr lang="en-US" sz="2000" dirty="0" smtClean="0"/>
              <a:t>Trying to read every source relevant to your research problem</a:t>
            </a:r>
          </a:p>
          <a:p>
            <a:pPr>
              <a:defRPr/>
            </a:pPr>
            <a:r>
              <a:rPr lang="en-US" dirty="0"/>
              <a:t>It is usually impossible to do the </a:t>
            </a:r>
            <a:r>
              <a:rPr lang="en-US" dirty="0" smtClean="0"/>
              <a:t>latter (need </a:t>
            </a:r>
            <a:r>
              <a:rPr lang="en-US" altLang="en-US" dirty="0" smtClean="0">
                <a:solidFill>
                  <a:srgbClr val="FF0000"/>
                </a:solidFill>
              </a:rPr>
              <a:t>Note Taking</a:t>
            </a:r>
            <a:r>
              <a:rPr lang="en-US" altLang="en-US" dirty="0" smtClean="0"/>
              <a:t>)</a:t>
            </a:r>
            <a:endParaRPr lang="en-US" dirty="0"/>
          </a:p>
          <a:p>
            <a:pPr marL="800100" lvl="1" indent="-342900">
              <a:buFont typeface="Arial" pitchFamily="34" charset="0"/>
              <a:buChar char="−"/>
              <a:defRPr/>
            </a:pPr>
            <a:r>
              <a:rPr lang="en-US" dirty="0"/>
              <a:t> you will need to identify the most relevant and significant works and focus on them.</a:t>
            </a:r>
          </a:p>
          <a:p>
            <a:endParaRPr lang="en-US" dirty="0"/>
          </a:p>
        </p:txBody>
      </p:sp>
    </p:spTree>
    <p:extLst>
      <p:ext uri="{BB962C8B-B14F-4D97-AF65-F5344CB8AC3E}">
        <p14:creationId xmlns:p14="http://schemas.microsoft.com/office/powerpoint/2010/main" val="36003658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5181600"/>
          </a:xfrm>
        </p:spPr>
        <p:txBody>
          <a:bodyPr>
            <a:normAutofit/>
          </a:bodyPr>
          <a:lstStyle/>
          <a:p>
            <a:pPr marL="0" indent="0">
              <a:buNone/>
            </a:pPr>
            <a:r>
              <a:rPr lang="en-US" b="1" u="sng" dirty="0" smtClean="0"/>
              <a:t>How to read the material</a:t>
            </a:r>
          </a:p>
          <a:p>
            <a:pPr>
              <a:buFont typeface="Arial" charset="0"/>
              <a:buChar char="•"/>
            </a:pPr>
            <a:r>
              <a:rPr lang="en-US" dirty="0" smtClean="0"/>
              <a:t>Reading for the big picture</a:t>
            </a:r>
            <a:endParaRPr lang="en-US" sz="2200" dirty="0" smtClean="0"/>
          </a:p>
          <a:p>
            <a:pPr lvl="1">
              <a:buFont typeface="Wingdings" pitchFamily="2" charset="2"/>
              <a:buChar char="§"/>
            </a:pPr>
            <a:r>
              <a:rPr lang="en-US" sz="2200" dirty="0" smtClean="0"/>
              <a:t>Read the easier works first</a:t>
            </a:r>
          </a:p>
          <a:p>
            <a:pPr lvl="1"/>
            <a:endParaRPr lang="en-US" sz="2200" dirty="0" smtClean="0"/>
          </a:p>
          <a:p>
            <a:pPr lvl="1">
              <a:buFont typeface="Wingdings" pitchFamily="2" charset="2"/>
              <a:buChar char="§"/>
            </a:pPr>
            <a:r>
              <a:rPr lang="en-US" sz="2200" dirty="0" smtClean="0"/>
              <a:t>Skim the document and identify major concepts</a:t>
            </a:r>
          </a:p>
          <a:p>
            <a:pPr lvl="1">
              <a:buFont typeface="Wingdings" pitchFamily="2" charset="2"/>
              <a:buChar char="§"/>
            </a:pPr>
            <a:endParaRPr lang="en-US" sz="2200" dirty="0" smtClean="0"/>
          </a:p>
          <a:p>
            <a:pPr lvl="1">
              <a:buFont typeface="Wingdings" pitchFamily="2" charset="2"/>
              <a:buChar char="§"/>
            </a:pPr>
            <a:r>
              <a:rPr lang="en-US" sz="2200" dirty="0" smtClean="0"/>
              <a:t>After you have a broad understanding of the  10 to 15 papers, you can start to see  patterns:</a:t>
            </a:r>
          </a:p>
          <a:p>
            <a:pPr lvl="2">
              <a:buSzPct val="75000"/>
              <a:buFont typeface="Arial" charset="0"/>
              <a:buChar char="−"/>
            </a:pPr>
            <a:r>
              <a:rPr lang="en-US" sz="3200" dirty="0" smtClean="0"/>
              <a:t> </a:t>
            </a:r>
            <a:r>
              <a:rPr lang="en-US" sz="1800" dirty="0" smtClean="0"/>
              <a:t>Groups of scientists argue or disagree with other groups. For example</a:t>
            </a:r>
            <a:r>
              <a:rPr lang="en-US" sz="2200" dirty="0" smtClean="0"/>
              <a:t>, </a:t>
            </a:r>
            <a:r>
              <a:rPr lang="en-US" sz="1800" dirty="0" smtClean="0"/>
              <a:t>Some researchers think x causes  y,  others that x is only a moderating variable </a:t>
            </a:r>
          </a:p>
        </p:txBody>
      </p:sp>
      <p:sp>
        <p:nvSpPr>
          <p:cNvPr id="4" name="Title 1"/>
          <p:cNvSpPr>
            <a:spLocks noGrp="1"/>
          </p:cNvSpPr>
          <p:nvPr>
            <p:ph type="title"/>
          </p:nvPr>
        </p:nvSpPr>
        <p:spPr>
          <a:xfrm>
            <a:off x="457200" y="274638"/>
            <a:ext cx="8229600" cy="1143000"/>
          </a:xfrm>
        </p:spPr>
        <p:txBody>
          <a:bodyPr>
            <a:normAutofit fontScale="90000"/>
          </a:bodyPr>
          <a:lstStyle/>
          <a:p>
            <a:r>
              <a:rPr lang="en-US" dirty="0" smtClean="0"/>
              <a:t>Data Evaluation: Selecting literature</a:t>
            </a:r>
            <a:endParaRPr lang="en-US" dirty="0"/>
          </a:p>
        </p:txBody>
      </p:sp>
    </p:spTree>
    <p:extLst>
      <p:ext uri="{BB962C8B-B14F-4D97-AF65-F5344CB8AC3E}">
        <p14:creationId xmlns:p14="http://schemas.microsoft.com/office/powerpoint/2010/main" val="3767943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marL="0" indent="0">
              <a:buNone/>
            </a:pPr>
            <a:r>
              <a:rPr lang="en-US" b="1" dirty="0" smtClean="0"/>
              <a:t>A Hermeneutic Approach for Conducting </a:t>
            </a:r>
            <a:br>
              <a:rPr lang="en-US" b="1" dirty="0" smtClean="0"/>
            </a:br>
            <a:r>
              <a:rPr lang="en-US" b="1" dirty="0" smtClean="0"/>
              <a:t>Literature Reviews and Literature Searches</a:t>
            </a:r>
          </a:p>
          <a:p>
            <a:pPr lvl="1"/>
            <a:r>
              <a:rPr lang="en-US" dirty="0" smtClean="0"/>
              <a:t>Engagement with the literature is an </a:t>
            </a:r>
            <a:r>
              <a:rPr lang="en-US" b="1" dirty="0" smtClean="0">
                <a:solidFill>
                  <a:srgbClr val="C00000"/>
                </a:solidFill>
              </a:rPr>
              <a:t>intellectual development process</a:t>
            </a:r>
          </a:p>
          <a:p>
            <a:pPr lvl="1"/>
            <a:r>
              <a:rPr lang="en-US" dirty="0" smtClean="0"/>
              <a:t>Conducting a literature review is </a:t>
            </a:r>
            <a:r>
              <a:rPr lang="en-US" b="1" dirty="0" smtClean="0">
                <a:solidFill>
                  <a:srgbClr val="C00000"/>
                </a:solidFill>
              </a:rPr>
              <a:t>not</a:t>
            </a:r>
            <a:r>
              <a:rPr lang="en-US" dirty="0" smtClean="0"/>
              <a:t> a linear process </a:t>
            </a:r>
          </a:p>
          <a:p>
            <a:pPr lvl="1"/>
            <a:r>
              <a:rPr lang="en-US" dirty="0" smtClean="0"/>
              <a:t>An </a:t>
            </a:r>
            <a:r>
              <a:rPr lang="en-US" b="1" dirty="0" smtClean="0">
                <a:solidFill>
                  <a:srgbClr val="C00000"/>
                </a:solidFill>
              </a:rPr>
              <a:t>interactive and iterative</a:t>
            </a:r>
            <a:r>
              <a:rPr lang="en-US" dirty="0" smtClean="0">
                <a:solidFill>
                  <a:srgbClr val="C00000"/>
                </a:solidFill>
              </a:rPr>
              <a:t> </a:t>
            </a:r>
            <a:r>
              <a:rPr lang="en-US" dirty="0" smtClean="0"/>
              <a:t>process that aims for saturation in understanding</a:t>
            </a:r>
          </a:p>
          <a:p>
            <a:pPr lvl="1"/>
            <a:r>
              <a:rPr lang="en-US" dirty="0" smtClean="0"/>
              <a:t>An important aspect of creating good literature reviews is </a:t>
            </a:r>
            <a:r>
              <a:rPr lang="en-US" b="1" dirty="0" smtClean="0">
                <a:solidFill>
                  <a:srgbClr val="C00000"/>
                </a:solidFill>
              </a:rPr>
              <a:t>re-writing</a:t>
            </a:r>
          </a:p>
          <a:p>
            <a:pPr lvl="1"/>
            <a:r>
              <a:rPr lang="en-US" dirty="0" smtClean="0"/>
              <a:t>Importance of </a:t>
            </a:r>
            <a:r>
              <a:rPr lang="en-US" b="1" dirty="0" smtClean="0">
                <a:solidFill>
                  <a:srgbClr val="C00000"/>
                </a:solidFill>
              </a:rPr>
              <a:t>(ongoing) reading</a:t>
            </a:r>
            <a:r>
              <a:rPr lang="en-US" dirty="0" smtClean="0">
                <a:solidFill>
                  <a:srgbClr val="C00000"/>
                </a:solidFill>
              </a:rPr>
              <a:t> </a:t>
            </a:r>
            <a:endParaRPr lang="en-US" altLang="en-US" sz="1200" dirty="0" smtClean="0">
              <a:solidFill>
                <a:srgbClr val="C00000"/>
              </a:solidFill>
            </a:endParaRPr>
          </a:p>
          <a:p>
            <a:endParaRPr lang="en-US" dirty="0"/>
          </a:p>
        </p:txBody>
      </p:sp>
    </p:spTree>
    <p:extLst>
      <p:ext uri="{BB962C8B-B14F-4D97-AF65-F5344CB8AC3E}">
        <p14:creationId xmlns:p14="http://schemas.microsoft.com/office/powerpoint/2010/main" val="4293354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Evaluation: Selecting literature</a:t>
            </a:r>
            <a:endParaRPr lang="en-US" dirty="0"/>
          </a:p>
        </p:txBody>
      </p:sp>
      <p:sp>
        <p:nvSpPr>
          <p:cNvPr id="3" name="Content Placeholder 2"/>
          <p:cNvSpPr>
            <a:spLocks noGrp="1"/>
          </p:cNvSpPr>
          <p:nvPr>
            <p:ph idx="1"/>
          </p:nvPr>
        </p:nvSpPr>
        <p:spPr/>
        <p:txBody>
          <a:bodyPr>
            <a:noAutofit/>
          </a:bodyPr>
          <a:lstStyle/>
          <a:p>
            <a:r>
              <a:rPr lang="en-US" sz="2800" dirty="0" smtClean="0"/>
              <a:t>As you define your problem you will more easily be able to decide what to read and what to ignore. </a:t>
            </a:r>
          </a:p>
          <a:p>
            <a:pPr lvl="1"/>
            <a:r>
              <a:rPr lang="en-US" dirty="0" smtClean="0"/>
              <a:t>Before you define your problem, hundreds of sources will seem relevant. </a:t>
            </a:r>
          </a:p>
          <a:p>
            <a:pPr lvl="1"/>
            <a:r>
              <a:rPr lang="en-US" dirty="0" smtClean="0"/>
              <a:t>However, you cannot define your problem until you read around your research area. </a:t>
            </a:r>
          </a:p>
          <a:p>
            <a:pPr lvl="1"/>
            <a:r>
              <a:rPr lang="en-US" dirty="0" smtClean="0"/>
              <a:t>This seems a vicious circle, but what should happen is that </a:t>
            </a:r>
            <a:r>
              <a:rPr lang="en-US" i="1" dirty="0" smtClean="0"/>
              <a:t>as</a:t>
            </a:r>
            <a:r>
              <a:rPr lang="en-US" dirty="0" smtClean="0"/>
              <a:t> you read you define your problem, and </a:t>
            </a:r>
            <a:r>
              <a:rPr lang="en-US" i="1" dirty="0" smtClean="0"/>
              <a:t>as</a:t>
            </a:r>
            <a:r>
              <a:rPr lang="en-US" dirty="0" smtClean="0"/>
              <a:t> you define your problem you will more easily be able to decide what to read and what to ignore.</a:t>
            </a:r>
          </a:p>
        </p:txBody>
      </p:sp>
    </p:spTree>
    <p:extLst>
      <p:ext uri="{BB962C8B-B14F-4D97-AF65-F5344CB8AC3E}">
        <p14:creationId xmlns:p14="http://schemas.microsoft.com/office/powerpoint/2010/main" val="30993982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Narrow your focus</a:t>
            </a:r>
            <a:endParaRPr lang="en-US" dirty="0"/>
          </a:p>
        </p:txBody>
      </p:sp>
      <p:sp>
        <p:nvSpPr>
          <p:cNvPr id="3" name="Content Placeholder 2"/>
          <p:cNvSpPr>
            <a:spLocks noGrp="1"/>
          </p:cNvSpPr>
          <p:nvPr>
            <p:ph idx="1"/>
          </p:nvPr>
        </p:nvSpPr>
        <p:spPr/>
        <p:txBody>
          <a:bodyPr/>
          <a:lstStyle/>
          <a:p>
            <a:r>
              <a:rPr lang="en-US" sz="2000" dirty="0" smtClean="0"/>
              <a:t>Start from new material to old, general to specific</a:t>
            </a:r>
          </a:p>
          <a:p>
            <a:pPr lvl="1">
              <a:buFont typeface="Wingdings" pitchFamily="2" charset="2"/>
              <a:buChar char="§"/>
            </a:pPr>
            <a:r>
              <a:rPr lang="en-US" sz="1600" dirty="0" smtClean="0"/>
              <a:t>starting with general topic will provide leads to specific areas of interest and help develop understanding for the interrelationships of research</a:t>
            </a:r>
          </a:p>
          <a:p>
            <a:pPr lvl="1"/>
            <a:endParaRPr lang="en-US" sz="1600" dirty="0" smtClean="0"/>
          </a:p>
          <a:p>
            <a:pPr lvl="1">
              <a:buFont typeface="Wingdings" pitchFamily="2" charset="2"/>
              <a:buChar char="§"/>
            </a:pPr>
            <a:r>
              <a:rPr lang="en-US" sz="1600" dirty="0" smtClean="0"/>
              <a:t>Note quality of journal, output of author</a:t>
            </a:r>
          </a:p>
          <a:p>
            <a:pPr lvl="1">
              <a:buFontTx/>
              <a:buNone/>
            </a:pPr>
            <a:endParaRPr lang="en-US" sz="1600" dirty="0" smtClean="0"/>
          </a:p>
          <a:p>
            <a:r>
              <a:rPr lang="en-US" sz="2000" dirty="0" smtClean="0"/>
              <a:t>As you read and become more informed on the topic, you will probably need to go back and do more focused searches</a:t>
            </a:r>
          </a:p>
          <a:p>
            <a:pPr>
              <a:buFontTx/>
              <a:buNone/>
            </a:pPr>
            <a:endParaRPr lang="en-US" sz="1600" dirty="0" smtClean="0"/>
          </a:p>
          <a:p>
            <a:r>
              <a:rPr lang="en-US" sz="2000" dirty="0" smtClean="0"/>
              <a:t>Think, analyze, and weed out</a:t>
            </a:r>
          </a:p>
          <a:p>
            <a:pPr>
              <a:buFontTx/>
              <a:buNone/>
            </a:pPr>
            <a:endParaRPr lang="en-US" sz="1600" dirty="0" smtClean="0"/>
          </a:p>
          <a:p>
            <a:r>
              <a:rPr lang="en-US" sz="2000" dirty="0" smtClean="0"/>
              <a:t>Arrange to spend some review time with an experienced researcher in the field of study to get feedback and  to talk through any problems encountered </a:t>
            </a:r>
          </a:p>
        </p:txBody>
      </p:sp>
    </p:spTree>
    <p:extLst>
      <p:ext uri="{BB962C8B-B14F-4D97-AF65-F5344CB8AC3E}">
        <p14:creationId xmlns:p14="http://schemas.microsoft.com/office/powerpoint/2010/main" val="2571154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the Material Closer</a:t>
            </a:r>
            <a:endParaRPr lang="en-US" dirty="0"/>
          </a:p>
        </p:txBody>
      </p:sp>
      <p:sp>
        <p:nvSpPr>
          <p:cNvPr id="3" name="Content Placeholder 2"/>
          <p:cNvSpPr>
            <a:spLocks noGrp="1"/>
          </p:cNvSpPr>
          <p:nvPr>
            <p:ph idx="1"/>
          </p:nvPr>
        </p:nvSpPr>
        <p:spPr/>
        <p:txBody>
          <a:bodyPr>
            <a:noAutofit/>
          </a:bodyPr>
          <a:lstStyle/>
          <a:p>
            <a:r>
              <a:rPr lang="en-US" sz="2000" dirty="0" smtClean="0"/>
              <a:t>Step 1: read the abstract</a:t>
            </a:r>
          </a:p>
          <a:p>
            <a:pPr lvl="1">
              <a:buFont typeface="Wingdings" pitchFamily="2" charset="2"/>
              <a:buChar char="§"/>
            </a:pPr>
            <a:r>
              <a:rPr lang="en-US" sz="2000" dirty="0" smtClean="0"/>
              <a:t>Decide whether to read the article in detail</a:t>
            </a:r>
          </a:p>
          <a:p>
            <a:r>
              <a:rPr lang="en-US" sz="2000" dirty="0" smtClean="0"/>
              <a:t>Step 2: read introduction</a:t>
            </a:r>
          </a:p>
          <a:p>
            <a:pPr lvl="1">
              <a:buFont typeface="Wingdings" pitchFamily="2" charset="2"/>
              <a:buChar char="§"/>
            </a:pPr>
            <a:r>
              <a:rPr lang="en-US" sz="2000" dirty="0" smtClean="0"/>
              <a:t>It explains why the study is important</a:t>
            </a:r>
          </a:p>
          <a:p>
            <a:pPr lvl="1">
              <a:buFont typeface="Wingdings" pitchFamily="2" charset="2"/>
              <a:buChar char="§"/>
            </a:pPr>
            <a:r>
              <a:rPr lang="en-US" sz="2000" dirty="0" smtClean="0"/>
              <a:t>It provides review and evaluation of relevant literature</a:t>
            </a:r>
          </a:p>
          <a:p>
            <a:r>
              <a:rPr lang="en-US" sz="2000" dirty="0" smtClean="0"/>
              <a:t>Step 3: read Method with a close, critical eye</a:t>
            </a:r>
          </a:p>
          <a:p>
            <a:pPr lvl="1">
              <a:buFont typeface="Wingdings" pitchFamily="2" charset="2"/>
              <a:buChar char="§"/>
            </a:pPr>
            <a:r>
              <a:rPr lang="en-US" sz="2000" dirty="0" smtClean="0"/>
              <a:t>Focus on participants, measures, procedures</a:t>
            </a:r>
          </a:p>
          <a:p>
            <a:r>
              <a:rPr lang="en-US" sz="2000" dirty="0" smtClean="0"/>
              <a:t>Step 4: Evaluate results</a:t>
            </a:r>
          </a:p>
          <a:p>
            <a:pPr lvl="1">
              <a:buFont typeface="Wingdings" pitchFamily="2" charset="2"/>
              <a:buChar char="§"/>
            </a:pPr>
            <a:r>
              <a:rPr lang="en-US" sz="2000" dirty="0" smtClean="0"/>
              <a:t>Do the conclusions seem logical</a:t>
            </a:r>
          </a:p>
          <a:p>
            <a:pPr lvl="1">
              <a:buFont typeface="Wingdings" pitchFamily="2" charset="2"/>
              <a:buChar char="§"/>
            </a:pPr>
            <a:r>
              <a:rPr lang="en-US" sz="2000" dirty="0" smtClean="0"/>
              <a:t>Can you detect any bias on the part of the researcher?</a:t>
            </a:r>
          </a:p>
          <a:p>
            <a:r>
              <a:rPr lang="en-US" sz="2000" dirty="0" smtClean="0"/>
              <a:t>Step 5: Take discussion with a grain of salt</a:t>
            </a:r>
          </a:p>
          <a:p>
            <a:pPr lvl="1">
              <a:buFont typeface="Wingdings" pitchFamily="2" charset="2"/>
              <a:buChar char="§"/>
            </a:pPr>
            <a:r>
              <a:rPr lang="en-US" sz="2000" dirty="0" smtClean="0"/>
              <a:t>Edges are smoothed out</a:t>
            </a:r>
          </a:p>
          <a:p>
            <a:pPr lvl="1">
              <a:buFont typeface="Wingdings" pitchFamily="2" charset="2"/>
              <a:buChar char="§"/>
            </a:pPr>
            <a:r>
              <a:rPr lang="en-US" sz="2000" dirty="0" smtClean="0"/>
              <a:t>Pay attention to limitations</a:t>
            </a:r>
          </a:p>
        </p:txBody>
      </p:sp>
    </p:spTree>
    <p:extLst>
      <p:ext uri="{BB962C8B-B14F-4D97-AF65-F5344CB8AC3E}">
        <p14:creationId xmlns:p14="http://schemas.microsoft.com/office/powerpoint/2010/main" val="1769378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Critical Analysis</a:t>
            </a:r>
            <a:endParaRPr lang="en-US" dirty="0"/>
          </a:p>
        </p:txBody>
      </p:sp>
      <p:sp>
        <p:nvSpPr>
          <p:cNvPr id="3" name="Content Placeholder 2"/>
          <p:cNvSpPr>
            <a:spLocks noGrp="1"/>
          </p:cNvSpPr>
          <p:nvPr>
            <p:ph idx="1"/>
          </p:nvPr>
        </p:nvSpPr>
        <p:spPr/>
        <p:txBody>
          <a:bodyPr>
            <a:normAutofit fontScale="77500" lnSpcReduction="20000"/>
          </a:bodyPr>
          <a:lstStyle/>
          <a:p>
            <a:r>
              <a:rPr lang="en-US" altLang="en-US" dirty="0" smtClean="0"/>
              <a:t>Significance</a:t>
            </a:r>
          </a:p>
          <a:p>
            <a:pPr lvl="1"/>
            <a:r>
              <a:rPr lang="en-US" altLang="en-US" dirty="0" smtClean="0"/>
              <a:t>Your interpretation of the impact of this study</a:t>
            </a:r>
          </a:p>
          <a:p>
            <a:r>
              <a:rPr lang="en-US" altLang="en-US" dirty="0" smtClean="0"/>
              <a:t>Evaluation</a:t>
            </a:r>
          </a:p>
          <a:p>
            <a:pPr lvl="1"/>
            <a:r>
              <a:rPr lang="en-US" altLang="en-US" dirty="0" smtClean="0"/>
              <a:t>Is the study design suitable?</a:t>
            </a:r>
          </a:p>
          <a:p>
            <a:pPr lvl="1"/>
            <a:r>
              <a:rPr lang="en-US" altLang="en-US" dirty="0" smtClean="0"/>
              <a:t>Was the sample size/population appropriate?</a:t>
            </a:r>
          </a:p>
          <a:p>
            <a:pPr lvl="1"/>
            <a:r>
              <a:rPr lang="en-US" altLang="en-US" dirty="0" smtClean="0"/>
              <a:t>Do the results support the conclusions?</a:t>
            </a:r>
          </a:p>
          <a:p>
            <a:pPr lvl="1"/>
            <a:r>
              <a:rPr lang="en-US" altLang="en-US" dirty="0" smtClean="0"/>
              <a:t>Has the study cited the appropriate literature?</a:t>
            </a:r>
          </a:p>
          <a:p>
            <a:pPr lvl="1"/>
            <a:r>
              <a:rPr lang="en-US" altLang="en-US" dirty="0" smtClean="0"/>
              <a:t>What are the limitations of the study?</a:t>
            </a:r>
          </a:p>
          <a:p>
            <a:r>
              <a:rPr lang="en-US" altLang="en-US" dirty="0" smtClean="0"/>
              <a:t>Relevance</a:t>
            </a:r>
          </a:p>
          <a:p>
            <a:pPr lvl="1"/>
            <a:r>
              <a:rPr lang="en-US" altLang="en-US" dirty="0" smtClean="0"/>
              <a:t>How is this relevant to your research?</a:t>
            </a:r>
          </a:p>
          <a:p>
            <a:pPr lvl="1"/>
            <a:r>
              <a:rPr lang="en-US" altLang="en-US" dirty="0" smtClean="0"/>
              <a:t>Does this agree/disagree with other sources?</a:t>
            </a:r>
          </a:p>
          <a:p>
            <a:pPr lvl="1"/>
            <a:r>
              <a:rPr lang="en-US" altLang="en-US" dirty="0" smtClean="0"/>
              <a:t>Does this add something new to your research?</a:t>
            </a:r>
            <a:endParaRPr lang="en-US" altLang="en-US" dirty="0" smtClean="0"/>
          </a:p>
        </p:txBody>
      </p:sp>
    </p:spTree>
    <p:extLst>
      <p:ext uri="{BB962C8B-B14F-4D97-AF65-F5344CB8AC3E}">
        <p14:creationId xmlns:p14="http://schemas.microsoft.com/office/powerpoint/2010/main" val="994840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Identify Common Themes</a:t>
            </a:r>
            <a:endParaRPr lang="en-US" dirty="0"/>
          </a:p>
        </p:txBody>
      </p:sp>
      <p:sp>
        <p:nvSpPr>
          <p:cNvPr id="3" name="Content Placeholder 2"/>
          <p:cNvSpPr>
            <a:spLocks noGrp="1"/>
          </p:cNvSpPr>
          <p:nvPr>
            <p:ph idx="1"/>
          </p:nvPr>
        </p:nvSpPr>
        <p:spPr/>
        <p:txBody>
          <a:bodyPr/>
          <a:lstStyle/>
          <a:p>
            <a:pPr>
              <a:defRPr/>
            </a:pPr>
            <a:r>
              <a:rPr lang="en-US" dirty="0"/>
              <a:t>Hypotheses</a:t>
            </a:r>
          </a:p>
          <a:p>
            <a:pPr>
              <a:defRPr/>
            </a:pPr>
            <a:r>
              <a:rPr lang="en-US" dirty="0"/>
              <a:t>Populations studied</a:t>
            </a:r>
          </a:p>
          <a:p>
            <a:pPr>
              <a:defRPr/>
            </a:pPr>
            <a:r>
              <a:rPr lang="en-US" dirty="0"/>
              <a:t>Theories</a:t>
            </a:r>
          </a:p>
          <a:p>
            <a:pPr>
              <a:defRPr/>
            </a:pPr>
            <a:r>
              <a:rPr lang="en-US" dirty="0"/>
              <a:t>Methods</a:t>
            </a:r>
          </a:p>
          <a:p>
            <a:pPr>
              <a:defRPr/>
            </a:pPr>
            <a:r>
              <a:rPr lang="en-US" dirty="0"/>
              <a:t>Outcomes</a:t>
            </a:r>
          </a:p>
          <a:p>
            <a:pPr marL="0" indent="0">
              <a:buFont typeface="Wingdings" pitchFamily="2" charset="2"/>
              <a:buNone/>
              <a:defRPr/>
            </a:pPr>
            <a:endParaRPr lang="en-US" altLang="en-US" dirty="0"/>
          </a:p>
        </p:txBody>
      </p:sp>
    </p:spTree>
    <p:extLst>
      <p:ext uri="{BB962C8B-B14F-4D97-AF65-F5344CB8AC3E}">
        <p14:creationId xmlns:p14="http://schemas.microsoft.com/office/powerpoint/2010/main" val="16257003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Consider In Your Review</a:t>
            </a:r>
            <a:endParaRPr lang="en-US" dirty="0"/>
          </a:p>
        </p:txBody>
      </p:sp>
      <p:sp>
        <p:nvSpPr>
          <p:cNvPr id="3" name="Content Placeholder 2"/>
          <p:cNvSpPr>
            <a:spLocks noGrp="1"/>
          </p:cNvSpPr>
          <p:nvPr>
            <p:ph idx="1"/>
          </p:nvPr>
        </p:nvSpPr>
        <p:spPr/>
        <p:txBody>
          <a:bodyPr>
            <a:normAutofit fontScale="70000" lnSpcReduction="20000"/>
          </a:bodyPr>
          <a:lstStyle/>
          <a:p>
            <a:pPr>
              <a:buFont typeface="Arial" charset="0"/>
              <a:buChar char="•"/>
            </a:pPr>
            <a:r>
              <a:rPr lang="en-US" dirty="0" smtClean="0"/>
              <a:t>What do we already know in the immediate area concerned?</a:t>
            </a:r>
          </a:p>
          <a:p>
            <a:pPr>
              <a:buFont typeface="Arial" charset="0"/>
              <a:buChar char="•"/>
            </a:pPr>
            <a:r>
              <a:rPr lang="en-US" dirty="0" smtClean="0"/>
              <a:t>What are the characteristics of the key concepts or the main factors or variables? </a:t>
            </a:r>
          </a:p>
          <a:p>
            <a:pPr>
              <a:buFont typeface="Arial" charset="0"/>
              <a:buChar char="•"/>
            </a:pPr>
            <a:r>
              <a:rPr lang="en-US" dirty="0" smtClean="0"/>
              <a:t>What are the relationships between these key concepts, factors or variables? </a:t>
            </a:r>
          </a:p>
          <a:p>
            <a:pPr>
              <a:buFont typeface="Arial" charset="0"/>
              <a:buChar char="•"/>
            </a:pPr>
            <a:r>
              <a:rPr lang="en-US" dirty="0" smtClean="0"/>
              <a:t>What are the existing theories? </a:t>
            </a:r>
          </a:p>
          <a:p>
            <a:pPr>
              <a:buFont typeface="Arial" charset="0"/>
              <a:buChar char="•"/>
            </a:pPr>
            <a:r>
              <a:rPr lang="en-US" dirty="0" smtClean="0"/>
              <a:t>Where are the inconsistencies or other shortcomings in our knowledge and understanding? </a:t>
            </a:r>
          </a:p>
          <a:p>
            <a:pPr>
              <a:buFont typeface="Arial" charset="0"/>
              <a:buChar char="•"/>
            </a:pPr>
            <a:r>
              <a:rPr lang="en-US" dirty="0" smtClean="0"/>
              <a:t>What views need to be (further) tested? </a:t>
            </a:r>
          </a:p>
          <a:p>
            <a:pPr>
              <a:buFont typeface="Arial" charset="0"/>
              <a:buChar char="•"/>
            </a:pPr>
            <a:r>
              <a:rPr lang="en-US" dirty="0" smtClean="0"/>
              <a:t>What evidence is lacking, inconclusive, contradictory or too limited? </a:t>
            </a:r>
          </a:p>
          <a:p>
            <a:pPr>
              <a:buFont typeface="Arial" charset="0"/>
              <a:buChar char="•"/>
            </a:pPr>
            <a:r>
              <a:rPr lang="en-US" dirty="0" smtClean="0"/>
              <a:t>Why study (further) the research problem? </a:t>
            </a:r>
          </a:p>
          <a:p>
            <a:pPr>
              <a:buFont typeface="Arial" charset="0"/>
              <a:buChar char="•"/>
            </a:pPr>
            <a:r>
              <a:rPr lang="en-US" dirty="0" smtClean="0"/>
              <a:t>What contribution can the present study be expected to make?</a:t>
            </a:r>
          </a:p>
          <a:p>
            <a:pPr>
              <a:buFont typeface="Arial" charset="0"/>
              <a:buChar char="•"/>
            </a:pPr>
            <a:r>
              <a:rPr lang="en-US" dirty="0" smtClean="0"/>
              <a:t>What research designs or methods seem unsatisfactory?</a:t>
            </a:r>
            <a:endParaRPr lang="en-US" dirty="0"/>
          </a:p>
        </p:txBody>
      </p:sp>
    </p:spTree>
    <p:extLst>
      <p:ext uri="{BB962C8B-B14F-4D97-AF65-F5344CB8AC3E}">
        <p14:creationId xmlns:p14="http://schemas.microsoft.com/office/powerpoint/2010/main" val="36049591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Construct the Literature Review</a:t>
            </a:r>
            <a:endParaRPr lang="en-US" dirty="0"/>
          </a:p>
        </p:txBody>
      </p:sp>
      <p:sp>
        <p:nvSpPr>
          <p:cNvPr id="3" name="Content Placeholder 2"/>
          <p:cNvSpPr>
            <a:spLocks noGrp="1"/>
          </p:cNvSpPr>
          <p:nvPr>
            <p:ph idx="1"/>
          </p:nvPr>
        </p:nvSpPr>
        <p:spPr/>
        <p:txBody>
          <a:bodyPr>
            <a:normAutofit lnSpcReduction="10000"/>
          </a:bodyPr>
          <a:lstStyle/>
          <a:p>
            <a:pPr>
              <a:buFont typeface="Arial" charset="0"/>
              <a:buChar char="•"/>
            </a:pPr>
            <a:r>
              <a:rPr lang="en-US" dirty="0" smtClean="0"/>
              <a:t> </a:t>
            </a:r>
            <a:r>
              <a:rPr lang="en-US" sz="2000" dirty="0" smtClean="0"/>
              <a:t>In the introduction</a:t>
            </a:r>
            <a:r>
              <a:rPr lang="en-US" dirty="0" smtClean="0"/>
              <a:t>, </a:t>
            </a:r>
            <a:r>
              <a:rPr lang="en-US" sz="2000" dirty="0" smtClean="0"/>
              <a:t>explain why the topic is important and give the reader an idea of where you are going in your paper. </a:t>
            </a:r>
          </a:p>
          <a:p>
            <a:endParaRPr lang="en-US" sz="2000" dirty="0" smtClean="0"/>
          </a:p>
          <a:p>
            <a:pPr>
              <a:buFont typeface="Arial" charset="0"/>
              <a:buChar char="•"/>
            </a:pPr>
            <a:r>
              <a:rPr lang="en-US" sz="2000" dirty="0" smtClean="0"/>
              <a:t> Group research studies and other types of literature according to common denominators. </a:t>
            </a:r>
          </a:p>
          <a:p>
            <a:pPr lvl="1">
              <a:buFont typeface="Wingdings" pitchFamily="2" charset="2"/>
              <a:buChar char="§"/>
            </a:pPr>
            <a:r>
              <a:rPr lang="en-US" sz="2000" dirty="0" smtClean="0"/>
              <a:t> If you’ve taken notes before, the common themes are more easily identifiable. </a:t>
            </a:r>
          </a:p>
          <a:p>
            <a:pPr lvl="1">
              <a:buFont typeface="Wingdings" pitchFamily="2" charset="2"/>
              <a:buChar char="§"/>
            </a:pPr>
            <a:r>
              <a:rPr lang="en-US" sz="2000" dirty="0" smtClean="0"/>
              <a:t> Some factors used to organize reviews are: </a:t>
            </a:r>
          </a:p>
          <a:p>
            <a:pPr lvl="2">
              <a:buFont typeface="Arial" charset="0"/>
              <a:buChar char="−"/>
            </a:pPr>
            <a:r>
              <a:rPr lang="en-US" sz="2000" dirty="0" smtClean="0"/>
              <a:t> Conclusions of authors</a:t>
            </a:r>
          </a:p>
          <a:p>
            <a:pPr lvl="2">
              <a:buFont typeface="Arial" charset="0"/>
              <a:buChar char="−"/>
            </a:pPr>
            <a:r>
              <a:rPr lang="en-US" sz="2000" dirty="0" smtClean="0"/>
              <a:t> Specific purpose </a:t>
            </a:r>
          </a:p>
          <a:p>
            <a:pPr lvl="2">
              <a:buFont typeface="Arial" charset="0"/>
              <a:buChar char="−"/>
            </a:pPr>
            <a:r>
              <a:rPr lang="en-US" sz="2000" dirty="0" smtClean="0"/>
              <a:t> Objective</a:t>
            </a:r>
          </a:p>
          <a:p>
            <a:pPr lvl="2">
              <a:buFont typeface="Arial" charset="0"/>
              <a:buChar char="−"/>
            </a:pPr>
            <a:r>
              <a:rPr lang="en-US" sz="2000" dirty="0" smtClean="0"/>
              <a:t> Chronology (this method will give the worst impression, use only if it really makes sense to your topic!)</a:t>
            </a:r>
          </a:p>
          <a:p>
            <a:pPr marL="0" indent="0">
              <a:buNone/>
            </a:pPr>
            <a:endParaRPr lang="en-US" sz="2000" dirty="0" smtClean="0"/>
          </a:p>
        </p:txBody>
      </p:sp>
    </p:spTree>
    <p:extLst>
      <p:ext uri="{BB962C8B-B14F-4D97-AF65-F5344CB8AC3E}">
        <p14:creationId xmlns:p14="http://schemas.microsoft.com/office/powerpoint/2010/main" val="2474306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Construct the Literature Review</a:t>
            </a:r>
            <a:endParaRPr lang="en-US" dirty="0"/>
          </a:p>
        </p:txBody>
      </p:sp>
      <p:sp>
        <p:nvSpPr>
          <p:cNvPr id="3" name="Content Placeholder 2"/>
          <p:cNvSpPr>
            <a:spLocks noGrp="1"/>
          </p:cNvSpPr>
          <p:nvPr>
            <p:ph idx="1"/>
          </p:nvPr>
        </p:nvSpPr>
        <p:spPr/>
        <p:txBody>
          <a:bodyPr>
            <a:normAutofit fontScale="92500" lnSpcReduction="10000"/>
          </a:bodyPr>
          <a:lstStyle/>
          <a:p>
            <a:pPr lvl="1">
              <a:buFont typeface="Arial" charset="0"/>
              <a:buChar char="•"/>
            </a:pPr>
            <a:r>
              <a:rPr lang="en-US" dirty="0" smtClean="0"/>
              <a:t>Summarize individual studies or articles</a:t>
            </a:r>
          </a:p>
          <a:p>
            <a:pPr lvl="2">
              <a:buFont typeface="Wingdings" pitchFamily="2" charset="2"/>
              <a:buChar char="§"/>
            </a:pPr>
            <a:r>
              <a:rPr lang="en-US" sz="1800" dirty="0" smtClean="0"/>
              <a:t> Use as much or as little detail as each merits according to its comparative importance in the literature</a:t>
            </a:r>
          </a:p>
          <a:p>
            <a:pPr lvl="2">
              <a:buFont typeface="Wingdings" pitchFamily="2" charset="2"/>
              <a:buChar char="§"/>
            </a:pPr>
            <a:r>
              <a:rPr lang="en-US" sz="1800" dirty="0" smtClean="0"/>
              <a:t> Space (length) denotes significance. </a:t>
            </a:r>
          </a:p>
          <a:p>
            <a:pPr lvl="2">
              <a:buFont typeface="Wingdings" pitchFamily="2" charset="2"/>
              <a:buChar char="§"/>
            </a:pPr>
            <a:r>
              <a:rPr lang="en-US" sz="1800" dirty="0" smtClean="0"/>
              <a:t> Don’t need to provide a lot of detail about the procedures used in other studies. </a:t>
            </a:r>
          </a:p>
          <a:p>
            <a:pPr lvl="2">
              <a:buFont typeface="Wingdings" pitchFamily="2" charset="2"/>
              <a:buChar char="§"/>
            </a:pPr>
            <a:r>
              <a:rPr lang="en-US" sz="1800" dirty="0" smtClean="0"/>
              <a:t> Most literature reviews only describe the main findings, relevant methodological issues, and/or major conclusions of other research.</a:t>
            </a:r>
          </a:p>
          <a:p>
            <a:pPr lvl="2"/>
            <a:endParaRPr lang="en-US" sz="1800" dirty="0" smtClean="0"/>
          </a:p>
          <a:p>
            <a:pPr lvl="1">
              <a:buFont typeface="Arial" charset="0"/>
              <a:buChar char="•"/>
            </a:pPr>
            <a:r>
              <a:rPr lang="en-US" sz="1800" dirty="0" smtClean="0"/>
              <a:t> </a:t>
            </a:r>
            <a:r>
              <a:rPr lang="en-US" sz="2000" dirty="0" smtClean="0"/>
              <a:t>Discuss major areas of agreement or disagreement</a:t>
            </a:r>
          </a:p>
          <a:p>
            <a:pPr lvl="1"/>
            <a:endParaRPr lang="en-US" sz="1800" dirty="0" smtClean="0"/>
          </a:p>
          <a:p>
            <a:pPr lvl="1">
              <a:buFont typeface="Arial" charset="0"/>
              <a:buChar char="•"/>
            </a:pPr>
            <a:r>
              <a:rPr lang="en-US" sz="1800" dirty="0" smtClean="0"/>
              <a:t> </a:t>
            </a:r>
            <a:r>
              <a:rPr lang="en-US" sz="2000" dirty="0" smtClean="0"/>
              <a:t>Tie the study into the current body of lit, make logical interpretations from the lit reviewed.</a:t>
            </a:r>
          </a:p>
          <a:p>
            <a:pPr lvl="2">
              <a:buFont typeface="Wingdings" pitchFamily="2" charset="2"/>
              <a:buChar char="§"/>
            </a:pPr>
            <a:r>
              <a:rPr lang="en-US" sz="1800" dirty="0" smtClean="0"/>
              <a:t> If there is no discussion of the relevance of the overview to other work in the field, or if there is no interpretation of the literature, it may signal the author has not thoroughly investigated the topic.</a:t>
            </a:r>
          </a:p>
        </p:txBody>
      </p:sp>
    </p:spTree>
    <p:extLst>
      <p:ext uri="{BB962C8B-B14F-4D97-AF65-F5344CB8AC3E}">
        <p14:creationId xmlns:p14="http://schemas.microsoft.com/office/powerpoint/2010/main" val="1148641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Organization of the Review</a:t>
            </a:r>
            <a:endParaRPr lang="en-US" dirty="0"/>
          </a:p>
        </p:txBody>
      </p:sp>
      <p:sp>
        <p:nvSpPr>
          <p:cNvPr id="4" name="Rectangle 3"/>
          <p:cNvSpPr>
            <a:spLocks noChangeArrowheads="1"/>
          </p:cNvSpPr>
          <p:nvPr/>
        </p:nvSpPr>
        <p:spPr bwMode="auto">
          <a:xfrm>
            <a:off x="228600" y="1762125"/>
            <a:ext cx="3733800" cy="486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r>
              <a:rPr lang="en-US" sz="1600" b="1"/>
              <a:t>Introduction to the lit review</a:t>
            </a:r>
            <a:endParaRPr lang="en-US" sz="1600"/>
          </a:p>
          <a:p>
            <a:pPr>
              <a:buFont typeface="Wingdings" pitchFamily="2" charset="2"/>
              <a:buChar char="§"/>
            </a:pPr>
            <a:r>
              <a:rPr lang="en-US" sz="1400"/>
              <a:t> Content - what is covered</a:t>
            </a:r>
          </a:p>
          <a:p>
            <a:pPr>
              <a:buFont typeface="Wingdings" pitchFamily="2" charset="2"/>
              <a:buChar char="§"/>
            </a:pPr>
            <a:r>
              <a:rPr lang="en-US" sz="1400"/>
              <a:t> Structure - how it is organized</a:t>
            </a:r>
          </a:p>
          <a:p>
            <a:pPr>
              <a:buFont typeface="Wingdings" pitchFamily="2" charset="2"/>
              <a:buChar char="§"/>
            </a:pPr>
            <a:r>
              <a:rPr lang="en-US" sz="1400"/>
              <a:t> Boundaries - what is outside of its scope</a:t>
            </a:r>
          </a:p>
          <a:p>
            <a:endParaRPr lang="en-US" sz="1400" b="1"/>
          </a:p>
          <a:p>
            <a:r>
              <a:rPr lang="en-US" sz="1600" b="1"/>
              <a:t>Body of the Lit Review</a:t>
            </a:r>
            <a:endParaRPr lang="en-US" sz="1600"/>
          </a:p>
          <a:p>
            <a:r>
              <a:rPr lang="en-US" sz="1400"/>
              <a:t>SECTION 1</a:t>
            </a:r>
          </a:p>
          <a:p>
            <a:r>
              <a:rPr lang="en-US" sz="1400"/>
              <a:t>The most important topic or a key concept</a:t>
            </a:r>
          </a:p>
          <a:p>
            <a:pPr>
              <a:buFont typeface="Wingdings" pitchFamily="2" charset="2"/>
              <a:buChar char="§"/>
            </a:pPr>
            <a:r>
              <a:rPr lang="en-US" sz="1400"/>
              <a:t> discussed and evaluated</a:t>
            </a:r>
          </a:p>
          <a:p>
            <a:pPr>
              <a:buFont typeface="Wingdings" pitchFamily="2" charset="2"/>
              <a:buChar char="§"/>
            </a:pPr>
            <a:r>
              <a:rPr lang="en-US" sz="1400"/>
              <a:t> summarized and related to your research project</a:t>
            </a:r>
          </a:p>
          <a:p>
            <a:endParaRPr lang="en-US" sz="1400"/>
          </a:p>
          <a:p>
            <a:endParaRPr lang="en-US" sz="1400"/>
          </a:p>
          <a:p>
            <a:endParaRPr lang="en-US" sz="1400"/>
          </a:p>
          <a:p>
            <a:r>
              <a:rPr lang="en-US" sz="1600" b="1"/>
              <a:t>Conclusion</a:t>
            </a:r>
            <a:endParaRPr lang="en-US" sz="1600"/>
          </a:p>
          <a:p>
            <a:r>
              <a:rPr lang="en-US" sz="1400"/>
              <a:t>From each of the section summaries, </a:t>
            </a:r>
          </a:p>
          <a:p>
            <a:pPr>
              <a:buFont typeface="Wingdings" pitchFamily="2" charset="2"/>
              <a:buChar char="§"/>
            </a:pPr>
            <a:r>
              <a:rPr lang="en-US" sz="1400"/>
              <a:t> highlight the most relevant points</a:t>
            </a:r>
          </a:p>
          <a:p>
            <a:pPr>
              <a:buFont typeface="Wingdings" pitchFamily="2" charset="2"/>
              <a:buChar char="§"/>
            </a:pPr>
            <a:r>
              <a:rPr lang="en-US" sz="1400"/>
              <a:t> relate these back to the need for research</a:t>
            </a:r>
          </a:p>
          <a:p>
            <a:pPr>
              <a:buFont typeface="Wingdings" pitchFamily="2" charset="2"/>
              <a:buChar char="§"/>
            </a:pPr>
            <a:r>
              <a:rPr lang="en-US" sz="1400"/>
              <a:t> reiterate what these mean for the research design</a:t>
            </a:r>
          </a:p>
          <a:p>
            <a:r>
              <a:rPr lang="en-US" sz="1400"/>
              <a:t/>
            </a:r>
            <a:br>
              <a:rPr lang="en-US" sz="1400"/>
            </a:br>
            <a:endParaRPr lang="en-US" sz="1400"/>
          </a:p>
        </p:txBody>
      </p:sp>
      <p:sp>
        <p:nvSpPr>
          <p:cNvPr id="5" name="TextBox 7"/>
          <p:cNvSpPr txBox="1">
            <a:spLocks noChangeArrowheads="1"/>
          </p:cNvSpPr>
          <p:nvPr/>
        </p:nvSpPr>
        <p:spPr bwMode="auto">
          <a:xfrm>
            <a:off x="3962400" y="3057525"/>
            <a:ext cx="23622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r>
              <a:rPr lang="en-US" sz="1400"/>
              <a:t>SECTION 2</a:t>
            </a:r>
          </a:p>
          <a:p>
            <a:r>
              <a:rPr lang="en-US" sz="1400"/>
              <a:t>The next most important </a:t>
            </a:r>
          </a:p>
          <a:p>
            <a:r>
              <a:rPr lang="en-US" sz="1400"/>
              <a:t>topic or a key concept</a:t>
            </a:r>
          </a:p>
          <a:p>
            <a:pPr>
              <a:buFont typeface="Wingdings" pitchFamily="2" charset="2"/>
              <a:buChar char="§"/>
            </a:pPr>
            <a:r>
              <a:rPr lang="en-US" sz="1400"/>
              <a:t> discussed and evaluated</a:t>
            </a:r>
          </a:p>
          <a:p>
            <a:pPr>
              <a:buFont typeface="Wingdings" pitchFamily="2" charset="2"/>
              <a:buChar char="§"/>
            </a:pPr>
            <a:r>
              <a:rPr lang="en-US" sz="1400"/>
              <a:t> summarized and related to your research project</a:t>
            </a:r>
            <a:br>
              <a:rPr lang="en-US" sz="1400"/>
            </a:br>
            <a:endParaRPr lang="en-US" sz="1400"/>
          </a:p>
        </p:txBody>
      </p:sp>
      <p:sp>
        <p:nvSpPr>
          <p:cNvPr id="6" name="TextBox 8"/>
          <p:cNvSpPr txBox="1">
            <a:spLocks noChangeArrowheads="1"/>
          </p:cNvSpPr>
          <p:nvPr/>
        </p:nvSpPr>
        <p:spPr bwMode="auto">
          <a:xfrm>
            <a:off x="6553200" y="3057525"/>
            <a:ext cx="22098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r>
              <a:rPr lang="en-US" sz="1400"/>
              <a:t>ADDITIONAL SECTIONS</a:t>
            </a:r>
          </a:p>
          <a:p>
            <a:pPr>
              <a:buFont typeface="Wingdings" pitchFamily="2" charset="2"/>
              <a:buChar char="§"/>
            </a:pPr>
            <a:r>
              <a:rPr lang="en-US" sz="1400"/>
              <a:t> Follow the same pattern</a:t>
            </a:r>
          </a:p>
        </p:txBody>
      </p:sp>
      <p:cxnSp>
        <p:nvCxnSpPr>
          <p:cNvPr id="7" name="Straight Connector 6"/>
          <p:cNvCxnSpPr>
            <a:cxnSpLocks noChangeShapeType="1"/>
          </p:cNvCxnSpPr>
          <p:nvPr/>
        </p:nvCxnSpPr>
        <p:spPr bwMode="auto">
          <a:xfrm>
            <a:off x="152400" y="2828925"/>
            <a:ext cx="8839200"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7"/>
          <p:cNvCxnSpPr>
            <a:cxnSpLocks noChangeShapeType="1"/>
          </p:cNvCxnSpPr>
          <p:nvPr/>
        </p:nvCxnSpPr>
        <p:spPr bwMode="auto">
          <a:xfrm>
            <a:off x="152400" y="4581525"/>
            <a:ext cx="8839200"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1995373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Writing and Reading</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altLang="en-US" b="1" dirty="0" smtClean="0"/>
              <a:t>‘Writing while you collect and collecting while you write.’ </a:t>
            </a:r>
          </a:p>
          <a:p>
            <a:endParaRPr lang="en-US" altLang="en-US" dirty="0"/>
          </a:p>
          <a:p>
            <a:pPr>
              <a:buFontTx/>
              <a:buChar char="-"/>
            </a:pPr>
            <a:r>
              <a:rPr lang="en-US" altLang="en-US" dirty="0" smtClean="0"/>
              <a:t>The writing stage is part of the research process, not something that happens after you have finished reading the literature.</a:t>
            </a:r>
          </a:p>
          <a:p>
            <a:pPr>
              <a:buFontTx/>
              <a:buChar char="-"/>
            </a:pPr>
            <a:r>
              <a:rPr lang="en-US" altLang="en-US" dirty="0" smtClean="0"/>
              <a:t>Once you are part way through your reading you can have a go at writing the literature review. </a:t>
            </a:r>
          </a:p>
          <a:p>
            <a:pPr>
              <a:buFontTx/>
              <a:buChar char="-"/>
            </a:pPr>
            <a:r>
              <a:rPr lang="en-US" altLang="en-US" dirty="0" smtClean="0"/>
              <a:t>It is often not until you start explaining something in writing that you find you need to collect more information.</a:t>
            </a:r>
          </a:p>
          <a:p>
            <a:endParaRPr lang="en-US" altLang="en-US" dirty="0" smtClean="0"/>
          </a:p>
          <a:p>
            <a:endParaRPr lang="en-US" dirty="0"/>
          </a:p>
        </p:txBody>
      </p:sp>
    </p:spTree>
    <p:extLst>
      <p:ext uri="{BB962C8B-B14F-4D97-AF65-F5344CB8AC3E}">
        <p14:creationId xmlns:p14="http://schemas.microsoft.com/office/powerpoint/2010/main" val="2707935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Literature Reviews are Conducted For</a:t>
            </a:r>
            <a:br>
              <a:rPr lang="en-US" dirty="0" smtClean="0"/>
            </a:br>
            <a:r>
              <a:rPr lang="en-US" dirty="0" smtClean="0"/>
              <a:t>Various Reasons:</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FontTx/>
              <a:buAutoNum type="arabicPeriod"/>
              <a:defRPr/>
            </a:pPr>
            <a:r>
              <a:rPr lang="en-US" dirty="0"/>
              <a:t>For a review paper </a:t>
            </a:r>
            <a:br>
              <a:rPr lang="en-US" dirty="0"/>
            </a:br>
            <a:endParaRPr lang="en-US" dirty="0"/>
          </a:p>
          <a:p>
            <a:pPr marL="0" indent="0">
              <a:buNone/>
              <a:defRPr/>
            </a:pPr>
            <a:r>
              <a:rPr lang="en-US" dirty="0"/>
              <a:t>2.  For the introduction (and discussion) of a research paper, masters dissertation </a:t>
            </a:r>
            <a:r>
              <a:rPr lang="en-US" dirty="0" smtClean="0"/>
              <a:t>or thesis (provides </a:t>
            </a:r>
            <a:r>
              <a:rPr lang="en-US" dirty="0"/>
              <a:t>a rationale for your research </a:t>
            </a:r>
            <a:r>
              <a:rPr lang="en-US" dirty="0" smtClean="0"/>
              <a:t>question, provides </a:t>
            </a:r>
            <a:r>
              <a:rPr lang="en-US" dirty="0"/>
              <a:t>a frame of reference for your research </a:t>
            </a:r>
            <a:r>
              <a:rPr lang="en-US" dirty="0" smtClean="0"/>
              <a:t>project)</a:t>
            </a:r>
            <a:r>
              <a:rPr lang="en-US" dirty="0"/>
              <a:t/>
            </a:r>
            <a:br>
              <a:rPr lang="en-US" dirty="0"/>
            </a:br>
            <a:endParaRPr lang="en-US" dirty="0"/>
          </a:p>
          <a:p>
            <a:pPr marL="0" indent="0">
              <a:buNone/>
              <a:defRPr/>
            </a:pPr>
            <a:r>
              <a:rPr lang="en-US" dirty="0"/>
              <a:t>3. To embark on a new area of research</a:t>
            </a:r>
            <a:br>
              <a:rPr lang="en-US" dirty="0"/>
            </a:br>
            <a:endParaRPr lang="en-US" dirty="0"/>
          </a:p>
          <a:p>
            <a:pPr marL="0" indent="0">
              <a:buNone/>
              <a:defRPr/>
            </a:pPr>
            <a:r>
              <a:rPr lang="en-US" dirty="0"/>
              <a:t>4. For a research </a:t>
            </a:r>
            <a:r>
              <a:rPr lang="en-US" dirty="0" smtClean="0"/>
              <a:t>proposal</a:t>
            </a:r>
          </a:p>
          <a:p>
            <a:endParaRPr lang="en-US" dirty="0"/>
          </a:p>
        </p:txBody>
      </p:sp>
    </p:spTree>
    <p:extLst>
      <p:ext uri="{BB962C8B-B14F-4D97-AF65-F5344CB8AC3E}">
        <p14:creationId xmlns:p14="http://schemas.microsoft.com/office/powerpoint/2010/main" val="27363886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 Effective Literature Review</a:t>
            </a:r>
            <a:endParaRPr lang="en-US" dirty="0"/>
          </a:p>
        </p:txBody>
      </p:sp>
      <p:sp>
        <p:nvSpPr>
          <p:cNvPr id="3" name="Content Placeholder 2"/>
          <p:cNvSpPr>
            <a:spLocks noGrp="1"/>
          </p:cNvSpPr>
          <p:nvPr>
            <p:ph idx="1"/>
          </p:nvPr>
        </p:nvSpPr>
        <p:spPr/>
        <p:txBody>
          <a:bodyPr>
            <a:normAutofit fontScale="77500" lnSpcReduction="20000"/>
          </a:bodyPr>
          <a:lstStyle/>
          <a:p>
            <a:pPr>
              <a:buFont typeface="Arial" charset="0"/>
              <a:buChar char="•"/>
            </a:pPr>
            <a:r>
              <a:rPr lang="en-US" dirty="0" smtClean="0"/>
              <a:t>Places each work in the context of its contribution to the understanding of the subject under review</a:t>
            </a:r>
          </a:p>
          <a:p>
            <a:pPr>
              <a:buFont typeface="Arial" charset="0"/>
              <a:buChar char="•"/>
            </a:pPr>
            <a:r>
              <a:rPr lang="en-US" dirty="0" smtClean="0"/>
              <a:t>Describes the relationship of each work to the others under consideration</a:t>
            </a:r>
          </a:p>
          <a:p>
            <a:pPr>
              <a:buFont typeface="Arial" charset="0"/>
              <a:buChar char="•"/>
            </a:pPr>
            <a:r>
              <a:rPr lang="en-US" dirty="0" smtClean="0"/>
              <a:t>Identifies new ways to interpret, and shed light on any gaps  in, previous research</a:t>
            </a:r>
          </a:p>
          <a:p>
            <a:pPr>
              <a:buFont typeface="Arial" charset="0"/>
              <a:buChar char="•"/>
            </a:pPr>
            <a:r>
              <a:rPr lang="en-US" dirty="0" smtClean="0"/>
              <a:t>Resolves conflicts amongst seemingly contradictory previous studies</a:t>
            </a:r>
          </a:p>
          <a:p>
            <a:pPr>
              <a:buFont typeface="Arial" charset="0"/>
              <a:buChar char="•"/>
            </a:pPr>
            <a:r>
              <a:rPr lang="en-US" dirty="0" smtClean="0"/>
              <a:t>Identifies areas of prior scholarship to prevent duplication of  effort</a:t>
            </a:r>
          </a:p>
          <a:p>
            <a:pPr>
              <a:buFont typeface="Arial" charset="0"/>
              <a:buChar char="•"/>
            </a:pPr>
            <a:r>
              <a:rPr lang="en-US" dirty="0" smtClean="0"/>
              <a:t>Points the way forward for further research</a:t>
            </a:r>
          </a:p>
          <a:p>
            <a:pPr>
              <a:buFont typeface="Arial" charset="0"/>
              <a:buChar char="•"/>
            </a:pPr>
            <a:r>
              <a:rPr lang="en-US" dirty="0" smtClean="0"/>
              <a:t>Places one's original work (in the case of theses or dissertations) in the context of existing literature</a:t>
            </a:r>
          </a:p>
        </p:txBody>
      </p:sp>
    </p:spTree>
    <p:extLst>
      <p:ext uri="{BB962C8B-B14F-4D97-AF65-F5344CB8AC3E}">
        <p14:creationId xmlns:p14="http://schemas.microsoft.com/office/powerpoint/2010/main" val="15773605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accurate and thorough</a:t>
            </a:r>
            <a:endParaRPr lang="en-US" dirty="0"/>
          </a:p>
        </p:txBody>
      </p:sp>
      <p:sp>
        <p:nvSpPr>
          <p:cNvPr id="3" name="Content Placeholder 2"/>
          <p:cNvSpPr>
            <a:spLocks noGrp="1"/>
          </p:cNvSpPr>
          <p:nvPr>
            <p:ph idx="1"/>
          </p:nvPr>
        </p:nvSpPr>
        <p:spPr/>
        <p:txBody>
          <a:bodyPr>
            <a:normAutofit/>
          </a:bodyPr>
          <a:lstStyle/>
          <a:p>
            <a:pPr>
              <a:buFont typeface="Arial" charset="0"/>
              <a:buChar char="•"/>
            </a:pPr>
            <a:r>
              <a:rPr lang="en-US" dirty="0" smtClean="0"/>
              <a:t>Your review acts as a guide of your topic for others. </a:t>
            </a:r>
          </a:p>
          <a:p>
            <a:pPr>
              <a:buFont typeface="Arial" charset="0"/>
              <a:buChar char="•"/>
            </a:pPr>
            <a:r>
              <a:rPr lang="en-US" dirty="0" smtClean="0"/>
              <a:t> Take care to make your review:</a:t>
            </a:r>
          </a:p>
          <a:p>
            <a:pPr lvl="1">
              <a:buFont typeface="Wingdings" pitchFamily="2" charset="2"/>
              <a:buChar char="§"/>
            </a:pPr>
            <a:r>
              <a:rPr lang="en-US" dirty="0" smtClean="0"/>
              <a:t> Accurate: e.g., Citations correct, findings 	attributed to authors correct. </a:t>
            </a:r>
          </a:p>
          <a:p>
            <a:pPr lvl="2">
              <a:buFont typeface="Arial" charset="0"/>
              <a:buChar char="−"/>
            </a:pPr>
            <a:r>
              <a:rPr lang="en-US" dirty="0" smtClean="0"/>
              <a:t> Make sure someone can track down the article and that you have provided a reliable representation</a:t>
            </a:r>
          </a:p>
          <a:p>
            <a:pPr lvl="1">
              <a:buFont typeface="Wingdings" pitchFamily="2" charset="2"/>
              <a:buChar char="§"/>
            </a:pPr>
            <a:r>
              <a:rPr lang="en-US" dirty="0" smtClean="0"/>
              <a:t> Complete: i.e., include all important papers (not every paper written on the topic).</a:t>
            </a:r>
          </a:p>
        </p:txBody>
      </p:sp>
    </p:spTree>
    <p:extLst>
      <p:ext uri="{BB962C8B-B14F-4D97-AF65-F5344CB8AC3E}">
        <p14:creationId xmlns:p14="http://schemas.microsoft.com/office/powerpoint/2010/main" val="231744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0"/>
            <a:ext cx="8229600" cy="1143000"/>
          </a:xfrm>
        </p:spPr>
        <p:txBody>
          <a:bodyPr>
            <a:noAutofit/>
          </a:bodyPr>
          <a:lstStyle/>
          <a:p>
            <a:r>
              <a:rPr lang="en-US" sz="9600" dirty="0" smtClean="0"/>
              <a:t>The End</a:t>
            </a:r>
            <a:endParaRPr lang="en-US" sz="9600" dirty="0"/>
          </a:p>
        </p:txBody>
      </p:sp>
    </p:spTree>
    <p:extLst>
      <p:ext uri="{BB962C8B-B14F-4D97-AF65-F5344CB8AC3E}">
        <p14:creationId xmlns:p14="http://schemas.microsoft.com/office/powerpoint/2010/main" val="2314413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Conducting a literature review</a:t>
            </a:r>
            <a:br>
              <a:rPr lang="en-US" dirty="0" smtClean="0"/>
            </a:br>
            <a:r>
              <a:rPr lang="en-US" dirty="0" smtClean="0"/>
              <a:t> will help you:</a:t>
            </a:r>
            <a:endParaRPr lang="en-US" dirty="0"/>
          </a:p>
        </p:txBody>
      </p:sp>
      <p:sp>
        <p:nvSpPr>
          <p:cNvPr id="3" name="Content Placeholder 2"/>
          <p:cNvSpPr>
            <a:spLocks noGrp="1"/>
          </p:cNvSpPr>
          <p:nvPr>
            <p:ph idx="1"/>
          </p:nvPr>
        </p:nvSpPr>
        <p:spPr/>
        <p:txBody>
          <a:bodyPr>
            <a:normAutofit fontScale="92500" lnSpcReduction="20000"/>
          </a:bodyPr>
          <a:lstStyle/>
          <a:p>
            <a:pPr>
              <a:buFont typeface="Arial" charset="0"/>
              <a:buChar char="•"/>
            </a:pPr>
            <a:r>
              <a:rPr lang="en-US" dirty="0" smtClean="0"/>
              <a:t>Determine if proposed research is actually needed.</a:t>
            </a:r>
          </a:p>
          <a:p>
            <a:pPr lvl="1">
              <a:buFont typeface="Wingdings" pitchFamily="2" charset="2"/>
              <a:buChar char="§"/>
            </a:pPr>
            <a:r>
              <a:rPr lang="en-US" sz="2000" dirty="0" smtClean="0"/>
              <a:t>Even if similar research published, researchers might suggest a need for similar studies or replication</a:t>
            </a:r>
            <a:r>
              <a:rPr lang="en-US" dirty="0" smtClean="0"/>
              <a:t>.</a:t>
            </a:r>
          </a:p>
          <a:p>
            <a:endParaRPr lang="en-US" dirty="0" smtClean="0"/>
          </a:p>
          <a:p>
            <a:pPr>
              <a:buFont typeface="Arial" charset="0"/>
              <a:buChar char="•"/>
            </a:pPr>
            <a:r>
              <a:rPr lang="en-US" dirty="0" smtClean="0"/>
              <a:t> Narrow down a problem.</a:t>
            </a:r>
          </a:p>
          <a:p>
            <a:pPr lvl="1">
              <a:buFont typeface="Wingdings" pitchFamily="2" charset="2"/>
              <a:buChar char="§"/>
            </a:pPr>
            <a:r>
              <a:rPr lang="en-US" sz="2000" dirty="0" smtClean="0"/>
              <a:t>It can be overwhelming getting into the literature of a field of study</a:t>
            </a:r>
            <a:r>
              <a:rPr lang="en-US" dirty="0" smtClean="0"/>
              <a:t>. </a:t>
            </a:r>
            <a:r>
              <a:rPr lang="en-US" sz="2000" dirty="0" smtClean="0"/>
              <a:t>A literature review can help you understand where you need to focus your efforts.</a:t>
            </a:r>
            <a:endParaRPr lang="en-US" dirty="0" smtClean="0"/>
          </a:p>
          <a:p>
            <a:endParaRPr lang="en-US" dirty="0" smtClean="0"/>
          </a:p>
          <a:p>
            <a:pPr>
              <a:buFont typeface="Arial" charset="0"/>
              <a:buChar char="•"/>
            </a:pPr>
            <a:r>
              <a:rPr lang="en-US" dirty="0" smtClean="0"/>
              <a:t> Generate hypotheses or questions for further studies.</a:t>
            </a:r>
            <a:endParaRPr lang="en-US" dirty="0"/>
          </a:p>
        </p:txBody>
      </p:sp>
    </p:spTree>
    <p:extLst>
      <p:ext uri="{BB962C8B-B14F-4D97-AF65-F5344CB8AC3E}">
        <p14:creationId xmlns:p14="http://schemas.microsoft.com/office/powerpoint/2010/main" val="173747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Conducting a literature review</a:t>
            </a:r>
            <a:br>
              <a:rPr lang="en-US" dirty="0" smtClean="0"/>
            </a:br>
            <a:r>
              <a:rPr lang="en-US" dirty="0" smtClean="0"/>
              <a:t> will give you:</a:t>
            </a:r>
            <a:endParaRPr lang="en-US" dirty="0"/>
          </a:p>
        </p:txBody>
      </p:sp>
      <p:sp>
        <p:nvSpPr>
          <p:cNvPr id="3" name="Content Placeholder 2"/>
          <p:cNvSpPr>
            <a:spLocks noGrp="1"/>
          </p:cNvSpPr>
          <p:nvPr>
            <p:ph idx="1"/>
          </p:nvPr>
        </p:nvSpPr>
        <p:spPr/>
        <p:txBody>
          <a:bodyPr>
            <a:normAutofit/>
          </a:bodyPr>
          <a:lstStyle/>
          <a:p>
            <a:pPr>
              <a:buFont typeface="Arial" charset="0"/>
              <a:buChar char="•"/>
            </a:pPr>
            <a:r>
              <a:rPr lang="en-US" dirty="0" smtClean="0"/>
              <a:t>Background knowledge of the field of inquiry</a:t>
            </a:r>
          </a:p>
          <a:p>
            <a:pPr lvl="1">
              <a:buSzPct val="75000"/>
              <a:buFont typeface="Wingdings" pitchFamily="2" charset="2"/>
              <a:buChar char="§"/>
            </a:pPr>
            <a:r>
              <a:rPr lang="en-US" dirty="0" smtClean="0"/>
              <a:t> </a:t>
            </a:r>
            <a:r>
              <a:rPr lang="en-US" sz="2000" dirty="0" smtClean="0"/>
              <a:t>Facts</a:t>
            </a:r>
          </a:p>
          <a:p>
            <a:pPr lvl="1">
              <a:buSzPct val="75000"/>
              <a:buFont typeface="Wingdings" pitchFamily="2" charset="2"/>
              <a:buChar char="§"/>
            </a:pPr>
            <a:r>
              <a:rPr lang="en-US" dirty="0" smtClean="0"/>
              <a:t> </a:t>
            </a:r>
            <a:r>
              <a:rPr lang="en-US" sz="2000" dirty="0" smtClean="0"/>
              <a:t>Eminent scholars</a:t>
            </a:r>
          </a:p>
          <a:p>
            <a:pPr lvl="1">
              <a:buSzPct val="75000"/>
              <a:buFont typeface="Wingdings" pitchFamily="2" charset="2"/>
              <a:buChar char="§"/>
            </a:pPr>
            <a:r>
              <a:rPr lang="en-US" dirty="0" smtClean="0"/>
              <a:t> </a:t>
            </a:r>
            <a:r>
              <a:rPr lang="en-US" sz="2000" dirty="0" smtClean="0"/>
              <a:t>Parameters of the field</a:t>
            </a:r>
          </a:p>
          <a:p>
            <a:pPr lvl="1">
              <a:buFont typeface="Wingdings" pitchFamily="2" charset="2"/>
              <a:buChar char="§"/>
            </a:pPr>
            <a:r>
              <a:rPr lang="en-US" sz="2000" dirty="0" smtClean="0"/>
              <a:t> The most important ideas, theories, questions and hypotheses. </a:t>
            </a:r>
            <a:r>
              <a:rPr lang="en-US" dirty="0" smtClean="0"/>
              <a:t/>
            </a:r>
            <a:br>
              <a:rPr lang="en-US" dirty="0" smtClean="0"/>
            </a:br>
            <a:endParaRPr lang="en-US" dirty="0" smtClean="0"/>
          </a:p>
          <a:p>
            <a:pPr>
              <a:buFont typeface="Arial" charset="0"/>
              <a:buChar char="•"/>
            </a:pPr>
            <a:r>
              <a:rPr lang="en-US" dirty="0" smtClean="0"/>
              <a:t>Knowledge of the methodologies common to the field and a feeling for their usefulness and appropriateness in various settings. </a:t>
            </a:r>
          </a:p>
          <a:p>
            <a:endParaRPr lang="en-US" dirty="0"/>
          </a:p>
        </p:txBody>
      </p:sp>
    </p:spTree>
    <p:extLst>
      <p:ext uri="{BB962C8B-B14F-4D97-AF65-F5344CB8AC3E}">
        <p14:creationId xmlns:p14="http://schemas.microsoft.com/office/powerpoint/2010/main" val="1922835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pPr marL="0" indent="0">
              <a:buNone/>
            </a:pPr>
            <a:r>
              <a:rPr lang="en-US" altLang="en-US" b="1" dirty="0" smtClean="0">
                <a:solidFill>
                  <a:srgbClr val="FF0000"/>
                </a:solidFill>
              </a:rPr>
              <a:t>More specifically…</a:t>
            </a:r>
          </a:p>
          <a:p>
            <a:pPr marL="0" indent="0">
              <a:buNone/>
            </a:pPr>
            <a:r>
              <a:rPr lang="en-US" altLang="en-US" b="1" dirty="0" smtClean="0"/>
              <a:t>A literature review should answer the following questions:</a:t>
            </a:r>
          </a:p>
          <a:p>
            <a:pPr lvl="1"/>
            <a:r>
              <a:rPr lang="en-US" altLang="en-US" dirty="0" smtClean="0"/>
              <a:t>What is known/understood?</a:t>
            </a:r>
          </a:p>
          <a:p>
            <a:pPr lvl="1"/>
            <a:r>
              <a:rPr lang="en-US" altLang="en-US" dirty="0" smtClean="0"/>
              <a:t>What are the strengths and weaknesses of present knowledge and understanding?</a:t>
            </a:r>
          </a:p>
          <a:p>
            <a:pPr lvl="1"/>
            <a:r>
              <a:rPr lang="en-US" altLang="en-US" dirty="0" smtClean="0"/>
              <a:t>What is not known? </a:t>
            </a:r>
          </a:p>
          <a:p>
            <a:pPr lvl="1"/>
            <a:r>
              <a:rPr lang="en-US" altLang="en-US" dirty="0" smtClean="0"/>
              <a:t>Where are the gaps in knowledge?</a:t>
            </a:r>
          </a:p>
          <a:p>
            <a:pPr lvl="1"/>
            <a:r>
              <a:rPr lang="en-US" altLang="en-US" dirty="0" smtClean="0"/>
              <a:t>What is needed to be studied to improve knowledge and understanding?</a:t>
            </a:r>
          </a:p>
          <a:p>
            <a:pPr lvl="1"/>
            <a:r>
              <a:rPr lang="en-US" altLang="en-US" dirty="0" smtClean="0"/>
              <a:t>What theories can frame the approach to study of the topic?</a:t>
            </a:r>
            <a:endParaRPr lang="en-US" dirty="0"/>
          </a:p>
        </p:txBody>
      </p:sp>
    </p:spTree>
    <p:extLst>
      <p:ext uri="{BB962C8B-B14F-4D97-AF65-F5344CB8AC3E}">
        <p14:creationId xmlns:p14="http://schemas.microsoft.com/office/powerpoint/2010/main" val="1730016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3429000" cy="5364163"/>
          </a:xfrm>
        </p:spPr>
        <p:txBody>
          <a:bodyPr>
            <a:normAutofit/>
          </a:bodyPr>
          <a:lstStyle/>
          <a:p>
            <a:pPr marL="0" indent="0">
              <a:buNone/>
            </a:pPr>
            <a:r>
              <a:rPr lang="en-US" altLang="en-US" b="1" u="sng" dirty="0" smtClean="0"/>
              <a:t>Lit. review vs. essay</a:t>
            </a:r>
          </a:p>
          <a:p>
            <a:pPr marL="0" indent="0">
              <a:buNone/>
            </a:pPr>
            <a:endParaRPr lang="en-US" altLang="en-US" b="1" dirty="0" smtClean="0"/>
          </a:p>
          <a:p>
            <a:pPr marL="0" indent="0">
              <a:buNone/>
            </a:pPr>
            <a:r>
              <a:rPr lang="en-US" altLang="en-US" b="1" dirty="0" smtClean="0"/>
              <a:t>Essay</a:t>
            </a:r>
          </a:p>
          <a:p>
            <a:pPr marL="0" indent="0">
              <a:buNone/>
            </a:pPr>
            <a:r>
              <a:rPr lang="en-US" altLang="en-US" dirty="0" smtClean="0"/>
              <a:t>An essay focuses on a topic and uses the literature as a support for the arguments. </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33750" y="37322"/>
            <a:ext cx="5734050" cy="679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423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2971800" cy="6172200"/>
          </a:xfrm>
        </p:spPr>
        <p:txBody>
          <a:bodyPr>
            <a:normAutofit fontScale="77500" lnSpcReduction="20000"/>
          </a:bodyPr>
          <a:lstStyle/>
          <a:p>
            <a:pPr marL="0" indent="0">
              <a:buNone/>
            </a:pPr>
            <a:r>
              <a:rPr lang="en-US" altLang="en-US" b="1" u="sng" dirty="0" smtClean="0"/>
              <a:t>Lit. review vs. essay</a:t>
            </a:r>
          </a:p>
          <a:p>
            <a:pPr marL="0" indent="0">
              <a:buNone/>
            </a:pPr>
            <a:endParaRPr lang="en-US" altLang="en-US" b="1" dirty="0" smtClean="0"/>
          </a:p>
          <a:p>
            <a:pPr marL="0" indent="0">
              <a:buNone/>
            </a:pPr>
            <a:r>
              <a:rPr lang="en-US" altLang="en-US" b="1" dirty="0" smtClean="0"/>
              <a:t>Literature Review</a:t>
            </a:r>
          </a:p>
          <a:p>
            <a:pPr marL="0" indent="0">
              <a:buNone/>
            </a:pPr>
            <a:r>
              <a:rPr lang="en-US" altLang="en-US" dirty="0" smtClean="0"/>
              <a:t>In a standalone literature review, the literature itself is the topic of discussion and evaluation. You draw connections and comparisons of the included studies.  You evaluate and discuss not only the informational content, but the quality and limitations of the content.</a:t>
            </a:r>
          </a:p>
          <a:p>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6194"/>
            <a:ext cx="6553200" cy="680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4826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5210</TotalTime>
  <Words>2605</Words>
  <Application>Microsoft Office PowerPoint</Application>
  <PresentationFormat>On-screen Show (4:3)</PresentationFormat>
  <Paragraphs>350</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The Review of Literature</vt:lpstr>
      <vt:lpstr>Definition of a Literature Review</vt:lpstr>
      <vt:lpstr>PowerPoint Presentation</vt:lpstr>
      <vt:lpstr>Literature Reviews are Conducted For Various Reasons:</vt:lpstr>
      <vt:lpstr>Conducting a literature review  will help you:</vt:lpstr>
      <vt:lpstr>Conducting a literature review  will give you:</vt:lpstr>
      <vt:lpstr>PowerPoint Presentation</vt:lpstr>
      <vt:lpstr>PowerPoint Presentation</vt:lpstr>
      <vt:lpstr>PowerPoint Presentation</vt:lpstr>
      <vt:lpstr>Outline of Review Process</vt:lpstr>
      <vt:lpstr>PowerPoint Presentation</vt:lpstr>
      <vt:lpstr>Formulate a problem, Choosing a topic</vt:lpstr>
      <vt:lpstr>Formulate a problem, Choosing a topic</vt:lpstr>
      <vt:lpstr>Getting Started</vt:lpstr>
      <vt:lpstr>Example: AIDS in Africa</vt:lpstr>
      <vt:lpstr>Narrowing your topic</vt:lpstr>
      <vt:lpstr>Example: AIDS in Africa</vt:lpstr>
      <vt:lpstr>Identify Search Terms</vt:lpstr>
      <vt:lpstr>Combining Search Terms</vt:lpstr>
      <vt:lpstr>Example: AIDS in Africa</vt:lpstr>
      <vt:lpstr>Where to look</vt:lpstr>
      <vt:lpstr>Example: AIDS in Africa</vt:lpstr>
      <vt:lpstr>The “Literature” in the Review</vt:lpstr>
      <vt:lpstr>Literature Search</vt:lpstr>
      <vt:lpstr>Literature Search</vt:lpstr>
      <vt:lpstr>Think ahead</vt:lpstr>
      <vt:lpstr>Save your references</vt:lpstr>
      <vt:lpstr>Data Evaluation: Selecting literature</vt:lpstr>
      <vt:lpstr>Data Evaluation: Selecting literature</vt:lpstr>
      <vt:lpstr>Data Evaluation: Selecting literature</vt:lpstr>
      <vt:lpstr>Narrow your focus</vt:lpstr>
      <vt:lpstr>Read the Material Closer</vt:lpstr>
      <vt:lpstr>Critical Analysis</vt:lpstr>
      <vt:lpstr>Identify Common Themes</vt:lpstr>
      <vt:lpstr>Questions To Consider In Your Review</vt:lpstr>
      <vt:lpstr>Construct the Literature Review</vt:lpstr>
      <vt:lpstr>Construct the Literature Review</vt:lpstr>
      <vt:lpstr>Organization of the Review</vt:lpstr>
      <vt:lpstr>Writing and Reading</vt:lpstr>
      <vt:lpstr>An Effective Literature Review</vt:lpstr>
      <vt:lpstr>Be accurate and thorough</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Review of Literature</dc:title>
  <dc:creator>MOHAMMED</dc:creator>
  <cp:lastModifiedBy>MOHAMMED</cp:lastModifiedBy>
  <cp:revision>61</cp:revision>
  <dcterms:created xsi:type="dcterms:W3CDTF">2024-10-10T08:20:36Z</dcterms:created>
  <dcterms:modified xsi:type="dcterms:W3CDTF">2024-10-13T23:11:10Z</dcterms:modified>
</cp:coreProperties>
</file>