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73" r:id="rId6"/>
    <p:sldId id="274" r:id="rId7"/>
    <p:sldId id="275" r:id="rId8"/>
    <p:sldId id="277" r:id="rId9"/>
    <p:sldId id="278" r:id="rId10"/>
    <p:sldId id="282" r:id="rId11"/>
    <p:sldId id="283" r:id="rId12"/>
    <p:sldId id="276" r:id="rId13"/>
    <p:sldId id="279" r:id="rId14"/>
    <p:sldId id="280" r:id="rId15"/>
    <p:sldId id="286" r:id="rId16"/>
    <p:sldId id="281" r:id="rId17"/>
    <p:sldId id="284" r:id="rId18"/>
    <p:sldId id="285" r:id="rId19"/>
    <p:sldId id="288" r:id="rId20"/>
    <p:sldId id="267" r:id="rId21"/>
    <p:sldId id="28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327981-9A21-42D7-8E4E-678295FE3634}"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527141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27981-9A21-42D7-8E4E-678295FE3634}"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161233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27981-9A21-42D7-8E4E-678295FE3634}"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29839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27981-9A21-42D7-8E4E-678295FE3634}"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2525206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327981-9A21-42D7-8E4E-678295FE3634}"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276915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327981-9A21-42D7-8E4E-678295FE3634}"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204074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327981-9A21-42D7-8E4E-678295FE3634}" type="datetimeFigureOut">
              <a:rPr lang="en-US" smtClean="0"/>
              <a:t>10/26/2024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95124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327981-9A21-42D7-8E4E-678295FE3634}" type="datetimeFigureOut">
              <a:rPr lang="en-US" smtClean="0"/>
              <a:t>10/26/2024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2518556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27981-9A21-42D7-8E4E-678295FE3634}" type="datetimeFigureOut">
              <a:rPr lang="en-US" smtClean="0"/>
              <a:t>10/26/2024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1713677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327981-9A21-42D7-8E4E-678295FE3634}"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3357543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327981-9A21-42D7-8E4E-678295FE3634}"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87CE4-3CBF-4D75-9F1B-83A8CF396BB3}" type="slidenum">
              <a:rPr lang="en-US" smtClean="0"/>
              <a:t>‹#›</a:t>
            </a:fld>
            <a:endParaRPr lang="en-US"/>
          </a:p>
        </p:txBody>
      </p:sp>
    </p:spTree>
    <p:extLst>
      <p:ext uri="{BB962C8B-B14F-4D97-AF65-F5344CB8AC3E}">
        <p14:creationId xmlns:p14="http://schemas.microsoft.com/office/powerpoint/2010/main" val="53692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27981-9A21-42D7-8E4E-678295FE3634}" type="datetimeFigureOut">
              <a:rPr lang="en-US" smtClean="0"/>
              <a:t>10/26/2024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87CE4-3CBF-4D75-9F1B-83A8CF396BB3}" type="slidenum">
              <a:rPr lang="en-US" smtClean="0"/>
              <a:t>‹#›</a:t>
            </a:fld>
            <a:endParaRPr lang="en-US"/>
          </a:p>
        </p:txBody>
      </p:sp>
    </p:spTree>
    <p:extLst>
      <p:ext uri="{BB962C8B-B14F-4D97-AF65-F5344CB8AC3E}">
        <p14:creationId xmlns:p14="http://schemas.microsoft.com/office/powerpoint/2010/main" val="2677516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693988"/>
            <a:ext cx="8991600" cy="1470025"/>
          </a:xfrm>
        </p:spPr>
        <p:txBody>
          <a:bodyPr>
            <a:normAutofit/>
          </a:bodyPr>
          <a:lstStyle/>
          <a:p>
            <a:r>
              <a:rPr lang="en-US" sz="7200" b="1" dirty="0" smtClean="0"/>
              <a:t>WRITING A PROPOSAL</a:t>
            </a:r>
            <a:endParaRPr lang="en-US" sz="7200" dirty="0"/>
          </a:p>
        </p:txBody>
      </p:sp>
      <p:sp>
        <p:nvSpPr>
          <p:cNvPr id="3" name="Subtitle 2"/>
          <p:cNvSpPr>
            <a:spLocks noGrp="1"/>
          </p:cNvSpPr>
          <p:nvPr>
            <p:ph type="subTitle" idx="1"/>
          </p:nvPr>
        </p:nvSpPr>
        <p:spPr>
          <a:xfrm>
            <a:off x="5638800" y="6442788"/>
            <a:ext cx="3505200" cy="381000"/>
          </a:xfrm>
        </p:spPr>
        <p:txBody>
          <a:bodyPr>
            <a:normAutofit fontScale="62500" lnSpcReduction="20000"/>
          </a:bodyPr>
          <a:lstStyle/>
          <a:p>
            <a:r>
              <a:rPr lang="en-US" dirty="0" smtClean="0">
                <a:solidFill>
                  <a:srgbClr val="0070C0"/>
                </a:solidFill>
              </a:rPr>
              <a:t>MOHAMMED AL-ZUBAIDI, PhD</a:t>
            </a:r>
            <a:endParaRPr lang="en-US" dirty="0">
              <a:solidFill>
                <a:srgbClr val="0070C0"/>
              </a:solidFill>
            </a:endParaRPr>
          </a:p>
        </p:txBody>
      </p:sp>
    </p:spTree>
    <p:extLst>
      <p:ext uri="{BB962C8B-B14F-4D97-AF65-F5344CB8AC3E}">
        <p14:creationId xmlns:p14="http://schemas.microsoft.com/office/powerpoint/2010/main" val="1584691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fontScale="85000" lnSpcReduction="20000"/>
          </a:bodyPr>
          <a:lstStyle/>
          <a:p>
            <a:pPr marL="0">
              <a:spcBef>
                <a:spcPts val="0"/>
              </a:spcBef>
              <a:buFont typeface="Wingdings" pitchFamily="2" charset="2"/>
              <a:buNone/>
              <a:defRPr/>
            </a:pPr>
            <a:r>
              <a:rPr lang="en-US" sz="3600" b="1" dirty="0"/>
              <a:t>Title</a:t>
            </a:r>
            <a:endParaRPr lang="en-US" sz="3600" dirty="0"/>
          </a:p>
          <a:p>
            <a:pPr marL="0" algn="just">
              <a:spcBef>
                <a:spcPts val="0"/>
              </a:spcBef>
              <a:buFont typeface="Wingdings" pitchFamily="2" charset="2"/>
              <a:buNone/>
              <a:defRPr/>
            </a:pPr>
            <a:r>
              <a:rPr lang="en-US" sz="3600" dirty="0"/>
              <a:t>It should be concise and descriptive.</a:t>
            </a:r>
            <a:endParaRPr lang="en-US" sz="3600" b="1" dirty="0" smtClean="0">
              <a:latin typeface="Times New Roman" pitchFamily="18" charset="0"/>
            </a:endParaRPr>
          </a:p>
          <a:p>
            <a:pPr eaLnBrk="0" hangingPunct="0">
              <a:spcBef>
                <a:spcPct val="50000"/>
              </a:spcBef>
            </a:pPr>
            <a:r>
              <a:rPr lang="en-US" sz="3600" b="1" dirty="0" smtClean="0">
                <a:latin typeface="Times New Roman" pitchFamily="18" charset="0"/>
              </a:rPr>
              <a:t>Title Page</a:t>
            </a:r>
            <a:endParaRPr lang="en-US" b="1" dirty="0" smtClean="0">
              <a:latin typeface="Times New Roman" pitchFamily="18" charset="0"/>
            </a:endParaRPr>
          </a:p>
          <a:p>
            <a:pPr marL="0" indent="0" eaLnBrk="0" hangingPunct="0">
              <a:spcBef>
                <a:spcPct val="50000"/>
              </a:spcBef>
              <a:buNone/>
            </a:pPr>
            <a:r>
              <a:rPr lang="en-US" sz="2800" b="1" dirty="0" smtClean="0">
                <a:latin typeface="Times New Roman" pitchFamily="18" charset="0"/>
              </a:rPr>
              <a:t>e.g.	</a:t>
            </a:r>
            <a:r>
              <a:rPr lang="en-US" sz="2800" dirty="0" err="1" smtClean="0">
                <a:latin typeface="Times New Roman" pitchFamily="18" charset="0"/>
              </a:rPr>
              <a:t>Mustansiriyah</a:t>
            </a:r>
            <a:r>
              <a:rPr lang="en-US" sz="2800" dirty="0" smtClean="0">
                <a:latin typeface="Times New Roman" pitchFamily="18" charset="0"/>
              </a:rPr>
              <a:t> University</a:t>
            </a:r>
          </a:p>
          <a:p>
            <a:pPr marL="0" indent="0" eaLnBrk="0" hangingPunct="0">
              <a:spcBef>
                <a:spcPct val="50000"/>
              </a:spcBef>
              <a:buNone/>
            </a:pPr>
            <a:r>
              <a:rPr lang="en-US" sz="2800" dirty="0" smtClean="0">
                <a:latin typeface="Times New Roman" pitchFamily="18" charset="0"/>
              </a:rPr>
              <a:t>	College of Pharmacy</a:t>
            </a:r>
          </a:p>
          <a:p>
            <a:pPr marL="0" indent="0" eaLnBrk="0" hangingPunct="0">
              <a:spcBef>
                <a:spcPct val="50000"/>
              </a:spcBef>
              <a:buNone/>
            </a:pPr>
            <a:r>
              <a:rPr lang="en-US" sz="2800" dirty="0" smtClean="0">
                <a:latin typeface="Times New Roman" pitchFamily="18" charset="0"/>
              </a:rPr>
              <a:t>	Department of Clinical Laboratory sciences</a:t>
            </a:r>
          </a:p>
          <a:p>
            <a:pPr lvl="2" eaLnBrk="0" hangingPunct="0">
              <a:spcBef>
                <a:spcPct val="50000"/>
              </a:spcBef>
              <a:buFontTx/>
              <a:buChar char="•"/>
            </a:pPr>
            <a:r>
              <a:rPr lang="en-US" sz="2800" dirty="0" smtClean="0">
                <a:latin typeface="Times New Roman" pitchFamily="18" charset="0"/>
              </a:rPr>
              <a:t>Title of Proposal</a:t>
            </a:r>
          </a:p>
          <a:p>
            <a:pPr lvl="2" eaLnBrk="0" hangingPunct="0">
              <a:spcBef>
                <a:spcPct val="50000"/>
              </a:spcBef>
              <a:buFontTx/>
              <a:buChar char="•"/>
            </a:pPr>
            <a:r>
              <a:rPr lang="en-US" sz="2800" dirty="0" smtClean="0">
                <a:latin typeface="Times New Roman" pitchFamily="18" charset="0"/>
              </a:rPr>
              <a:t>Principal investigator</a:t>
            </a:r>
          </a:p>
          <a:p>
            <a:pPr lvl="2" eaLnBrk="0" hangingPunct="0">
              <a:spcBef>
                <a:spcPct val="50000"/>
              </a:spcBef>
              <a:buFontTx/>
              <a:buChar char="•"/>
            </a:pPr>
            <a:r>
              <a:rPr lang="en-US" sz="2800" dirty="0" smtClean="0">
                <a:latin typeface="Times New Roman" pitchFamily="18" charset="0"/>
              </a:rPr>
              <a:t>Student Authors</a:t>
            </a:r>
          </a:p>
          <a:p>
            <a:endParaRPr lang="en-US" dirty="0"/>
          </a:p>
        </p:txBody>
      </p:sp>
    </p:spTree>
    <p:extLst>
      <p:ext uri="{BB962C8B-B14F-4D97-AF65-F5344CB8AC3E}">
        <p14:creationId xmlns:p14="http://schemas.microsoft.com/office/powerpoint/2010/main" val="3459827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a:bodyPr>
          <a:lstStyle/>
          <a:p>
            <a:pPr marL="0" algn="just">
              <a:spcBef>
                <a:spcPts val="0"/>
              </a:spcBef>
              <a:buFont typeface="Wingdings" pitchFamily="2" charset="2"/>
              <a:buNone/>
              <a:defRPr/>
            </a:pPr>
            <a:r>
              <a:rPr lang="en-US" b="1" dirty="0"/>
              <a:t>Abstract</a:t>
            </a:r>
            <a:endParaRPr lang="en-US" dirty="0"/>
          </a:p>
          <a:p>
            <a:pPr marL="0" algn="just">
              <a:spcBef>
                <a:spcPts val="0"/>
              </a:spcBef>
              <a:buFont typeface="Wingdings" pitchFamily="2" charset="2"/>
              <a:buNone/>
              <a:defRPr/>
            </a:pPr>
            <a:r>
              <a:rPr lang="en-US" dirty="0"/>
              <a:t>It is a brief summary of approximately </a:t>
            </a:r>
            <a:r>
              <a:rPr lang="en-US" dirty="0" smtClean="0"/>
              <a:t>250 </a:t>
            </a:r>
            <a:r>
              <a:rPr lang="en-US" dirty="0"/>
              <a:t>words. It should include the research question, the rationale for the study, the hypothesis (if any), the method and the main findings. </a:t>
            </a:r>
            <a:endParaRPr lang="en-US" dirty="0" smtClean="0"/>
          </a:p>
          <a:p>
            <a:pPr marL="0" algn="just">
              <a:spcBef>
                <a:spcPts val="0"/>
              </a:spcBef>
              <a:buFont typeface="Wingdings" pitchFamily="2" charset="2"/>
              <a:buNone/>
              <a:defRPr/>
            </a:pPr>
            <a:endParaRPr lang="en-US" dirty="0"/>
          </a:p>
          <a:p>
            <a:pPr marL="0" algn="just">
              <a:spcBef>
                <a:spcPts val="0"/>
              </a:spcBef>
              <a:buFont typeface="Wingdings" pitchFamily="2" charset="2"/>
              <a:buNone/>
              <a:defRPr/>
            </a:pPr>
            <a:endParaRPr lang="en-US" dirty="0"/>
          </a:p>
          <a:p>
            <a:endParaRPr lang="en-US" dirty="0"/>
          </a:p>
        </p:txBody>
      </p:sp>
    </p:spTree>
    <p:extLst>
      <p:ext uri="{BB962C8B-B14F-4D97-AF65-F5344CB8AC3E}">
        <p14:creationId xmlns:p14="http://schemas.microsoft.com/office/powerpoint/2010/main" val="3471422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pPr marL="0" algn="just">
              <a:spcBef>
                <a:spcPts val="0"/>
              </a:spcBef>
              <a:buFont typeface="Wingdings" pitchFamily="2" charset="2"/>
              <a:buNone/>
              <a:defRPr/>
            </a:pPr>
            <a:r>
              <a:rPr lang="en-US" sz="3600" b="1" dirty="0"/>
              <a:t>Introduction</a:t>
            </a:r>
            <a:endParaRPr lang="en-US" sz="3600" dirty="0"/>
          </a:p>
          <a:p>
            <a:pPr marL="0" algn="just">
              <a:spcBef>
                <a:spcPts val="0"/>
              </a:spcBef>
              <a:buFont typeface="Wingdings" pitchFamily="2" charset="2"/>
              <a:buNone/>
              <a:defRPr/>
            </a:pPr>
            <a:r>
              <a:rPr lang="en-US" dirty="0"/>
              <a:t>The main purpose of the introduction is to provide the necessary background or context for your research problem.</a:t>
            </a:r>
          </a:p>
          <a:p>
            <a:pPr>
              <a:buFont typeface="Wingdings" pitchFamily="2" charset="2"/>
              <a:buNone/>
              <a:defRPr/>
            </a:pPr>
            <a:r>
              <a:rPr lang="en-US" dirty="0"/>
              <a:t>The introduction generally covers the following elements: </a:t>
            </a:r>
          </a:p>
          <a:p>
            <a:pPr>
              <a:buFont typeface="Wingdings" pitchFamily="2" charset="2"/>
              <a:buChar char="ü"/>
              <a:defRPr/>
            </a:pPr>
            <a:r>
              <a:rPr lang="en-US" dirty="0"/>
              <a:t>State the research problem</a:t>
            </a:r>
          </a:p>
          <a:p>
            <a:pPr>
              <a:buFont typeface="Wingdings" pitchFamily="2" charset="2"/>
              <a:buChar char="ü"/>
              <a:defRPr/>
            </a:pPr>
            <a:r>
              <a:rPr lang="en-US" dirty="0"/>
              <a:t>Provide the context and set the stage for your research question .</a:t>
            </a:r>
          </a:p>
          <a:p>
            <a:pPr>
              <a:buFont typeface="Wingdings" pitchFamily="2" charset="2"/>
              <a:buChar char="ü"/>
              <a:defRPr/>
            </a:pPr>
            <a:r>
              <a:rPr lang="en-US" dirty="0"/>
              <a:t>Present the rationale of your proposed study and clearly indicate why it is worth doing</a:t>
            </a:r>
          </a:p>
          <a:p>
            <a:pPr>
              <a:buFont typeface="Wingdings" pitchFamily="2" charset="2"/>
              <a:buChar char="ü"/>
              <a:defRPr/>
            </a:pPr>
            <a:r>
              <a:rPr lang="en-US" dirty="0"/>
              <a:t>Briefly describe the major issues and sub-problems to be addressed </a:t>
            </a:r>
          </a:p>
          <a:p>
            <a:pPr>
              <a:buFont typeface="Wingdings" pitchFamily="2" charset="2"/>
              <a:buChar char="ü"/>
              <a:defRPr/>
            </a:pPr>
            <a:r>
              <a:rPr lang="en-US" dirty="0"/>
              <a:t>Identify the key independent and dependent variables of your experiment. </a:t>
            </a:r>
          </a:p>
          <a:p>
            <a:pPr>
              <a:buFont typeface="Wingdings" pitchFamily="2" charset="2"/>
              <a:buChar char="ü"/>
              <a:defRPr/>
            </a:pPr>
            <a:r>
              <a:rPr lang="en-US" dirty="0"/>
              <a:t>State your hypothesis or theory, </a:t>
            </a:r>
          </a:p>
          <a:p>
            <a:pPr>
              <a:buFont typeface="Wingdings" pitchFamily="2" charset="2"/>
              <a:buChar char="ü"/>
              <a:defRPr/>
            </a:pPr>
            <a:r>
              <a:rPr lang="en-US" dirty="0"/>
              <a:t>Set the delimitation or boundaries of your proposed research in order to provide a clear focus. </a:t>
            </a:r>
          </a:p>
          <a:p>
            <a:pPr>
              <a:buFont typeface="Wingdings" pitchFamily="2" charset="2"/>
              <a:buChar char="ü"/>
              <a:defRPr/>
            </a:pPr>
            <a:r>
              <a:rPr lang="en-US" dirty="0"/>
              <a:t>Provide definitions of key concepts. </a:t>
            </a:r>
          </a:p>
        </p:txBody>
      </p:sp>
    </p:spTree>
    <p:extLst>
      <p:ext uri="{BB962C8B-B14F-4D97-AF65-F5344CB8AC3E}">
        <p14:creationId xmlns:p14="http://schemas.microsoft.com/office/powerpoint/2010/main" val="783970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None/>
              <a:defRPr/>
            </a:pPr>
            <a:r>
              <a:rPr lang="en-US" b="1" dirty="0"/>
              <a:t>Literature Review</a:t>
            </a:r>
            <a:endParaRPr lang="en-US" dirty="0"/>
          </a:p>
          <a:p>
            <a:pPr marL="0" algn="just">
              <a:spcBef>
                <a:spcPts val="0"/>
              </a:spcBef>
              <a:buFont typeface="Wingdings" pitchFamily="2" charset="2"/>
              <a:buChar char="ü"/>
              <a:defRPr/>
            </a:pPr>
            <a:r>
              <a:rPr lang="en-US" dirty="0"/>
              <a:t>most professors prefer a separate section, </a:t>
            </a:r>
          </a:p>
          <a:p>
            <a:pPr marL="0" indent="0" algn="just">
              <a:spcBef>
                <a:spcPts val="0"/>
              </a:spcBef>
              <a:buFontTx/>
              <a:buNone/>
              <a:defRPr/>
            </a:pPr>
            <a:r>
              <a:rPr lang="en-US" dirty="0"/>
              <a:t>The literature review serves several important functions: </a:t>
            </a:r>
          </a:p>
          <a:p>
            <a:pPr marL="0" algn="just">
              <a:spcBef>
                <a:spcPts val="0"/>
              </a:spcBef>
              <a:buFont typeface="Wingdings" pitchFamily="2" charset="2"/>
              <a:buChar char="ü"/>
              <a:defRPr/>
            </a:pPr>
            <a:r>
              <a:rPr lang="en-US" dirty="0"/>
              <a:t>Ensures that you are not "reinventing the wheel“ </a:t>
            </a:r>
          </a:p>
          <a:p>
            <a:pPr marL="0" algn="just">
              <a:spcBef>
                <a:spcPts val="0"/>
              </a:spcBef>
              <a:buFont typeface="Wingdings" pitchFamily="2" charset="2"/>
              <a:buChar char="ü"/>
              <a:defRPr/>
            </a:pPr>
            <a:r>
              <a:rPr lang="en-US" dirty="0"/>
              <a:t>Gives credits to those who have laid the groundwork for your research </a:t>
            </a:r>
          </a:p>
          <a:p>
            <a:pPr marL="0" algn="just">
              <a:spcBef>
                <a:spcPts val="0"/>
              </a:spcBef>
              <a:buFont typeface="Wingdings" pitchFamily="2" charset="2"/>
              <a:buChar char="ü"/>
              <a:defRPr/>
            </a:pPr>
            <a:r>
              <a:rPr lang="en-US" dirty="0"/>
              <a:t>Demonstrates your knowledge of the research problem </a:t>
            </a:r>
          </a:p>
          <a:p>
            <a:pPr marL="0" algn="just">
              <a:spcBef>
                <a:spcPts val="0"/>
              </a:spcBef>
              <a:buFont typeface="Wingdings" pitchFamily="2" charset="2"/>
              <a:buChar char="ü"/>
              <a:defRPr/>
            </a:pPr>
            <a:r>
              <a:rPr lang="en-US" dirty="0"/>
              <a:t>Demonstrates your understanding of the theoretical and research issues related to your research </a:t>
            </a:r>
            <a:r>
              <a:rPr lang="en-US" dirty="0" smtClean="0"/>
              <a:t>question</a:t>
            </a:r>
            <a:endParaRPr lang="en-US" dirty="0"/>
          </a:p>
          <a:p>
            <a:pPr marL="0" algn="just">
              <a:spcBef>
                <a:spcPts val="0"/>
              </a:spcBef>
              <a:buFont typeface="Wingdings" pitchFamily="2" charset="2"/>
              <a:buChar char="ü"/>
              <a:defRPr/>
            </a:pPr>
            <a:r>
              <a:rPr lang="en-US" dirty="0"/>
              <a:t>Shows your ability to critically evaluate relevant literature information </a:t>
            </a:r>
          </a:p>
          <a:p>
            <a:pPr marL="0" algn="just">
              <a:spcBef>
                <a:spcPts val="0"/>
              </a:spcBef>
              <a:buFont typeface="Wingdings" pitchFamily="2" charset="2"/>
              <a:buChar char="ü"/>
              <a:defRPr/>
            </a:pPr>
            <a:r>
              <a:rPr lang="en-US" dirty="0"/>
              <a:t>Indicates your ability to integrate and synthesize the existing literature </a:t>
            </a:r>
          </a:p>
          <a:p>
            <a:pPr marL="0" algn="just">
              <a:spcBef>
                <a:spcPts val="0"/>
              </a:spcBef>
              <a:buFont typeface="Wingdings" pitchFamily="2" charset="2"/>
              <a:buChar char="ü"/>
              <a:defRPr/>
            </a:pPr>
            <a:r>
              <a:rPr lang="en-US" dirty="0" smtClean="0"/>
              <a:t>Convinces </a:t>
            </a:r>
            <a:r>
              <a:rPr lang="en-US" dirty="0"/>
              <a:t>your reader that your proposed research will make a significant and substantial contribution to the </a:t>
            </a:r>
            <a:r>
              <a:rPr lang="en-US" dirty="0" smtClean="0"/>
              <a:t>literature</a:t>
            </a:r>
            <a:endParaRPr lang="en-US" dirty="0"/>
          </a:p>
        </p:txBody>
      </p:sp>
    </p:spTree>
    <p:extLst>
      <p:ext uri="{BB962C8B-B14F-4D97-AF65-F5344CB8AC3E}">
        <p14:creationId xmlns:p14="http://schemas.microsoft.com/office/powerpoint/2010/main" val="3468228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a:xfrm>
            <a:off x="457200" y="1600200"/>
            <a:ext cx="8229600" cy="5257800"/>
          </a:xfrm>
        </p:spPr>
        <p:txBody>
          <a:bodyPr>
            <a:normAutofit fontScale="55000" lnSpcReduction="20000"/>
          </a:bodyPr>
          <a:lstStyle/>
          <a:p>
            <a:pPr>
              <a:buFont typeface="Wingdings" pitchFamily="2" charset="2"/>
              <a:buNone/>
              <a:defRPr/>
            </a:pPr>
            <a:r>
              <a:rPr lang="en-US" sz="4400" b="1" dirty="0"/>
              <a:t>Methods</a:t>
            </a:r>
            <a:endParaRPr lang="en-US" sz="4400" dirty="0"/>
          </a:p>
          <a:p>
            <a:pPr algn="just">
              <a:buFont typeface="Wingdings" pitchFamily="2" charset="2"/>
              <a:buChar char="§"/>
              <a:defRPr/>
            </a:pPr>
            <a:r>
              <a:rPr lang="en-US" dirty="0"/>
              <a:t>The Method section is very important because it tells your Research Committee how you plan to tackle your research problem. </a:t>
            </a:r>
            <a:endParaRPr lang="en-US" dirty="0" smtClean="0"/>
          </a:p>
          <a:p>
            <a:pPr algn="just">
              <a:buFont typeface="Wingdings" pitchFamily="2" charset="2"/>
              <a:buChar char="§"/>
              <a:defRPr/>
            </a:pPr>
            <a:r>
              <a:rPr lang="en-US" dirty="0"/>
              <a:t>It will provide your work plan and describe the activities necessary for the completion of your project.</a:t>
            </a:r>
          </a:p>
          <a:p>
            <a:pPr algn="just">
              <a:buFont typeface="Wingdings" pitchFamily="2" charset="2"/>
              <a:buChar char="§"/>
              <a:defRPr/>
            </a:pPr>
            <a:r>
              <a:rPr lang="en-US" dirty="0" smtClean="0"/>
              <a:t>The </a:t>
            </a:r>
            <a:r>
              <a:rPr lang="en-US" dirty="0"/>
              <a:t>guiding principle for writing the Method section is that it should contain sufficient information for the reader to determine whether methodology is </a:t>
            </a:r>
            <a:r>
              <a:rPr lang="en-US" dirty="0" smtClean="0"/>
              <a:t>sound.</a:t>
            </a:r>
          </a:p>
          <a:p>
            <a:pPr algn="just">
              <a:buFont typeface="Wingdings" pitchFamily="2" charset="2"/>
              <a:buChar char="§"/>
              <a:defRPr/>
            </a:pPr>
            <a:r>
              <a:rPr lang="en-US" dirty="0"/>
              <a:t>Please note that your research question may be best answered by qualitative research.</a:t>
            </a:r>
          </a:p>
          <a:p>
            <a:pPr marL="0" indent="0">
              <a:buNone/>
              <a:defRPr/>
            </a:pPr>
            <a:endParaRPr lang="en-US" dirty="0" smtClean="0"/>
          </a:p>
          <a:p>
            <a:pPr>
              <a:buFont typeface="Wingdings" pitchFamily="2" charset="2"/>
              <a:buChar char="ü"/>
              <a:defRPr/>
            </a:pPr>
            <a:r>
              <a:rPr lang="en-US" dirty="0" smtClean="0"/>
              <a:t>Method </a:t>
            </a:r>
            <a:r>
              <a:rPr lang="en-US" dirty="0"/>
              <a:t>section needs to be more </a:t>
            </a:r>
            <a:r>
              <a:rPr lang="en-US" dirty="0" smtClean="0"/>
              <a:t>elaborate</a:t>
            </a:r>
          </a:p>
          <a:p>
            <a:pPr marL="0" indent="0" eaLnBrk="0" hangingPunct="0">
              <a:spcBef>
                <a:spcPct val="50000"/>
              </a:spcBef>
              <a:buNone/>
            </a:pPr>
            <a:r>
              <a:rPr lang="en-US" dirty="0" smtClean="0">
                <a:latin typeface="Times New Roman" pitchFamily="18" charset="0"/>
              </a:rPr>
              <a:t>A) Subjects: characteristics, sampling method, plans for recruitment, inclusion/exclusion, potential risks, contingency plans, and confidentiality.</a:t>
            </a:r>
          </a:p>
          <a:p>
            <a:pPr marL="0" indent="0" eaLnBrk="0" hangingPunct="0">
              <a:spcBef>
                <a:spcPct val="50000"/>
              </a:spcBef>
              <a:buNone/>
            </a:pPr>
            <a:r>
              <a:rPr lang="en-US" dirty="0" smtClean="0">
                <a:latin typeface="Times New Roman" pitchFamily="18" charset="0"/>
              </a:rPr>
              <a:t>B) Materials, instrumentation, validity and reliability of instrumentation</a:t>
            </a:r>
          </a:p>
          <a:p>
            <a:pPr marL="0" indent="0" eaLnBrk="0" hangingPunct="0">
              <a:spcBef>
                <a:spcPct val="50000"/>
              </a:spcBef>
              <a:buNone/>
            </a:pPr>
            <a:r>
              <a:rPr lang="en-US" dirty="0" smtClean="0"/>
              <a:t> </a:t>
            </a:r>
            <a:endParaRPr lang="en-US" dirty="0"/>
          </a:p>
          <a:p>
            <a:pPr>
              <a:buFont typeface="Wingdings" pitchFamily="2" charset="2"/>
              <a:buChar char="ü"/>
              <a:defRPr/>
            </a:pPr>
            <a:r>
              <a:rPr lang="en-US" dirty="0"/>
              <a:t>More importantly, the data collection process in qualitative research has a far greater impact on the results as compared to quantitative research. </a:t>
            </a:r>
          </a:p>
        </p:txBody>
      </p:sp>
    </p:spTree>
    <p:extLst>
      <p:ext uri="{BB962C8B-B14F-4D97-AF65-F5344CB8AC3E}">
        <p14:creationId xmlns:p14="http://schemas.microsoft.com/office/powerpoint/2010/main" val="559071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fontScale="70000" lnSpcReduction="20000"/>
          </a:bodyPr>
          <a:lstStyle/>
          <a:p>
            <a:pPr marL="0" indent="0">
              <a:spcBef>
                <a:spcPts val="500"/>
              </a:spcBef>
              <a:spcAft>
                <a:spcPts val="500"/>
              </a:spcAft>
              <a:buNone/>
            </a:pPr>
            <a:r>
              <a:rPr lang="en-US" b="1" dirty="0" smtClean="0"/>
              <a:t>For quantitative studies, the method section typically consists of the following sections: </a:t>
            </a:r>
          </a:p>
          <a:p>
            <a:pPr marL="0" indent="0">
              <a:buNone/>
            </a:pPr>
            <a:r>
              <a:rPr lang="en-US" dirty="0" smtClean="0"/>
              <a:t>1. Design -Is it a questionnaire study or a laboratory experiment? What kind of design do you choose? </a:t>
            </a:r>
          </a:p>
          <a:p>
            <a:pPr marL="0" indent="0">
              <a:buNone/>
            </a:pPr>
            <a:r>
              <a:rPr lang="en-US" dirty="0" smtClean="0"/>
              <a:t>2. Subjects or participants - Who will take part in your study ? What kind of sampling procedure do you use? </a:t>
            </a:r>
          </a:p>
          <a:p>
            <a:pPr marL="0" indent="0">
              <a:spcBef>
                <a:spcPts val="500"/>
              </a:spcBef>
              <a:spcAft>
                <a:spcPts val="500"/>
              </a:spcAft>
              <a:buNone/>
            </a:pPr>
            <a:r>
              <a:rPr lang="en-US" dirty="0" smtClean="0"/>
              <a:t>3.Instruments - What kind of measuring instruments or questionnaires do you use? Why do you choose them? Are they valid and reliable? </a:t>
            </a:r>
          </a:p>
          <a:p>
            <a:pPr marL="0" indent="0">
              <a:spcBef>
                <a:spcPts val="500"/>
              </a:spcBef>
              <a:spcAft>
                <a:spcPts val="500"/>
              </a:spcAft>
              <a:buNone/>
            </a:pPr>
            <a:r>
              <a:rPr lang="en-US" dirty="0" smtClean="0"/>
              <a:t>4.Procedure - How do you plan to carry out your study? (</a:t>
            </a:r>
            <a:r>
              <a:rPr lang="en-US" dirty="0" smtClean="0">
                <a:latin typeface="Times New Roman" pitchFamily="18" charset="0"/>
              </a:rPr>
              <a:t>Data collection methods), </a:t>
            </a:r>
            <a:r>
              <a:rPr lang="en-US" dirty="0" smtClean="0"/>
              <a:t>What activities are involved? (</a:t>
            </a:r>
            <a:r>
              <a:rPr lang="en-US" dirty="0" smtClean="0">
                <a:latin typeface="Times New Roman" pitchFamily="18" charset="0"/>
              </a:rPr>
              <a:t>Details of test and treatment  administration and by whom), </a:t>
            </a:r>
            <a:r>
              <a:rPr lang="en-US" dirty="0" smtClean="0"/>
              <a:t>How long does it take? (</a:t>
            </a:r>
            <a:r>
              <a:rPr lang="en-US" dirty="0" smtClean="0">
                <a:latin typeface="Times New Roman" pitchFamily="18" charset="0"/>
              </a:rPr>
              <a:t>Timetable and organizational chart), Equipment and facilities</a:t>
            </a:r>
            <a:endParaRPr lang="en-US" dirty="0" smtClean="0"/>
          </a:p>
        </p:txBody>
      </p:sp>
    </p:spTree>
    <p:extLst>
      <p:ext uri="{BB962C8B-B14F-4D97-AF65-F5344CB8AC3E}">
        <p14:creationId xmlns:p14="http://schemas.microsoft.com/office/powerpoint/2010/main" val="2668521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None/>
              <a:defRPr/>
            </a:pPr>
            <a:r>
              <a:rPr lang="en-US" sz="3600" b="1" dirty="0"/>
              <a:t>Results </a:t>
            </a:r>
          </a:p>
          <a:p>
            <a:pPr marL="0" algn="just">
              <a:spcBef>
                <a:spcPts val="0"/>
              </a:spcBef>
              <a:buFont typeface="Wingdings" pitchFamily="2" charset="2"/>
              <a:buNone/>
              <a:defRPr/>
            </a:pPr>
            <a:r>
              <a:rPr lang="en-US" dirty="0"/>
              <a:t>Obviously you do not have results at the proposal stage. </a:t>
            </a:r>
            <a:endParaRPr lang="en-US" dirty="0" smtClean="0"/>
          </a:p>
          <a:p>
            <a:pPr marL="0" algn="just">
              <a:spcBef>
                <a:spcPts val="0"/>
              </a:spcBef>
              <a:buNone/>
              <a:defRPr/>
            </a:pPr>
            <a:r>
              <a:rPr lang="en-US" dirty="0"/>
              <a:t>However, you need to have some idea about what kind of data you will be collecting, and what statistical procedures will be used in order to answer your research question or test you hypothesis. </a:t>
            </a:r>
          </a:p>
          <a:p>
            <a:pPr marL="0" algn="just">
              <a:spcBef>
                <a:spcPts val="0"/>
              </a:spcBef>
              <a:buFont typeface="Wingdings" pitchFamily="2" charset="2"/>
              <a:buNone/>
              <a:defRPr/>
            </a:pPr>
            <a:endParaRPr lang="en-US" dirty="0"/>
          </a:p>
          <a:p>
            <a:pPr marL="0" algn="just">
              <a:spcBef>
                <a:spcPts val="0"/>
              </a:spcBef>
              <a:buFont typeface="Wingdings" pitchFamily="2" charset="2"/>
              <a:buNone/>
              <a:defRPr/>
            </a:pPr>
            <a:r>
              <a:rPr lang="en-US" b="1" dirty="0"/>
              <a:t>Discussion</a:t>
            </a:r>
          </a:p>
          <a:p>
            <a:pPr marL="0" algn="just">
              <a:spcBef>
                <a:spcPts val="0"/>
              </a:spcBef>
              <a:buFont typeface="Wingdings" pitchFamily="2" charset="2"/>
              <a:buNone/>
              <a:defRPr/>
            </a:pPr>
            <a:r>
              <a:rPr lang="en-US" dirty="0"/>
              <a:t>It is important to convince your reader of the potential impact of your proposed research. You need to communicate a sense of enthusiasm and confidence without exaggerating the merits of your proposal. </a:t>
            </a:r>
            <a:r>
              <a:rPr lang="en-US" dirty="0" smtClean="0"/>
              <a:t>Need </a:t>
            </a:r>
            <a:r>
              <a:rPr lang="en-US" dirty="0"/>
              <a:t>to mention the limitations and weaknesses of the proposed research</a:t>
            </a:r>
            <a:r>
              <a:rPr lang="en-US" dirty="0" smtClean="0"/>
              <a:t>.</a:t>
            </a:r>
            <a:endParaRPr lang="en-US" sz="3600" dirty="0"/>
          </a:p>
        </p:txBody>
      </p:sp>
    </p:spTree>
    <p:extLst>
      <p:ext uri="{BB962C8B-B14F-4D97-AF65-F5344CB8AC3E}">
        <p14:creationId xmlns:p14="http://schemas.microsoft.com/office/powerpoint/2010/main" val="3772646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Common Mistakes in Proposal Writing </a:t>
            </a:r>
            <a:endParaRPr lang="en-US" dirty="0"/>
          </a:p>
        </p:txBody>
      </p:sp>
      <p:sp>
        <p:nvSpPr>
          <p:cNvPr id="3" name="Content Placeholder 2"/>
          <p:cNvSpPr>
            <a:spLocks noGrp="1"/>
          </p:cNvSpPr>
          <p:nvPr>
            <p:ph idx="1"/>
          </p:nvPr>
        </p:nvSpPr>
        <p:spPr/>
        <p:txBody>
          <a:bodyPr>
            <a:normAutofit fontScale="70000" lnSpcReduction="20000"/>
          </a:bodyPr>
          <a:lstStyle/>
          <a:p>
            <a:pPr marL="0" algn="just">
              <a:spcBef>
                <a:spcPts val="0"/>
              </a:spcBef>
              <a:buFont typeface="Wingdings" pitchFamily="2" charset="2"/>
              <a:buChar char="ü"/>
              <a:defRPr/>
            </a:pPr>
            <a:r>
              <a:rPr lang="en-US" dirty="0"/>
              <a:t>Failure to provide the proper context to frame the research question </a:t>
            </a:r>
          </a:p>
          <a:p>
            <a:pPr marL="0" algn="just">
              <a:spcBef>
                <a:spcPts val="0"/>
              </a:spcBef>
              <a:buFont typeface="Wingdings" pitchFamily="2" charset="2"/>
              <a:buChar char="ü"/>
              <a:defRPr/>
            </a:pPr>
            <a:r>
              <a:rPr lang="en-US" dirty="0"/>
              <a:t>Failure to delimit the boundary conditions for your research </a:t>
            </a:r>
          </a:p>
          <a:p>
            <a:pPr marL="0" algn="just">
              <a:spcBef>
                <a:spcPts val="0"/>
              </a:spcBef>
              <a:buFont typeface="Wingdings" pitchFamily="2" charset="2"/>
              <a:buChar char="ü"/>
              <a:defRPr/>
            </a:pPr>
            <a:r>
              <a:rPr lang="en-US" dirty="0"/>
              <a:t>Failure to cite landmark studies </a:t>
            </a:r>
          </a:p>
          <a:p>
            <a:pPr marL="0" algn="just">
              <a:spcBef>
                <a:spcPts val="0"/>
              </a:spcBef>
              <a:buFont typeface="Wingdings" pitchFamily="2" charset="2"/>
              <a:buChar char="ü"/>
              <a:defRPr/>
            </a:pPr>
            <a:r>
              <a:rPr lang="en-US" dirty="0"/>
              <a:t>Failure to accurately present the theoretical and empirical contributions by other researchers</a:t>
            </a:r>
          </a:p>
          <a:p>
            <a:pPr marL="0" algn="just">
              <a:spcBef>
                <a:spcPts val="0"/>
              </a:spcBef>
              <a:buFont typeface="Wingdings" pitchFamily="2" charset="2"/>
              <a:buChar char="ü"/>
              <a:defRPr/>
            </a:pPr>
            <a:r>
              <a:rPr lang="en-US" dirty="0"/>
              <a:t>Failure to stay focused on the research question </a:t>
            </a:r>
          </a:p>
          <a:p>
            <a:pPr marL="0" algn="just">
              <a:spcBef>
                <a:spcPts val="0"/>
              </a:spcBef>
              <a:buFont typeface="Wingdings" pitchFamily="2" charset="2"/>
              <a:buChar char="ü"/>
              <a:defRPr/>
            </a:pPr>
            <a:r>
              <a:rPr lang="en-US" dirty="0"/>
              <a:t>Failure to develop a coherent and persuasive argument for the proposed research</a:t>
            </a:r>
          </a:p>
          <a:p>
            <a:pPr marL="0" algn="just">
              <a:spcBef>
                <a:spcPts val="0"/>
              </a:spcBef>
              <a:buFont typeface="Wingdings" pitchFamily="2" charset="2"/>
              <a:buChar char="ü"/>
              <a:defRPr/>
            </a:pPr>
            <a:r>
              <a:rPr lang="en-US" dirty="0"/>
              <a:t>Too much detail on minor issues, but not enough detail on major issues </a:t>
            </a:r>
          </a:p>
          <a:p>
            <a:pPr marL="0" algn="just">
              <a:spcBef>
                <a:spcPts val="0"/>
              </a:spcBef>
              <a:buFont typeface="Wingdings" pitchFamily="2" charset="2"/>
              <a:buChar char="ü"/>
              <a:defRPr/>
            </a:pPr>
            <a:r>
              <a:rPr lang="en-US" dirty="0"/>
              <a:t>Too much rambling -- going "all over the map" without a clear sense of direction. (The best proposals move forward with ease and grace like a seamless river.) </a:t>
            </a:r>
          </a:p>
          <a:p>
            <a:pPr marL="0" algn="just">
              <a:spcBef>
                <a:spcPts val="0"/>
              </a:spcBef>
              <a:buFont typeface="Wingdings" pitchFamily="2" charset="2"/>
              <a:buChar char="ü"/>
              <a:defRPr/>
            </a:pPr>
            <a:r>
              <a:rPr lang="en-US" dirty="0"/>
              <a:t>Too many citation lapses and incorrect references</a:t>
            </a:r>
          </a:p>
          <a:p>
            <a:pPr marL="0" algn="just">
              <a:spcBef>
                <a:spcPts val="0"/>
              </a:spcBef>
              <a:buFont typeface="Wingdings" pitchFamily="2" charset="2"/>
              <a:buChar char="ü"/>
              <a:defRPr/>
            </a:pPr>
            <a:r>
              <a:rPr lang="en-US" dirty="0"/>
              <a:t>Too long or too short. </a:t>
            </a:r>
          </a:p>
        </p:txBody>
      </p:sp>
    </p:spTree>
    <p:extLst>
      <p:ext uri="{BB962C8B-B14F-4D97-AF65-F5344CB8AC3E}">
        <p14:creationId xmlns:p14="http://schemas.microsoft.com/office/powerpoint/2010/main" val="2207604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Tips and Tricks </a:t>
            </a:r>
            <a:endParaRPr lang="en-US" dirty="0"/>
          </a:p>
        </p:txBody>
      </p:sp>
      <p:sp>
        <p:nvSpPr>
          <p:cNvPr id="3" name="Content Placeholder 2"/>
          <p:cNvSpPr>
            <a:spLocks noGrp="1"/>
          </p:cNvSpPr>
          <p:nvPr>
            <p:ph idx="1"/>
          </p:nvPr>
        </p:nvSpPr>
        <p:spPr/>
        <p:txBody>
          <a:bodyPr>
            <a:normAutofit fontScale="92500" lnSpcReduction="10000"/>
          </a:bodyPr>
          <a:lstStyle/>
          <a:p>
            <a:pPr>
              <a:defRPr/>
            </a:pPr>
            <a:r>
              <a:rPr lang="en-US" dirty="0"/>
              <a:t>Read and read</a:t>
            </a:r>
          </a:p>
          <a:p>
            <a:pPr>
              <a:defRPr/>
            </a:pPr>
            <a:r>
              <a:rPr lang="en-US" dirty="0"/>
              <a:t>Take notes</a:t>
            </a:r>
          </a:p>
          <a:p>
            <a:pPr>
              <a:defRPr/>
            </a:pPr>
            <a:r>
              <a:rPr lang="en-US" dirty="0"/>
              <a:t>Talk to supervisors, experts, fellows</a:t>
            </a:r>
          </a:p>
          <a:p>
            <a:pPr>
              <a:defRPr/>
            </a:pPr>
            <a:r>
              <a:rPr lang="en-US" dirty="0"/>
              <a:t>Write topics and topics</a:t>
            </a:r>
          </a:p>
          <a:p>
            <a:pPr>
              <a:defRPr/>
            </a:pPr>
            <a:r>
              <a:rPr lang="en-US" dirty="0"/>
              <a:t>Get confused, get afraid</a:t>
            </a:r>
          </a:p>
          <a:p>
            <a:pPr>
              <a:defRPr/>
            </a:pPr>
            <a:r>
              <a:rPr lang="en-US" dirty="0"/>
              <a:t>Generate a number of research questions</a:t>
            </a:r>
          </a:p>
          <a:p>
            <a:pPr>
              <a:defRPr/>
            </a:pPr>
            <a:r>
              <a:rPr lang="en-US" dirty="0"/>
              <a:t>Systematize research questions</a:t>
            </a:r>
          </a:p>
          <a:p>
            <a:pPr>
              <a:defRPr/>
            </a:pPr>
            <a:r>
              <a:rPr lang="en-US" dirty="0"/>
              <a:t>Cut down these in line with your </a:t>
            </a:r>
            <a:r>
              <a:rPr lang="en-US" dirty="0" smtClean="0"/>
              <a:t>coherent </a:t>
            </a:r>
            <a:r>
              <a:rPr lang="en-US" dirty="0" err="1" smtClean="0"/>
              <a:t>thinkings</a:t>
            </a:r>
            <a:endParaRPr lang="en-US" dirty="0"/>
          </a:p>
        </p:txBody>
      </p:sp>
    </p:spTree>
    <p:extLst>
      <p:ext uri="{BB962C8B-B14F-4D97-AF65-F5344CB8AC3E}">
        <p14:creationId xmlns:p14="http://schemas.microsoft.com/office/powerpoint/2010/main" val="2021077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DOs and DO NOTs</a:t>
            </a:r>
            <a:endParaRPr lang="en-US" dirty="0"/>
          </a:p>
        </p:txBody>
      </p:sp>
      <p:sp>
        <p:nvSpPr>
          <p:cNvPr id="3" name="Content Placeholder 2"/>
          <p:cNvSpPr>
            <a:spLocks noGrp="1"/>
          </p:cNvSpPr>
          <p:nvPr>
            <p:ph idx="1"/>
          </p:nvPr>
        </p:nvSpPr>
        <p:spPr/>
        <p:txBody>
          <a:bodyPr>
            <a:normAutofit fontScale="70000" lnSpcReduction="20000"/>
          </a:bodyPr>
          <a:lstStyle/>
          <a:p>
            <a:pPr marL="0">
              <a:spcBef>
                <a:spcPts val="0"/>
              </a:spcBef>
              <a:defRPr/>
            </a:pPr>
            <a:r>
              <a:rPr lang="en-US" dirty="0"/>
              <a:t>DO</a:t>
            </a:r>
          </a:p>
          <a:p>
            <a:pPr marL="0">
              <a:spcBef>
                <a:spcPts val="0"/>
              </a:spcBef>
              <a:buFont typeface="Wingdings" pitchFamily="2" charset="2"/>
              <a:buChar char="ü"/>
              <a:defRPr/>
            </a:pPr>
            <a:r>
              <a:rPr lang="en-US" dirty="0"/>
              <a:t>Produce/prepare a professional looking proposal</a:t>
            </a:r>
          </a:p>
          <a:p>
            <a:pPr marL="0">
              <a:spcBef>
                <a:spcPts val="0"/>
              </a:spcBef>
              <a:buFont typeface="Wingdings" pitchFamily="2" charset="2"/>
              <a:buChar char="ü"/>
              <a:defRPr/>
            </a:pPr>
            <a:r>
              <a:rPr lang="en-US" dirty="0"/>
              <a:t>Make it interesting</a:t>
            </a:r>
          </a:p>
          <a:p>
            <a:pPr marL="0">
              <a:spcBef>
                <a:spcPts val="0"/>
              </a:spcBef>
              <a:buFont typeface="Wingdings" pitchFamily="2" charset="2"/>
              <a:buChar char="ü"/>
              <a:defRPr/>
            </a:pPr>
            <a:r>
              <a:rPr lang="en-US" dirty="0"/>
              <a:t>Make it informative, meaningful</a:t>
            </a:r>
          </a:p>
          <a:p>
            <a:pPr marL="0">
              <a:spcBef>
                <a:spcPts val="0"/>
              </a:spcBef>
              <a:buFont typeface="Wingdings" pitchFamily="2" charset="2"/>
              <a:buChar char="ü"/>
              <a:defRPr/>
            </a:pPr>
            <a:r>
              <a:rPr lang="en-US" dirty="0"/>
              <a:t>Write easy way to read</a:t>
            </a:r>
          </a:p>
          <a:p>
            <a:pPr marL="0">
              <a:spcBef>
                <a:spcPts val="0"/>
              </a:spcBef>
              <a:buFont typeface="Wingdings" pitchFamily="2" charset="2"/>
              <a:buChar char="ü"/>
              <a:defRPr/>
            </a:pPr>
            <a:r>
              <a:rPr lang="en-US" dirty="0"/>
              <a:t>Present content in a page</a:t>
            </a:r>
          </a:p>
          <a:p>
            <a:pPr marL="0">
              <a:spcBef>
                <a:spcPts val="0"/>
              </a:spcBef>
              <a:buFont typeface="Wingdings" pitchFamily="2" charset="2"/>
              <a:buChar char="ü"/>
              <a:defRPr/>
            </a:pPr>
            <a:r>
              <a:rPr lang="en-US" dirty="0"/>
              <a:t>Use clear headings/sub-headings</a:t>
            </a:r>
          </a:p>
          <a:p>
            <a:pPr marL="0">
              <a:spcBef>
                <a:spcPts val="0"/>
              </a:spcBef>
              <a:buFont typeface="Wingdings" pitchFamily="2" charset="2"/>
              <a:buChar char="ü"/>
              <a:defRPr/>
            </a:pPr>
            <a:r>
              <a:rPr lang="en-US" dirty="0"/>
              <a:t>Be concise, precise</a:t>
            </a:r>
          </a:p>
          <a:p>
            <a:pPr marL="0">
              <a:spcBef>
                <a:spcPts val="0"/>
              </a:spcBef>
              <a:buFont typeface="Wingdings" pitchFamily="2" charset="2"/>
              <a:buChar char="ü"/>
              <a:defRPr/>
            </a:pPr>
            <a:r>
              <a:rPr lang="en-US" dirty="0"/>
              <a:t>Check spelling, grammar</a:t>
            </a:r>
          </a:p>
          <a:p>
            <a:pPr marL="0">
              <a:spcBef>
                <a:spcPts val="0"/>
              </a:spcBef>
              <a:buFont typeface="Wingdings" pitchFamily="2" charset="2"/>
              <a:buChar char="ü"/>
              <a:defRPr/>
            </a:pPr>
            <a:r>
              <a:rPr lang="en-US" dirty="0"/>
              <a:t>Present in accurate/acceptable format</a:t>
            </a:r>
          </a:p>
          <a:p>
            <a:pPr marL="0">
              <a:spcBef>
                <a:spcPts val="0"/>
              </a:spcBef>
              <a:buFont typeface="Wingdings" pitchFamily="2" charset="2"/>
              <a:buChar char="q"/>
              <a:defRPr/>
            </a:pPr>
            <a:endParaRPr lang="en-US" dirty="0"/>
          </a:p>
          <a:p>
            <a:pPr marL="0">
              <a:spcBef>
                <a:spcPts val="0"/>
              </a:spcBef>
              <a:buFont typeface="Wingdings" pitchFamily="2" charset="2"/>
              <a:buChar char="q"/>
              <a:defRPr/>
            </a:pPr>
            <a:r>
              <a:rPr lang="en-US" dirty="0"/>
              <a:t>DO NOTs</a:t>
            </a:r>
          </a:p>
          <a:p>
            <a:pPr marL="0">
              <a:spcBef>
                <a:spcPts val="0"/>
              </a:spcBef>
              <a:buFont typeface="Wingdings" pitchFamily="2" charset="2"/>
              <a:buChar char="ü"/>
              <a:defRPr/>
            </a:pPr>
            <a:r>
              <a:rPr lang="en-US" dirty="0"/>
              <a:t>Use no ward which you do not understand</a:t>
            </a:r>
          </a:p>
          <a:p>
            <a:pPr marL="0">
              <a:spcBef>
                <a:spcPts val="0"/>
              </a:spcBef>
              <a:buFont typeface="Wingdings" pitchFamily="2" charset="2"/>
              <a:buChar char="ü"/>
              <a:defRPr/>
            </a:pPr>
            <a:r>
              <a:rPr lang="en-US" dirty="0"/>
              <a:t>Use of difficult ward unimpressive to the readers/supervisor/</a:t>
            </a:r>
          </a:p>
          <a:p>
            <a:pPr marL="0" indent="0">
              <a:spcBef>
                <a:spcPts val="0"/>
              </a:spcBef>
              <a:buFontTx/>
              <a:buNone/>
              <a:defRPr/>
            </a:pPr>
            <a:r>
              <a:rPr lang="en-US"/>
              <a:t> </a:t>
            </a:r>
            <a:r>
              <a:rPr lang="en-US" smtClean="0"/>
              <a:t>authority   </a:t>
            </a:r>
            <a:endParaRPr lang="en-US" dirty="0"/>
          </a:p>
        </p:txBody>
      </p:sp>
    </p:spTree>
    <p:extLst>
      <p:ext uri="{BB962C8B-B14F-4D97-AF65-F5344CB8AC3E}">
        <p14:creationId xmlns:p14="http://schemas.microsoft.com/office/powerpoint/2010/main" val="378148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Introduction</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q"/>
              <a:defRPr/>
            </a:pPr>
            <a:r>
              <a:rPr lang="en-US" dirty="0" smtClean="0"/>
              <a:t>Research </a:t>
            </a:r>
            <a:r>
              <a:rPr lang="en-US" dirty="0"/>
              <a:t>proposals are an integral part of most studies, and are typically prepared after a researcher has identified a topic, developed research questions or hypotheses, and undertaken a literature review.</a:t>
            </a:r>
          </a:p>
          <a:p>
            <a:pPr>
              <a:lnSpc>
                <a:spcPct val="80000"/>
              </a:lnSpc>
              <a:buFont typeface="Wingdings" pitchFamily="2" charset="2"/>
              <a:buChar char="q"/>
              <a:defRPr/>
            </a:pPr>
            <a:endParaRPr lang="en-US" dirty="0"/>
          </a:p>
          <a:p>
            <a:pPr>
              <a:lnSpc>
                <a:spcPct val="80000"/>
              </a:lnSpc>
              <a:buFont typeface="Wingdings" pitchFamily="2" charset="2"/>
              <a:buChar char="q"/>
              <a:defRPr/>
            </a:pPr>
            <a:r>
              <a:rPr lang="en-US" dirty="0"/>
              <a:t>is format and detailed statement of intent of the researcher</a:t>
            </a:r>
          </a:p>
          <a:p>
            <a:pPr>
              <a:lnSpc>
                <a:spcPct val="80000"/>
              </a:lnSpc>
              <a:buFont typeface="Wingdings" pitchFamily="2" charset="2"/>
              <a:buChar char="q"/>
              <a:defRPr/>
            </a:pPr>
            <a:r>
              <a:rPr lang="en-US" dirty="0"/>
              <a:t>presents and justifies a plan of action and shows the investigation plan </a:t>
            </a:r>
          </a:p>
        </p:txBody>
      </p:sp>
    </p:spTree>
    <p:extLst>
      <p:ext uri="{BB962C8B-B14F-4D97-AF65-F5344CB8AC3E}">
        <p14:creationId xmlns:p14="http://schemas.microsoft.com/office/powerpoint/2010/main" val="3733592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p:txBody>
          <a:bodyPr/>
          <a:lstStyle/>
          <a:p>
            <a:pPr marL="0" indent="0" eaLnBrk="0" hangingPunct="0">
              <a:spcBef>
                <a:spcPct val="50000"/>
              </a:spcBef>
              <a:buNone/>
            </a:pPr>
            <a:r>
              <a:rPr lang="en-US" dirty="0" smtClean="0">
                <a:latin typeface="Times New Roman" pitchFamily="18" charset="0"/>
              </a:rPr>
              <a:t>According to the information for authors section of the Journal of Physical Therapy or any other peer reviewed journal agreed upon by your advisor</a:t>
            </a:r>
          </a:p>
        </p:txBody>
      </p:sp>
    </p:spTree>
    <p:extLst>
      <p:ext uri="{BB962C8B-B14F-4D97-AF65-F5344CB8AC3E}">
        <p14:creationId xmlns:p14="http://schemas.microsoft.com/office/powerpoint/2010/main" val="650349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0"/>
            <a:ext cx="8229600" cy="1143000"/>
          </a:xfrm>
        </p:spPr>
        <p:txBody>
          <a:bodyPr>
            <a:noAutofit/>
          </a:bodyPr>
          <a:lstStyle/>
          <a:p>
            <a:r>
              <a:rPr lang="en-US" sz="9600" dirty="0" smtClean="0"/>
              <a:t>THE END</a:t>
            </a:r>
            <a:endParaRPr lang="en-US" sz="9600" dirty="0"/>
          </a:p>
        </p:txBody>
      </p:sp>
    </p:spTree>
    <p:extLst>
      <p:ext uri="{BB962C8B-B14F-4D97-AF65-F5344CB8AC3E}">
        <p14:creationId xmlns:p14="http://schemas.microsoft.com/office/powerpoint/2010/main" val="3573551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is a research proposal?</a:t>
            </a:r>
            <a:endParaRPr lang="en-US" b="1"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marL="0" indent="0" algn="just">
              <a:spcBef>
                <a:spcPts val="0"/>
              </a:spcBef>
              <a:buFontTx/>
              <a:buNone/>
              <a:defRPr/>
            </a:pPr>
            <a:r>
              <a:rPr lang="en-US" dirty="0" smtClean="0"/>
              <a:t>Various </a:t>
            </a:r>
            <a:r>
              <a:rPr lang="en-US" dirty="0"/>
              <a:t>terminologies are used to mean a research proposal depending on why the research is carried out? </a:t>
            </a:r>
          </a:p>
          <a:p>
            <a:pPr marL="0" algn="just">
              <a:spcBef>
                <a:spcPts val="0"/>
              </a:spcBef>
              <a:buFont typeface="Wingdings" pitchFamily="2" charset="2"/>
              <a:buChar char="ü"/>
              <a:defRPr/>
            </a:pPr>
            <a:r>
              <a:rPr lang="en-US" dirty="0"/>
              <a:t>Research outline</a:t>
            </a:r>
          </a:p>
          <a:p>
            <a:pPr marL="0" algn="just">
              <a:spcBef>
                <a:spcPts val="0"/>
              </a:spcBef>
              <a:buFont typeface="Wingdings" pitchFamily="2" charset="2"/>
              <a:buChar char="ü"/>
              <a:defRPr/>
            </a:pPr>
            <a:r>
              <a:rPr lang="en-US" dirty="0"/>
              <a:t>Synopsis of research</a:t>
            </a:r>
          </a:p>
          <a:p>
            <a:pPr marL="0" algn="just">
              <a:spcBef>
                <a:spcPts val="0"/>
              </a:spcBef>
              <a:buFont typeface="Wingdings" pitchFamily="2" charset="2"/>
              <a:buChar char="ü"/>
              <a:defRPr/>
            </a:pPr>
            <a:r>
              <a:rPr lang="en-US" dirty="0"/>
              <a:t>Plan of research</a:t>
            </a:r>
          </a:p>
          <a:p>
            <a:pPr marL="0" algn="just">
              <a:spcBef>
                <a:spcPts val="0"/>
              </a:spcBef>
              <a:buFont typeface="Wingdings" pitchFamily="2" charset="2"/>
              <a:buChar char="ü"/>
              <a:defRPr/>
            </a:pPr>
            <a:r>
              <a:rPr lang="en-US" dirty="0"/>
              <a:t>Research/project proposal</a:t>
            </a:r>
          </a:p>
          <a:p>
            <a:pPr marL="0" algn="just">
              <a:spcBef>
                <a:spcPts val="0"/>
              </a:spcBef>
              <a:buFont typeface="Wingdings" pitchFamily="2" charset="2"/>
              <a:buChar char="ü"/>
              <a:defRPr/>
            </a:pPr>
            <a:r>
              <a:rPr lang="en-US" dirty="0"/>
              <a:t>Thesis plan</a:t>
            </a:r>
          </a:p>
          <a:p>
            <a:pPr marL="0" algn="just">
              <a:spcBef>
                <a:spcPts val="0"/>
              </a:spcBef>
              <a:buFont typeface="Wingdings" pitchFamily="2" charset="2"/>
              <a:buChar char="ü"/>
              <a:defRPr/>
            </a:pPr>
            <a:r>
              <a:rPr lang="en-US" dirty="0" err="1"/>
              <a:t>Etc</a:t>
            </a:r>
            <a:r>
              <a:rPr lang="en-US" dirty="0"/>
              <a:t> </a:t>
            </a:r>
          </a:p>
          <a:p>
            <a:pPr marL="0" algn="just">
              <a:spcBef>
                <a:spcPts val="0"/>
              </a:spcBef>
              <a:buFont typeface="Wingdings" pitchFamily="2" charset="2"/>
              <a:buChar char="q"/>
              <a:defRPr/>
            </a:pPr>
            <a:r>
              <a:rPr lang="en-US" dirty="0"/>
              <a:t>.. ..a blue print of future activities of a research project</a:t>
            </a:r>
          </a:p>
          <a:p>
            <a:pPr marL="0" algn="just">
              <a:spcBef>
                <a:spcPts val="0"/>
              </a:spcBef>
              <a:buFont typeface="Wingdings" pitchFamily="2" charset="2"/>
              <a:buChar char="q"/>
              <a:defRPr/>
            </a:pPr>
            <a:r>
              <a:rPr lang="en-US" dirty="0"/>
              <a:t>…..some sort of preconceived framework for starting the activities</a:t>
            </a:r>
          </a:p>
          <a:p>
            <a:pPr marL="0" algn="just">
              <a:spcBef>
                <a:spcPts val="0"/>
              </a:spcBef>
              <a:buFont typeface="Wingdings" pitchFamily="2" charset="2"/>
              <a:buChar char="q"/>
              <a:defRPr/>
            </a:pPr>
            <a:r>
              <a:rPr lang="en-US" dirty="0"/>
              <a:t>…..deals with ideas of researcher about what research he/she wants to do, what objectives and methodology he/she has set, how much time and resources are required to complete it, how the research finding are to be reported, and so on. </a:t>
            </a:r>
          </a:p>
        </p:txBody>
      </p:sp>
    </p:spTree>
    <p:extLst>
      <p:ext uri="{BB962C8B-B14F-4D97-AF65-F5344CB8AC3E}">
        <p14:creationId xmlns:p14="http://schemas.microsoft.com/office/powerpoint/2010/main" val="4124348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is a research proposal?</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q"/>
              <a:defRPr/>
            </a:pPr>
            <a:r>
              <a:rPr lang="en-US" dirty="0" smtClean="0"/>
              <a:t>..</a:t>
            </a:r>
            <a:r>
              <a:rPr lang="en-US" dirty="0"/>
              <a:t>is an individual’s or a research institute's formal offer to produce a product or render service to a  client  in response to a request from the client</a:t>
            </a:r>
          </a:p>
          <a:p>
            <a:pPr algn="just">
              <a:buFont typeface="Wingdings" pitchFamily="2" charset="2"/>
              <a:buChar char="q"/>
              <a:defRPr/>
            </a:pPr>
            <a:r>
              <a:rPr lang="en-US" dirty="0"/>
              <a:t>….a work plan, prospectus, outline, and statement of intent ahead. </a:t>
            </a:r>
          </a:p>
          <a:p>
            <a:pPr algn="just">
              <a:buFont typeface="Wingdings" pitchFamily="2" charset="2"/>
              <a:buChar char="q"/>
              <a:defRPr/>
            </a:pPr>
            <a:r>
              <a:rPr lang="en-US" dirty="0"/>
              <a:t>In short, he/she is proposing a work frame for completing the </a:t>
            </a:r>
            <a:r>
              <a:rPr lang="en-US" dirty="0" smtClean="0"/>
              <a:t>research</a:t>
            </a:r>
            <a:endParaRPr lang="en-US" dirty="0"/>
          </a:p>
        </p:txBody>
      </p:sp>
    </p:spTree>
    <p:extLst>
      <p:ext uri="{BB962C8B-B14F-4D97-AF65-F5344CB8AC3E}">
        <p14:creationId xmlns:p14="http://schemas.microsoft.com/office/powerpoint/2010/main" val="4271155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Definition</a:t>
            </a:r>
            <a:endParaRPr lang="en-US" dirty="0"/>
          </a:p>
        </p:txBody>
      </p:sp>
      <p:sp>
        <p:nvSpPr>
          <p:cNvPr id="3" name="Content Placeholder 2"/>
          <p:cNvSpPr>
            <a:spLocks noGrp="1"/>
          </p:cNvSpPr>
          <p:nvPr>
            <p:ph idx="1"/>
          </p:nvPr>
        </p:nvSpPr>
        <p:spPr/>
        <p:txBody>
          <a:bodyPr/>
          <a:lstStyle/>
          <a:p>
            <a:pPr marL="0" indent="0">
              <a:buNone/>
            </a:pPr>
            <a:r>
              <a:rPr lang="en-US" b="1" dirty="0" smtClean="0"/>
              <a:t>Research proposals </a:t>
            </a:r>
            <a:r>
              <a:rPr lang="en-US" dirty="0" smtClean="0"/>
              <a:t>are documents describing what researchers propose to study, prepared before a project has commenced</a:t>
            </a:r>
          </a:p>
          <a:p>
            <a:endParaRPr lang="en-US" dirty="0"/>
          </a:p>
        </p:txBody>
      </p:sp>
    </p:spTree>
    <p:extLst>
      <p:ext uri="{BB962C8B-B14F-4D97-AF65-F5344CB8AC3E}">
        <p14:creationId xmlns:p14="http://schemas.microsoft.com/office/powerpoint/2010/main" val="2358992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Functions of a Proposal</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q"/>
              <a:defRPr/>
            </a:pPr>
            <a:r>
              <a:rPr lang="en-US" dirty="0" smtClean="0"/>
              <a:t>Research </a:t>
            </a:r>
            <a:r>
              <a:rPr lang="en-US" dirty="0"/>
              <a:t>proposals usually help researchers to</a:t>
            </a:r>
          </a:p>
          <a:p>
            <a:pPr marL="0" indent="0">
              <a:buFontTx/>
              <a:buNone/>
              <a:defRPr/>
            </a:pPr>
            <a:r>
              <a:rPr lang="en-US" dirty="0"/>
              <a:t>clarify their own thinking.</a:t>
            </a:r>
          </a:p>
          <a:p>
            <a:pPr>
              <a:buFont typeface="Wingdings" pitchFamily="2" charset="2"/>
              <a:buChar char="q"/>
              <a:defRPr/>
            </a:pPr>
            <a:r>
              <a:rPr lang="en-US" dirty="0"/>
              <a:t>Proposals represent the means for opening communication between researchers and parties interested in the conduct of research.</a:t>
            </a:r>
          </a:p>
          <a:p>
            <a:pPr>
              <a:buFont typeface="Wingdings" pitchFamily="2" charset="2"/>
              <a:buChar char="q"/>
              <a:defRPr/>
            </a:pPr>
            <a:r>
              <a:rPr lang="en-US" dirty="0"/>
              <a:t>Proposals often serve as the basis for negotiating</a:t>
            </a:r>
          </a:p>
          <a:p>
            <a:pPr marL="0" indent="0">
              <a:buFontTx/>
              <a:buNone/>
              <a:defRPr/>
            </a:pPr>
            <a:r>
              <a:rPr lang="en-US" dirty="0"/>
              <a:t>with other parties as well.</a:t>
            </a:r>
          </a:p>
          <a:p>
            <a:pPr>
              <a:buFont typeface="Wingdings" pitchFamily="2" charset="2"/>
              <a:buChar char="q"/>
              <a:defRPr/>
            </a:pPr>
            <a:r>
              <a:rPr lang="en-US" dirty="0"/>
              <a:t>Many studies are undertaken collaboratively.</a:t>
            </a:r>
          </a:p>
          <a:p>
            <a:endParaRPr lang="en-US" dirty="0"/>
          </a:p>
        </p:txBody>
      </p:sp>
    </p:spTree>
    <p:extLst>
      <p:ext uri="{BB962C8B-B14F-4D97-AF65-F5344CB8AC3E}">
        <p14:creationId xmlns:p14="http://schemas.microsoft.com/office/powerpoint/2010/main" val="693716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Components/elements of research proposal</a:t>
            </a:r>
            <a:endParaRPr lang="en-US" dirty="0"/>
          </a:p>
        </p:txBody>
      </p:sp>
      <p:sp>
        <p:nvSpPr>
          <p:cNvPr id="3" name="Content Placeholder 2"/>
          <p:cNvSpPr>
            <a:spLocks noGrp="1"/>
          </p:cNvSpPr>
          <p:nvPr>
            <p:ph idx="1"/>
          </p:nvPr>
        </p:nvSpPr>
        <p:spPr/>
        <p:txBody>
          <a:bodyPr>
            <a:normAutofit fontScale="62500" lnSpcReduction="20000"/>
          </a:bodyPr>
          <a:lstStyle/>
          <a:p>
            <a:pPr marL="0">
              <a:spcBef>
                <a:spcPts val="0"/>
              </a:spcBef>
              <a:defRPr/>
            </a:pPr>
            <a:r>
              <a:rPr lang="en-US" dirty="0" smtClean="0"/>
              <a:t>Title </a:t>
            </a:r>
            <a:endParaRPr lang="en-US" dirty="0"/>
          </a:p>
          <a:p>
            <a:pPr marL="0">
              <a:spcBef>
                <a:spcPts val="0"/>
              </a:spcBef>
              <a:defRPr/>
            </a:pPr>
            <a:r>
              <a:rPr lang="en-US" dirty="0"/>
              <a:t>Introduction</a:t>
            </a:r>
          </a:p>
          <a:p>
            <a:pPr marL="0">
              <a:spcBef>
                <a:spcPts val="0"/>
              </a:spcBef>
              <a:defRPr/>
            </a:pPr>
            <a:r>
              <a:rPr lang="en-US" dirty="0"/>
              <a:t>Statement of the problem</a:t>
            </a:r>
          </a:p>
          <a:p>
            <a:pPr marL="0">
              <a:spcBef>
                <a:spcPts val="0"/>
              </a:spcBef>
              <a:defRPr/>
            </a:pPr>
            <a:r>
              <a:rPr lang="en-US" dirty="0"/>
              <a:t>Rationale/justification/significance of the research </a:t>
            </a:r>
          </a:p>
          <a:p>
            <a:pPr marL="0">
              <a:spcBef>
                <a:spcPts val="0"/>
              </a:spcBef>
              <a:defRPr/>
            </a:pPr>
            <a:r>
              <a:rPr lang="en-US" dirty="0"/>
              <a:t>Scope and limitations of the study</a:t>
            </a:r>
          </a:p>
          <a:p>
            <a:pPr marL="0">
              <a:spcBef>
                <a:spcPts val="0"/>
              </a:spcBef>
              <a:defRPr/>
            </a:pPr>
            <a:r>
              <a:rPr lang="en-US" dirty="0"/>
              <a:t>Review of literature</a:t>
            </a:r>
          </a:p>
          <a:p>
            <a:pPr marL="0">
              <a:spcBef>
                <a:spcPts val="0"/>
              </a:spcBef>
              <a:defRPr/>
            </a:pPr>
            <a:r>
              <a:rPr lang="en-US" dirty="0"/>
              <a:t>Objectives of the research</a:t>
            </a:r>
          </a:p>
          <a:p>
            <a:pPr marL="0">
              <a:spcBef>
                <a:spcPts val="0"/>
              </a:spcBef>
              <a:defRPr/>
            </a:pPr>
            <a:r>
              <a:rPr lang="en-US" dirty="0"/>
              <a:t>Operational definitions of terms used</a:t>
            </a:r>
          </a:p>
          <a:p>
            <a:pPr marL="0">
              <a:spcBef>
                <a:spcPts val="0"/>
              </a:spcBef>
              <a:defRPr/>
            </a:pPr>
            <a:r>
              <a:rPr lang="en-US" dirty="0"/>
              <a:t>Hypothesis</a:t>
            </a:r>
          </a:p>
          <a:p>
            <a:pPr marL="0">
              <a:spcBef>
                <a:spcPts val="0"/>
              </a:spcBef>
              <a:defRPr/>
            </a:pPr>
            <a:r>
              <a:rPr lang="en-US" dirty="0"/>
              <a:t>Methodology Used</a:t>
            </a:r>
          </a:p>
          <a:p>
            <a:pPr marL="0">
              <a:spcBef>
                <a:spcPts val="0"/>
              </a:spcBef>
              <a:defRPr/>
            </a:pPr>
            <a:r>
              <a:rPr lang="en-US" dirty="0"/>
              <a:t>Time schedule/work plan</a:t>
            </a:r>
          </a:p>
          <a:p>
            <a:pPr marL="0">
              <a:spcBef>
                <a:spcPts val="0"/>
              </a:spcBef>
              <a:defRPr/>
            </a:pPr>
            <a:r>
              <a:rPr lang="en-US" dirty="0"/>
              <a:t>Budget/estimated cost built up </a:t>
            </a:r>
          </a:p>
          <a:p>
            <a:pPr marL="0">
              <a:spcBef>
                <a:spcPts val="0"/>
              </a:spcBef>
              <a:defRPr/>
            </a:pPr>
            <a:r>
              <a:rPr lang="en-US" dirty="0"/>
              <a:t>Organization of the report/chapter outline</a:t>
            </a:r>
          </a:p>
          <a:p>
            <a:pPr marL="0">
              <a:spcBef>
                <a:spcPts val="0"/>
              </a:spcBef>
              <a:defRPr/>
            </a:pPr>
            <a:r>
              <a:rPr lang="en-US" dirty="0"/>
              <a:t>Bibliography/References </a:t>
            </a:r>
          </a:p>
          <a:p>
            <a:pPr marL="0">
              <a:spcBef>
                <a:spcPts val="0"/>
              </a:spcBef>
              <a:defRPr/>
            </a:pPr>
            <a:r>
              <a:rPr lang="en-US" dirty="0"/>
              <a:t>Conclusions </a:t>
            </a:r>
          </a:p>
          <a:p>
            <a:pPr marL="0">
              <a:spcBef>
                <a:spcPts val="0"/>
              </a:spcBef>
              <a:defRPr/>
            </a:pPr>
            <a:r>
              <a:rPr lang="en-US" dirty="0"/>
              <a:t>Appendix</a:t>
            </a:r>
          </a:p>
          <a:p>
            <a:pPr marL="0">
              <a:spcBef>
                <a:spcPts val="0"/>
              </a:spcBef>
              <a:buFont typeface="Wingdings" pitchFamily="2" charset="2"/>
              <a:buNone/>
              <a:defRPr/>
            </a:pPr>
            <a:r>
              <a:rPr lang="en-US" dirty="0"/>
              <a:t> </a:t>
            </a:r>
          </a:p>
          <a:p>
            <a:pPr>
              <a:defRPr/>
            </a:pPr>
            <a:endParaRPr lang="en-US" sz="3600" dirty="0"/>
          </a:p>
          <a:p>
            <a:pPr>
              <a:defRPr/>
            </a:pPr>
            <a:endParaRPr lang="en-US" sz="3600" dirty="0"/>
          </a:p>
          <a:p>
            <a:pPr>
              <a:defRPr/>
            </a:pPr>
            <a:endParaRPr lang="en-US" sz="3600" dirty="0"/>
          </a:p>
          <a:p>
            <a:endParaRPr lang="en-US" dirty="0"/>
          </a:p>
        </p:txBody>
      </p:sp>
    </p:spTree>
    <p:extLst>
      <p:ext uri="{BB962C8B-B14F-4D97-AF65-F5344CB8AC3E}">
        <p14:creationId xmlns:p14="http://schemas.microsoft.com/office/powerpoint/2010/main" val="580380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fontScale="92500" lnSpcReduction="20000"/>
          </a:bodyPr>
          <a:lstStyle/>
          <a:p>
            <a:pPr marL="0" algn="just">
              <a:spcBef>
                <a:spcPts val="0"/>
              </a:spcBef>
              <a:defRPr/>
            </a:pPr>
            <a:r>
              <a:rPr lang="en-US" dirty="0" smtClean="0"/>
              <a:t>A </a:t>
            </a:r>
            <a:r>
              <a:rPr lang="en-US" dirty="0"/>
              <a:t>research proposal is intended to convince others that you have a worthwhile research project and that you have the competence and the work-plan to complete it. </a:t>
            </a:r>
          </a:p>
          <a:p>
            <a:pPr marL="0" algn="just">
              <a:spcBef>
                <a:spcPts val="0"/>
              </a:spcBef>
              <a:buFont typeface="Wingdings" pitchFamily="2" charset="2"/>
              <a:buNone/>
              <a:defRPr/>
            </a:pPr>
            <a:endParaRPr lang="en-US" dirty="0"/>
          </a:p>
          <a:p>
            <a:pPr marL="0" algn="just">
              <a:spcBef>
                <a:spcPts val="0"/>
              </a:spcBef>
              <a:defRPr/>
            </a:pPr>
            <a:r>
              <a:rPr lang="en-US" dirty="0"/>
              <a:t>Regardless of your research area and the methodology you choose, all research proposals must address the following questions: </a:t>
            </a:r>
          </a:p>
          <a:p>
            <a:pPr marL="0" algn="just">
              <a:spcBef>
                <a:spcPts val="0"/>
              </a:spcBef>
              <a:buFont typeface="Wingdings" pitchFamily="2" charset="2"/>
              <a:buChar char="ü"/>
              <a:defRPr/>
            </a:pPr>
            <a:r>
              <a:rPr lang="en-US" dirty="0"/>
              <a:t>What you plan to </a:t>
            </a:r>
            <a:r>
              <a:rPr lang="en-US" dirty="0" smtClean="0"/>
              <a:t>accomplish.</a:t>
            </a:r>
            <a:endParaRPr lang="en-US" dirty="0"/>
          </a:p>
          <a:p>
            <a:pPr marL="0" algn="just">
              <a:spcBef>
                <a:spcPts val="0"/>
              </a:spcBef>
              <a:buFont typeface="Wingdings" pitchFamily="2" charset="2"/>
              <a:buChar char="ü"/>
              <a:defRPr/>
            </a:pPr>
            <a:r>
              <a:rPr lang="en-US" dirty="0" smtClean="0"/>
              <a:t>Why </a:t>
            </a:r>
            <a:r>
              <a:rPr lang="en-US" dirty="0"/>
              <a:t>you want to do </a:t>
            </a:r>
            <a:r>
              <a:rPr lang="en-US" dirty="0" smtClean="0"/>
              <a:t>it. </a:t>
            </a:r>
            <a:endParaRPr lang="en-US" dirty="0"/>
          </a:p>
          <a:p>
            <a:pPr marL="0" algn="just">
              <a:spcBef>
                <a:spcPts val="0"/>
              </a:spcBef>
              <a:buFont typeface="Wingdings" pitchFamily="2" charset="2"/>
              <a:buChar char="ü"/>
              <a:defRPr/>
            </a:pPr>
            <a:r>
              <a:rPr lang="en-US" dirty="0" smtClean="0"/>
              <a:t>How </a:t>
            </a:r>
            <a:r>
              <a:rPr lang="en-US" dirty="0"/>
              <a:t>you are going to do it. </a:t>
            </a:r>
          </a:p>
        </p:txBody>
      </p:sp>
    </p:spTree>
    <p:extLst>
      <p:ext uri="{BB962C8B-B14F-4D97-AF65-F5344CB8AC3E}">
        <p14:creationId xmlns:p14="http://schemas.microsoft.com/office/powerpoint/2010/main" val="2336324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write research proposal? </a:t>
            </a:r>
            <a:endParaRPr lang="en-US" dirty="0"/>
          </a:p>
        </p:txBody>
      </p:sp>
      <p:sp>
        <p:nvSpPr>
          <p:cNvPr id="3" name="Content Placeholder 2"/>
          <p:cNvSpPr>
            <a:spLocks noGrp="1"/>
          </p:cNvSpPr>
          <p:nvPr>
            <p:ph idx="1"/>
          </p:nvPr>
        </p:nvSpPr>
        <p:spPr/>
        <p:txBody>
          <a:bodyPr>
            <a:normAutofit/>
          </a:bodyPr>
          <a:lstStyle/>
          <a:p>
            <a:pPr marL="0" algn="just">
              <a:spcBef>
                <a:spcPts val="0"/>
              </a:spcBef>
              <a:buFont typeface="Wingdings" pitchFamily="2" charset="2"/>
              <a:buChar char="q"/>
              <a:defRPr/>
            </a:pPr>
            <a:r>
              <a:rPr lang="en-US" dirty="0"/>
              <a:t>The proposal should have sufficient information to convince your readers that you have an important research idea, that you have a good grasp of the relevant literature and the major issues, and that your methodology is sound. </a:t>
            </a:r>
          </a:p>
          <a:p>
            <a:pPr marL="0">
              <a:spcBef>
                <a:spcPts val="0"/>
              </a:spcBef>
              <a:buFont typeface="Wingdings" pitchFamily="2" charset="2"/>
              <a:buNone/>
              <a:defRPr/>
            </a:pPr>
            <a:endParaRPr lang="en-US" b="1" dirty="0"/>
          </a:p>
          <a:p>
            <a:pPr marL="0">
              <a:spcBef>
                <a:spcPts val="0"/>
              </a:spcBef>
              <a:buFont typeface="Wingdings" pitchFamily="2" charset="2"/>
              <a:buNone/>
              <a:defRPr/>
            </a:pPr>
            <a:r>
              <a:rPr lang="en-US" b="1" dirty="0"/>
              <a:t>Title</a:t>
            </a:r>
            <a:endParaRPr lang="en-US" dirty="0"/>
          </a:p>
          <a:p>
            <a:pPr marL="0" algn="just">
              <a:spcBef>
                <a:spcPts val="0"/>
              </a:spcBef>
              <a:buFont typeface="Wingdings" pitchFamily="2" charset="2"/>
              <a:buNone/>
              <a:defRPr/>
            </a:pPr>
            <a:r>
              <a:rPr lang="en-US" dirty="0"/>
              <a:t>It should be concise and descriptive. </a:t>
            </a:r>
          </a:p>
          <a:p>
            <a:pPr marL="0" algn="just">
              <a:spcBef>
                <a:spcPts val="0"/>
              </a:spcBef>
              <a:buFont typeface="Wingdings" pitchFamily="2" charset="2"/>
              <a:buNone/>
              <a:defRPr/>
            </a:pPr>
            <a:endParaRPr lang="en-US" dirty="0"/>
          </a:p>
        </p:txBody>
      </p:sp>
    </p:spTree>
    <p:extLst>
      <p:ext uri="{BB962C8B-B14F-4D97-AF65-F5344CB8AC3E}">
        <p14:creationId xmlns:p14="http://schemas.microsoft.com/office/powerpoint/2010/main" val="22074808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1687</TotalTime>
  <Words>1407</Words>
  <Application>Microsoft Office PowerPoint</Application>
  <PresentationFormat>On-screen Show (4:3)</PresentationFormat>
  <Paragraphs>164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WRITING A PROPOSAL</vt:lpstr>
      <vt:lpstr>Introduction</vt:lpstr>
      <vt:lpstr>What is a research proposal?</vt:lpstr>
      <vt:lpstr>What is a research proposal?</vt:lpstr>
      <vt:lpstr>Definition</vt:lpstr>
      <vt:lpstr>Functions of a Proposal</vt:lpstr>
      <vt:lpstr>Components/elements of research proposal</vt:lpstr>
      <vt:lpstr>How to write research proposal? </vt:lpstr>
      <vt:lpstr>How to write research proposal? </vt:lpstr>
      <vt:lpstr>How to write research proposal? </vt:lpstr>
      <vt:lpstr>How to write research proposal? </vt:lpstr>
      <vt:lpstr>How to write research proposal? </vt:lpstr>
      <vt:lpstr>How to write research proposal? </vt:lpstr>
      <vt:lpstr>How to write research proposal? </vt:lpstr>
      <vt:lpstr>How to write research proposal? </vt:lpstr>
      <vt:lpstr>How to write research proposal? </vt:lpstr>
      <vt:lpstr>Common Mistakes in Proposal Writing </vt:lpstr>
      <vt:lpstr>Tips and Tricks </vt:lpstr>
      <vt:lpstr>DOs and DO NOTs</vt:lpstr>
      <vt:lpstr>References</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 proposal</dc:title>
  <dc:creator>MOHAMMED</dc:creator>
  <cp:lastModifiedBy>MOHAMMED</cp:lastModifiedBy>
  <cp:revision>26</cp:revision>
  <dcterms:created xsi:type="dcterms:W3CDTF">2024-10-26T17:59:03Z</dcterms:created>
  <dcterms:modified xsi:type="dcterms:W3CDTF">2024-10-27T22:06:12Z</dcterms:modified>
</cp:coreProperties>
</file>