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6" r:id="rId7"/>
    <p:sldId id="261" r:id="rId8"/>
    <p:sldId id="262" r:id="rId9"/>
    <p:sldId id="287" r:id="rId10"/>
    <p:sldId id="263" r:id="rId11"/>
    <p:sldId id="264" r:id="rId12"/>
    <p:sldId id="288" r:id="rId13"/>
    <p:sldId id="265" r:id="rId14"/>
    <p:sldId id="266" r:id="rId15"/>
    <p:sldId id="267" r:id="rId16"/>
    <p:sldId id="268" r:id="rId17"/>
    <p:sldId id="269" r:id="rId18"/>
    <p:sldId id="270" r:id="rId19"/>
    <p:sldId id="271" r:id="rId20"/>
    <p:sldId id="272" r:id="rId21"/>
    <p:sldId id="273" r:id="rId22"/>
    <p:sldId id="274" r:id="rId23"/>
    <p:sldId id="275" r:id="rId24"/>
    <p:sldId id="278" r:id="rId25"/>
    <p:sldId id="279" r:id="rId26"/>
    <p:sldId id="280" r:id="rId27"/>
    <p:sldId id="281" r:id="rId28"/>
    <p:sldId id="282" r:id="rId29"/>
    <p:sldId id="283" r:id="rId30"/>
    <p:sldId id="284" r:id="rId31"/>
    <p:sldId id="285" r:id="rId32"/>
    <p:sldId id="276" r:id="rId33"/>
    <p:sldId id="277"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33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943AED-C2AE-4E8C-8E1A-7F591840509B}"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4267153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943AED-C2AE-4E8C-8E1A-7F591840509B}"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729323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943AED-C2AE-4E8C-8E1A-7F591840509B}"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1279121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943AED-C2AE-4E8C-8E1A-7F591840509B}"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2851704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943AED-C2AE-4E8C-8E1A-7F591840509B}" type="datetimeFigureOut">
              <a:rPr lang="en-US" smtClean="0"/>
              <a:t>11/9/2024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329288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943AED-C2AE-4E8C-8E1A-7F591840509B}"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437518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943AED-C2AE-4E8C-8E1A-7F591840509B}" type="datetimeFigureOut">
              <a:rPr lang="en-US" smtClean="0"/>
              <a:t>11/9/2024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344185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943AED-C2AE-4E8C-8E1A-7F591840509B}" type="datetimeFigureOut">
              <a:rPr lang="en-US" smtClean="0"/>
              <a:t>11/9/2024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1785378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43AED-C2AE-4E8C-8E1A-7F591840509B}" type="datetimeFigureOut">
              <a:rPr lang="en-US" smtClean="0"/>
              <a:t>11/9/2024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2346213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943AED-C2AE-4E8C-8E1A-7F591840509B}"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2223643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943AED-C2AE-4E8C-8E1A-7F591840509B}" type="datetimeFigureOut">
              <a:rPr lang="en-US" smtClean="0"/>
              <a:t>11/9/2024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2E4F2-DDE9-41D7-B7DB-C9A2B26DDE56}" type="slidenum">
              <a:rPr lang="en-US" smtClean="0"/>
              <a:t>‹#›</a:t>
            </a:fld>
            <a:endParaRPr lang="en-US"/>
          </a:p>
        </p:txBody>
      </p:sp>
    </p:spTree>
    <p:extLst>
      <p:ext uri="{BB962C8B-B14F-4D97-AF65-F5344CB8AC3E}">
        <p14:creationId xmlns:p14="http://schemas.microsoft.com/office/powerpoint/2010/main" val="12474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943AED-C2AE-4E8C-8E1A-7F591840509B}" type="datetimeFigureOut">
              <a:rPr lang="en-US" smtClean="0"/>
              <a:t>11/9/2024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2E4F2-DDE9-41D7-B7DB-C9A2B26DDE56}" type="slidenum">
              <a:rPr lang="en-US" smtClean="0"/>
              <a:t>‹#›</a:t>
            </a:fld>
            <a:endParaRPr lang="en-US"/>
          </a:p>
        </p:txBody>
      </p:sp>
    </p:spTree>
    <p:extLst>
      <p:ext uri="{BB962C8B-B14F-4D97-AF65-F5344CB8AC3E}">
        <p14:creationId xmlns:p14="http://schemas.microsoft.com/office/powerpoint/2010/main" val="2285003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914400"/>
            <a:ext cx="9144000" cy="5029200"/>
          </a:xfrm>
        </p:spPr>
        <p:txBody>
          <a:bodyPr>
            <a:noAutofit/>
          </a:bodyPr>
          <a:lstStyle/>
          <a:p>
            <a:r>
              <a:rPr lang="en-US" sz="7200" b="1" dirty="0" smtClean="0">
                <a:latin typeface="Arial" charset="0"/>
              </a:rPr>
              <a:t>Methods and Techniques</a:t>
            </a:r>
            <a:br>
              <a:rPr lang="en-US" sz="7200" b="1" dirty="0" smtClean="0">
                <a:latin typeface="Arial" charset="0"/>
              </a:rPr>
            </a:br>
            <a:r>
              <a:rPr lang="en-US" sz="7200" b="1" dirty="0" smtClean="0">
                <a:latin typeface="Arial" charset="0"/>
              </a:rPr>
              <a:t>of Data Collection</a:t>
            </a:r>
            <a:br>
              <a:rPr lang="en-US" sz="7200" b="1" dirty="0" smtClean="0">
                <a:latin typeface="Arial" charset="0"/>
              </a:rPr>
            </a:br>
            <a:endParaRPr lang="en-US" sz="7200" dirty="0"/>
          </a:p>
        </p:txBody>
      </p:sp>
      <p:sp>
        <p:nvSpPr>
          <p:cNvPr id="3" name="Subtitle 2"/>
          <p:cNvSpPr>
            <a:spLocks noGrp="1"/>
          </p:cNvSpPr>
          <p:nvPr>
            <p:ph type="subTitle" idx="1"/>
          </p:nvPr>
        </p:nvSpPr>
        <p:spPr>
          <a:xfrm>
            <a:off x="5943600" y="6477000"/>
            <a:ext cx="3200400" cy="381000"/>
          </a:xfrm>
        </p:spPr>
        <p:txBody>
          <a:bodyPr>
            <a:normAutofit fontScale="55000" lnSpcReduction="20000"/>
          </a:bodyPr>
          <a:lstStyle/>
          <a:p>
            <a:r>
              <a:rPr lang="en-US" dirty="0" smtClean="0">
                <a:solidFill>
                  <a:srgbClr val="0070C0"/>
                </a:solidFill>
              </a:rPr>
              <a:t>MOHAMMED AL-ZUBAIDI, PhD</a:t>
            </a:r>
            <a:endParaRPr lang="en-US" dirty="0">
              <a:solidFill>
                <a:srgbClr val="0070C0"/>
              </a:solidFill>
            </a:endParaRPr>
          </a:p>
        </p:txBody>
      </p:sp>
    </p:spTree>
    <p:extLst>
      <p:ext uri="{BB962C8B-B14F-4D97-AF65-F5344CB8AC3E}">
        <p14:creationId xmlns:p14="http://schemas.microsoft.com/office/powerpoint/2010/main" val="1714966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0070C0"/>
                </a:solidFill>
              </a:rPr>
              <a:t>Advantages of</a:t>
            </a:r>
            <a:r>
              <a:rPr lang="en-US" dirty="0" smtClean="0">
                <a:solidFill>
                  <a:srgbClr val="0070C0"/>
                </a:solidFill>
              </a:rPr>
              <a:t> </a:t>
            </a:r>
            <a:r>
              <a:rPr lang="en-US" b="1" i="1" dirty="0" smtClean="0">
                <a:solidFill>
                  <a:srgbClr val="0070C0"/>
                </a:solidFill>
              </a:rPr>
              <a:t>Personal Interviews Method</a:t>
            </a:r>
            <a:endParaRPr lang="en-US" dirty="0"/>
          </a:p>
        </p:txBody>
      </p:sp>
      <p:sp>
        <p:nvSpPr>
          <p:cNvPr id="3" name="Content Placeholder 2"/>
          <p:cNvSpPr>
            <a:spLocks noGrp="1"/>
          </p:cNvSpPr>
          <p:nvPr>
            <p:ph idx="1"/>
          </p:nvPr>
        </p:nvSpPr>
        <p:spPr>
          <a:xfrm>
            <a:off x="457200" y="1371600"/>
            <a:ext cx="8229600" cy="5257800"/>
          </a:xfrm>
        </p:spPr>
        <p:txBody>
          <a:bodyPr>
            <a:normAutofit fontScale="85000" lnSpcReduction="20000"/>
          </a:bodyPr>
          <a:lstStyle/>
          <a:p>
            <a:pPr marL="514350" indent="-514350" algn="just">
              <a:buFont typeface="Wingdings" pitchFamily="2" charset="2"/>
              <a:buAutoNum type="romanLcParenR"/>
            </a:pPr>
            <a:r>
              <a:rPr lang="en-US" dirty="0" smtClean="0"/>
              <a:t>More information and that too in greater depth can be obtained.</a:t>
            </a:r>
          </a:p>
          <a:p>
            <a:pPr marL="514350" indent="-514350" algn="just">
              <a:buFont typeface="Wingdings" pitchFamily="2" charset="2"/>
              <a:buAutoNum type="romanLcParenR"/>
            </a:pPr>
            <a:r>
              <a:rPr lang="en-US" dirty="0" smtClean="0"/>
              <a:t>The interviewer can simplify the language of the questions (if required) on the basis of ability and education level of the interviewee and thus misinterpretations or confusions regarding questions can be avoided.</a:t>
            </a:r>
          </a:p>
          <a:p>
            <a:pPr marL="514350" indent="-514350" algn="just">
              <a:buFont typeface="Wingdings" pitchFamily="2" charset="2"/>
              <a:buAutoNum type="romanLcParenR"/>
            </a:pPr>
            <a:r>
              <a:rPr lang="en-US" dirty="0" smtClean="0"/>
              <a:t>Observations can be made during the interview.</a:t>
            </a:r>
          </a:p>
          <a:p>
            <a:pPr marL="514350" indent="-514350" algn="just">
              <a:buFont typeface="Wingdings" pitchFamily="2" charset="2"/>
              <a:buAutoNum type="romanLcParenR"/>
            </a:pPr>
            <a:r>
              <a:rPr lang="en-US" dirty="0" smtClean="0"/>
              <a:t>The interviewer can usually control which person(s) will answer the questions. (This is not possible in mailed questionnaires)</a:t>
            </a:r>
          </a:p>
          <a:p>
            <a:pPr marL="514350" indent="-514350" algn="just">
              <a:buFont typeface="Wingdings" pitchFamily="2" charset="2"/>
              <a:buAutoNum type="romanLcParenR"/>
            </a:pPr>
            <a:r>
              <a:rPr lang="en-US" dirty="0" smtClean="0"/>
              <a:t>Group discussions can be held.</a:t>
            </a:r>
          </a:p>
          <a:p>
            <a:pPr marL="514350" indent="-514350" algn="just">
              <a:buFont typeface="Wingdings" pitchFamily="2" charset="2"/>
              <a:buAutoNum type="romanLcParenR"/>
            </a:pPr>
            <a:r>
              <a:rPr lang="en-US" dirty="0" smtClean="0"/>
              <a:t>The interviewer may observe spontaneous reactions.</a:t>
            </a:r>
          </a:p>
          <a:p>
            <a:endParaRPr lang="en-US" dirty="0"/>
          </a:p>
        </p:txBody>
      </p:sp>
    </p:spTree>
    <p:extLst>
      <p:ext uri="{BB962C8B-B14F-4D97-AF65-F5344CB8AC3E}">
        <p14:creationId xmlns:p14="http://schemas.microsoft.com/office/powerpoint/2010/main" val="1199464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solidFill>
                  <a:srgbClr val="0070C0"/>
                </a:solidFill>
              </a:rPr>
              <a:t>Disadvantages of</a:t>
            </a:r>
            <a:r>
              <a:rPr lang="en-US" dirty="0" smtClean="0">
                <a:solidFill>
                  <a:srgbClr val="0070C0"/>
                </a:solidFill>
              </a:rPr>
              <a:t> </a:t>
            </a:r>
            <a:r>
              <a:rPr lang="en-US" b="1" i="1" dirty="0" smtClean="0">
                <a:solidFill>
                  <a:srgbClr val="0070C0"/>
                </a:solidFill>
              </a:rPr>
              <a:t>Personal Interviews Method</a:t>
            </a:r>
            <a:endParaRPr lang="en-US" dirty="0"/>
          </a:p>
        </p:txBody>
      </p:sp>
      <p:sp>
        <p:nvSpPr>
          <p:cNvPr id="3" name="Content Placeholder 2"/>
          <p:cNvSpPr>
            <a:spLocks noGrp="1"/>
          </p:cNvSpPr>
          <p:nvPr>
            <p:ph idx="1"/>
          </p:nvPr>
        </p:nvSpPr>
        <p:spPr>
          <a:xfrm>
            <a:off x="457200" y="1600200"/>
            <a:ext cx="8229600" cy="5105400"/>
          </a:xfrm>
        </p:spPr>
        <p:txBody>
          <a:bodyPr>
            <a:normAutofit fontScale="62500" lnSpcReduction="20000"/>
          </a:bodyPr>
          <a:lstStyle/>
          <a:p>
            <a:pPr algn="just">
              <a:buFont typeface="Wingdings" pitchFamily="2" charset="2"/>
              <a:buNone/>
            </a:pPr>
            <a:r>
              <a:rPr lang="en-US" dirty="0" smtClean="0"/>
              <a:t>i) It is very expensive method, specially when large and widely spread geographical sample is taken.</a:t>
            </a:r>
          </a:p>
          <a:p>
            <a:pPr algn="just">
              <a:buFont typeface="Wingdings" pitchFamily="2" charset="2"/>
              <a:buNone/>
            </a:pPr>
            <a:endParaRPr lang="en-US" dirty="0" smtClean="0"/>
          </a:p>
          <a:p>
            <a:pPr algn="just">
              <a:buFont typeface="Wingdings" pitchFamily="2" charset="2"/>
              <a:buNone/>
            </a:pPr>
            <a:r>
              <a:rPr lang="en-US" dirty="0" smtClean="0"/>
              <a:t>ii) This method is relatively more time-consuming specially when the sample is large.</a:t>
            </a:r>
          </a:p>
          <a:p>
            <a:pPr algn="just">
              <a:buFont typeface="Wingdings" pitchFamily="2" charset="2"/>
              <a:buNone/>
            </a:pPr>
            <a:endParaRPr lang="en-US" dirty="0" smtClean="0"/>
          </a:p>
          <a:p>
            <a:pPr algn="just">
              <a:buFont typeface="Wingdings" pitchFamily="2" charset="2"/>
              <a:buNone/>
            </a:pPr>
            <a:r>
              <a:rPr lang="en-US" dirty="0" smtClean="0"/>
              <a:t>iii) Under the interview method, the </a:t>
            </a:r>
            <a:r>
              <a:rPr lang="en-US" dirty="0" err="1" smtClean="0"/>
              <a:t>organisation</a:t>
            </a:r>
            <a:r>
              <a:rPr lang="en-US" dirty="0" smtClean="0"/>
              <a:t> has to select, train and supervise the field –staff which is time consuming and difficult task.</a:t>
            </a:r>
          </a:p>
          <a:p>
            <a:pPr algn="just">
              <a:buFont typeface="Wingdings" pitchFamily="2" charset="2"/>
              <a:buNone/>
            </a:pPr>
            <a:endParaRPr lang="en-US" dirty="0" smtClean="0"/>
          </a:p>
          <a:p>
            <a:pPr marL="336550" indent="-336550" algn="just">
              <a:buFont typeface="Wingdings" pitchFamily="2" charset="2"/>
              <a:buNone/>
            </a:pPr>
            <a:r>
              <a:rPr lang="en-US" dirty="0" smtClean="0"/>
              <a:t>iv) Certain type of respondents such as important officials or executives or people in high income groups may not be easily approachable under this method.</a:t>
            </a:r>
          </a:p>
          <a:p>
            <a:pPr algn="just">
              <a:buFont typeface="Wingdings" pitchFamily="2" charset="2"/>
              <a:buNone/>
            </a:pPr>
            <a:endParaRPr lang="en-US" dirty="0" smtClean="0"/>
          </a:p>
          <a:p>
            <a:pPr algn="just">
              <a:buFont typeface="Wingdings" pitchFamily="2" charset="2"/>
              <a:buNone/>
            </a:pPr>
            <a:r>
              <a:rPr lang="en-US" dirty="0" smtClean="0"/>
              <a:t>v) There remains the possibility of biasness of the interviewer as well as of the respondents. </a:t>
            </a:r>
          </a:p>
          <a:p>
            <a:pPr algn="just">
              <a:buFont typeface="Wingdings" pitchFamily="2" charset="2"/>
              <a:buNone/>
            </a:pPr>
            <a:endParaRPr lang="en-US" dirty="0" smtClean="0"/>
          </a:p>
          <a:p>
            <a:pPr algn="just">
              <a:buFont typeface="Wingdings" pitchFamily="2" charset="2"/>
              <a:buNone/>
            </a:pPr>
            <a:r>
              <a:rPr lang="en-US" dirty="0" smtClean="0"/>
              <a:t>vi) </a:t>
            </a:r>
            <a:r>
              <a:rPr lang="en-US" dirty="0" smtClean="0"/>
              <a:t>Effective interviews require proper rapport with respondents.  This requires particular interviewer skill.</a:t>
            </a:r>
            <a:endParaRPr lang="en-US" dirty="0" smtClean="0"/>
          </a:p>
          <a:p>
            <a:pPr algn="just">
              <a:buFont typeface="Wingdings" pitchFamily="2" charset="2"/>
              <a:buNone/>
            </a:pPr>
            <a:endParaRPr lang="en-US" dirty="0" smtClean="0"/>
          </a:p>
          <a:p>
            <a:endParaRPr lang="en-US" dirty="0"/>
          </a:p>
        </p:txBody>
      </p:sp>
    </p:spTree>
    <p:extLst>
      <p:ext uri="{BB962C8B-B14F-4D97-AF65-F5344CB8AC3E}">
        <p14:creationId xmlns:p14="http://schemas.microsoft.com/office/powerpoint/2010/main" val="227752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Interview Techniques</a:t>
            </a:r>
            <a:endParaRPr lang="en-US" dirty="0">
              <a:solidFill>
                <a:srgbClr val="0070C0"/>
              </a:solidFill>
            </a:endParaRPr>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Every effort should be made to create friendly atmosphere of trust and confidence, so that respondents may feel at ease</a:t>
            </a:r>
          </a:p>
          <a:p>
            <a:pPr marL="514350" indent="-514350">
              <a:buFont typeface="+mj-lt"/>
              <a:buAutoNum type="arabicPeriod"/>
            </a:pPr>
            <a:r>
              <a:rPr lang="en-US" dirty="0" smtClean="0"/>
              <a:t>The interviewer must ask questions properly and must record the responses accurately and completely. </a:t>
            </a:r>
          </a:p>
          <a:p>
            <a:pPr marL="514350" indent="-514350">
              <a:buFont typeface="+mj-lt"/>
              <a:buAutoNum type="arabicPeriod"/>
            </a:pPr>
            <a:r>
              <a:rPr lang="en-US" dirty="0" smtClean="0"/>
              <a:t>The interviewer must answer legitimate question(s), if any, asked by the respondent and must clear any doubt that the latter has. </a:t>
            </a:r>
          </a:p>
          <a:p>
            <a:pPr marL="514350" indent="-514350">
              <a:buFont typeface="+mj-lt"/>
              <a:buAutoNum type="arabicPeriod"/>
            </a:pPr>
            <a:r>
              <a:rPr lang="en-US" dirty="0" smtClean="0"/>
              <a:t>The interviewer should not show surprise or disapproval of a respondent’s answer </a:t>
            </a:r>
          </a:p>
          <a:p>
            <a:pPr marL="514350" indent="-514350">
              <a:buFont typeface="+mj-lt"/>
              <a:buAutoNum type="arabicPeriod"/>
            </a:pPr>
            <a:r>
              <a:rPr lang="en-US" dirty="0" smtClean="0"/>
              <a:t>The interviewer must discourage irrelevant conversation and keep the respondent on the subject.</a:t>
            </a:r>
          </a:p>
        </p:txBody>
      </p:sp>
    </p:spTree>
    <p:extLst>
      <p:ext uri="{BB962C8B-B14F-4D97-AF65-F5344CB8AC3E}">
        <p14:creationId xmlns:p14="http://schemas.microsoft.com/office/powerpoint/2010/main" val="3183339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algn="just">
              <a:buFont typeface="Wingdings" pitchFamily="2" charset="2"/>
              <a:buNone/>
            </a:pPr>
            <a:r>
              <a:rPr lang="en-US" dirty="0" smtClean="0"/>
              <a:t>b) </a:t>
            </a:r>
            <a:r>
              <a:rPr lang="en-US" b="1" i="1" dirty="0" smtClean="0">
                <a:solidFill>
                  <a:srgbClr val="0070C0"/>
                </a:solidFill>
              </a:rPr>
              <a:t>Telephonic Interviews : </a:t>
            </a:r>
            <a:r>
              <a:rPr lang="en-US" dirty="0" smtClean="0"/>
              <a:t>In this method information is collected by contacting respondents on telephone itself.  </a:t>
            </a:r>
          </a:p>
          <a:p>
            <a:pPr algn="just">
              <a:buFont typeface="Wingdings" pitchFamily="2" charset="2"/>
              <a:buNone/>
            </a:pPr>
            <a:endParaRPr lang="en-US" dirty="0" smtClean="0"/>
          </a:p>
          <a:p>
            <a:pPr algn="just">
              <a:buFont typeface="Wingdings" pitchFamily="2" charset="2"/>
              <a:buNone/>
            </a:pPr>
            <a:r>
              <a:rPr lang="en-US" dirty="0" smtClean="0"/>
              <a:t>	It is not very widely used method, but plays important part in industrial surveys, particularly in developed regions.</a:t>
            </a:r>
          </a:p>
          <a:p>
            <a:endParaRPr lang="en-US" dirty="0"/>
          </a:p>
        </p:txBody>
      </p:sp>
    </p:spTree>
    <p:extLst>
      <p:ext uri="{BB962C8B-B14F-4D97-AF65-F5344CB8AC3E}">
        <p14:creationId xmlns:p14="http://schemas.microsoft.com/office/powerpoint/2010/main" val="2088259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172200"/>
          </a:xfrm>
        </p:spPr>
        <p:txBody>
          <a:bodyPr>
            <a:normAutofit fontScale="77500" lnSpcReduction="20000"/>
          </a:bodyPr>
          <a:lstStyle/>
          <a:p>
            <a:pPr marL="0" indent="0">
              <a:buNone/>
            </a:pPr>
            <a:r>
              <a:rPr lang="en-US" sz="4000" b="1" dirty="0" smtClean="0">
                <a:solidFill>
                  <a:srgbClr val="002060"/>
                </a:solidFill>
              </a:rPr>
              <a:t>Advantages of such a system are: </a:t>
            </a:r>
            <a:endParaRPr lang="en-US" sz="4000" dirty="0" smtClean="0"/>
          </a:p>
          <a:p>
            <a:pPr marL="514350" indent="-514350">
              <a:buFont typeface="Wingdings" pitchFamily="2" charset="2"/>
              <a:buAutoNum type="romanLcParenR"/>
            </a:pPr>
            <a:r>
              <a:rPr lang="en-US" dirty="0" smtClean="0"/>
              <a:t>It is a quick way of obtaining information.</a:t>
            </a:r>
          </a:p>
          <a:p>
            <a:pPr marL="514350" indent="-514350">
              <a:buFont typeface="Wingdings" pitchFamily="2" charset="2"/>
              <a:buAutoNum type="romanLcParenR"/>
            </a:pPr>
            <a:endParaRPr lang="en-US" dirty="0" smtClean="0"/>
          </a:p>
          <a:p>
            <a:pPr marL="514350" indent="-514350" algn="just">
              <a:buFont typeface="Wingdings" pitchFamily="2" charset="2"/>
              <a:buAutoNum type="romanLcParenR"/>
            </a:pPr>
            <a:r>
              <a:rPr lang="en-US" dirty="0" smtClean="0"/>
              <a:t>It is cheaper than personal interviewing method; here the cost per response is relatively low.</a:t>
            </a:r>
          </a:p>
          <a:p>
            <a:pPr marL="514350" indent="-514350" algn="just">
              <a:buFont typeface="Wingdings" pitchFamily="2" charset="2"/>
              <a:buAutoNum type="romanLcParenR"/>
            </a:pPr>
            <a:endParaRPr lang="en-US" dirty="0" smtClean="0"/>
          </a:p>
          <a:p>
            <a:pPr marL="514350" indent="-514350" algn="just">
              <a:buFont typeface="Wingdings" pitchFamily="2" charset="2"/>
              <a:buAutoNum type="romanLcParenR"/>
            </a:pPr>
            <a:r>
              <a:rPr lang="en-US" dirty="0" smtClean="0"/>
              <a:t>Replies can be recorded without causing  embarrassment to respondents.</a:t>
            </a:r>
          </a:p>
          <a:p>
            <a:pPr marL="514350" indent="-514350" algn="just">
              <a:buFont typeface="Wingdings" pitchFamily="2" charset="2"/>
              <a:buAutoNum type="romanLcParenR"/>
            </a:pPr>
            <a:endParaRPr lang="en-US" dirty="0" smtClean="0"/>
          </a:p>
          <a:p>
            <a:pPr marL="514350" indent="-514350" algn="just">
              <a:buFont typeface="Wingdings" pitchFamily="2" charset="2"/>
              <a:buAutoNum type="romanLcParenR"/>
            </a:pPr>
            <a:r>
              <a:rPr lang="en-US" dirty="0" smtClean="0"/>
              <a:t>No field staff is required.</a:t>
            </a:r>
          </a:p>
          <a:p>
            <a:pPr marL="514350" indent="-514350" algn="just">
              <a:buFont typeface="Wingdings" pitchFamily="2" charset="2"/>
              <a:buAutoNum type="romanLcParenR"/>
            </a:pPr>
            <a:endParaRPr lang="en-US" dirty="0" smtClean="0"/>
          </a:p>
          <a:p>
            <a:pPr algn="just">
              <a:buFont typeface="Wingdings" pitchFamily="2" charset="2"/>
              <a:buNone/>
            </a:pPr>
            <a:r>
              <a:rPr lang="en-US" dirty="0" smtClean="0"/>
              <a:t>v)    Wider sample can be covered.</a:t>
            </a:r>
          </a:p>
          <a:p>
            <a:pPr algn="just">
              <a:buFont typeface="Wingdings" pitchFamily="2" charset="2"/>
              <a:buNone/>
            </a:pPr>
            <a:endParaRPr lang="en-US" dirty="0" smtClean="0"/>
          </a:p>
          <a:p>
            <a:pPr algn="just">
              <a:buFont typeface="Wingdings" pitchFamily="2" charset="2"/>
              <a:buNone/>
            </a:pPr>
            <a:r>
              <a:rPr lang="en-US" dirty="0" smtClean="0"/>
              <a:t>vi) Certain type of respondents such as important officials or executives or people in high income groups who are not be easily approachable can be contacted over telephone.</a:t>
            </a:r>
          </a:p>
          <a:p>
            <a:pPr>
              <a:buFont typeface="Wingdings" pitchFamily="2" charset="2"/>
              <a:buNone/>
            </a:pPr>
            <a:endParaRPr lang="en-US" dirty="0" smtClean="0"/>
          </a:p>
        </p:txBody>
      </p:sp>
    </p:spTree>
    <p:extLst>
      <p:ext uri="{BB962C8B-B14F-4D97-AF65-F5344CB8AC3E}">
        <p14:creationId xmlns:p14="http://schemas.microsoft.com/office/powerpoint/2010/main" val="1992396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marL="0" indent="0" algn="just">
              <a:buNone/>
            </a:pPr>
            <a:r>
              <a:rPr lang="en-US" dirty="0" smtClean="0">
                <a:solidFill>
                  <a:srgbClr val="7030A0"/>
                </a:solidFill>
              </a:rPr>
              <a:t>Disadvantages</a:t>
            </a:r>
            <a:endParaRPr lang="en-US" dirty="0" smtClean="0"/>
          </a:p>
          <a:p>
            <a:pPr marL="514350" indent="-514350" algn="just">
              <a:buFont typeface="Wingdings" pitchFamily="2" charset="2"/>
              <a:buAutoNum type="romanLcParenR"/>
            </a:pPr>
            <a:r>
              <a:rPr lang="en-US" dirty="0" smtClean="0"/>
              <a:t>This method is restricted to those respondents who have telephone facilities.</a:t>
            </a:r>
          </a:p>
          <a:p>
            <a:pPr marL="514350" indent="-514350" algn="just">
              <a:buFont typeface="Wingdings" pitchFamily="2" charset="2"/>
              <a:buAutoNum type="romanLcParenR"/>
            </a:pPr>
            <a:endParaRPr lang="en-US" dirty="0" smtClean="0"/>
          </a:p>
          <a:p>
            <a:pPr marL="514350" indent="-514350" algn="just">
              <a:buFont typeface="Wingdings" pitchFamily="2" charset="2"/>
              <a:buAutoNum type="romanLcParenR"/>
            </a:pPr>
            <a:r>
              <a:rPr lang="en-US" dirty="0" smtClean="0"/>
              <a:t>Questions have to short and to the point.</a:t>
            </a:r>
          </a:p>
          <a:p>
            <a:endParaRPr lang="en-US" dirty="0"/>
          </a:p>
        </p:txBody>
      </p:sp>
    </p:spTree>
    <p:extLst>
      <p:ext uri="{BB962C8B-B14F-4D97-AF65-F5344CB8AC3E}">
        <p14:creationId xmlns:p14="http://schemas.microsoft.com/office/powerpoint/2010/main" val="18505548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Questionnaire/Surveys Technique</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pPr marL="0" indent="0" algn="just">
              <a:lnSpc>
                <a:spcPct val="135000"/>
              </a:lnSpc>
              <a:spcBef>
                <a:spcPct val="50000"/>
              </a:spcBef>
              <a:buClr>
                <a:schemeClr val="tx1"/>
              </a:buClr>
              <a:buSzPct val="80000"/>
              <a:buNone/>
            </a:pPr>
            <a:r>
              <a:rPr lang="en-US" b="1" dirty="0" smtClean="0">
                <a:latin typeface="Arial" charset="0"/>
              </a:rPr>
              <a:t>Gather data by asking questions from people who are thought to have the desired information.</a:t>
            </a:r>
          </a:p>
          <a:p>
            <a:pPr algn="just">
              <a:lnSpc>
                <a:spcPct val="135000"/>
              </a:lnSpc>
              <a:spcBef>
                <a:spcPct val="50000"/>
              </a:spcBef>
              <a:buClr>
                <a:schemeClr val="tx1"/>
              </a:buClr>
              <a:buSzPct val="80000"/>
              <a:buNone/>
            </a:pPr>
            <a:endParaRPr lang="en-US" b="1" dirty="0" smtClean="0">
              <a:latin typeface="Arial" charset="0"/>
            </a:endParaRPr>
          </a:p>
          <a:p>
            <a:pPr marL="0" indent="0" algn="just">
              <a:buFont typeface="Wingdings" pitchFamily="2" charset="2"/>
              <a:buNone/>
            </a:pPr>
            <a:r>
              <a:rPr lang="en-US" b="1" dirty="0" smtClean="0">
                <a:latin typeface="Arial" charset="0"/>
                <a:cs typeface="Arial" charset="0"/>
              </a:rPr>
              <a:t>When information is to be collected by asking  questions to people who may have the desired data, a standardized form called questionnaire is prepared.</a:t>
            </a:r>
          </a:p>
          <a:p>
            <a:pPr algn="just">
              <a:buFont typeface="Wingdings" pitchFamily="2" charset="2"/>
              <a:buNone/>
            </a:pPr>
            <a:endParaRPr lang="en-US" b="1" dirty="0" smtClean="0">
              <a:latin typeface="Arial" charset="0"/>
              <a:cs typeface="Arial" charset="0"/>
            </a:endParaRPr>
          </a:p>
          <a:p>
            <a:pPr algn="just">
              <a:buFont typeface="Wingdings" pitchFamily="2" charset="2"/>
              <a:buNone/>
            </a:pPr>
            <a:endParaRPr lang="en-US" b="1" dirty="0" smtClean="0">
              <a:latin typeface="Arial" charset="0"/>
              <a:cs typeface="Arial" charset="0"/>
            </a:endParaRPr>
          </a:p>
          <a:p>
            <a:pPr marL="0" indent="0" algn="just">
              <a:buFont typeface="Wingdings" pitchFamily="2" charset="2"/>
              <a:buNone/>
            </a:pPr>
            <a:r>
              <a:rPr lang="en-US" b="1" dirty="0" smtClean="0">
                <a:latin typeface="Arial" charset="0"/>
                <a:cs typeface="Arial" charset="0"/>
              </a:rPr>
              <a:t>The questionnaire has a list of questions to be asked in a desired sequence and spaces in which the respondents record the answers.</a:t>
            </a:r>
          </a:p>
        </p:txBody>
      </p:sp>
    </p:spTree>
    <p:extLst>
      <p:ext uri="{BB962C8B-B14F-4D97-AF65-F5344CB8AC3E}">
        <p14:creationId xmlns:p14="http://schemas.microsoft.com/office/powerpoint/2010/main" val="1332256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pPr algn="just">
              <a:buNone/>
            </a:pPr>
            <a:r>
              <a:rPr lang="en-US" b="1" dirty="0" smtClean="0">
                <a:solidFill>
                  <a:schemeClr val="accent2">
                    <a:lumMod val="75000"/>
                  </a:schemeClr>
                </a:solidFill>
                <a:latin typeface="Arial" charset="0"/>
              </a:rPr>
              <a:t>Usefulness of Questionnaire/</a:t>
            </a:r>
            <a:r>
              <a:rPr lang="en-US" b="1" dirty="0" smtClean="0">
                <a:solidFill>
                  <a:schemeClr val="accent2">
                    <a:lumMod val="75000"/>
                  </a:schemeClr>
                </a:solidFill>
              </a:rPr>
              <a:t>Surveys</a:t>
            </a:r>
          </a:p>
          <a:p>
            <a:pPr algn="just">
              <a:buFont typeface="Wingdings" pitchFamily="2" charset="2"/>
              <a:buNone/>
            </a:pPr>
            <a:r>
              <a:rPr lang="en-US" b="1" dirty="0" smtClean="0">
                <a:solidFill>
                  <a:schemeClr val="accent2">
                    <a:lumMod val="75000"/>
                  </a:schemeClr>
                </a:solidFill>
                <a:latin typeface="Arial" charset="0"/>
              </a:rPr>
              <a:t>Technique</a:t>
            </a:r>
            <a:endParaRPr lang="en-US" dirty="0" smtClean="0">
              <a:solidFill>
                <a:schemeClr val="accent2">
                  <a:lumMod val="75000"/>
                </a:schemeClr>
              </a:solidFill>
            </a:endParaRPr>
          </a:p>
          <a:p>
            <a:pPr algn="just">
              <a:buFont typeface="Wingdings" pitchFamily="2" charset="2"/>
              <a:buNone/>
            </a:pPr>
            <a:r>
              <a:rPr lang="en-US" dirty="0" smtClean="0"/>
              <a:t>This method of data collection is quite popular,</a:t>
            </a:r>
          </a:p>
          <a:p>
            <a:pPr marL="0" indent="0" algn="just">
              <a:buFont typeface="Wingdings" pitchFamily="2" charset="2"/>
              <a:buNone/>
            </a:pPr>
            <a:r>
              <a:rPr lang="en-US" dirty="0" smtClean="0"/>
              <a:t> particularly in case of big enquires. It is being adopted by private individuals, research workers, private and public </a:t>
            </a:r>
            <a:r>
              <a:rPr lang="en-US" dirty="0" err="1" smtClean="0"/>
              <a:t>organisations</a:t>
            </a:r>
            <a:r>
              <a:rPr lang="en-US" dirty="0" smtClean="0"/>
              <a:t> .</a:t>
            </a:r>
          </a:p>
        </p:txBody>
      </p:sp>
    </p:spTree>
    <p:extLst>
      <p:ext uri="{BB962C8B-B14F-4D97-AF65-F5344CB8AC3E}">
        <p14:creationId xmlns:p14="http://schemas.microsoft.com/office/powerpoint/2010/main" val="212399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77500" lnSpcReduction="20000"/>
          </a:bodyPr>
          <a:lstStyle/>
          <a:p>
            <a:pPr algn="just">
              <a:lnSpc>
                <a:spcPct val="135000"/>
              </a:lnSpc>
              <a:spcBef>
                <a:spcPct val="50000"/>
              </a:spcBef>
              <a:buClr>
                <a:srgbClr val="FF9900"/>
              </a:buClr>
              <a:buSzPct val="80000"/>
              <a:buNone/>
            </a:pPr>
            <a:r>
              <a:rPr lang="en-US" sz="3600" b="1" dirty="0" smtClean="0">
                <a:solidFill>
                  <a:schemeClr val="hlink"/>
                </a:solidFill>
                <a:latin typeface="Arial" charset="0"/>
              </a:rPr>
              <a:t>Advantages</a:t>
            </a:r>
          </a:p>
          <a:p>
            <a:pPr algn="just">
              <a:lnSpc>
                <a:spcPct val="135000"/>
              </a:lnSpc>
              <a:spcBef>
                <a:spcPct val="50000"/>
              </a:spcBef>
              <a:buClr>
                <a:srgbClr val="FF9900"/>
              </a:buClr>
              <a:buSzPct val="80000"/>
              <a:buFont typeface="Wingdings" pitchFamily="2" charset="2"/>
              <a:buChar char="v"/>
            </a:pPr>
            <a:r>
              <a:rPr lang="en-US" dirty="0" smtClean="0">
                <a:latin typeface="Arial" charset="0"/>
              </a:rPr>
              <a:t>Yield broaden range of information compared with direct  observation. One can 	not know by observation why buyer makes particular purchases or what is his opinion  about a product.</a:t>
            </a:r>
          </a:p>
          <a:p>
            <a:pPr algn="just">
              <a:lnSpc>
                <a:spcPct val="135000"/>
              </a:lnSpc>
              <a:spcBef>
                <a:spcPct val="50000"/>
              </a:spcBef>
              <a:buClr>
                <a:srgbClr val="FF9900"/>
              </a:buClr>
              <a:buSzPct val="80000"/>
              <a:buFont typeface="Wingdings" pitchFamily="2" charset="2"/>
              <a:buChar char="v"/>
            </a:pPr>
            <a:r>
              <a:rPr lang="en-US" dirty="0" smtClean="0">
                <a:latin typeface="Arial" charset="0"/>
              </a:rPr>
              <a:t>Fast</a:t>
            </a:r>
          </a:p>
          <a:p>
            <a:pPr algn="just">
              <a:lnSpc>
                <a:spcPct val="135000"/>
              </a:lnSpc>
              <a:spcBef>
                <a:spcPct val="50000"/>
              </a:spcBef>
              <a:buClr>
                <a:srgbClr val="FF9900"/>
              </a:buClr>
              <a:buSzPct val="80000"/>
              <a:buFont typeface="Wingdings" pitchFamily="2" charset="2"/>
              <a:buChar char="v"/>
            </a:pPr>
            <a:r>
              <a:rPr lang="en-US" dirty="0" smtClean="0">
                <a:latin typeface="Arial" charset="0"/>
              </a:rPr>
              <a:t>Economical/low cost than observation method.</a:t>
            </a:r>
          </a:p>
          <a:p>
            <a:pPr algn="just">
              <a:lnSpc>
                <a:spcPct val="135000"/>
              </a:lnSpc>
              <a:spcBef>
                <a:spcPct val="50000"/>
              </a:spcBef>
              <a:buClr>
                <a:srgbClr val="FF9900"/>
              </a:buClr>
              <a:buSzPct val="80000"/>
              <a:buFont typeface="Wingdings" pitchFamily="2" charset="2"/>
              <a:buChar char="v"/>
            </a:pPr>
            <a:r>
              <a:rPr lang="en-US" dirty="0" smtClean="0">
                <a:latin typeface="Arial" charset="0"/>
              </a:rPr>
              <a:t>By mailing or sending questionnaire by post the respondents who are not approachable can also be reached conveniently.</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13070421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lgn="just">
              <a:lnSpc>
                <a:spcPct val="135000"/>
              </a:lnSpc>
              <a:spcBef>
                <a:spcPct val="50000"/>
              </a:spcBef>
              <a:buClr>
                <a:srgbClr val="FF9900"/>
              </a:buClr>
              <a:buFont typeface="Wingdings" pitchFamily="2" charset="2"/>
              <a:buChar char="§"/>
              <a:tabLst>
                <a:tab pos="508000" algn="l"/>
              </a:tabLst>
            </a:pPr>
            <a:r>
              <a:rPr lang="en-US" sz="3600" dirty="0" smtClean="0">
                <a:solidFill>
                  <a:schemeClr val="hlink"/>
                </a:solidFill>
                <a:latin typeface="Arial" charset="0"/>
              </a:rPr>
              <a:t> </a:t>
            </a:r>
            <a:r>
              <a:rPr lang="en-US" sz="3600" b="1" dirty="0" smtClean="0">
                <a:solidFill>
                  <a:schemeClr val="hlink"/>
                </a:solidFill>
                <a:latin typeface="Arial" charset="0"/>
              </a:rPr>
              <a:t>	Limitations</a:t>
            </a:r>
          </a:p>
          <a:p>
            <a:pPr algn="just">
              <a:lnSpc>
                <a:spcPct val="135000"/>
              </a:lnSpc>
              <a:spcBef>
                <a:spcPct val="50000"/>
              </a:spcBef>
              <a:buClr>
                <a:srgbClr val="FF9900"/>
              </a:buClr>
              <a:buFont typeface="Wingdings" pitchFamily="2" charset="2"/>
              <a:buChar char="v"/>
              <a:tabLst>
                <a:tab pos="508000" algn="l"/>
              </a:tabLst>
            </a:pPr>
            <a:r>
              <a:rPr lang="en-US" dirty="0" smtClean="0">
                <a:latin typeface="Arial" charset="0"/>
              </a:rPr>
              <a:t> 	Unwillingness of respondent to provide information. This requires salesmanship on the part of the interviewer. The interviewer may assure that the information will be kept secret. Motivating respondents with some token gifts often yield result.</a:t>
            </a:r>
          </a:p>
          <a:p>
            <a:pPr algn="just">
              <a:lnSpc>
                <a:spcPct val="135000"/>
              </a:lnSpc>
              <a:spcBef>
                <a:spcPct val="50000"/>
              </a:spcBef>
              <a:buClr>
                <a:srgbClr val="FF9900"/>
              </a:buClr>
              <a:buFont typeface="Wingdings" pitchFamily="2" charset="2"/>
              <a:buChar char="v"/>
              <a:tabLst>
                <a:tab pos="508000" algn="l"/>
              </a:tabLst>
            </a:pPr>
            <a:r>
              <a:rPr lang="en-US" dirty="0" smtClean="0">
                <a:latin typeface="Arial" charset="0"/>
              </a:rPr>
              <a:t> 	Inability of respondents due to lack of knowledge.</a:t>
            </a:r>
          </a:p>
          <a:p>
            <a:endParaRPr lang="en-US" dirty="0"/>
          </a:p>
        </p:txBody>
      </p:sp>
    </p:spTree>
    <p:extLst>
      <p:ext uri="{BB962C8B-B14F-4D97-AF65-F5344CB8AC3E}">
        <p14:creationId xmlns:p14="http://schemas.microsoft.com/office/powerpoint/2010/main" val="3458675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Classification of Data</a:t>
            </a:r>
            <a:endParaRPr lang="en-US" dirty="0"/>
          </a:p>
        </p:txBody>
      </p:sp>
      <p:sp>
        <p:nvSpPr>
          <p:cNvPr id="3" name="Content Placeholder 2"/>
          <p:cNvSpPr>
            <a:spLocks noGrp="1"/>
          </p:cNvSpPr>
          <p:nvPr>
            <p:ph idx="1"/>
          </p:nvPr>
        </p:nvSpPr>
        <p:spPr>
          <a:xfrm>
            <a:off x="457200" y="838200"/>
            <a:ext cx="8229600" cy="4525963"/>
          </a:xfrm>
        </p:spPr>
        <p:txBody>
          <a:bodyPr/>
          <a:lstStyle/>
          <a:p>
            <a:pPr marL="514350" indent="-514350">
              <a:buFont typeface="Wingdings" pitchFamily="2" charset="2"/>
              <a:buAutoNum type="arabicPeriod"/>
            </a:pPr>
            <a:r>
              <a:rPr lang="en-US" sz="2800" b="1" dirty="0" smtClean="0"/>
              <a:t>Primary Data</a:t>
            </a:r>
          </a:p>
          <a:p>
            <a:pPr marL="514350" indent="-514350">
              <a:buFont typeface="Wingdings" pitchFamily="2" charset="2"/>
              <a:buAutoNum type="arabicPeriod"/>
            </a:pPr>
            <a:r>
              <a:rPr lang="en-US" sz="2800" b="1" dirty="0" smtClean="0"/>
              <a:t>Secondary Data</a:t>
            </a:r>
          </a:p>
          <a:p>
            <a:pPr marL="0" indent="0">
              <a:buNone/>
            </a:pPr>
            <a:r>
              <a:rPr lang="en-US" sz="2400" b="1" dirty="0" smtClean="0">
                <a:solidFill>
                  <a:schemeClr val="accent2"/>
                </a:solidFill>
                <a:latin typeface="Arial" charset="0"/>
              </a:rPr>
              <a:t>Distinction Between Primary Data and Secondary Data</a:t>
            </a:r>
          </a:p>
          <a:p>
            <a:endParaRPr lang="en-US" dirty="0"/>
          </a:p>
        </p:txBody>
      </p:sp>
      <p:pic>
        <p:nvPicPr>
          <p:cNvPr id="4" name="table"/>
          <p:cNvPicPr>
            <a:picLocks noChangeAspect="1"/>
          </p:cNvPicPr>
          <p:nvPr/>
        </p:nvPicPr>
        <p:blipFill>
          <a:blip r:embed="rId2"/>
          <a:stretch>
            <a:fillRect/>
          </a:stretch>
        </p:blipFill>
        <p:spPr>
          <a:xfrm>
            <a:off x="381000" y="2362200"/>
            <a:ext cx="8314843" cy="4419600"/>
          </a:xfrm>
          <a:prstGeom prst="rect">
            <a:avLst/>
          </a:prstGeom>
        </p:spPr>
      </p:pic>
    </p:spTree>
    <p:extLst>
      <p:ext uri="{BB962C8B-B14F-4D97-AF65-F5344CB8AC3E}">
        <p14:creationId xmlns:p14="http://schemas.microsoft.com/office/powerpoint/2010/main" val="133100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Essentials of a good questionnaire</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AutoNum type="arabicPeriod"/>
            </a:pPr>
            <a:r>
              <a:rPr lang="en-US" dirty="0" smtClean="0">
                <a:latin typeface="Arial" charset="0"/>
                <a:cs typeface="Arial" charset="0"/>
              </a:rPr>
              <a:t>To be successful, </a:t>
            </a:r>
            <a:r>
              <a:rPr lang="en-US" i="1" dirty="0" smtClean="0">
                <a:solidFill>
                  <a:srgbClr val="0070C0"/>
                </a:solidFill>
                <a:latin typeface="Arial" charset="0"/>
                <a:cs typeface="Arial" charset="0"/>
              </a:rPr>
              <a:t>questionnaire</a:t>
            </a:r>
            <a:r>
              <a:rPr lang="en-US" dirty="0" smtClean="0">
                <a:solidFill>
                  <a:srgbClr val="0070C0"/>
                </a:solidFill>
                <a:latin typeface="Arial" charset="0"/>
                <a:cs typeface="Arial" charset="0"/>
              </a:rPr>
              <a:t> </a:t>
            </a:r>
            <a:r>
              <a:rPr lang="en-US" dirty="0" smtClean="0">
                <a:latin typeface="Arial" charset="0"/>
                <a:cs typeface="Arial" charset="0"/>
              </a:rPr>
              <a:t>should be comparatively short and simple i.e. the size of the </a:t>
            </a:r>
            <a:r>
              <a:rPr lang="en-US" i="1" dirty="0" smtClean="0">
                <a:solidFill>
                  <a:srgbClr val="0070C0"/>
                </a:solidFill>
                <a:latin typeface="Arial" charset="0"/>
                <a:cs typeface="Arial" charset="0"/>
              </a:rPr>
              <a:t>questionnaire </a:t>
            </a:r>
            <a:r>
              <a:rPr lang="en-US" dirty="0" smtClean="0">
                <a:latin typeface="Arial" charset="0"/>
                <a:cs typeface="Arial" charset="0"/>
              </a:rPr>
              <a:t>should be kept as minimum</a:t>
            </a:r>
            <a:r>
              <a:rPr lang="en-US" i="1" dirty="0" smtClean="0">
                <a:solidFill>
                  <a:srgbClr val="0070C0"/>
                </a:solidFill>
                <a:latin typeface="Arial" charset="0"/>
                <a:cs typeface="Arial" charset="0"/>
              </a:rPr>
              <a:t>.</a:t>
            </a:r>
          </a:p>
          <a:p>
            <a:pPr>
              <a:buFont typeface="Wingdings" pitchFamily="2" charset="2"/>
              <a:buAutoNum type="arabicPeriod"/>
            </a:pPr>
            <a:endParaRPr lang="en-US" i="1" dirty="0" smtClean="0">
              <a:solidFill>
                <a:srgbClr val="0070C0"/>
              </a:solidFill>
              <a:latin typeface="Arial" charset="0"/>
              <a:cs typeface="Arial" charset="0"/>
            </a:endParaRPr>
          </a:p>
          <a:p>
            <a:pPr>
              <a:buFont typeface="Wingdings" pitchFamily="2" charset="2"/>
              <a:buAutoNum type="arabicPeriod"/>
            </a:pPr>
            <a:r>
              <a:rPr lang="en-US" dirty="0" smtClean="0">
                <a:latin typeface="Arial" charset="0"/>
                <a:cs typeface="Arial" charset="0"/>
              </a:rPr>
              <a:t>Questions should proceed in logical sequence from easy to more difficult questions.</a:t>
            </a:r>
          </a:p>
          <a:p>
            <a:pPr>
              <a:buFont typeface="Wingdings" pitchFamily="2" charset="2"/>
              <a:buAutoNum type="arabicPeriod"/>
            </a:pPr>
            <a:endParaRPr lang="en-US" dirty="0" smtClean="0">
              <a:latin typeface="Arial" charset="0"/>
              <a:cs typeface="Arial" charset="0"/>
            </a:endParaRPr>
          </a:p>
          <a:p>
            <a:pPr>
              <a:buFont typeface="Wingdings" pitchFamily="2" charset="2"/>
              <a:buAutoNum type="arabicPeriod"/>
            </a:pPr>
            <a:r>
              <a:rPr lang="en-US" dirty="0" smtClean="0">
                <a:latin typeface="Arial" charset="0"/>
                <a:cs typeface="Arial" charset="0"/>
              </a:rPr>
              <a:t>Personal and intimate questions should be left to the end.</a:t>
            </a:r>
          </a:p>
          <a:p>
            <a:pPr>
              <a:buFont typeface="Wingdings" pitchFamily="2" charset="2"/>
              <a:buAutoNum type="arabicPeriod"/>
            </a:pPr>
            <a:endParaRPr lang="en-US" dirty="0" smtClean="0">
              <a:latin typeface="Arial" charset="0"/>
              <a:cs typeface="Arial" charset="0"/>
            </a:endParaRPr>
          </a:p>
          <a:p>
            <a:pPr>
              <a:buFont typeface="Wingdings" pitchFamily="2" charset="2"/>
              <a:buAutoNum type="arabicPeriod"/>
            </a:pPr>
            <a:r>
              <a:rPr lang="en-US" dirty="0" smtClean="0">
                <a:latin typeface="Arial" charset="0"/>
                <a:cs typeface="Arial" charset="0"/>
              </a:rPr>
              <a:t>Technical terms and vague expressions capable of different interpretations should be avoided.</a:t>
            </a:r>
            <a:endParaRPr lang="en-US" i="1" dirty="0" smtClean="0">
              <a:solidFill>
                <a:srgbClr val="0070C0"/>
              </a:solidFill>
              <a:latin typeface="Arial" charset="0"/>
              <a:cs typeface="Arial" charset="0"/>
            </a:endParaRPr>
          </a:p>
        </p:txBody>
      </p:sp>
    </p:spTree>
    <p:extLst>
      <p:ext uri="{BB962C8B-B14F-4D97-AF65-F5344CB8AC3E}">
        <p14:creationId xmlns:p14="http://schemas.microsoft.com/office/powerpoint/2010/main" val="20211438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019800"/>
          </a:xfrm>
        </p:spPr>
        <p:txBody>
          <a:bodyPr>
            <a:normAutofit fontScale="85000" lnSpcReduction="20000"/>
          </a:bodyPr>
          <a:lstStyle/>
          <a:p>
            <a:pPr algn="just">
              <a:buFont typeface="Wingdings" pitchFamily="2" charset="2"/>
              <a:buNone/>
            </a:pPr>
            <a:r>
              <a:rPr lang="en-US" dirty="0" smtClean="0">
                <a:latin typeface="Arial" charset="0"/>
                <a:cs typeface="Arial" charset="0"/>
              </a:rPr>
              <a:t>5</a:t>
            </a:r>
            <a:r>
              <a:rPr lang="en-US" dirty="0" smtClean="0"/>
              <a:t>. </a:t>
            </a:r>
            <a:r>
              <a:rPr lang="en-US" dirty="0" smtClean="0">
                <a:latin typeface="Arial" charset="0"/>
                <a:cs typeface="Arial" charset="0"/>
              </a:rPr>
              <a:t>Questions may be dichotomous (Yes or No answers), multiple choice (alternative answers listed) or open-ended. The latter type of questions are often difficult to </a:t>
            </a:r>
            <a:r>
              <a:rPr lang="en-US" dirty="0" err="1" smtClean="0">
                <a:latin typeface="Arial" charset="0"/>
                <a:cs typeface="Arial" charset="0"/>
              </a:rPr>
              <a:t>analyse</a:t>
            </a:r>
            <a:r>
              <a:rPr lang="en-US" dirty="0" smtClean="0">
                <a:latin typeface="Arial" charset="0"/>
                <a:cs typeface="Arial" charset="0"/>
              </a:rPr>
              <a:t> and hence should be avoided in a questionnaire to the extent possible.</a:t>
            </a:r>
          </a:p>
          <a:p>
            <a:pPr algn="just">
              <a:buFont typeface="Wingdings" pitchFamily="2" charset="2"/>
              <a:buNone/>
            </a:pPr>
            <a:endParaRPr lang="en-US" dirty="0" smtClean="0">
              <a:latin typeface="Arial" charset="0"/>
              <a:cs typeface="Arial" charset="0"/>
            </a:endParaRPr>
          </a:p>
          <a:p>
            <a:pPr algn="just">
              <a:buFont typeface="Wingdings" pitchFamily="2" charset="2"/>
              <a:buNone/>
            </a:pPr>
            <a:r>
              <a:rPr lang="en-US" dirty="0" smtClean="0">
                <a:latin typeface="Arial" charset="0"/>
                <a:cs typeface="Arial" charset="0"/>
              </a:rPr>
              <a:t>6. Questions affecting the sentiments of respondents should be avoided.</a:t>
            </a:r>
          </a:p>
          <a:p>
            <a:pPr algn="just">
              <a:buFont typeface="Wingdings" pitchFamily="2" charset="2"/>
              <a:buNone/>
            </a:pPr>
            <a:endParaRPr lang="en-US" dirty="0" smtClean="0">
              <a:latin typeface="Arial" charset="0"/>
              <a:cs typeface="Arial" charset="0"/>
            </a:endParaRPr>
          </a:p>
          <a:p>
            <a:pPr algn="just">
              <a:buFont typeface="Wingdings" pitchFamily="2" charset="2"/>
              <a:buAutoNum type="arabicPeriod" startAt="7"/>
            </a:pPr>
            <a:r>
              <a:rPr lang="en-US" dirty="0" smtClean="0">
                <a:latin typeface="Arial" charset="0"/>
                <a:cs typeface="Arial" charset="0"/>
              </a:rPr>
              <a:t>Adequate space for answers should be provided in the	questionnaire to help editing and tabulation.</a:t>
            </a:r>
          </a:p>
          <a:p>
            <a:pPr algn="just">
              <a:buFont typeface="Wingdings" pitchFamily="2" charset="2"/>
              <a:buNone/>
            </a:pPr>
            <a:endParaRPr lang="en-US" dirty="0" smtClean="0">
              <a:latin typeface="Arial" charset="0"/>
              <a:cs typeface="Arial" charset="0"/>
            </a:endParaRPr>
          </a:p>
          <a:p>
            <a:pPr algn="just">
              <a:buFont typeface="Wingdings" pitchFamily="2" charset="2"/>
              <a:buNone/>
            </a:pPr>
            <a:r>
              <a:rPr lang="en-US" dirty="0" smtClean="0">
                <a:latin typeface="Arial" charset="0"/>
                <a:cs typeface="Arial" charset="0"/>
              </a:rPr>
              <a:t>8. There should always be provision for indications of uncertainty, e.g. ‘do not know’, “no preference” and so on.</a:t>
            </a:r>
          </a:p>
        </p:txBody>
      </p:sp>
    </p:spTree>
    <p:extLst>
      <p:ext uri="{BB962C8B-B14F-4D97-AF65-F5344CB8AC3E}">
        <p14:creationId xmlns:p14="http://schemas.microsoft.com/office/powerpoint/2010/main" val="39892003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pPr algn="just">
              <a:buFont typeface="Wingdings" pitchFamily="2" charset="2"/>
              <a:buNone/>
            </a:pPr>
            <a:r>
              <a:rPr lang="en-US" dirty="0" smtClean="0">
                <a:latin typeface="Arial" charset="0"/>
                <a:cs typeface="Arial" charset="0"/>
              </a:rPr>
              <a:t>9. Brief directions with regard to filling up the questionnaire should invariably be given in the questionnaire itself.</a:t>
            </a:r>
          </a:p>
          <a:p>
            <a:pPr algn="just">
              <a:buFont typeface="Wingdings" pitchFamily="2" charset="2"/>
              <a:buNone/>
            </a:pPr>
            <a:endParaRPr lang="en-US" dirty="0" smtClean="0">
              <a:latin typeface="Arial" charset="0"/>
              <a:cs typeface="Arial" charset="0"/>
            </a:endParaRPr>
          </a:p>
          <a:p>
            <a:pPr marL="466725" indent="-466725" algn="just">
              <a:buFont typeface="Wingdings" pitchFamily="2" charset="2"/>
              <a:buNone/>
            </a:pPr>
            <a:r>
              <a:rPr lang="en-US" dirty="0" smtClean="0">
                <a:latin typeface="Arial" charset="0"/>
                <a:cs typeface="Arial" charset="0"/>
              </a:rPr>
              <a:t>10. Finally, the physical appearance of the questionnaire affects the cooperation the researcher receives from the recipients. Therefore, attractive looking questionnaire particularly in mail surveys, is a plus point for getting cooperation. The quality of the paper, along with its </a:t>
            </a:r>
            <a:r>
              <a:rPr lang="en-US" dirty="0" err="1" smtClean="0">
                <a:latin typeface="Arial" charset="0"/>
                <a:cs typeface="Arial" charset="0"/>
              </a:rPr>
              <a:t>colour</a:t>
            </a:r>
            <a:r>
              <a:rPr lang="en-US" dirty="0" smtClean="0">
                <a:latin typeface="Arial" charset="0"/>
                <a:cs typeface="Arial" charset="0"/>
              </a:rPr>
              <a:t>, must be good so that it may attract the attention of the recipients.</a:t>
            </a:r>
          </a:p>
          <a:p>
            <a:pPr algn="just"/>
            <a:endParaRPr lang="en-US" dirty="0"/>
          </a:p>
        </p:txBody>
      </p:sp>
    </p:spTree>
    <p:extLst>
      <p:ext uri="{BB962C8B-B14F-4D97-AF65-F5344CB8AC3E}">
        <p14:creationId xmlns:p14="http://schemas.microsoft.com/office/powerpoint/2010/main" val="3248547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70000" lnSpcReduction="20000"/>
          </a:bodyPr>
          <a:lstStyle/>
          <a:p>
            <a:pPr marL="0" indent="0">
              <a:lnSpc>
                <a:spcPct val="135000"/>
              </a:lnSpc>
              <a:spcBef>
                <a:spcPct val="55000"/>
              </a:spcBef>
              <a:buNone/>
              <a:tabLst>
                <a:tab pos="465138" algn="l"/>
              </a:tabLst>
            </a:pPr>
            <a:r>
              <a:rPr lang="en-US" sz="5100" b="1" dirty="0" smtClean="0">
                <a:solidFill>
                  <a:schemeClr val="accent2"/>
                </a:solidFill>
                <a:latin typeface="Arial" charset="0"/>
              </a:rPr>
              <a:t>Construction of a Questionnaire</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Decide what information is wanted</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Decide the type of questions</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Decide the content of individual questions</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Decide the wording of questions</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Decide the sequence of questions</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Decide the lay out and method of reproduction</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Make a preliminary draft and pretest it</a:t>
            </a:r>
          </a:p>
          <a:p>
            <a:pPr>
              <a:lnSpc>
                <a:spcPct val="135000"/>
              </a:lnSpc>
              <a:spcBef>
                <a:spcPct val="55000"/>
              </a:spcBef>
              <a:buClr>
                <a:srgbClr val="FF9900"/>
              </a:buClr>
              <a:buFont typeface="Wingdings" pitchFamily="2" charset="2"/>
              <a:buChar char="v"/>
              <a:tabLst>
                <a:tab pos="465138" algn="l"/>
              </a:tabLst>
            </a:pPr>
            <a:r>
              <a:rPr lang="en-US" b="1" dirty="0" smtClean="0">
                <a:latin typeface="Arial" charset="0"/>
              </a:rPr>
              <a:t> 	Revise and prepare the final draft</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1607411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Schedule Method</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lgn="just">
              <a:lnSpc>
                <a:spcPct val="135000"/>
              </a:lnSpc>
              <a:spcBef>
                <a:spcPct val="55000"/>
              </a:spcBef>
              <a:buClr>
                <a:schemeClr val="tx1"/>
              </a:buClr>
              <a:buSzPct val="80000"/>
              <a:buNone/>
              <a:tabLst>
                <a:tab pos="465138" algn="l"/>
              </a:tabLst>
            </a:pPr>
            <a:r>
              <a:rPr lang="en-US" dirty="0" smtClean="0">
                <a:latin typeface="Arial" charset="0"/>
              </a:rPr>
              <a:t>A Performa that contains a set of questions which are asked and filled by an interviewer in a face to face interaction.</a:t>
            </a:r>
          </a:p>
          <a:p>
            <a:pPr algn="just">
              <a:lnSpc>
                <a:spcPct val="135000"/>
              </a:lnSpc>
              <a:spcBef>
                <a:spcPct val="55000"/>
              </a:spcBef>
              <a:buClr>
                <a:srgbClr val="FF9900"/>
              </a:buClr>
              <a:buSzPct val="80000"/>
              <a:buFont typeface="Wingdings" pitchFamily="2" charset="2"/>
              <a:buChar char="§"/>
              <a:tabLst>
                <a:tab pos="465138" algn="l"/>
              </a:tabLst>
            </a:pPr>
            <a:r>
              <a:rPr lang="en-US" b="1" dirty="0" smtClean="0">
                <a:solidFill>
                  <a:schemeClr val="hlink"/>
                </a:solidFill>
                <a:latin typeface="Arial" charset="0"/>
              </a:rPr>
              <a:t> 	</a:t>
            </a:r>
            <a:r>
              <a:rPr lang="en-US" sz="3600" b="1" dirty="0" smtClean="0">
                <a:solidFill>
                  <a:schemeClr val="hlink"/>
                </a:solidFill>
                <a:latin typeface="Arial" charset="0"/>
              </a:rPr>
              <a:t>Purpose/objectives of the schedule</a:t>
            </a:r>
          </a:p>
          <a:p>
            <a:pPr algn="just">
              <a:lnSpc>
                <a:spcPct val="135000"/>
              </a:lnSpc>
              <a:spcBef>
                <a:spcPct val="55000"/>
              </a:spcBef>
              <a:buClr>
                <a:srgbClr val="FF9900"/>
              </a:buClr>
              <a:buSzPct val="80000"/>
              <a:buFont typeface="Wingdings" pitchFamily="2" charset="2"/>
              <a:buChar char="v"/>
              <a:tabLst>
                <a:tab pos="465138" algn="l"/>
              </a:tabLst>
            </a:pPr>
            <a:r>
              <a:rPr lang="en-US" dirty="0" smtClean="0">
                <a:latin typeface="Arial" charset="0"/>
              </a:rPr>
              <a:t> 	Delimitation of the topic</a:t>
            </a:r>
          </a:p>
          <a:p>
            <a:pPr algn="just">
              <a:lnSpc>
                <a:spcPct val="135000"/>
              </a:lnSpc>
              <a:spcBef>
                <a:spcPct val="55000"/>
              </a:spcBef>
              <a:buClr>
                <a:srgbClr val="FF9900"/>
              </a:buClr>
              <a:buSzPct val="80000"/>
              <a:buFont typeface="Wingdings" pitchFamily="2" charset="2"/>
              <a:buChar char="v"/>
              <a:tabLst>
                <a:tab pos="465138" algn="l"/>
              </a:tabLst>
            </a:pPr>
            <a:r>
              <a:rPr lang="en-US" dirty="0" smtClean="0">
                <a:latin typeface="Arial" charset="0"/>
              </a:rPr>
              <a:t> 	Aids to memorize</a:t>
            </a:r>
          </a:p>
          <a:p>
            <a:pPr algn="just">
              <a:lnSpc>
                <a:spcPct val="135000"/>
              </a:lnSpc>
              <a:spcBef>
                <a:spcPct val="55000"/>
              </a:spcBef>
              <a:buClr>
                <a:srgbClr val="FF9900"/>
              </a:buClr>
              <a:buSzPct val="80000"/>
              <a:buFont typeface="Wingdings" pitchFamily="2" charset="2"/>
              <a:buChar char="v"/>
              <a:tabLst>
                <a:tab pos="465138" algn="l"/>
              </a:tabLst>
            </a:pPr>
            <a:r>
              <a:rPr lang="en-US" dirty="0" smtClean="0">
                <a:latin typeface="Arial" charset="0"/>
              </a:rPr>
              <a:t> 	Aids to classification and analysis</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3665793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lnSpcReduction="10000"/>
          </a:bodyPr>
          <a:lstStyle/>
          <a:p>
            <a:pPr marL="0" indent="0" algn="just">
              <a:lnSpc>
                <a:spcPct val="135000"/>
              </a:lnSpc>
              <a:spcBef>
                <a:spcPct val="50000"/>
              </a:spcBef>
              <a:buNone/>
              <a:tabLst>
                <a:tab pos="465138" algn="l"/>
              </a:tabLst>
            </a:pPr>
            <a:r>
              <a:rPr lang="en-US" sz="4000" b="1" dirty="0" smtClean="0">
                <a:solidFill>
                  <a:schemeClr val="accent2"/>
                </a:solidFill>
                <a:latin typeface="Arial" charset="0"/>
              </a:rPr>
              <a:t>Types of Schedule</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Observation schedule</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Rating schedule</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Document schedule</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Institution survey schedule</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Interview schedule</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4032039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70000" lnSpcReduction="20000"/>
          </a:bodyPr>
          <a:lstStyle/>
          <a:p>
            <a:pPr marL="0" indent="0">
              <a:lnSpc>
                <a:spcPct val="135000"/>
              </a:lnSpc>
              <a:spcBef>
                <a:spcPct val="50000"/>
              </a:spcBef>
              <a:buNone/>
              <a:tabLst>
                <a:tab pos="465138" algn="l"/>
              </a:tabLst>
            </a:pPr>
            <a:r>
              <a:rPr lang="en-US" sz="4000" b="1" dirty="0" smtClean="0">
                <a:solidFill>
                  <a:schemeClr val="accent2"/>
                </a:solidFill>
                <a:latin typeface="Arial" charset="0"/>
              </a:rPr>
              <a:t>Advantages of the Schedule Method</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Higher response</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Saving of time</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Personal contact</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Human touch</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Deeper probe</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Defects in sampling are detected</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Removal of doubts</a:t>
            </a:r>
          </a:p>
          <a:p>
            <a:pPr>
              <a:lnSpc>
                <a:spcPct val="135000"/>
              </a:lnSpc>
              <a:spcBef>
                <a:spcPct val="50000"/>
              </a:spcBef>
              <a:buClr>
                <a:srgbClr val="FF9900"/>
              </a:buClr>
              <a:buFont typeface="Wingdings" pitchFamily="2" charset="2"/>
              <a:buChar char="v"/>
              <a:tabLst>
                <a:tab pos="465138" algn="l"/>
              </a:tabLst>
            </a:pPr>
            <a:r>
              <a:rPr lang="en-US" dirty="0" smtClean="0">
                <a:latin typeface="Arial" charset="0"/>
              </a:rPr>
              <a:t> 	More reliable and dependable</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3181774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pPr marL="0" indent="0" algn="just">
              <a:lnSpc>
                <a:spcPct val="135000"/>
              </a:lnSpc>
              <a:spcBef>
                <a:spcPct val="50000"/>
              </a:spcBef>
              <a:buNone/>
              <a:tabLst>
                <a:tab pos="465138" algn="l"/>
              </a:tabLst>
            </a:pPr>
            <a:r>
              <a:rPr lang="en-US" sz="4000" b="1" dirty="0" smtClean="0">
                <a:solidFill>
                  <a:schemeClr val="accent2"/>
                </a:solidFill>
                <a:latin typeface="Arial" charset="0"/>
              </a:rPr>
              <a:t>Limitations of the Schedule Method</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Costly and time consuming</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Need of trained field workers</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Adverse effects of personal presence</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charset="0"/>
              </a:rPr>
              <a:t> Organizational difficulties</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39973703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marL="0" indent="0" algn="just">
              <a:lnSpc>
                <a:spcPct val="135000"/>
              </a:lnSpc>
              <a:spcBef>
                <a:spcPct val="55000"/>
              </a:spcBef>
              <a:buNone/>
              <a:tabLst>
                <a:tab pos="465138" algn="l"/>
              </a:tabLst>
            </a:pPr>
            <a:r>
              <a:rPr lang="en-US" sz="4000" b="1" dirty="0" smtClean="0">
                <a:solidFill>
                  <a:schemeClr val="accent2"/>
                </a:solidFill>
                <a:latin typeface="Arial" charset="0"/>
              </a:rPr>
              <a:t>Organization of Schedule</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Selection of respondents</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Selection and training of the field workers</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Interviews and correct replies</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22795283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85000" lnSpcReduction="10000"/>
          </a:bodyPr>
          <a:lstStyle/>
          <a:p>
            <a:pPr marL="0" indent="0" algn="just">
              <a:lnSpc>
                <a:spcPct val="135000"/>
              </a:lnSpc>
              <a:spcBef>
                <a:spcPct val="55000"/>
              </a:spcBef>
              <a:buNone/>
              <a:tabLst>
                <a:tab pos="465138" algn="l"/>
              </a:tabLst>
            </a:pPr>
            <a:r>
              <a:rPr lang="en-US" sz="4000" b="1" dirty="0" smtClean="0">
                <a:solidFill>
                  <a:schemeClr val="accent2"/>
                </a:solidFill>
                <a:latin typeface="Arial" charset="0"/>
              </a:rPr>
              <a:t>Characteristics of a Good Schedule</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Accurate Communication</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Accurate response</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Precise size</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Clear and unambiguous</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Free from subjectivity</a:t>
            </a:r>
          </a:p>
          <a:p>
            <a:pPr algn="just">
              <a:lnSpc>
                <a:spcPct val="135000"/>
              </a:lnSpc>
              <a:spcBef>
                <a:spcPct val="55000"/>
              </a:spcBef>
              <a:buClr>
                <a:srgbClr val="FF9900"/>
              </a:buClr>
              <a:buFont typeface="Wingdings" pitchFamily="2" charset="2"/>
              <a:buChar char="v"/>
              <a:tabLst>
                <a:tab pos="465138" algn="l"/>
              </a:tabLst>
            </a:pPr>
            <a:r>
              <a:rPr lang="en-US" dirty="0" smtClean="0">
                <a:latin typeface="Arial" charset="0"/>
              </a:rPr>
              <a:t> 	Inter-linked question</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2043622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35000"/>
              </a:lnSpc>
              <a:spcBef>
                <a:spcPct val="50000"/>
              </a:spcBef>
            </a:pPr>
            <a:r>
              <a:rPr lang="en-US" b="1" dirty="0" smtClean="0">
                <a:solidFill>
                  <a:schemeClr val="accent2"/>
                </a:solidFill>
                <a:latin typeface="Arial" charset="0"/>
              </a:rPr>
              <a:t>Primary Data</a:t>
            </a:r>
            <a:endParaRPr lang="en-US" b="1" dirty="0" smtClean="0">
              <a:solidFill>
                <a:schemeClr val="accent2"/>
              </a:solidFill>
              <a:latin typeface="Arial" charset="0"/>
            </a:endParaRPr>
          </a:p>
        </p:txBody>
      </p:sp>
      <p:sp>
        <p:nvSpPr>
          <p:cNvPr id="3" name="Content Placeholder 2"/>
          <p:cNvSpPr>
            <a:spLocks noGrp="1"/>
          </p:cNvSpPr>
          <p:nvPr>
            <p:ph idx="1"/>
          </p:nvPr>
        </p:nvSpPr>
        <p:spPr/>
        <p:txBody>
          <a:bodyPr>
            <a:normAutofit fontScale="70000" lnSpcReduction="20000"/>
          </a:bodyPr>
          <a:lstStyle/>
          <a:p>
            <a:pPr marL="0" indent="0" algn="just">
              <a:lnSpc>
                <a:spcPct val="135000"/>
              </a:lnSpc>
              <a:spcBef>
                <a:spcPct val="50000"/>
              </a:spcBef>
              <a:buClr>
                <a:schemeClr val="tx1"/>
              </a:buClr>
              <a:buSzPct val="80000"/>
              <a:buNone/>
            </a:pPr>
            <a:r>
              <a:rPr lang="en-US" dirty="0" smtClean="0">
                <a:latin typeface="Arial" charset="0"/>
              </a:rPr>
              <a:t>Collected by investigator himself for the purpose of a specific inquiry or study. The data is original in character and highly representative and unbiased.</a:t>
            </a:r>
          </a:p>
          <a:p>
            <a:pPr algn="just">
              <a:lnSpc>
                <a:spcPct val="135000"/>
              </a:lnSpc>
              <a:spcBef>
                <a:spcPct val="50000"/>
              </a:spcBef>
              <a:buClr>
                <a:schemeClr val="tx1"/>
              </a:buClr>
              <a:buSzPct val="80000"/>
              <a:buNone/>
            </a:pPr>
            <a:r>
              <a:rPr lang="en-US" sz="4000" b="1" dirty="0" smtClean="0">
                <a:solidFill>
                  <a:schemeClr val="accent2"/>
                </a:solidFill>
                <a:latin typeface="Arial" charset="0"/>
              </a:rPr>
              <a:t>Methods of Primary Data Collection</a:t>
            </a:r>
          </a:p>
          <a:p>
            <a:pPr algn="just">
              <a:lnSpc>
                <a:spcPct val="135000"/>
              </a:lnSpc>
              <a:spcBef>
                <a:spcPct val="50000"/>
              </a:spcBef>
              <a:buClr>
                <a:srgbClr val="FF9900"/>
              </a:buClr>
              <a:buFont typeface="Wingdings" pitchFamily="2" charset="2"/>
              <a:buChar char="v"/>
            </a:pPr>
            <a:r>
              <a:rPr lang="en-US" dirty="0" smtClean="0">
                <a:latin typeface="Arial" charset="0"/>
              </a:rPr>
              <a:t> Observation</a:t>
            </a:r>
          </a:p>
          <a:p>
            <a:pPr algn="just">
              <a:lnSpc>
                <a:spcPct val="135000"/>
              </a:lnSpc>
              <a:spcBef>
                <a:spcPct val="50000"/>
              </a:spcBef>
              <a:buClr>
                <a:srgbClr val="FF9900"/>
              </a:buClr>
              <a:buFont typeface="Wingdings" pitchFamily="2" charset="2"/>
              <a:buChar char="v"/>
            </a:pPr>
            <a:r>
              <a:rPr lang="en-US" dirty="0" smtClean="0">
                <a:latin typeface="Arial" charset="0"/>
              </a:rPr>
              <a:t> Interviewing: a) Personal interviews    b) Telephonic Interview</a:t>
            </a:r>
          </a:p>
          <a:p>
            <a:pPr algn="just">
              <a:lnSpc>
                <a:spcPct val="135000"/>
              </a:lnSpc>
              <a:spcBef>
                <a:spcPct val="50000"/>
              </a:spcBef>
              <a:buClr>
                <a:srgbClr val="FF9900"/>
              </a:buClr>
              <a:buFont typeface="Wingdings" pitchFamily="2" charset="2"/>
              <a:buChar char="v"/>
            </a:pPr>
            <a:r>
              <a:rPr lang="en-US" dirty="0" smtClean="0">
                <a:latin typeface="Arial" charset="0"/>
              </a:rPr>
              <a:t> Questionnaires/</a:t>
            </a:r>
            <a:r>
              <a:rPr lang="en-US" dirty="0" smtClean="0"/>
              <a:t>Surveys</a:t>
            </a:r>
          </a:p>
          <a:p>
            <a:pPr algn="just">
              <a:lnSpc>
                <a:spcPct val="135000"/>
              </a:lnSpc>
              <a:spcBef>
                <a:spcPct val="50000"/>
              </a:spcBef>
              <a:buClr>
                <a:srgbClr val="FF9900"/>
              </a:buClr>
              <a:buFont typeface="Wingdings" pitchFamily="2" charset="2"/>
              <a:buChar char="v"/>
            </a:pPr>
            <a:r>
              <a:rPr lang="en-US" dirty="0" smtClean="0">
                <a:latin typeface="Arial" charset="0"/>
              </a:rPr>
              <a:t> Schedules</a:t>
            </a:r>
          </a:p>
          <a:p>
            <a:endParaRPr lang="en-US" dirty="0"/>
          </a:p>
        </p:txBody>
      </p:sp>
    </p:spTree>
    <p:extLst>
      <p:ext uri="{BB962C8B-B14F-4D97-AF65-F5344CB8AC3E}">
        <p14:creationId xmlns:p14="http://schemas.microsoft.com/office/powerpoint/2010/main" val="3317139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lstStyle/>
          <a:p>
            <a:pPr marL="0" indent="0">
              <a:buNone/>
            </a:pPr>
            <a:r>
              <a:rPr lang="en-US" b="1" dirty="0" smtClean="0">
                <a:solidFill>
                  <a:schemeClr val="accent2"/>
                </a:solidFill>
                <a:latin typeface="Arial" charset="0"/>
              </a:rPr>
              <a:t>Distinction Between Schedule and Questionnaire</a:t>
            </a:r>
          </a:p>
          <a:p>
            <a:endParaRPr lang="en-US" dirty="0"/>
          </a:p>
        </p:txBody>
      </p:sp>
      <p:pic>
        <p:nvPicPr>
          <p:cNvPr id="4" name="table"/>
          <p:cNvPicPr>
            <a:picLocks noChangeAspect="1"/>
          </p:cNvPicPr>
          <p:nvPr/>
        </p:nvPicPr>
        <p:blipFill>
          <a:blip r:embed="rId2"/>
          <a:stretch>
            <a:fillRect/>
          </a:stretch>
        </p:blipFill>
        <p:spPr>
          <a:xfrm>
            <a:off x="0" y="2362200"/>
            <a:ext cx="9144000" cy="3597189"/>
          </a:xfrm>
          <a:prstGeom prst="rect">
            <a:avLst/>
          </a:prstGeom>
        </p:spPr>
      </p:pic>
    </p:spTree>
    <p:extLst>
      <p:ext uri="{BB962C8B-B14F-4D97-AF65-F5344CB8AC3E}">
        <p14:creationId xmlns:p14="http://schemas.microsoft.com/office/powerpoint/2010/main" val="33722705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able"/>
          <p:cNvPicPr>
            <a:picLocks noChangeAspect="1"/>
          </p:cNvPicPr>
          <p:nvPr/>
        </p:nvPicPr>
        <p:blipFill>
          <a:blip r:embed="rId2"/>
          <a:stretch>
            <a:fillRect/>
          </a:stretch>
        </p:blipFill>
        <p:spPr>
          <a:xfrm>
            <a:off x="0" y="1779583"/>
            <a:ext cx="9144000" cy="3534458"/>
          </a:xfrm>
          <a:prstGeom prst="rect">
            <a:avLst/>
          </a:prstGeom>
        </p:spPr>
      </p:pic>
    </p:spTree>
    <p:extLst>
      <p:ext uri="{BB962C8B-B14F-4D97-AF65-F5344CB8AC3E}">
        <p14:creationId xmlns:p14="http://schemas.microsoft.com/office/powerpoint/2010/main" val="27945530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Secondary Data</a:t>
            </a:r>
            <a:endParaRPr lang="en-US" dirty="0">
              <a:solidFill>
                <a:srgbClr val="FF0000"/>
              </a:solidFill>
            </a:endParaRPr>
          </a:p>
        </p:txBody>
      </p:sp>
      <p:sp>
        <p:nvSpPr>
          <p:cNvPr id="3" name="Content Placeholder 2"/>
          <p:cNvSpPr>
            <a:spLocks noGrp="1"/>
          </p:cNvSpPr>
          <p:nvPr>
            <p:ph idx="1"/>
          </p:nvPr>
        </p:nvSpPr>
        <p:spPr/>
        <p:txBody>
          <a:bodyPr>
            <a:normAutofit/>
          </a:bodyPr>
          <a:lstStyle/>
          <a:p>
            <a:pPr marL="0" indent="0" algn="just">
              <a:lnSpc>
                <a:spcPct val="135000"/>
              </a:lnSpc>
              <a:spcBef>
                <a:spcPct val="55000"/>
              </a:spcBef>
              <a:buClr>
                <a:schemeClr val="tx1"/>
              </a:buClr>
              <a:buSzPct val="80000"/>
              <a:buNone/>
            </a:pPr>
            <a:r>
              <a:rPr lang="en-US" dirty="0" smtClean="0">
                <a:latin typeface="Arial" charset="0"/>
              </a:rPr>
              <a:t>It is the data already been collected by others which may be published or unpublished. This data is primary data for the agency that collects it and becomes secondary data for someone else who uses this data for his own purpose.</a:t>
            </a:r>
            <a:endParaRPr lang="en-US" sz="4000" b="1" dirty="0" smtClean="0">
              <a:solidFill>
                <a:schemeClr val="accent2"/>
              </a:solidFill>
              <a:latin typeface="Arial" charset="0"/>
            </a:endParaRPr>
          </a:p>
          <a:p>
            <a:endParaRPr lang="en-US" dirty="0"/>
          </a:p>
        </p:txBody>
      </p:sp>
    </p:spTree>
    <p:extLst>
      <p:ext uri="{BB962C8B-B14F-4D97-AF65-F5344CB8AC3E}">
        <p14:creationId xmlns:p14="http://schemas.microsoft.com/office/powerpoint/2010/main" val="3335003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91200"/>
          </a:xfrm>
        </p:spPr>
        <p:txBody>
          <a:bodyPr>
            <a:normAutofit fontScale="70000" lnSpcReduction="20000"/>
          </a:bodyPr>
          <a:lstStyle/>
          <a:p>
            <a:pPr marL="0" indent="0" algn="just">
              <a:lnSpc>
                <a:spcPct val="135000"/>
              </a:lnSpc>
              <a:spcBef>
                <a:spcPct val="50000"/>
              </a:spcBef>
              <a:buNone/>
              <a:tabLst>
                <a:tab pos="465138" algn="l"/>
              </a:tabLst>
            </a:pPr>
            <a:r>
              <a:rPr lang="en-US" sz="4600" b="1" dirty="0" smtClean="0">
                <a:solidFill>
                  <a:schemeClr val="accent2"/>
                </a:solidFill>
                <a:latin typeface="Arial" charset="0"/>
              </a:rPr>
              <a:t>Methods of Secondary Data Collection</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Various publications of the central and state government.</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Various publication of foreign governments/institutions.</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Technical &amp; trade journals.</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Book, magazines and news-paper.</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Reports and publications of universities/institutions.</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Census reports.</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Reports prepared by research scholars.</a:t>
            </a:r>
          </a:p>
          <a:p>
            <a:pPr algn="just">
              <a:lnSpc>
                <a:spcPct val="135000"/>
              </a:lnSpc>
              <a:spcBef>
                <a:spcPct val="50000"/>
              </a:spcBef>
              <a:buClr>
                <a:srgbClr val="FF9900"/>
              </a:buClr>
              <a:buFont typeface="Wingdings" pitchFamily="2" charset="2"/>
              <a:buChar char="v"/>
              <a:tabLst>
                <a:tab pos="465138" algn="l"/>
              </a:tabLst>
            </a:pPr>
            <a:r>
              <a:rPr lang="en-US" dirty="0" smtClean="0">
                <a:latin typeface="Arial" pitchFamily="34" charset="0"/>
                <a:cs typeface="Arial" pitchFamily="34" charset="0"/>
              </a:rPr>
              <a:t>Researcher must ensure the reliability, suitability and  adequacy of secondary data.</a:t>
            </a:r>
            <a:endParaRPr lang="en-US" sz="4000" b="1" dirty="0" smtClean="0">
              <a:solidFill>
                <a:schemeClr val="accent2"/>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35075754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524000"/>
          </a:xfrm>
        </p:spPr>
        <p:txBody>
          <a:bodyPr>
            <a:noAutofit/>
          </a:bodyPr>
          <a:lstStyle/>
          <a:p>
            <a:r>
              <a:rPr lang="en-US" sz="9600" dirty="0" smtClean="0">
                <a:latin typeface="Algerian" pitchFamily="82" charset="0"/>
              </a:rPr>
              <a:t>THE END</a:t>
            </a:r>
            <a:endParaRPr lang="en-US" sz="9600" dirty="0">
              <a:latin typeface="Algerian" pitchFamily="82" charset="0"/>
            </a:endParaRPr>
          </a:p>
        </p:txBody>
      </p:sp>
    </p:spTree>
    <p:extLst>
      <p:ext uri="{BB962C8B-B14F-4D97-AF65-F5344CB8AC3E}">
        <p14:creationId xmlns:p14="http://schemas.microsoft.com/office/powerpoint/2010/main" val="2175088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FF0000"/>
                </a:solidFill>
              </a:rPr>
              <a:t>Observation Method</a:t>
            </a:r>
            <a:endParaRPr lang="en-US" dirty="0">
              <a:solidFill>
                <a:srgbClr val="FF0000"/>
              </a:solidFill>
            </a:endParaRPr>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pPr>
              <a:buNone/>
              <a:defRPr/>
            </a:pPr>
            <a:r>
              <a:rPr lang="en-US" b="1" dirty="0" smtClean="0"/>
              <a:t>Advantages</a:t>
            </a:r>
            <a:r>
              <a:rPr lang="en-US" b="1" dirty="0"/>
              <a:t>:</a:t>
            </a:r>
          </a:p>
          <a:p>
            <a:pPr marL="0" indent="0">
              <a:buNone/>
              <a:defRPr/>
            </a:pPr>
            <a:r>
              <a:rPr lang="en-US" dirty="0"/>
              <a:t>Observation is planned and recorded. </a:t>
            </a:r>
            <a:r>
              <a:rPr lang="en-US" dirty="0" smtClean="0"/>
              <a:t>Information </a:t>
            </a:r>
            <a:r>
              <a:rPr lang="en-US" dirty="0"/>
              <a:t>is </a:t>
            </a:r>
            <a:r>
              <a:rPr lang="en-US" dirty="0" smtClean="0"/>
              <a:t>collected </a:t>
            </a:r>
            <a:r>
              <a:rPr lang="en-US" dirty="0"/>
              <a:t>by the  investigator’s own direct observation</a:t>
            </a:r>
            <a:r>
              <a:rPr lang="en-US" dirty="0" smtClean="0"/>
              <a:t> (by </a:t>
            </a:r>
            <a:r>
              <a:rPr lang="en-US" dirty="0"/>
              <a:t>observing the </a:t>
            </a:r>
            <a:r>
              <a:rPr lang="en-US" dirty="0" smtClean="0"/>
              <a:t>process at work) </a:t>
            </a:r>
            <a:r>
              <a:rPr lang="en-US" dirty="0"/>
              <a:t>without asking from the respondent. This method is independent of respondents’ willingness to respond.</a:t>
            </a:r>
          </a:p>
          <a:p>
            <a:pPr>
              <a:buNone/>
              <a:defRPr/>
            </a:pPr>
            <a:endParaRPr lang="en-US" dirty="0"/>
          </a:p>
          <a:p>
            <a:pPr marL="514350" indent="-514350">
              <a:buFont typeface="Wingdings" pitchFamily="2" charset="2"/>
              <a:buAutoNum type="romanLcParenR"/>
              <a:defRPr/>
            </a:pPr>
            <a:r>
              <a:rPr lang="en-US" dirty="0"/>
              <a:t>Subjective/response bias can be eliminated if observation is done accurately.</a:t>
            </a:r>
          </a:p>
          <a:p>
            <a:pPr marL="571500" indent="-571500">
              <a:buFont typeface="Wingdings" pitchFamily="2" charset="2"/>
              <a:buAutoNum type="romanLcParenR"/>
              <a:defRPr/>
            </a:pPr>
            <a:r>
              <a:rPr lang="en-US" dirty="0"/>
              <a:t>Information obtained relates to what is currently happening, it is not complicated by either the past </a:t>
            </a:r>
            <a:r>
              <a:rPr lang="en-US" dirty="0" err="1"/>
              <a:t>behaviour</a:t>
            </a:r>
            <a:r>
              <a:rPr lang="en-US" dirty="0"/>
              <a:t> or future attitudes.</a:t>
            </a:r>
          </a:p>
          <a:p>
            <a:pPr marL="571500" indent="-571500">
              <a:buFont typeface="Wingdings" pitchFamily="2" charset="2"/>
              <a:buAutoNum type="romanLcParenR"/>
              <a:defRPr/>
            </a:pPr>
            <a:r>
              <a:rPr lang="en-US" dirty="0"/>
              <a:t>This method is independent of respondents’ willingness to respond </a:t>
            </a:r>
            <a:r>
              <a:rPr lang="en-US" dirty="0" smtClean="0"/>
              <a:t>.</a:t>
            </a:r>
            <a:endParaRPr lang="en-US" dirty="0"/>
          </a:p>
        </p:txBody>
      </p:sp>
    </p:spTree>
    <p:extLst>
      <p:ext uri="{BB962C8B-B14F-4D97-AF65-F5344CB8AC3E}">
        <p14:creationId xmlns:p14="http://schemas.microsoft.com/office/powerpoint/2010/main" val="1029965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172200"/>
          </a:xfrm>
        </p:spPr>
        <p:txBody>
          <a:bodyPr>
            <a:normAutofit fontScale="85000" lnSpcReduction="10000"/>
          </a:bodyPr>
          <a:lstStyle/>
          <a:p>
            <a:pPr marL="0" indent="0">
              <a:buNone/>
            </a:pPr>
            <a:r>
              <a:rPr lang="en-US" b="1" dirty="0" smtClean="0"/>
              <a:t>Limitations</a:t>
            </a:r>
          </a:p>
          <a:p>
            <a:pPr marL="0" indent="0" algn="just">
              <a:buFont typeface="Wingdings" pitchFamily="2" charset="2"/>
              <a:buNone/>
              <a:defRPr/>
            </a:pPr>
            <a:r>
              <a:rPr lang="en-US" dirty="0">
                <a:solidFill>
                  <a:schemeClr val="accent2">
                    <a:lumMod val="75000"/>
                  </a:schemeClr>
                </a:solidFill>
              </a:rPr>
              <a:t>Although this method can be used to study </a:t>
            </a:r>
            <a:r>
              <a:rPr lang="en-US" dirty="0" smtClean="0">
                <a:solidFill>
                  <a:schemeClr val="accent2">
                    <a:lumMod val="75000"/>
                  </a:schemeClr>
                </a:solidFill>
              </a:rPr>
              <a:t>sales  techniques, </a:t>
            </a:r>
            <a:r>
              <a:rPr lang="en-US" dirty="0">
                <a:solidFill>
                  <a:schemeClr val="accent2">
                    <a:lumMod val="75000"/>
                  </a:schemeClr>
                </a:solidFill>
              </a:rPr>
              <a:t>customer movements, </a:t>
            </a:r>
            <a:r>
              <a:rPr lang="en-US" dirty="0" smtClean="0">
                <a:solidFill>
                  <a:schemeClr val="accent2">
                    <a:lumMod val="75000"/>
                  </a:schemeClr>
                </a:solidFill>
              </a:rPr>
              <a:t>customer  </a:t>
            </a:r>
            <a:r>
              <a:rPr lang="en-US" dirty="0">
                <a:solidFill>
                  <a:schemeClr val="accent2">
                    <a:lumMod val="75000"/>
                  </a:schemeClr>
                </a:solidFill>
              </a:rPr>
              <a:t>response, </a:t>
            </a:r>
            <a:r>
              <a:rPr lang="en-US" dirty="0" err="1">
                <a:solidFill>
                  <a:schemeClr val="accent2">
                    <a:lumMod val="75000"/>
                  </a:schemeClr>
                </a:solidFill>
              </a:rPr>
              <a:t>etc</a:t>
            </a:r>
            <a:r>
              <a:rPr lang="en-US" dirty="0">
                <a:solidFill>
                  <a:schemeClr val="accent2">
                    <a:lumMod val="75000"/>
                  </a:schemeClr>
                </a:solidFill>
              </a:rPr>
              <a:t>, but this method has </a:t>
            </a:r>
            <a:r>
              <a:rPr lang="en-US" dirty="0" smtClean="0">
                <a:solidFill>
                  <a:schemeClr val="accent2">
                    <a:lumMod val="75000"/>
                  </a:schemeClr>
                </a:solidFill>
              </a:rPr>
              <a:t>certain  </a:t>
            </a:r>
            <a:r>
              <a:rPr lang="en-US" dirty="0">
                <a:solidFill>
                  <a:schemeClr val="accent2">
                    <a:lumMod val="75000"/>
                  </a:schemeClr>
                </a:solidFill>
              </a:rPr>
              <a:t>limitations.</a:t>
            </a:r>
          </a:p>
          <a:p>
            <a:pPr algn="just">
              <a:buFont typeface="Wingdings" pitchFamily="2" charset="2"/>
              <a:buNone/>
              <a:defRPr/>
            </a:pPr>
            <a:endParaRPr lang="en-US" dirty="0">
              <a:solidFill>
                <a:schemeClr val="accent2">
                  <a:lumMod val="75000"/>
                </a:schemeClr>
              </a:solidFill>
            </a:endParaRPr>
          </a:p>
          <a:p>
            <a:pPr algn="just">
              <a:buFont typeface="Wingdings" pitchFamily="2" charset="2"/>
              <a:buAutoNum type="arabicPeriod"/>
              <a:defRPr/>
            </a:pPr>
            <a:r>
              <a:rPr lang="en-US" i="1" dirty="0">
                <a:solidFill>
                  <a:srgbClr val="0070C0"/>
                </a:solidFill>
              </a:rPr>
              <a:t>The information provided by this method is very </a:t>
            </a:r>
            <a:r>
              <a:rPr lang="en-US" i="1" dirty="0" smtClean="0">
                <a:solidFill>
                  <a:srgbClr val="0070C0"/>
                </a:solidFill>
              </a:rPr>
              <a:t>limited </a:t>
            </a:r>
            <a:r>
              <a:rPr lang="en-US" dirty="0">
                <a:solidFill>
                  <a:srgbClr val="0070C0"/>
                </a:solidFill>
              </a:rPr>
              <a:t>(we </a:t>
            </a:r>
            <a:r>
              <a:rPr lang="en-US" dirty="0" smtClean="0">
                <a:solidFill>
                  <a:srgbClr val="0070C0"/>
                </a:solidFill>
              </a:rPr>
              <a:t>can not </a:t>
            </a:r>
            <a:r>
              <a:rPr lang="en-US" dirty="0">
                <a:solidFill>
                  <a:srgbClr val="0070C0"/>
                </a:solidFill>
              </a:rPr>
              <a:t>see motivations for actions)</a:t>
            </a:r>
            <a:r>
              <a:rPr lang="en-US" i="1" dirty="0" smtClean="0">
                <a:solidFill>
                  <a:srgbClr val="0070C0"/>
                </a:solidFill>
              </a:rPr>
              <a:t>. </a:t>
            </a:r>
            <a:r>
              <a:rPr lang="en-US" dirty="0">
                <a:solidFill>
                  <a:srgbClr val="0070C0"/>
                </a:solidFill>
              </a:rPr>
              <a:t>Customer’s state of mind, their buying motives, their income and education are not revealed. </a:t>
            </a:r>
          </a:p>
          <a:p>
            <a:pPr algn="just">
              <a:buFont typeface="Wingdings" pitchFamily="2" charset="2"/>
              <a:buAutoNum type="arabicPeriod"/>
              <a:defRPr/>
            </a:pPr>
            <a:r>
              <a:rPr lang="en-US" dirty="0">
                <a:solidFill>
                  <a:srgbClr val="0070C0"/>
                </a:solidFill>
              </a:rPr>
              <a:t> The method is time </a:t>
            </a:r>
            <a:r>
              <a:rPr lang="en-US" dirty="0" smtClean="0">
                <a:solidFill>
                  <a:srgbClr val="0070C0"/>
                </a:solidFill>
              </a:rPr>
              <a:t>consuming.</a:t>
            </a:r>
          </a:p>
          <a:p>
            <a:pPr algn="just">
              <a:buFont typeface="Wingdings" pitchFamily="2" charset="2"/>
              <a:buAutoNum type="arabicPeriod"/>
              <a:defRPr/>
            </a:pPr>
            <a:r>
              <a:rPr lang="en-US" dirty="0" smtClean="0">
                <a:solidFill>
                  <a:srgbClr val="0070C0"/>
                </a:solidFill>
              </a:rPr>
              <a:t>Factors may interfere with the observations.   Some people (or actions) are rarely accessible to direct observation</a:t>
            </a:r>
          </a:p>
          <a:p>
            <a:pPr algn="just">
              <a:buFont typeface="Wingdings" pitchFamily="2" charset="2"/>
              <a:buAutoNum type="arabicPeriod"/>
              <a:defRPr/>
            </a:pPr>
            <a:r>
              <a:rPr lang="en-US" dirty="0" smtClean="0">
                <a:solidFill>
                  <a:srgbClr val="0070C0"/>
                </a:solidFill>
              </a:rPr>
              <a:t>Person being observed may change behavior because of the observation</a:t>
            </a:r>
          </a:p>
        </p:txBody>
      </p:sp>
    </p:spTree>
    <p:extLst>
      <p:ext uri="{BB962C8B-B14F-4D97-AF65-F5344CB8AC3E}">
        <p14:creationId xmlns:p14="http://schemas.microsoft.com/office/powerpoint/2010/main" val="2539607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normAutofit fontScale="92500" lnSpcReduction="20000"/>
          </a:bodyPr>
          <a:lstStyle/>
          <a:p>
            <a:pPr marL="0" indent="0">
              <a:buNone/>
            </a:pPr>
            <a:r>
              <a:rPr lang="en-US" b="1" dirty="0" smtClean="0"/>
              <a:t>Defining Observations</a:t>
            </a:r>
          </a:p>
          <a:p>
            <a:r>
              <a:rPr lang="en-US" i="1" dirty="0" smtClean="0"/>
              <a:t>Structured observation  - </a:t>
            </a:r>
            <a:r>
              <a:rPr lang="en-US" dirty="0" smtClean="0"/>
              <a:t>Time is selected, and particular actions counted.</a:t>
            </a:r>
          </a:p>
          <a:p>
            <a:r>
              <a:rPr lang="en-US" i="1" dirty="0" smtClean="0"/>
              <a:t>Unstructured observation – </a:t>
            </a:r>
            <a:r>
              <a:rPr lang="en-US" dirty="0" smtClean="0"/>
              <a:t>no advanced characteristics sought</a:t>
            </a:r>
          </a:p>
          <a:p>
            <a:r>
              <a:rPr lang="en-US" i="1" dirty="0" smtClean="0"/>
              <a:t>Participant observation – </a:t>
            </a:r>
            <a:r>
              <a:rPr lang="en-US" dirty="0" smtClean="0"/>
              <a:t>observer makes himself part of the group</a:t>
            </a:r>
          </a:p>
          <a:p>
            <a:r>
              <a:rPr lang="en-US" i="1" dirty="0" smtClean="0"/>
              <a:t>Non-participant observation – </a:t>
            </a:r>
            <a:r>
              <a:rPr lang="en-US" dirty="0" smtClean="0"/>
              <a:t>observer not part of group</a:t>
            </a:r>
            <a:r>
              <a:rPr lang="en-US" i="1" dirty="0" smtClean="0"/>
              <a:t> </a:t>
            </a:r>
          </a:p>
          <a:p>
            <a:r>
              <a:rPr lang="en-US" i="1" dirty="0" smtClean="0"/>
              <a:t>Disguised observation – </a:t>
            </a:r>
            <a:r>
              <a:rPr lang="en-US" dirty="0" smtClean="0"/>
              <a:t>observer not visible to group</a:t>
            </a:r>
          </a:p>
          <a:p>
            <a:r>
              <a:rPr lang="en-US" i="1" dirty="0" smtClean="0"/>
              <a:t>Uncontrolled – </a:t>
            </a:r>
            <a:r>
              <a:rPr lang="en-US" dirty="0" smtClean="0"/>
              <a:t>observation done in natural setting</a:t>
            </a:r>
          </a:p>
          <a:p>
            <a:r>
              <a:rPr lang="en-US" i="1" dirty="0" smtClean="0"/>
              <a:t>Controlled – </a:t>
            </a:r>
            <a:r>
              <a:rPr lang="en-US" dirty="0" smtClean="0"/>
              <a:t>special environment created</a:t>
            </a:r>
          </a:p>
        </p:txBody>
      </p:sp>
    </p:spTree>
    <p:extLst>
      <p:ext uri="{BB962C8B-B14F-4D97-AF65-F5344CB8AC3E}">
        <p14:creationId xmlns:p14="http://schemas.microsoft.com/office/powerpoint/2010/main" val="634891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Interview Method</a:t>
            </a: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pPr algn="just">
              <a:buNone/>
              <a:defRPr/>
            </a:pPr>
            <a:r>
              <a:rPr lang="en-US" dirty="0"/>
              <a:t> a) </a:t>
            </a:r>
            <a:r>
              <a:rPr lang="en-US" b="1" i="1" dirty="0">
                <a:solidFill>
                  <a:srgbClr val="0070C0"/>
                </a:solidFill>
              </a:rPr>
              <a:t>Personal Interviews </a:t>
            </a:r>
            <a:r>
              <a:rPr lang="en-US" i="1" dirty="0">
                <a:solidFill>
                  <a:schemeClr val="tx2"/>
                </a:solidFill>
              </a:rPr>
              <a:t>: </a:t>
            </a:r>
            <a:r>
              <a:rPr lang="en-US" dirty="0">
                <a:solidFill>
                  <a:schemeClr val="tx2"/>
                </a:solidFill>
              </a:rPr>
              <a:t>Personal Interview method </a:t>
            </a:r>
          </a:p>
          <a:p>
            <a:pPr algn="just">
              <a:buNone/>
              <a:defRPr/>
            </a:pPr>
            <a:r>
              <a:rPr lang="en-US" dirty="0">
                <a:solidFill>
                  <a:schemeClr val="tx2"/>
                </a:solidFill>
              </a:rPr>
              <a:t>requires a person known as the interviewer asking</a:t>
            </a:r>
          </a:p>
          <a:p>
            <a:pPr algn="just">
              <a:buNone/>
              <a:defRPr/>
            </a:pPr>
            <a:r>
              <a:rPr lang="en-US" dirty="0">
                <a:solidFill>
                  <a:schemeClr val="tx2"/>
                </a:solidFill>
              </a:rPr>
              <a:t>questions in a face-to-face contact to the other </a:t>
            </a:r>
          </a:p>
          <a:p>
            <a:pPr algn="just">
              <a:buNone/>
              <a:defRPr/>
            </a:pPr>
            <a:r>
              <a:rPr lang="en-US" dirty="0">
                <a:solidFill>
                  <a:schemeClr val="tx2"/>
                </a:solidFill>
              </a:rPr>
              <a:t>person.</a:t>
            </a:r>
          </a:p>
          <a:p>
            <a:pPr algn="just">
              <a:buNone/>
              <a:defRPr/>
            </a:pPr>
            <a:r>
              <a:rPr lang="en-US" dirty="0">
                <a:solidFill>
                  <a:schemeClr val="tx2"/>
                </a:solidFill>
              </a:rPr>
              <a:t>This sort of interview may be in the form of </a:t>
            </a:r>
            <a:r>
              <a:rPr lang="en-US" i="1" dirty="0">
                <a:solidFill>
                  <a:schemeClr val="accent6"/>
                </a:solidFill>
              </a:rPr>
              <a:t>direct </a:t>
            </a:r>
          </a:p>
          <a:p>
            <a:pPr algn="just">
              <a:buNone/>
              <a:defRPr/>
            </a:pPr>
            <a:r>
              <a:rPr lang="en-US" i="1" dirty="0">
                <a:solidFill>
                  <a:schemeClr val="accent6"/>
                </a:solidFill>
              </a:rPr>
              <a:t>personal investigation</a:t>
            </a:r>
            <a:r>
              <a:rPr lang="en-US" dirty="0">
                <a:solidFill>
                  <a:schemeClr val="tx2"/>
                </a:solidFill>
              </a:rPr>
              <a:t> or </a:t>
            </a:r>
            <a:r>
              <a:rPr lang="en-US" i="1" dirty="0">
                <a:solidFill>
                  <a:schemeClr val="accent6"/>
                </a:solidFill>
              </a:rPr>
              <a:t>indirect oral investigation</a:t>
            </a:r>
            <a:r>
              <a:rPr lang="en-US" dirty="0">
                <a:solidFill>
                  <a:schemeClr val="tx2"/>
                </a:solidFill>
              </a:rPr>
              <a:t>.</a:t>
            </a:r>
          </a:p>
          <a:p>
            <a:endParaRPr lang="en-US" dirty="0"/>
          </a:p>
        </p:txBody>
      </p:sp>
    </p:spTree>
    <p:extLst>
      <p:ext uri="{BB962C8B-B14F-4D97-AF65-F5344CB8AC3E}">
        <p14:creationId xmlns:p14="http://schemas.microsoft.com/office/powerpoint/2010/main" val="620025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fontScale="70000" lnSpcReduction="20000"/>
          </a:bodyPr>
          <a:lstStyle/>
          <a:p>
            <a:pPr marL="0" indent="0" algn="just">
              <a:lnSpc>
                <a:spcPct val="135000"/>
              </a:lnSpc>
              <a:spcBef>
                <a:spcPct val="50000"/>
              </a:spcBef>
              <a:buNone/>
              <a:tabLst>
                <a:tab pos="465138" algn="l"/>
              </a:tabLst>
            </a:pPr>
            <a:r>
              <a:rPr lang="en-US" dirty="0" smtClean="0">
                <a:latin typeface="Arial" charset="0"/>
              </a:rPr>
              <a:t>The method of collecting information through personal interviews is carried out as the following:</a:t>
            </a:r>
          </a:p>
          <a:p>
            <a:pPr algn="just">
              <a:lnSpc>
                <a:spcPct val="135000"/>
              </a:lnSpc>
              <a:spcBef>
                <a:spcPct val="50000"/>
              </a:spcBef>
              <a:buClr>
                <a:srgbClr val="FF9900"/>
              </a:buClr>
              <a:buFont typeface="Wingdings" pitchFamily="2" charset="2"/>
              <a:buChar char="§"/>
              <a:tabLst>
                <a:tab pos="465138" algn="l"/>
              </a:tabLst>
            </a:pPr>
            <a:r>
              <a:rPr lang="en-US" sz="3600" b="1" dirty="0" smtClean="0">
                <a:solidFill>
                  <a:schemeClr val="hlink"/>
                </a:solidFill>
                <a:latin typeface="Arial" charset="0"/>
              </a:rPr>
              <a:t> 	</a:t>
            </a:r>
            <a:r>
              <a:rPr lang="en-US" sz="3600" b="1" dirty="0" smtClean="0">
                <a:solidFill>
                  <a:srgbClr val="0070C0"/>
                </a:solidFill>
                <a:latin typeface="Arial" charset="0"/>
              </a:rPr>
              <a:t>Structured Framework:</a:t>
            </a:r>
            <a:r>
              <a:rPr lang="en-US" dirty="0" smtClean="0">
                <a:latin typeface="Arial" charset="0"/>
              </a:rPr>
              <a:t> Such interviews involves use of a set of  predetermined  questions which enables researcher to standardize the response with some fixed alternatives. Thus, the interviewer in a structured interview follows a rigid procedure laid down, asking questions in a form and order prescribed.</a:t>
            </a:r>
          </a:p>
          <a:p>
            <a:pPr algn="just">
              <a:lnSpc>
                <a:spcPct val="135000"/>
              </a:lnSpc>
              <a:spcBef>
                <a:spcPct val="50000"/>
              </a:spcBef>
              <a:buClr>
                <a:srgbClr val="FF9900"/>
              </a:buClr>
              <a:buFont typeface="Wingdings" pitchFamily="2" charset="2"/>
              <a:buChar char="§"/>
              <a:tabLst>
                <a:tab pos="465138" algn="l"/>
              </a:tabLst>
            </a:pPr>
            <a:r>
              <a:rPr lang="en-US" sz="3600" b="1" dirty="0" smtClean="0">
                <a:solidFill>
                  <a:schemeClr val="hlink"/>
                </a:solidFill>
                <a:latin typeface="Arial" charset="0"/>
              </a:rPr>
              <a:t> 	</a:t>
            </a:r>
            <a:r>
              <a:rPr lang="en-US" sz="3600" b="1" dirty="0" smtClean="0">
                <a:solidFill>
                  <a:srgbClr val="0070C0"/>
                </a:solidFill>
                <a:latin typeface="Arial" charset="0"/>
              </a:rPr>
              <a:t>Unstructured Framework:</a:t>
            </a:r>
            <a:r>
              <a:rPr lang="en-US" dirty="0" smtClean="0">
                <a:latin typeface="Arial" charset="0"/>
              </a:rPr>
              <a:t> Unstructured interviews do not follow a system of predetermined questions. Here the interviewer is allowed  much greater freedom to ask questions </a:t>
            </a:r>
            <a:r>
              <a:rPr lang="en-US" dirty="0" smtClean="0">
                <a:latin typeface="Arial" pitchFamily="34" charset="0"/>
                <a:cs typeface="Arial" pitchFamily="34" charset="0"/>
              </a:rPr>
              <a:t>(supplementary questions, omit certain questions, or change the sequence of questions). </a:t>
            </a:r>
            <a:endParaRPr lang="en-US" sz="4000" b="1" dirty="0" smtClean="0">
              <a:solidFill>
                <a:schemeClr val="accent2"/>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349299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b="1" i="1" dirty="0" smtClean="0">
                <a:solidFill>
                  <a:srgbClr val="0070C0"/>
                </a:solidFill>
                <a:latin typeface="Arial" pitchFamily="34" charset="0"/>
                <a:cs typeface="Arial" pitchFamily="34" charset="0"/>
              </a:rPr>
              <a:t>Focused interview:</a:t>
            </a:r>
            <a:r>
              <a:rPr lang="en-US" i="1" dirty="0" smtClean="0">
                <a:latin typeface="Arial" pitchFamily="34" charset="0"/>
                <a:cs typeface="Arial" pitchFamily="34" charset="0"/>
              </a:rPr>
              <a:t> generally unstructured but meant to focus on respondent experience.  Can discuss reasons and motives.</a:t>
            </a:r>
          </a:p>
          <a:p>
            <a:r>
              <a:rPr lang="en-US" b="1" i="1" dirty="0" smtClean="0">
                <a:solidFill>
                  <a:srgbClr val="0070C0"/>
                </a:solidFill>
                <a:latin typeface="Arial" pitchFamily="34" charset="0"/>
                <a:cs typeface="Arial" pitchFamily="34" charset="0"/>
              </a:rPr>
              <a:t>Clinical interview:</a:t>
            </a:r>
            <a:r>
              <a:rPr lang="en-US" i="1" dirty="0" smtClean="0">
                <a:latin typeface="Arial" pitchFamily="34" charset="0"/>
                <a:cs typeface="Arial" pitchFamily="34" charset="0"/>
              </a:rPr>
              <a:t> </a:t>
            </a:r>
            <a:r>
              <a:rPr lang="en-US" dirty="0" smtClean="0">
                <a:latin typeface="Arial" pitchFamily="34" charset="0"/>
                <a:cs typeface="Arial" pitchFamily="34" charset="0"/>
              </a:rPr>
              <a:t>concerned with broad underlying feelings or motivations or with the course of individual’s life experience. </a:t>
            </a:r>
          </a:p>
          <a:p>
            <a:r>
              <a:rPr lang="en-US" b="1" i="1" dirty="0" smtClean="0">
                <a:solidFill>
                  <a:srgbClr val="0070C0"/>
                </a:solidFill>
                <a:latin typeface="Arial" pitchFamily="34" charset="0"/>
                <a:cs typeface="Arial" pitchFamily="34" charset="0"/>
              </a:rPr>
              <a:t>Non-directive interview</a:t>
            </a:r>
            <a:r>
              <a:rPr lang="en-US" b="1" dirty="0">
                <a:solidFill>
                  <a:srgbClr val="0070C0"/>
                </a:solidFill>
                <a:latin typeface="Arial" pitchFamily="34" charset="0"/>
                <a:cs typeface="Arial" pitchFamily="34" charset="0"/>
              </a:rPr>
              <a:t>:</a:t>
            </a:r>
            <a:r>
              <a:rPr lang="en-US" dirty="0" smtClean="0">
                <a:latin typeface="Arial" pitchFamily="34" charset="0"/>
                <a:cs typeface="Arial" pitchFamily="34" charset="0"/>
              </a:rPr>
              <a:t> the interviewer’s function is simply to encourage the respondent to talk about the given topic with a bare minimum of direct questioning.</a:t>
            </a:r>
          </a:p>
        </p:txBody>
      </p:sp>
    </p:spTree>
    <p:extLst>
      <p:ext uri="{BB962C8B-B14F-4D97-AF65-F5344CB8AC3E}">
        <p14:creationId xmlns:p14="http://schemas.microsoft.com/office/powerpoint/2010/main" val="180488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1810</TotalTime>
  <Words>1418</Words>
  <Application>Microsoft Office PowerPoint</Application>
  <PresentationFormat>On-screen Show (4:3)</PresentationFormat>
  <Paragraphs>188</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Methods and Techniques of Data Collection </vt:lpstr>
      <vt:lpstr>Classification of Data</vt:lpstr>
      <vt:lpstr>Primary Data</vt:lpstr>
      <vt:lpstr>Observation Method</vt:lpstr>
      <vt:lpstr>PowerPoint Presentation</vt:lpstr>
      <vt:lpstr>PowerPoint Presentation</vt:lpstr>
      <vt:lpstr>Interview Method</vt:lpstr>
      <vt:lpstr>PowerPoint Presentation</vt:lpstr>
      <vt:lpstr>PowerPoint Presentation</vt:lpstr>
      <vt:lpstr>Advantages of Personal Interviews Method</vt:lpstr>
      <vt:lpstr>Disadvantages of Personal Interviews Method</vt:lpstr>
      <vt:lpstr>Interview Techniques</vt:lpstr>
      <vt:lpstr>PowerPoint Presentation</vt:lpstr>
      <vt:lpstr>PowerPoint Presentation</vt:lpstr>
      <vt:lpstr>PowerPoint Presentation</vt:lpstr>
      <vt:lpstr>Questionnaire/Surveys Technique</vt:lpstr>
      <vt:lpstr>PowerPoint Presentation</vt:lpstr>
      <vt:lpstr>PowerPoint Presentation</vt:lpstr>
      <vt:lpstr>PowerPoint Presentation</vt:lpstr>
      <vt:lpstr>Essentials of a good questionnaire</vt:lpstr>
      <vt:lpstr>PowerPoint Presentation</vt:lpstr>
      <vt:lpstr>PowerPoint Presentation</vt:lpstr>
      <vt:lpstr>PowerPoint Presentation</vt:lpstr>
      <vt:lpstr>Schedule Method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Secondary Data</vt:lpstr>
      <vt:lpstr>PowerPoint Presentation</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Methods and Techniques of Data Collection </dc:title>
  <dc:creator>MOHAMMED</dc:creator>
  <cp:lastModifiedBy>MOHAMMED</cp:lastModifiedBy>
  <cp:revision>44</cp:revision>
  <dcterms:created xsi:type="dcterms:W3CDTF">2024-11-09T16:49:17Z</dcterms:created>
  <dcterms:modified xsi:type="dcterms:W3CDTF">2024-11-10T22:59:42Z</dcterms:modified>
</cp:coreProperties>
</file>