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1" r:id="rId16"/>
    <p:sldId id="270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540" y="-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3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5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6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5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5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19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3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3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3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D694B-D809-4D35-8C96-76AFAFADF3D8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CDDCD-979C-4A19-8EE4-9940D6FFD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1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673101"/>
            <a:ext cx="5181600" cy="3810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2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Al-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Mustansyria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University</a:t>
            </a: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Of Pharmacy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Biochemical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ctivities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acteria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900" y="876300"/>
            <a:ext cx="5372100" cy="5156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718861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47" t="39646" r="11451" b="8964"/>
          <a:stretch/>
        </p:blipFill>
        <p:spPr>
          <a:xfrm>
            <a:off x="3984171" y="1647423"/>
            <a:ext cx="4428309" cy="484331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ounded Rectangle 4"/>
          <p:cNvSpPr/>
          <p:nvPr/>
        </p:nvSpPr>
        <p:spPr>
          <a:xfrm>
            <a:off x="9052560" y="4382588"/>
            <a:ext cx="2847703" cy="64661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Escherichia coli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435532" y="4810407"/>
            <a:ext cx="155448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13510" y="4460966"/>
            <a:ext cx="3122022" cy="64661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Klebsiella </a:t>
            </a:r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pneumoniae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7572106" y="4724398"/>
            <a:ext cx="146304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637317" y="762380"/>
            <a:ext cx="3182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 red test </a:t>
            </a:r>
          </a:p>
        </p:txBody>
      </p:sp>
    </p:spTree>
    <p:extLst>
      <p:ext uri="{BB962C8B-B14F-4D97-AF65-F5344CB8AC3E}">
        <p14:creationId xmlns:p14="http://schemas.microsoft.com/office/powerpoint/2010/main" val="702158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822" y="627016"/>
            <a:ext cx="11482251" cy="557607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Voges-Proskauer test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Voges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Proskauer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test identifies the bacteria that ferment glucose , leading to 2,3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butanediol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accumulation in the medium the addition of 40% KOH and 5% solution of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naphthol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absolute ethanol (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Barrit’s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reagent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the reagent and action a </a:t>
            </a:r>
            <a:r>
              <a:rPr lang="en-US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cherry red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color develops in the culture medium 15 minutes following the addition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Barrit’s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reagent represents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apositive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VP test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absence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color is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VP test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292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69" t="19771" r="9113" b="31607"/>
          <a:stretch/>
        </p:blipFill>
        <p:spPr>
          <a:xfrm>
            <a:off x="4153989" y="2037806"/>
            <a:ext cx="3605348" cy="43238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Rounded Rectangle 5"/>
          <p:cNvSpPr/>
          <p:nvPr/>
        </p:nvSpPr>
        <p:spPr>
          <a:xfrm>
            <a:off x="8621482" y="3540037"/>
            <a:ext cx="3357157" cy="8360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Klebsiella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pneumoniae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22517" y="3696784"/>
            <a:ext cx="2769326" cy="7576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Escherichia coli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291839" y="4052758"/>
            <a:ext cx="1254035" cy="97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7511143" y="3958048"/>
            <a:ext cx="1110340" cy="130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049487" y="945268"/>
            <a:ext cx="37098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Voges-Proskauer</a:t>
            </a:r>
            <a:r>
              <a:rPr lang="en-US" sz="32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test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6367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89" y="418011"/>
            <a:ext cx="11168741" cy="6061166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Citrate utilization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test determines the ability of bacteria to use citrate as a sole carbon source for their energy needs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ability depends on the presence of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citrate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permease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facilitates transport of citrate into the bacterium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Once inside the bacterium , citrate is converted to pyruvic acid and CO2.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Simmon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citrate agar slant contain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sodium citrate as the ( carbon source) ammonium ion (NH4) as the ( nitrogen source) &amp; the pH indicator (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Bromothymol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blue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814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83" y="300446"/>
            <a:ext cx="11625943" cy="625710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test is done on slants since O2 is necessary for citrate utilization .</a:t>
            </a: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bacteria oxidize citrate , they remove it from the medium and liberate CO2.</a:t>
            </a: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CO2 combine with sodium (supplied by sodium citrate) and water to from sodium carbonate – an alkaline product .</a:t>
            </a: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/>
              <a:t>This raises the pH , turns the pH indicator to a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blue color </a:t>
            </a:r>
            <a:r>
              <a:rPr lang="en-US" dirty="0" smtClean="0"/>
              <a:t>and represents a </a:t>
            </a:r>
            <a:r>
              <a:rPr lang="en-US" b="1" dirty="0" smtClean="0"/>
              <a:t>positive</a:t>
            </a:r>
            <a:r>
              <a:rPr lang="en-US" dirty="0" smtClean="0"/>
              <a:t> citrate test ; absence of a color change is negative citrate test .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smtClean="0"/>
              <a:t>Citrate negative cultures will also show no growth in the medium and the medium remains green.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690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733"/>
          <a:stretch/>
        </p:blipFill>
        <p:spPr>
          <a:xfrm>
            <a:off x="2377440" y="1094581"/>
            <a:ext cx="7053944" cy="492739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366205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13436" r="40940" b="2472"/>
          <a:stretch/>
        </p:blipFill>
        <p:spPr>
          <a:xfrm>
            <a:off x="3925388" y="1737361"/>
            <a:ext cx="4271554" cy="472875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Rounded Rectangle 6"/>
          <p:cNvSpPr/>
          <p:nvPr/>
        </p:nvSpPr>
        <p:spPr>
          <a:xfrm>
            <a:off x="8621482" y="3592288"/>
            <a:ext cx="3357157" cy="7184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Klebsiella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pneumoniae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22517" y="3709862"/>
            <a:ext cx="2769326" cy="7576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Escherichia coli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7184571" y="3931916"/>
            <a:ext cx="1436911" cy="65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91839" y="4078886"/>
            <a:ext cx="1593670" cy="97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386236" y="435813"/>
            <a:ext cx="34195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Citrate utilization </a:t>
            </a:r>
          </a:p>
        </p:txBody>
      </p:sp>
    </p:spTree>
    <p:extLst>
      <p:ext uri="{BB962C8B-B14F-4D97-AF65-F5344CB8AC3E}">
        <p14:creationId xmlns:p14="http://schemas.microsoft.com/office/powerpoint/2010/main" val="3809024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43" y="1123405"/>
            <a:ext cx="9522823" cy="45981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994133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007" y="300446"/>
            <a:ext cx="11769634" cy="6257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Triple Sugar Iron Agar Test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Triple sugar iron agar test is generally used for the identification of enteric bacteria , also used to distinguish the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Enterobacteriaceae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from other gram negative intestinal bacilli by their ability to catabolic glucose , lactose or sucrose and to liberate sulfide from ferrous ammonium sulfate or sodium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thiosulfide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TSI agar slant contain 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concentration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lactose and sucrose ,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0.1% glucose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. </a:t>
            </a: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pH indicator phenol red , is also incorporated in to medium to detect acid production from carbohydrate fermentation .</a:t>
            </a: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TSI slant are inoculated by streaking the slant surface using a zig-zag streak pattern and than stabbing the agar deep with straight inoculating needle , incubation is for 18-24 hours in order to detect the presence of sugar fermentation , gas production , and H2S production .</a:t>
            </a: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3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571" y="509451"/>
            <a:ext cx="11573692" cy="582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65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0263" y="483326"/>
            <a:ext cx="11181806" cy="59566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IMViC</a:t>
            </a:r>
            <a:r>
              <a:rPr lang="en-US" sz="32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Test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identification of enteric bacteria is of prime importance in determining certain food born and water borne disease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of the bacteria that are found in the intestines of humans and mammals belong to the family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Enterobacteriaceae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bacteria are short , gram negative , non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bacilli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can be subdivided into lactose fermenters and non fermenters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32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3326"/>
            <a:ext cx="10515600" cy="5693637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IMViC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Test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test for production 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ndole from tryptophan.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ethyl red test for acid production from glucose 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oges-proskauer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test for production of acetoin from glucose 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test for the use of 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itrate as the  sole for carbon source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620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634" y="483326"/>
            <a:ext cx="11364686" cy="604810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Indole production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amino acid tryptophan is found in nearly all proteins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Bacteria that contain the enzyme </a:t>
            </a:r>
            <a:r>
              <a:rPr lang="en-US" dirty="0" err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tryptophanase</a:t>
            </a:r>
            <a:r>
              <a:rPr lang="en-US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hydrolyze tryptophan to its metabolic products , namely , indole , pyruvic acid and ammonia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bacteria use the pyruvic acid and ammonia to satisfy nutritional needs ; indole can be detected by the addition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Kovac’s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reagent , which reacts with the indole producing a bright red compound on the surface of the medium 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026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12"/>
          <a:stretch/>
        </p:blipFill>
        <p:spPr>
          <a:xfrm>
            <a:off x="1132114" y="856343"/>
            <a:ext cx="9942285" cy="5283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954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362856"/>
            <a:ext cx="11379200" cy="613954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 red test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considerable number of gram negative intestinal bacteria can differentiated on the basis of the end produced when they </a:t>
            </a:r>
            <a:r>
              <a:rPr lang="en-US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ferment glucose in MR-VP medium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(glucose phosphate peptone water) broth tube.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 of bacteria as Escherichia , Salmonella , Proteus , ferment glucose to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large amounts of (lactic , acetic , succinic and formic acids) 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Methyl red is a pH indicator (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pH less than 4.4 and </a:t>
            </a:r>
            <a:r>
              <a:rPr lang="en-US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yellow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a pH greater than 6 ) 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944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01"/>
          <a:stretch/>
        </p:blipFill>
        <p:spPr>
          <a:xfrm>
            <a:off x="1306286" y="849086"/>
            <a:ext cx="9457508" cy="556477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168218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3560</TotalTime>
  <Words>710</Words>
  <Application>Microsoft Office PowerPoint</Application>
  <PresentationFormat>مخصص</PresentationFormat>
  <Paragraphs>75</Paragraphs>
  <Slides>17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MOONLIGHT</dc:creator>
  <cp:lastModifiedBy>zainab</cp:lastModifiedBy>
  <cp:revision>49</cp:revision>
  <dcterms:created xsi:type="dcterms:W3CDTF">2017-12-02T19:26:09Z</dcterms:created>
  <dcterms:modified xsi:type="dcterms:W3CDTF">2018-12-10T19:17:22Z</dcterms:modified>
</cp:coreProperties>
</file>