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3" r:id="rId2"/>
    <p:sldId id="256" r:id="rId3"/>
    <p:sldId id="257" r:id="rId4"/>
    <p:sldId id="258" r:id="rId5"/>
    <p:sldId id="259" r:id="rId6"/>
    <p:sldId id="295" r:id="rId7"/>
    <p:sldId id="261" r:id="rId8"/>
    <p:sldId id="262" r:id="rId9"/>
    <p:sldId id="293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94" r:id="rId18"/>
    <p:sldId id="271" r:id="rId1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CC0066"/>
    <a:srgbClr val="FF00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70" d="100"/>
          <a:sy n="70" d="100"/>
        </p:scale>
        <p:origin x="-1156" y="-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12/05/1446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12/05/1446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12/05/1446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12/05/1446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12/05/1446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12/05/1446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12/05/1446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12/05/1446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12/05/1446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12/05/1446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12/05/1446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12/05/1446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lvl="0" indent="0" algn="ctr" rtl="0">
              <a:buNone/>
            </a:pPr>
            <a:r>
              <a:rPr lang="en-US" b="1" dirty="0">
                <a:solidFill>
                  <a:srgbClr val="C0504D"/>
                </a:solidFill>
              </a:rPr>
              <a:t>Medical Microbiology</a:t>
            </a:r>
          </a:p>
          <a:p>
            <a:pPr marL="0" lvl="0" indent="0" algn="ctr" rtl="0">
              <a:buNone/>
            </a:pPr>
            <a:r>
              <a:rPr lang="en-US" dirty="0">
                <a:solidFill>
                  <a:prstClr val="black"/>
                </a:solidFill>
              </a:rPr>
              <a:t>Lab. 6</a:t>
            </a:r>
          </a:p>
          <a:p>
            <a:pPr marL="0" indent="0" algn="ctr" rtl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Biochemical Tests</a:t>
            </a:r>
            <a:endParaRPr lang="en-US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en-US" dirty="0">
                <a:solidFill>
                  <a:prstClr val="black"/>
                </a:solidFill>
              </a:rPr>
              <a:t>2</a:t>
            </a:r>
            <a:r>
              <a:rPr lang="en-US" baseline="30000" dirty="0">
                <a:solidFill>
                  <a:prstClr val="black"/>
                </a:solidFill>
              </a:rPr>
              <a:t>nd</a:t>
            </a:r>
            <a:r>
              <a:rPr lang="en-US" dirty="0">
                <a:solidFill>
                  <a:prstClr val="black"/>
                </a:solidFill>
              </a:rPr>
              <a:t> </a:t>
            </a:r>
          </a:p>
          <a:p>
            <a:pPr marL="0" lvl="0" indent="0" algn="ctr">
              <a:buNone/>
            </a:pPr>
            <a:r>
              <a:rPr lang="en-US" dirty="0">
                <a:solidFill>
                  <a:prstClr val="black"/>
                </a:solidFill>
              </a:rPr>
              <a:t>1</a:t>
            </a:r>
            <a:r>
              <a:rPr lang="en-US" baseline="30000" dirty="0">
                <a:solidFill>
                  <a:prstClr val="black"/>
                </a:solidFill>
              </a:rPr>
              <a:t>st</a:t>
            </a:r>
            <a:r>
              <a:rPr lang="en-US" dirty="0">
                <a:solidFill>
                  <a:prstClr val="black"/>
                </a:solidFill>
              </a:rPr>
              <a:t> term </a:t>
            </a:r>
            <a:r>
              <a:rPr lang="en-US" dirty="0" smtClean="0">
                <a:solidFill>
                  <a:prstClr val="black"/>
                </a:solidFill>
              </a:rPr>
              <a:t>2022-2023</a:t>
            </a:r>
            <a:endParaRPr lang="en-US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en-US" dirty="0">
                <a:solidFill>
                  <a:prstClr val="black"/>
                </a:solidFill>
              </a:rPr>
              <a:t>By</a:t>
            </a:r>
          </a:p>
          <a:p>
            <a:pPr marL="0" lvl="0" indent="0" algn="ctr">
              <a:buNone/>
            </a:pPr>
            <a:r>
              <a:rPr lang="en-US" dirty="0">
                <a:solidFill>
                  <a:prstClr val="black"/>
                </a:solidFill>
              </a:rPr>
              <a:t>Assistant lecturer</a:t>
            </a:r>
          </a:p>
          <a:p>
            <a:pPr marL="0" lvl="0" indent="0" algn="ctr">
              <a:buNone/>
            </a:pPr>
            <a:r>
              <a:rPr lang="en-US" b="1" dirty="0">
                <a:solidFill>
                  <a:srgbClr val="0070C0"/>
                </a:solidFill>
              </a:rPr>
              <a:t>Zainab farooq </a:t>
            </a:r>
            <a:r>
              <a:rPr lang="en-US" b="1" dirty="0" err="1">
                <a:solidFill>
                  <a:srgbClr val="0070C0"/>
                </a:solidFill>
              </a:rPr>
              <a:t>shafeeq</a:t>
            </a:r>
            <a:endParaRPr lang="en-US" dirty="0">
              <a:solidFill>
                <a:prstClr val="black"/>
              </a:solidFill>
            </a:endParaRPr>
          </a:p>
          <a:p>
            <a:pPr marL="0" indent="0" algn="ctr" rtl="0">
              <a:buNone/>
            </a:pPr>
            <a:endParaRPr lang="en-US" dirty="0"/>
          </a:p>
          <a:p>
            <a:pPr algn="ctr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109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716" y="260648"/>
            <a:ext cx="3073400" cy="2730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005064"/>
            <a:ext cx="4663328" cy="16970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مستطيل مستدير الزوايا 1"/>
          <p:cNvSpPr/>
          <p:nvPr/>
        </p:nvSpPr>
        <p:spPr>
          <a:xfrm>
            <a:off x="3347864" y="5949280"/>
            <a:ext cx="2520280" cy="5760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 method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3356248" y="3212976"/>
            <a:ext cx="2520280" cy="5760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Tube method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48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332656"/>
            <a:ext cx="8712968" cy="6048672"/>
          </a:xfrm>
        </p:spPr>
        <p:txBody>
          <a:bodyPr/>
          <a:lstStyle/>
          <a:p>
            <a:pPr marL="0" indent="0" algn="ctr" rtl="0">
              <a:buNone/>
            </a:pPr>
            <a:r>
              <a:rPr lang="en-US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Gelatin hydrolysis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Certain bacteria are able to hydrolyze gelatin by secreting 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proteolytic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enzyme called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gelatinase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resulting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amino acids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then be used as a nutrients by the bacteria .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ability of some bacteria to digest gelatin is an important characteristic in their differentiation .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Gelatin liquefaction can be tested by stabbing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nutrient gelatin deep tubes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following incubation , the cultures are placed in refrigerator at 4C˚ until the bottom are solidifies .</a:t>
            </a:r>
          </a:p>
          <a:p>
            <a:pPr marL="0" indent="0" algn="l" rtl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646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404664"/>
            <a:ext cx="8568952" cy="5721499"/>
          </a:xfrm>
        </p:spPr>
        <p:txBody>
          <a:bodyPr/>
          <a:lstStyle/>
          <a:p>
            <a:pPr algn="l" rtl="0"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gelatin has been hydrolyzed , the medium will remain liquid after refrigeration.</a:t>
            </a:r>
          </a:p>
          <a:p>
            <a:pPr algn="l" rtl="0">
              <a:buFont typeface="Wingdings" panose="05000000000000000000" pitchFamily="2" charset="2"/>
              <a:buChar char="q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gelatin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 not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been hydrolyzed , the medium will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solidfy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during the time it is in refrigerator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940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039" y="4365104"/>
            <a:ext cx="5713922" cy="18722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20688"/>
            <a:ext cx="7200800" cy="2448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مستطيل مستدير الزوايا 7"/>
          <p:cNvSpPr/>
          <p:nvPr/>
        </p:nvSpPr>
        <p:spPr>
          <a:xfrm>
            <a:off x="1259632" y="3356992"/>
            <a:ext cx="2808312" cy="5040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Proteus vulgaris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4788024" y="3356992"/>
            <a:ext cx="2808312" cy="5040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Escherichia coli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756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16632"/>
            <a:ext cx="8640960" cy="6408712"/>
          </a:xfrm>
        </p:spPr>
        <p:txBody>
          <a:bodyPr>
            <a:normAutofit fontScale="92500" lnSpcReduction="10000"/>
          </a:bodyPr>
          <a:lstStyle/>
          <a:p>
            <a:pPr marL="0" indent="0" algn="ctr" rtl="0">
              <a:buNone/>
            </a:pPr>
            <a:r>
              <a:rPr lang="en-US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Urea hydrolysis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Urease activity (the urease test) is detected by growing bacteria in  medium containing urea and using a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 indicator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as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phenol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urea is hydrolyzed, ammonia accumulates in the medium and makes it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alkaline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increase in pH causes the indicator to change from </a:t>
            </a:r>
            <a:r>
              <a:rPr lang="en-US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orange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deep pink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purplish red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is a positive test for urea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hydrolysis.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is particularly useful in distinguishing the genus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Proteus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vulgaris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enteric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bacteria such as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Escherichia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coli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dirty="0" smtClean="0">
                <a:solidFill>
                  <a:srgbClr val="0070C0"/>
                </a:solidFill>
              </a:rPr>
              <a:t>Urea agar media 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213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836712"/>
            <a:ext cx="3749937" cy="5040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660232" y="2276872"/>
            <a:ext cx="2376264" cy="7452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Proteus vulgaris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947" y="2276872"/>
            <a:ext cx="2232248" cy="7452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Escherichia coli</a:t>
            </a:r>
          </a:p>
        </p:txBody>
      </p:sp>
    </p:spTree>
    <p:extLst>
      <p:ext uri="{BB962C8B-B14F-4D97-AF65-F5344CB8AC3E}">
        <p14:creationId xmlns:p14="http://schemas.microsoft.com/office/powerpoint/2010/main" val="1089491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457200" lvl="1" indent="0" algn="ctr">
              <a:buNone/>
            </a:pPr>
            <a:r>
              <a:rPr lang="en-US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Starch </a:t>
            </a:r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hydrolysis</a:t>
            </a:r>
          </a:p>
          <a:p>
            <a:pPr marL="457200" lvl="1" indent="0">
              <a:buNone/>
            </a:pPr>
            <a:endParaRPr lang="en-US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95536" y="1124744"/>
            <a:ext cx="8280920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54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algn="l" rtl="0">
              <a:buFont typeface="Wingdings" panose="05000000000000000000" pitchFamily="2" charset="2"/>
              <a:buChar char="ü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Starch agar media 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Gram's iodine can be used to indicate the presence of starch.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it contacts starch, iodine turns blue, purple, or black in the presence of starch.</a:t>
            </a:r>
          </a:p>
          <a:p>
            <a:pPr marL="0" indent="0" algn="l" rtl="0">
              <a:buNone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451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513" y="-228600"/>
            <a:ext cx="9725026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7313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404664"/>
            <a:ext cx="8856984" cy="6048672"/>
          </a:xfrm>
        </p:spPr>
        <p:txBody>
          <a:bodyPr>
            <a:normAutofit fontScale="92500" lnSpcReduction="20000"/>
          </a:bodyPr>
          <a:lstStyle/>
          <a:p>
            <a:pPr marL="0" indent="0" algn="ctr" rtl="0">
              <a:buNone/>
            </a:pPr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Oxidase </a:t>
            </a:r>
            <a:r>
              <a:rPr lang="en-US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</a:p>
          <a:p>
            <a:pPr marL="0" indent="0" algn="ctr" rtl="0">
              <a:buNone/>
            </a:pPr>
            <a:endParaRPr lang="en-US" b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known as the cytochrome oxidase Test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Oxidase enzymes play an important role in the operation of the electron transport system during aerobic respiration.</a:t>
            </a:r>
          </a:p>
          <a:p>
            <a:pPr marL="0" indent="0" algn="l" rtl="0">
              <a:buNone/>
            </a:pP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Cytochrome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oxaidase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uses O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an electron acceptor during the oxidation of reduced cytochrome to form water and oxidized cytochrome .</a:t>
            </a:r>
          </a:p>
          <a:p>
            <a:pPr marL="0" indent="0" algn="l" rtl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oxidase test is for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determining the production of cytochrome c oxidases by a bacteria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>
              <a:buFont typeface="Wingdings" panose="05000000000000000000" pitchFamily="2" charset="2"/>
              <a:buChar char="q"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differentiate bacteria species as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aerobes and  anaerobes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986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5793507"/>
          </a:xfrm>
        </p:spPr>
        <p:txBody>
          <a:bodyPr>
            <a:normAutofit fontScale="92500" lnSpcReduction="20000"/>
          </a:bodyPr>
          <a:lstStyle/>
          <a:p>
            <a:pPr algn="l" rtl="0">
              <a:buFont typeface="Wingdings" panose="05000000000000000000" pitchFamily="2" charset="2"/>
              <a:buChar char="q"/>
            </a:pP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test is a useful procedure in clinical laboratory because of some gram negative pathogenic bacteria are oxidase positive (</a:t>
            </a:r>
            <a:r>
              <a:rPr lang="en-US" sz="3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Pseudomonas </a:t>
            </a:r>
            <a:r>
              <a:rPr lang="en-US" sz="3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aeruginosa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Neisseria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spp.)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Enterobacteriaceae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family are oxidase negative. </a:t>
            </a:r>
          </a:p>
          <a:p>
            <a:pPr marL="0" indent="0" algn="l" rtl="0">
              <a:buNone/>
            </a:pPr>
            <a:endParaRPr lang="en-US" sz="30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r>
              <a:rPr lang="en-US" sz="3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Put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loopful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bacteria on oxidase test paper - redox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indicator.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Observe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color.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xidase reagent(1%solution of dimethyl - p –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phenylene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diaminehydrochlorid).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reagent turns (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dark 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 to 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purple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when oxidized (oxidase - positive ) the reagent is colorless when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reduced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(oxidase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negative).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786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479"/>
            <a:ext cx="3600400" cy="28194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6632"/>
            <a:ext cx="367240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مستدير الزوايا 4"/>
          <p:cNvSpPr/>
          <p:nvPr/>
        </p:nvSpPr>
        <p:spPr>
          <a:xfrm>
            <a:off x="971600" y="3068960"/>
            <a:ext cx="2376264" cy="36004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Swab method</a:t>
            </a:r>
            <a:endParaRPr lang="en-US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5148064" y="3068960"/>
            <a:ext cx="2376264" cy="36004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Direct plate method</a:t>
            </a:r>
            <a:endParaRPr lang="en-US" dirty="0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3131840" y="6453336"/>
            <a:ext cx="2376264" cy="36004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Filer paper method</a:t>
            </a:r>
            <a:endParaRPr lang="en-US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974" y="3645024"/>
            <a:ext cx="5969000" cy="2697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6605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332656"/>
            <a:ext cx="8496944" cy="6192688"/>
          </a:xfrm>
        </p:spPr>
        <p:txBody>
          <a:bodyPr>
            <a:normAutofit fontScale="92500" lnSpcReduction="10000"/>
          </a:bodyPr>
          <a:lstStyle/>
          <a:p>
            <a:pPr marL="0" indent="0" algn="ctr" rtl="0">
              <a:buNone/>
            </a:pPr>
            <a:r>
              <a:rPr lang="en-US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Catalase </a:t>
            </a:r>
            <a:r>
              <a:rPr lang="en-US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</a:p>
          <a:p>
            <a:pPr algn="l" rtl="0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Catalase production</a:t>
            </a:r>
          </a:p>
          <a:p>
            <a:pPr algn="l" rtl="0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Enzyme name \  catalase</a:t>
            </a:r>
          </a:p>
          <a:p>
            <a:pPr algn="l" rtl="0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Substrate name \  hydrogen peroxide</a:t>
            </a:r>
          </a:p>
          <a:p>
            <a:pPr algn="l" rtl="0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Enzyme action \  breakdown the toxic H2O2 producing oxygen gas and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</a:p>
          <a:p>
            <a:pPr algn="l" rtl="0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bubbles resulting from production oxygen gas clearly indicate Catalase positive result</a:t>
            </a:r>
          </a:p>
          <a:p>
            <a:pPr marL="0" indent="0" algn="l" rtl="0">
              <a:buNone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2H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--------------► 2H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Catalase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 rtl="0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Hydrogen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peroxide produce due to the aerobic respiration of the cells and have to be breakdown to prevent it’s toxic action on DNA and cell membrane</a:t>
            </a:r>
          </a:p>
          <a:p>
            <a:pPr marL="0" indent="0" algn="l" rtl="0">
              <a:buNone/>
            </a:pP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923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764704"/>
            <a:ext cx="6034617" cy="54726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-53521" y="2852936"/>
            <a:ext cx="31133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Staphylococcus </a:t>
            </a:r>
            <a:r>
              <a:rPr lang="en-US" sz="28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spp</a:t>
            </a:r>
            <a:r>
              <a:rPr lang="en-US" sz="2800" i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.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4412" y="4371324"/>
            <a:ext cx="29402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Streptococcu</a:t>
            </a:r>
            <a:r>
              <a:rPr lang="en-US" sz="2800" i="1" dirty="0">
                <a:latin typeface="Trebuchet MS" panose="020B06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s </a:t>
            </a:r>
            <a:r>
              <a:rPr lang="en-US" sz="28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spp</a:t>
            </a:r>
            <a:r>
              <a:rPr lang="en-US" sz="2800" i="1" dirty="0">
                <a:latin typeface="Trebuchet MS" panose="020B06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.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749794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4032448" cy="3096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6632"/>
            <a:ext cx="4335451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7922"/>
            <a:ext cx="2232248" cy="30894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3507923"/>
            <a:ext cx="2219325" cy="30894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128" y="3429000"/>
            <a:ext cx="356617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417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332656"/>
            <a:ext cx="8712968" cy="6192688"/>
          </a:xfrm>
        </p:spPr>
        <p:txBody>
          <a:bodyPr/>
          <a:lstStyle/>
          <a:p>
            <a:pPr marL="0" indent="0" algn="ctr" rtl="0">
              <a:buNone/>
            </a:pP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Coagulase Test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Coagulase test is one of the biochemical tests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very important test in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microbiology.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coagulase test identifies whether an organism produces the exoenzyme coagulase, which causes the fibrin of blood plasma 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clot.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Organisms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produce Coagulase can form protective barriers of fibrin around themselves, making themselves highly resistant to phagocytosis, other immune responses, and some other antimicrobial agents.</a:t>
            </a:r>
          </a:p>
          <a:p>
            <a:pPr marL="0" indent="0" algn="ctr" rtl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266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 descr="Walnut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folHlink"/>
                </a:solidFill>
                <a:latin typeface="Imprint MT Shadow" panose="04020605060303030202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COAGULASE  TEST</a:t>
            </a:r>
            <a:endParaRPr lang="en-US" smtClean="0"/>
          </a:p>
        </p:txBody>
      </p:sp>
      <p:sp>
        <p:nvSpPr>
          <p:cNvPr id="18435" name="Content Placeholder 2" descr="Walnut"/>
          <p:cNvSpPr>
            <a:spLocks noGrp="1"/>
          </p:cNvSpPr>
          <p:nvPr>
            <p:ph idx="1"/>
          </p:nvPr>
        </p:nvSpPr>
        <p:spPr>
          <a:xfrm>
            <a:off x="474492" y="1268760"/>
            <a:ext cx="8229600" cy="4525963"/>
          </a:xfrm>
        </p:spPr>
        <p:txBody>
          <a:bodyPr/>
          <a:lstStyle/>
          <a:p>
            <a:pPr algn="l" rtl="0">
              <a:lnSpc>
                <a:spcPct val="150000"/>
              </a:lnSpc>
            </a:pPr>
            <a:r>
              <a:rPr lang="en-US" dirty="0" smtClean="0">
                <a:latin typeface="Trebuchet MS" panose="020B06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The coagulase test is used to differentiate the potentially pathogenic species </a:t>
            </a:r>
            <a:r>
              <a:rPr lang="en-US" dirty="0" smtClean="0">
                <a:solidFill>
                  <a:srgbClr val="FF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Staphylococcus </a:t>
            </a:r>
            <a:r>
              <a:rPr lang="en-US" dirty="0" err="1" smtClean="0">
                <a:solidFill>
                  <a:srgbClr val="FF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aureus</a:t>
            </a:r>
            <a:r>
              <a:rPr lang="en-US" dirty="0" smtClean="0">
                <a:solidFill>
                  <a:srgbClr val="FF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rebuchet MS" panose="020B06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from the usually non-pathogenic species </a:t>
            </a:r>
            <a:r>
              <a:rPr lang="en-US" dirty="0" smtClean="0">
                <a:solidFill>
                  <a:srgbClr val="FF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Staphylococcus </a:t>
            </a:r>
            <a:r>
              <a:rPr lang="en-US" dirty="0" err="1" smtClean="0">
                <a:solidFill>
                  <a:srgbClr val="FF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epidermidis</a:t>
            </a:r>
            <a:r>
              <a:rPr lang="en-US" dirty="0" smtClean="0">
                <a:solidFill>
                  <a:srgbClr val="FF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.</a:t>
            </a:r>
            <a:r>
              <a:rPr lang="en-US" dirty="0" smtClean="0">
                <a:latin typeface="Trebuchet MS" panose="020B06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rebuchet MS" panose="020B06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</a:br>
            <a:r>
              <a:rPr lang="en-US" sz="2400" dirty="0" smtClean="0">
                <a:latin typeface="Trebuchet MS" panose="020B06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</a:p>
          <a:p>
            <a:endParaRPr lang="en-US" dirty="0" smtClean="0"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56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1254</TotalTime>
  <Words>614</Words>
  <Application>Microsoft Office PowerPoint</Application>
  <PresentationFormat>عرض على الشاشة (3:4)‏</PresentationFormat>
  <Paragraphs>72</Paragraphs>
  <Slides>18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19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COAGULASE  TEST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zainab</dc:creator>
  <cp:lastModifiedBy>DR.Ahmed Saker 2O11</cp:lastModifiedBy>
  <cp:revision>65</cp:revision>
  <dcterms:created xsi:type="dcterms:W3CDTF">2017-11-26T13:32:30Z</dcterms:created>
  <dcterms:modified xsi:type="dcterms:W3CDTF">2024-11-13T21:15:25Z</dcterms:modified>
</cp:coreProperties>
</file>