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4" r:id="rId9"/>
    <p:sldId id="266" r:id="rId10"/>
    <p:sldId id="263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36442-57E9-4712-B048-9D1691387B35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04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36442-57E9-4712-B048-9D1691387B35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532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36442-57E9-4712-B048-9D1691387B35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4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36442-57E9-4712-B048-9D1691387B35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3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36442-57E9-4712-B048-9D1691387B35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44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36442-57E9-4712-B048-9D1691387B35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621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36442-57E9-4712-B048-9D1691387B35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611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36442-57E9-4712-B048-9D1691387B35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504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36442-57E9-4712-B048-9D1691387B35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233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36442-57E9-4712-B048-9D1691387B35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483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36442-57E9-4712-B048-9D1691387B35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53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36442-57E9-4712-B048-9D1691387B35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959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>
          <a:xfrm>
            <a:off x="623454" y="476672"/>
            <a:ext cx="7908986" cy="5577483"/>
          </a:xfrm>
        </p:spPr>
        <p:txBody>
          <a:bodyPr/>
          <a:lstStyle/>
          <a:p>
            <a:pPr marL="0" lvl="0" indent="0" algn="ctr">
              <a:buNone/>
            </a:pPr>
            <a:r>
              <a:rPr lang="en-US" b="1" dirty="0">
                <a:solidFill>
                  <a:srgbClr val="C0504D"/>
                </a:solidFill>
              </a:rPr>
              <a:t>Medical </a:t>
            </a:r>
            <a:r>
              <a:rPr lang="en-US" b="1" dirty="0" smtClean="0">
                <a:solidFill>
                  <a:srgbClr val="C0504D"/>
                </a:solidFill>
              </a:rPr>
              <a:t>Microbiology</a:t>
            </a:r>
          </a:p>
          <a:p>
            <a:pPr marL="0" lvl="0" indent="0" algn="ctr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2022-2023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en-US" dirty="0">
                <a:solidFill>
                  <a:prstClr val="black"/>
                </a:solidFill>
              </a:rPr>
              <a:t>Lab. </a:t>
            </a:r>
            <a:r>
              <a:rPr lang="en-US" dirty="0" smtClean="0">
                <a:solidFill>
                  <a:prstClr val="black"/>
                </a:solidFill>
              </a:rPr>
              <a:t>3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en-US" dirty="0">
                <a:solidFill>
                  <a:prstClr val="black"/>
                </a:solidFill>
              </a:rPr>
              <a:t>By</a:t>
            </a:r>
          </a:p>
          <a:p>
            <a:pPr marL="0" lvl="0" indent="0" algn="ctr">
              <a:buNone/>
            </a:pPr>
            <a:r>
              <a:rPr lang="en-US" dirty="0">
                <a:solidFill>
                  <a:prstClr val="black"/>
                </a:solidFill>
              </a:rPr>
              <a:t>Assistant lecturer</a:t>
            </a:r>
          </a:p>
          <a:p>
            <a:pPr marL="0" lv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Zainab farooq </a:t>
            </a:r>
            <a:r>
              <a:rPr lang="en-US" b="1" dirty="0" err="1" smtClean="0">
                <a:solidFill>
                  <a:srgbClr val="0070C0"/>
                </a:solidFill>
              </a:rPr>
              <a:t>shafeeq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4" t="23145" r="-211" b="61076"/>
          <a:stretch/>
        </p:blipFill>
        <p:spPr bwMode="auto">
          <a:xfrm>
            <a:off x="1691680" y="4508764"/>
            <a:ext cx="5763491" cy="720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9078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عنصر نائب للمحتوى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620688"/>
            <a:ext cx="6912768" cy="1625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715" b="14436"/>
          <a:stretch/>
        </p:blipFill>
        <p:spPr>
          <a:xfrm>
            <a:off x="1191320" y="2671762"/>
            <a:ext cx="3092648" cy="21973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032" b="27453"/>
          <a:stretch/>
        </p:blipFill>
        <p:spPr>
          <a:xfrm>
            <a:off x="4860032" y="2653537"/>
            <a:ext cx="3087961" cy="21973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مستطيل مستدير الزوايا 3"/>
          <p:cNvSpPr/>
          <p:nvPr/>
        </p:nvSpPr>
        <p:spPr>
          <a:xfrm>
            <a:off x="1191320" y="5157192"/>
            <a:ext cx="3092648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dirty="0"/>
              <a:t>Staphylococcus </a:t>
            </a:r>
            <a:r>
              <a:rPr lang="en-US" sz="2400" b="1" i="1" dirty="0" err="1"/>
              <a:t>aureus</a:t>
            </a:r>
            <a:endParaRPr lang="en-US" sz="2400" b="1" i="1" dirty="0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4860033" y="5157192"/>
            <a:ext cx="3128032" cy="57606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/>
              <a:t>Escherichia coli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3198701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32656"/>
            <a:ext cx="8280920" cy="60486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3819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عنصر نائب للمحتوى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4" t="6493"/>
          <a:stretch/>
        </p:blipFill>
        <p:spPr>
          <a:xfrm>
            <a:off x="467544" y="332656"/>
            <a:ext cx="8092048" cy="5976664"/>
          </a:xfrm>
        </p:spPr>
      </p:pic>
    </p:spTree>
    <p:extLst>
      <p:ext uri="{BB962C8B-B14F-4D97-AF65-F5344CB8AC3E}">
        <p14:creationId xmlns:p14="http://schemas.microsoft.com/office/powerpoint/2010/main" val="2955524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</p:spPr>
        <p:txBody>
          <a:bodyPr/>
          <a:lstStyle/>
          <a:p>
            <a:pPr marL="0" indent="0">
              <a:buNone/>
            </a:pPr>
            <a:r>
              <a:rPr lang="en-US" sz="36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Gram stain is the most useful and widely employed differential stain in bacteriology.</a:t>
            </a:r>
          </a:p>
          <a:p>
            <a:pPr marL="0" indent="0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divides bacteria in to  two groups (Gram positive and Gram negative bacteria.</a:t>
            </a:r>
          </a:p>
          <a:p>
            <a:pPr marL="0" indent="0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primary stain is crystal violet. It is followed by treatment with an iodine solution , which function as a mordant , that is , it increase the interaction between the bacterial cell and the dye 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42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48072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smear than decolorized by washing with an agent such as 95% ethanol.</a:t>
            </a:r>
          </a:p>
          <a:p>
            <a:pPr marL="0" indent="0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Gram positive bacteria retain the crystal violet-iodine complex when washed with the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decolorize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 as gram negative bacteria lose their crystal violet-iodine complex and become colorless.</a:t>
            </a:r>
          </a:p>
          <a:p>
            <a:pPr marL="0" indent="0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Finally , the smear is counter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stained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a basic dye, different in color than crystal violet.</a:t>
            </a:r>
          </a:p>
          <a:p>
            <a:pPr marL="0" indent="0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is safranin, the safranin will stain the colorless gram negative bacteria pink but does not alter the dark purple color of gram positive bacteria.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416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عنصر نائب للمحتوى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76672"/>
            <a:ext cx="8280919" cy="554461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5029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195962"/>
              </p:ext>
            </p:extLst>
          </p:nvPr>
        </p:nvGraphicFramePr>
        <p:xfrm>
          <a:off x="395536" y="1844824"/>
          <a:ext cx="8229600" cy="45425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Gram positive bacteria</a:t>
                      </a:r>
                      <a:endParaRPr lang="en-US" sz="24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Gram negative bacteria</a:t>
                      </a:r>
                      <a:endParaRPr lang="en-US" sz="2400" b="1" kern="12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Simple cell wall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More complex cell wall</a:t>
                      </a:r>
                    </a:p>
                    <a:p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Thick peptidoglycan cell wall layer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Thin peptidoglycan cell wall layer</a:t>
                      </a:r>
                    </a:p>
                    <a:p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r>
                        <a:rPr lang="en-US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outer lipopolysaccharide wall layer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outer lipopolysaccharide wall layer</a:t>
                      </a:r>
                    </a:p>
                    <a:p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240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Retain crystal </a:t>
                      </a:r>
                      <a:r>
                        <a:rPr kumimoji="0" lang="en-US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violat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/iodine</a:t>
                      </a:r>
                    </a:p>
                    <a:p>
                      <a:endParaRPr lang="en-US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Retain </a:t>
                      </a:r>
                      <a:r>
                        <a:rPr lang="en-US" sz="2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safranin</a:t>
                      </a:r>
                      <a:endParaRPr lang="en-US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Appear (</a:t>
                      </a:r>
                      <a:r>
                        <a:rPr lang="en-US" sz="20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Blue</a:t>
                      </a:r>
                      <a:r>
                        <a:rPr lang="en-US" sz="20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/Purple</a:t>
                      </a: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Appear (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Pink/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Teichoic</a:t>
                      </a:r>
                      <a:r>
                        <a:rPr lang="en-US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acid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absent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6" name="مستطيل مستدير الزوايا 5"/>
          <p:cNvSpPr/>
          <p:nvPr/>
        </p:nvSpPr>
        <p:spPr>
          <a:xfrm>
            <a:off x="539552" y="404664"/>
            <a:ext cx="7920880" cy="112474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Difference between Gram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positive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Gram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negative bacteria</a:t>
            </a:r>
          </a:p>
          <a:p>
            <a:pPr algn="ctr"/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970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521" t="14818" r="1748" b="300"/>
          <a:stretch/>
        </p:blipFill>
        <p:spPr>
          <a:xfrm>
            <a:off x="395536" y="332656"/>
            <a:ext cx="8499345" cy="5522283"/>
          </a:xfrm>
        </p:spPr>
      </p:pic>
    </p:spTree>
    <p:extLst>
      <p:ext uri="{BB962C8B-B14F-4D97-AF65-F5344CB8AC3E}">
        <p14:creationId xmlns:p14="http://schemas.microsoft.com/office/powerpoint/2010/main" val="2727771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8712967" cy="655272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53434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77679"/>
            <a:ext cx="8064896" cy="617565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9610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4693</TotalTime>
  <Words>230</Words>
  <Application>Microsoft Office PowerPoint</Application>
  <PresentationFormat>On-screen Show (4:3)</PresentationFormat>
  <Paragraphs>37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نسق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zainab</dc:creator>
  <cp:lastModifiedBy>zainab</cp:lastModifiedBy>
  <cp:revision>30</cp:revision>
  <dcterms:created xsi:type="dcterms:W3CDTF">2017-10-12T16:35:48Z</dcterms:created>
  <dcterms:modified xsi:type="dcterms:W3CDTF">2022-10-22T11:55:07Z</dcterms:modified>
</cp:coreProperties>
</file>