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73" r:id="rId3"/>
    <p:sldId id="274" r:id="rId4"/>
    <p:sldId id="275" r:id="rId5"/>
    <p:sldId id="276" r:id="rId6"/>
    <p:sldId id="277" r:id="rId7"/>
    <p:sldId id="278" r:id="rId8"/>
    <p:sldId id="279" r:id="rId9"/>
    <p:sldId id="283" r:id="rId10"/>
    <p:sldId id="282" r:id="rId11"/>
    <p:sldId id="281" r:id="rId12"/>
    <p:sldId id="261" r:id="rId13"/>
    <p:sldId id="257" r:id="rId14"/>
    <p:sldId id="284" r:id="rId15"/>
    <p:sldId id="285" r:id="rId16"/>
    <p:sldId id="262" r:id="rId17"/>
    <p:sldId id="286" r:id="rId18"/>
    <p:sldId id="287" r:id="rId19"/>
    <p:sldId id="289" r:id="rId20"/>
    <p:sldId id="291" r:id="rId21"/>
    <p:sldId id="288" r:id="rId22"/>
    <p:sldId id="290" r:id="rId23"/>
    <p:sldId id="292" r:id="rId24"/>
    <p:sldId id="294" r:id="rId25"/>
    <p:sldId id="293" r:id="rId26"/>
    <p:sldId id="310" r:id="rId27"/>
    <p:sldId id="271" r:id="rId28"/>
    <p:sldId id="296" r:id="rId29"/>
    <p:sldId id="295"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100" d="100"/>
          <a:sy n="100" d="100"/>
        </p:scale>
        <p:origin x="-516"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DF2CEF-84CA-4465-A340-D0AE29F6B407}" type="datetimeFigureOut">
              <a:rPr lang="ar-IQ" smtClean="0"/>
              <a:t>29/07/1446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6D5A379-78F9-4438-9F06-91BC2DD96C0B}" type="slidenum">
              <a:rPr lang="ar-IQ" smtClean="0"/>
              <a:t>‹#›</a:t>
            </a:fld>
            <a:endParaRPr lang="ar-IQ"/>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DF2CEF-84CA-4465-A340-D0AE29F6B407}" type="datetimeFigureOut">
              <a:rPr lang="ar-IQ" smtClean="0"/>
              <a:t>29/07/1446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6D5A379-78F9-4438-9F06-91BC2DD96C0B}"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DF2CEF-84CA-4465-A340-D0AE29F6B407}" type="datetimeFigureOut">
              <a:rPr lang="ar-IQ" smtClean="0"/>
              <a:t>29/07/1446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6D5A379-78F9-4438-9F06-91BC2DD96C0B}"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DF2CEF-84CA-4465-A340-D0AE29F6B407}" type="datetimeFigureOut">
              <a:rPr lang="ar-IQ" smtClean="0"/>
              <a:t>29/07/1446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6D5A379-78F9-4438-9F06-91BC2DD96C0B}"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DF2CEF-84CA-4465-A340-D0AE29F6B407}" type="datetimeFigureOut">
              <a:rPr lang="ar-IQ" smtClean="0"/>
              <a:t>29/07/1446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6D5A379-78F9-4438-9F06-91BC2DD96C0B}" type="slidenum">
              <a:rPr lang="ar-IQ" smtClean="0"/>
              <a:t>‹#›</a:t>
            </a:fld>
            <a:endParaRPr lang="ar-IQ"/>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DF2CEF-84CA-4465-A340-D0AE29F6B407}" type="datetimeFigureOut">
              <a:rPr lang="ar-IQ" smtClean="0"/>
              <a:t>29/07/1446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6D5A379-78F9-4438-9F06-91BC2DD96C0B}"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DF2CEF-84CA-4465-A340-D0AE29F6B407}" type="datetimeFigureOut">
              <a:rPr lang="ar-IQ" smtClean="0"/>
              <a:t>29/07/1446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06D5A379-78F9-4438-9F06-91BC2DD96C0B}" type="slidenum">
              <a:rPr lang="ar-IQ" smtClean="0"/>
              <a:t>‹#›</a:t>
            </a:fld>
            <a:endParaRPr lang="ar-IQ"/>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DF2CEF-84CA-4465-A340-D0AE29F6B407}" type="datetimeFigureOut">
              <a:rPr lang="ar-IQ" smtClean="0"/>
              <a:t>29/07/1446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06D5A379-78F9-4438-9F06-91BC2DD96C0B}"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F2CEF-84CA-4465-A340-D0AE29F6B407}" type="datetimeFigureOut">
              <a:rPr lang="ar-IQ" smtClean="0"/>
              <a:t>29/07/1446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06D5A379-78F9-4438-9F06-91BC2DD96C0B}"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DF2CEF-84CA-4465-A340-D0AE29F6B407}" type="datetimeFigureOut">
              <a:rPr lang="ar-IQ" smtClean="0"/>
              <a:t>29/07/1446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6D5A379-78F9-4438-9F06-91BC2DD96C0B}" type="slidenum">
              <a:rPr lang="ar-IQ" smtClean="0"/>
              <a:t>‹#›</a:t>
            </a:fld>
            <a:endParaRPr lang="ar-IQ"/>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DF2CEF-84CA-4465-A340-D0AE29F6B407}" type="datetimeFigureOut">
              <a:rPr lang="ar-IQ" smtClean="0"/>
              <a:t>29/07/1446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6D5A379-78F9-4438-9F06-91BC2DD96C0B}"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FDF2CEF-84CA-4465-A340-D0AE29F6B407}" type="datetimeFigureOut">
              <a:rPr lang="ar-IQ" smtClean="0"/>
              <a:t>29/07/1446</a:t>
            </a:fld>
            <a:endParaRPr lang="ar-IQ"/>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ar-IQ"/>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6D5A379-78F9-4438-9F06-91BC2DD96C0B}"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836712"/>
            <a:ext cx="8640960" cy="1454001"/>
          </a:xfrm>
        </p:spPr>
        <p:txBody>
          <a:bodyPr/>
          <a:lstStyle/>
          <a:p>
            <a:pPr algn="ctr"/>
            <a:r>
              <a:rPr lang="en-US" sz="4000" b="1" cap="none" spc="0" dirty="0" smtClean="0">
                <a:ln w="10541" cmpd="sng">
                  <a:solidFill>
                    <a:schemeClr val="accent1">
                      <a:shade val="88000"/>
                      <a:satMod val="110000"/>
                    </a:schemeClr>
                  </a:solidFill>
                  <a:prstDash val="solid"/>
                </a:ln>
              </a:rPr>
              <a:t>General urine examination</a:t>
            </a:r>
            <a:br>
              <a:rPr lang="en-US" sz="4000" b="1" cap="none" spc="0" dirty="0" smtClean="0">
                <a:ln w="10541" cmpd="sng">
                  <a:solidFill>
                    <a:schemeClr val="accent1">
                      <a:shade val="88000"/>
                      <a:satMod val="110000"/>
                    </a:schemeClr>
                  </a:solidFill>
                  <a:prstDash val="solid"/>
                </a:ln>
              </a:rPr>
            </a:br>
            <a:r>
              <a:rPr lang="en-US" sz="4000" b="1" cap="none" spc="0" dirty="0" smtClean="0">
                <a:ln w="10541" cmpd="sng">
                  <a:solidFill>
                    <a:schemeClr val="accent1">
                      <a:shade val="88000"/>
                      <a:satMod val="110000"/>
                    </a:schemeClr>
                  </a:solidFill>
                  <a:prstDash val="solid"/>
                </a:ln>
              </a:rPr>
              <a:t>&amp;</a:t>
            </a:r>
            <a:br>
              <a:rPr lang="en-US" sz="4000" b="1" cap="none" spc="0" dirty="0" smtClean="0">
                <a:ln w="10541" cmpd="sng">
                  <a:solidFill>
                    <a:schemeClr val="accent1">
                      <a:shade val="88000"/>
                      <a:satMod val="110000"/>
                    </a:schemeClr>
                  </a:solidFill>
                  <a:prstDash val="solid"/>
                </a:ln>
              </a:rPr>
            </a:br>
            <a:r>
              <a:rPr lang="en-US" sz="4000" b="1" cap="none" spc="0" dirty="0" smtClean="0">
                <a:ln w="10541" cmpd="sng">
                  <a:solidFill>
                    <a:schemeClr val="accent1">
                      <a:shade val="88000"/>
                      <a:satMod val="110000"/>
                    </a:schemeClr>
                  </a:solidFill>
                  <a:prstDash val="solid"/>
                </a:ln>
              </a:rPr>
              <a:t>General </a:t>
            </a:r>
            <a:r>
              <a:rPr lang="en-US" sz="4000" b="1" cap="none" spc="0" dirty="0">
                <a:ln w="10541" cmpd="sng">
                  <a:solidFill>
                    <a:schemeClr val="accent1">
                      <a:shade val="88000"/>
                      <a:satMod val="110000"/>
                    </a:schemeClr>
                  </a:solidFill>
                  <a:prstDash val="solid"/>
                </a:ln>
              </a:rPr>
              <a:t>Stool examination</a:t>
            </a:r>
            <a:endParaRPr lang="ar-IQ" sz="4000" b="1" cap="none" spc="0" dirty="0">
              <a:ln w="10541" cmpd="sng">
                <a:solidFill>
                  <a:schemeClr val="accent1">
                    <a:shade val="88000"/>
                    <a:satMod val="110000"/>
                  </a:schemeClr>
                </a:solidFill>
                <a:prstDash val="solid"/>
              </a:ln>
            </a:endParaRPr>
          </a:p>
        </p:txBody>
      </p:sp>
      <p:sp>
        <p:nvSpPr>
          <p:cNvPr id="3" name="Subtitle 2"/>
          <p:cNvSpPr>
            <a:spLocks noGrp="1"/>
          </p:cNvSpPr>
          <p:nvPr>
            <p:ph type="subTitle" idx="1"/>
          </p:nvPr>
        </p:nvSpPr>
        <p:spPr>
          <a:xfrm>
            <a:off x="685800" y="3505200"/>
            <a:ext cx="7198568" cy="1752600"/>
          </a:xfrm>
        </p:spPr>
        <p:txBody>
          <a:bodyPr>
            <a:normAutofit/>
          </a:bodyPr>
          <a:lstStyle/>
          <a:p>
            <a:pPr algn="ctr"/>
            <a:r>
              <a:rPr lang="en-US" sz="3200" dirty="0" smtClean="0">
                <a:solidFill>
                  <a:schemeClr val="tx1"/>
                </a:solidFill>
                <a:latin typeface="Times New Roman" panose="02020603050405020304" pitchFamily="18" charset="0"/>
                <a:cs typeface="Times New Roman" panose="02020603050405020304" pitchFamily="18" charset="0"/>
              </a:rPr>
              <a:t>Lab. Training </a:t>
            </a:r>
          </a:p>
          <a:p>
            <a:pPr algn="ctr"/>
            <a:r>
              <a:rPr lang="en-US" sz="3200" dirty="0" smtClean="0">
                <a:solidFill>
                  <a:schemeClr val="tx1"/>
                </a:solidFill>
                <a:latin typeface="Times New Roman" panose="02020603050405020304" pitchFamily="18" charset="0"/>
                <a:cs typeface="Times New Roman" panose="02020603050405020304" pitchFamily="18" charset="0"/>
              </a:rPr>
              <a:t>Lab 2</a:t>
            </a:r>
          </a:p>
          <a:p>
            <a:pPr algn="ctr"/>
            <a:r>
              <a:rPr lang="en-US" sz="3200" dirty="0" smtClean="0">
                <a:solidFill>
                  <a:schemeClr val="tx1"/>
                </a:solidFill>
                <a:latin typeface="Times New Roman" panose="02020603050405020304" pitchFamily="18" charset="0"/>
                <a:cs typeface="Times New Roman" panose="02020603050405020304" pitchFamily="18" charset="0"/>
              </a:rPr>
              <a:t>L</a:t>
            </a:r>
            <a:r>
              <a:rPr lang="en-US" sz="3200" dirty="0" smtClean="0">
                <a:solidFill>
                  <a:schemeClr val="tx1"/>
                </a:solidFill>
                <a:latin typeface="Times New Roman" panose="02020603050405020304" pitchFamily="18" charset="0"/>
                <a:cs typeface="Times New Roman" panose="02020603050405020304" pitchFamily="18" charset="0"/>
              </a:rPr>
              <a:t>ect</a:t>
            </a:r>
            <a:r>
              <a:rPr lang="en-US" sz="3200" dirty="0" smtClean="0">
                <a:solidFill>
                  <a:schemeClr val="tx1"/>
                </a:solidFill>
                <a:latin typeface="Times New Roman" panose="02020603050405020304" pitchFamily="18" charset="0"/>
                <a:cs typeface="Times New Roman" panose="02020603050405020304" pitchFamily="18" charset="0"/>
              </a:rPr>
              <a:t>. Zainab farooq </a:t>
            </a:r>
            <a:r>
              <a:rPr lang="en-US" sz="3200" dirty="0" err="1" smtClean="0">
                <a:solidFill>
                  <a:schemeClr val="tx1"/>
                </a:solidFill>
                <a:latin typeface="Times New Roman" panose="02020603050405020304" pitchFamily="18" charset="0"/>
                <a:cs typeface="Times New Roman" panose="02020603050405020304" pitchFamily="18" charset="0"/>
              </a:rPr>
              <a:t>shafeeq</a:t>
            </a:r>
            <a:endParaRPr lang="ar-IQ"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8791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4752528" cy="50741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1" y="1556792"/>
            <a:ext cx="3672408" cy="5040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2702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5344" y="1460269"/>
            <a:ext cx="3493311" cy="460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013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063" y="692696"/>
            <a:ext cx="8953433" cy="5904656"/>
          </a:xfrm>
        </p:spPr>
        <p:txBody>
          <a:bodyPr>
            <a:normAutofit fontScale="92500" lnSpcReduction="20000"/>
          </a:bodyPr>
          <a:lstStyle/>
          <a:p>
            <a:pPr marL="0" lvl="0" indent="0">
              <a:lnSpc>
                <a:spcPct val="120000"/>
              </a:lnSpc>
              <a:spcBef>
                <a:spcPts val="580"/>
              </a:spcBef>
              <a:spcAft>
                <a:spcPts val="1000"/>
              </a:spcAft>
              <a:buClr>
                <a:srgbClr val="D34817"/>
              </a:buClr>
              <a:buNone/>
            </a:pPr>
            <a:r>
              <a:rPr lang="en-US" sz="3000" b="1" dirty="0">
                <a:solidFill>
                  <a:srgbClr val="0070C0"/>
                </a:solidFill>
                <a:latin typeface="Times New Roman" panose="02020603050405020304" pitchFamily="18" charset="0"/>
                <a:cs typeface="Times New Roman" panose="02020603050405020304" pitchFamily="18" charset="0"/>
              </a:rPr>
              <a:t>3- </a:t>
            </a:r>
            <a:r>
              <a:rPr lang="en-US" sz="3000" b="1" dirty="0" err="1">
                <a:solidFill>
                  <a:srgbClr val="0070C0"/>
                </a:solidFill>
                <a:latin typeface="Times New Roman" panose="02020603050405020304" pitchFamily="18" charset="0"/>
                <a:cs typeface="Times New Roman" panose="02020603050405020304" pitchFamily="18" charset="0"/>
              </a:rPr>
              <a:t>colour</a:t>
            </a:r>
            <a:endParaRPr lang="en-US" sz="3000" b="1" dirty="0">
              <a:solidFill>
                <a:srgbClr val="0070C0"/>
              </a:solidFill>
              <a:latin typeface="Times New Roman" panose="02020603050405020304" pitchFamily="18" charset="0"/>
              <a:cs typeface="Times New Roman" panose="02020603050405020304" pitchFamily="18" charset="0"/>
            </a:endParaRPr>
          </a:p>
          <a:p>
            <a:pPr marL="0" lvl="0" indent="0">
              <a:lnSpc>
                <a:spcPct val="120000"/>
              </a:lnSpc>
              <a:spcBef>
                <a:spcPts val="580"/>
              </a:spcBef>
              <a:spcAft>
                <a:spcPts val="1000"/>
              </a:spcAft>
              <a:buClr>
                <a:srgbClr val="D34817"/>
              </a:buClr>
              <a:buNone/>
            </a:pPr>
            <a:r>
              <a:rPr lang="en-US" b="1" dirty="0" smtClean="0">
                <a:solidFill>
                  <a:prstClr val="black"/>
                </a:solidFill>
                <a:latin typeface="Perpetua"/>
                <a:ea typeface="Calibri"/>
                <a:cs typeface="Arial"/>
              </a:rPr>
              <a:t>1- </a:t>
            </a:r>
            <a:r>
              <a:rPr lang="en-US" b="1" dirty="0" smtClean="0">
                <a:solidFill>
                  <a:prstClr val="black"/>
                </a:solidFill>
                <a:latin typeface="Times New Roman"/>
                <a:ea typeface="Calibri"/>
                <a:cs typeface="Arial"/>
              </a:rPr>
              <a:t>Transparent</a:t>
            </a:r>
            <a:r>
              <a:rPr lang="en-US" b="1" dirty="0">
                <a:solidFill>
                  <a:prstClr val="black"/>
                </a:solidFill>
                <a:latin typeface="Times New Roman"/>
                <a:ea typeface="Calibri"/>
                <a:cs typeface="Arial"/>
              </a:rPr>
              <a:t>: </a:t>
            </a:r>
            <a:r>
              <a:rPr lang="en-US" dirty="0">
                <a:solidFill>
                  <a:prstClr val="black"/>
                </a:solidFill>
                <a:latin typeface="Times New Roman"/>
                <a:ea typeface="Calibri"/>
                <a:cs typeface="Arial"/>
              </a:rPr>
              <a:t>sign of over hydration .A person has been drinking a little too much water.</a:t>
            </a:r>
            <a:endParaRPr lang="en-US" dirty="0">
              <a:solidFill>
                <a:prstClr val="black"/>
              </a:solidFill>
              <a:latin typeface="Perpetua"/>
              <a:ea typeface="Calibri"/>
              <a:cs typeface="Arial"/>
            </a:endParaRPr>
          </a:p>
          <a:p>
            <a:pPr marL="0" lvl="0" indent="0" algn="just" rtl="0">
              <a:lnSpc>
                <a:spcPct val="120000"/>
              </a:lnSpc>
              <a:spcBef>
                <a:spcPts val="580"/>
              </a:spcBef>
              <a:spcAft>
                <a:spcPts val="1000"/>
              </a:spcAft>
              <a:buClr>
                <a:srgbClr val="D34817"/>
              </a:buClr>
              <a:buSzPct val="85000"/>
              <a:buNone/>
            </a:pPr>
            <a:r>
              <a:rPr lang="en-US" b="1" dirty="0" smtClean="0">
                <a:solidFill>
                  <a:prstClr val="black"/>
                </a:solidFill>
                <a:latin typeface="Times New Roman"/>
                <a:ea typeface="Calibri"/>
                <a:cs typeface="Arial"/>
              </a:rPr>
              <a:t>2- Pale </a:t>
            </a:r>
            <a:r>
              <a:rPr lang="en-US" b="1" dirty="0">
                <a:solidFill>
                  <a:prstClr val="black"/>
                </a:solidFill>
                <a:latin typeface="Times New Roman"/>
                <a:ea typeface="Calibri"/>
                <a:cs typeface="Arial"/>
              </a:rPr>
              <a:t>Yellow: </a:t>
            </a:r>
            <a:r>
              <a:rPr lang="en-US" dirty="0">
                <a:solidFill>
                  <a:prstClr val="black"/>
                </a:solidFill>
                <a:latin typeface="Times New Roman"/>
                <a:ea typeface="Calibri"/>
                <a:cs typeface="Arial"/>
              </a:rPr>
              <a:t> mean a person is healthy and hydrated.</a:t>
            </a:r>
            <a:endParaRPr lang="en-US" dirty="0">
              <a:solidFill>
                <a:prstClr val="black"/>
              </a:solidFill>
              <a:latin typeface="Perpetua"/>
              <a:ea typeface="Calibri"/>
              <a:cs typeface="Arial"/>
            </a:endParaRPr>
          </a:p>
          <a:p>
            <a:pPr marL="0" lvl="0" indent="0" algn="just" rtl="0">
              <a:lnSpc>
                <a:spcPct val="120000"/>
              </a:lnSpc>
              <a:spcBef>
                <a:spcPts val="580"/>
              </a:spcBef>
              <a:spcAft>
                <a:spcPts val="1000"/>
              </a:spcAft>
              <a:buClr>
                <a:srgbClr val="D34817"/>
              </a:buClr>
              <a:buSzPct val="85000"/>
              <a:buNone/>
            </a:pPr>
            <a:r>
              <a:rPr lang="en-US" b="1" dirty="0" smtClean="0">
                <a:solidFill>
                  <a:prstClr val="black"/>
                </a:solidFill>
                <a:latin typeface="Times New Roman"/>
                <a:ea typeface="Calibri"/>
                <a:cs typeface="Arial"/>
              </a:rPr>
              <a:t>3-Transparent </a:t>
            </a:r>
            <a:r>
              <a:rPr lang="en-US" b="1" dirty="0">
                <a:solidFill>
                  <a:prstClr val="black"/>
                </a:solidFill>
                <a:latin typeface="Times New Roman"/>
                <a:ea typeface="Calibri"/>
                <a:cs typeface="Arial"/>
              </a:rPr>
              <a:t>Yellow: </a:t>
            </a:r>
            <a:r>
              <a:rPr lang="en-US" dirty="0">
                <a:solidFill>
                  <a:prstClr val="black"/>
                </a:solidFill>
                <a:latin typeface="Times New Roman"/>
                <a:ea typeface="Calibri"/>
                <a:cs typeface="Arial"/>
              </a:rPr>
              <a:t> Normal.</a:t>
            </a:r>
            <a:endParaRPr lang="en-US" dirty="0">
              <a:solidFill>
                <a:prstClr val="black"/>
              </a:solidFill>
              <a:latin typeface="Perpetua"/>
              <a:ea typeface="Calibri"/>
              <a:cs typeface="Arial"/>
            </a:endParaRPr>
          </a:p>
          <a:p>
            <a:pPr marL="0" lvl="0" indent="0" algn="just" rtl="0">
              <a:lnSpc>
                <a:spcPct val="120000"/>
              </a:lnSpc>
              <a:spcBef>
                <a:spcPts val="580"/>
              </a:spcBef>
              <a:spcAft>
                <a:spcPts val="1000"/>
              </a:spcAft>
              <a:buClr>
                <a:srgbClr val="D34817"/>
              </a:buClr>
              <a:buSzPct val="85000"/>
              <a:buNone/>
            </a:pPr>
            <a:r>
              <a:rPr lang="en-US" b="1" dirty="0" smtClean="0">
                <a:solidFill>
                  <a:prstClr val="black"/>
                </a:solidFill>
                <a:latin typeface="Times New Roman"/>
                <a:ea typeface="Calibri"/>
                <a:cs typeface="Arial"/>
              </a:rPr>
              <a:t>4- Dark </a:t>
            </a:r>
            <a:r>
              <a:rPr lang="en-US" b="1" dirty="0">
                <a:solidFill>
                  <a:prstClr val="black"/>
                </a:solidFill>
                <a:latin typeface="Times New Roman"/>
                <a:ea typeface="Calibri"/>
                <a:cs typeface="Arial"/>
              </a:rPr>
              <a:t>Yellow</a:t>
            </a:r>
            <a:r>
              <a:rPr lang="en-US" dirty="0">
                <a:solidFill>
                  <a:prstClr val="black"/>
                </a:solidFill>
                <a:latin typeface="Times New Roman"/>
                <a:ea typeface="Calibri"/>
                <a:cs typeface="Arial"/>
              </a:rPr>
              <a:t> : Normal but needs to drink more wate</a:t>
            </a:r>
            <a:r>
              <a:rPr lang="en-US" sz="3100" dirty="0">
                <a:solidFill>
                  <a:prstClr val="black"/>
                </a:solidFill>
                <a:latin typeface="Times New Roman"/>
                <a:ea typeface="Calibri"/>
                <a:cs typeface="Arial"/>
              </a:rPr>
              <a:t>r </a:t>
            </a:r>
            <a:r>
              <a:rPr lang="en-US" sz="3100" dirty="0" smtClean="0">
                <a:solidFill>
                  <a:prstClr val="black"/>
                </a:solidFill>
                <a:latin typeface="Times New Roman"/>
                <a:ea typeface="Calibri"/>
                <a:cs typeface="Arial"/>
              </a:rPr>
              <a:t>.</a:t>
            </a:r>
          </a:p>
          <a:p>
            <a:pPr marL="0" lvl="0" indent="0" algn="just">
              <a:lnSpc>
                <a:spcPct val="150000"/>
              </a:lnSpc>
              <a:spcBef>
                <a:spcPts val="580"/>
              </a:spcBef>
              <a:spcAft>
                <a:spcPts val="1000"/>
              </a:spcAft>
              <a:buClr>
                <a:srgbClr val="D34817"/>
              </a:buClr>
              <a:buNone/>
            </a:pPr>
            <a:r>
              <a:rPr lang="en-US" b="1" dirty="0">
                <a:solidFill>
                  <a:prstClr val="black"/>
                </a:solidFill>
                <a:latin typeface="Times New Roman"/>
                <a:ea typeface="Calibri"/>
                <a:cs typeface="Arial"/>
              </a:rPr>
              <a:t>4- Brownish orange</a:t>
            </a:r>
            <a:r>
              <a:rPr lang="en-US" dirty="0">
                <a:solidFill>
                  <a:prstClr val="black"/>
                </a:solidFill>
                <a:latin typeface="Times New Roman"/>
                <a:ea typeface="Calibri"/>
                <a:cs typeface="Arial"/>
              </a:rPr>
              <a:t> : sign of dehydration or a possible sign of liver disease .</a:t>
            </a:r>
            <a:endParaRPr lang="en-US" dirty="0">
              <a:solidFill>
                <a:prstClr val="black"/>
              </a:solidFill>
              <a:latin typeface="Perpetua"/>
              <a:ea typeface="Calibri"/>
              <a:cs typeface="Arial"/>
            </a:endParaRPr>
          </a:p>
          <a:p>
            <a:pPr marL="0" lvl="0" indent="0" algn="just">
              <a:lnSpc>
                <a:spcPct val="150000"/>
              </a:lnSpc>
              <a:spcBef>
                <a:spcPts val="580"/>
              </a:spcBef>
              <a:spcAft>
                <a:spcPts val="1000"/>
              </a:spcAft>
              <a:buClr>
                <a:srgbClr val="D34817"/>
              </a:buClr>
              <a:buNone/>
            </a:pPr>
            <a:r>
              <a:rPr lang="en-US" b="1" dirty="0">
                <a:solidFill>
                  <a:prstClr val="black"/>
                </a:solidFill>
                <a:latin typeface="Times New Roman"/>
                <a:ea typeface="Calibri"/>
                <a:cs typeface="Arial"/>
              </a:rPr>
              <a:t>5- Pinkish red</a:t>
            </a:r>
            <a:r>
              <a:rPr lang="en-US" dirty="0">
                <a:solidFill>
                  <a:prstClr val="black"/>
                </a:solidFill>
                <a:latin typeface="Times New Roman"/>
                <a:ea typeface="Calibri"/>
                <a:cs typeface="Arial"/>
              </a:rPr>
              <a:t> possibly a sign of kidney disease .UTI or tumor .</a:t>
            </a:r>
            <a:endParaRPr lang="en-US" dirty="0">
              <a:solidFill>
                <a:prstClr val="black"/>
              </a:solidFill>
              <a:latin typeface="Perpetua"/>
              <a:ea typeface="Calibri"/>
              <a:cs typeface="Arial"/>
            </a:endParaRPr>
          </a:p>
          <a:p>
            <a:pPr marL="0" lvl="0" indent="0" algn="just">
              <a:lnSpc>
                <a:spcPct val="150000"/>
              </a:lnSpc>
              <a:spcBef>
                <a:spcPts val="580"/>
              </a:spcBef>
              <a:spcAft>
                <a:spcPts val="1000"/>
              </a:spcAft>
              <a:buClr>
                <a:srgbClr val="D34817"/>
              </a:buClr>
              <a:buNone/>
            </a:pPr>
            <a:r>
              <a:rPr lang="en-US" b="1" dirty="0">
                <a:solidFill>
                  <a:prstClr val="black"/>
                </a:solidFill>
                <a:latin typeface="Times New Roman"/>
                <a:ea typeface="Calibri"/>
                <a:cs typeface="Arial"/>
              </a:rPr>
              <a:t>6-Blue or Green</a:t>
            </a:r>
            <a:r>
              <a:rPr lang="en-US" dirty="0">
                <a:solidFill>
                  <a:prstClr val="black"/>
                </a:solidFill>
                <a:latin typeface="Times New Roman"/>
                <a:ea typeface="Calibri"/>
                <a:cs typeface="Arial"/>
              </a:rPr>
              <a:t> : sign of a rare genetic disease.</a:t>
            </a:r>
            <a:endParaRPr lang="en-US" dirty="0">
              <a:solidFill>
                <a:prstClr val="black"/>
              </a:solidFill>
              <a:latin typeface="Perpetua"/>
              <a:ea typeface="Calibri"/>
              <a:cs typeface="Arial"/>
            </a:endParaRPr>
          </a:p>
          <a:p>
            <a:pPr marL="0" lvl="0" indent="0" algn="just">
              <a:lnSpc>
                <a:spcPct val="150000"/>
              </a:lnSpc>
              <a:spcBef>
                <a:spcPts val="580"/>
              </a:spcBef>
              <a:spcAft>
                <a:spcPts val="1000"/>
              </a:spcAft>
              <a:buClr>
                <a:srgbClr val="D34817"/>
              </a:buClr>
              <a:buNone/>
            </a:pPr>
            <a:r>
              <a:rPr lang="en-US" b="1" dirty="0">
                <a:solidFill>
                  <a:prstClr val="black"/>
                </a:solidFill>
                <a:latin typeface="Times New Roman"/>
                <a:ea typeface="Calibri"/>
                <a:cs typeface="Arial"/>
              </a:rPr>
              <a:t>7- Foamy </a:t>
            </a:r>
            <a:r>
              <a:rPr lang="en-US" dirty="0">
                <a:solidFill>
                  <a:prstClr val="black"/>
                </a:solidFill>
                <a:latin typeface="Times New Roman"/>
                <a:ea typeface="Calibri"/>
                <a:cs typeface="Arial"/>
              </a:rPr>
              <a:t>: sign of kidney disease .</a:t>
            </a:r>
            <a:endParaRPr lang="en-US" dirty="0">
              <a:solidFill>
                <a:prstClr val="black"/>
              </a:solidFill>
              <a:latin typeface="Perpetua"/>
              <a:ea typeface="Calibri"/>
              <a:cs typeface="Arial"/>
            </a:endParaRPr>
          </a:p>
          <a:p>
            <a:pPr marL="0" lvl="0" indent="0" algn="just" rtl="0">
              <a:lnSpc>
                <a:spcPct val="120000"/>
              </a:lnSpc>
              <a:spcBef>
                <a:spcPts val="580"/>
              </a:spcBef>
              <a:spcAft>
                <a:spcPts val="1000"/>
              </a:spcAft>
              <a:buClr>
                <a:srgbClr val="D34817"/>
              </a:buClr>
              <a:buSzPct val="85000"/>
              <a:buNone/>
            </a:pPr>
            <a:endParaRPr lang="en-US" sz="3100" dirty="0">
              <a:solidFill>
                <a:prstClr val="black"/>
              </a:solidFill>
              <a:latin typeface="Perpetua"/>
              <a:ea typeface="Calibri"/>
              <a:cs typeface="Arial"/>
            </a:endParaRPr>
          </a:p>
          <a:p>
            <a:endParaRPr lang="ar-IQ" dirty="0"/>
          </a:p>
        </p:txBody>
      </p:sp>
    </p:spTree>
    <p:extLst>
      <p:ext uri="{BB962C8B-B14F-4D97-AF65-F5344CB8AC3E}">
        <p14:creationId xmlns:p14="http://schemas.microsoft.com/office/powerpoint/2010/main" val="3194695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116632"/>
            <a:ext cx="8856984" cy="6741368"/>
          </a:xfrm>
        </p:spPr>
      </p:pic>
    </p:spTree>
    <p:extLst>
      <p:ext uri="{BB962C8B-B14F-4D97-AF65-F5344CB8AC3E}">
        <p14:creationId xmlns:p14="http://schemas.microsoft.com/office/powerpoint/2010/main" val="1787980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8"/>
            <a:ext cx="8640960" cy="5856312"/>
          </a:xfrm>
        </p:spPr>
        <p:txBody>
          <a:bodyPr/>
          <a:lstStyle/>
          <a:p>
            <a:pPr marL="0" indent="0">
              <a:buNone/>
            </a:pPr>
            <a:r>
              <a:rPr lang="en-US" sz="2800" b="1" dirty="0">
                <a:solidFill>
                  <a:srgbClr val="0070C0"/>
                </a:solidFill>
                <a:latin typeface="Times New Roman" panose="02020603050405020304" pitchFamily="18" charset="0"/>
                <a:cs typeface="Times New Roman" panose="02020603050405020304" pitchFamily="18" charset="0"/>
              </a:rPr>
              <a:t>4. Appearance </a:t>
            </a:r>
            <a:r>
              <a:rPr lang="en-US" b="1" dirty="0" smtClean="0"/>
              <a:t>(Transparency </a:t>
            </a:r>
            <a:r>
              <a:rPr lang="en-US" b="1" dirty="0"/>
              <a:t>and Turbidity </a:t>
            </a:r>
            <a:r>
              <a:rPr lang="en-US" b="1" dirty="0" smtClean="0"/>
              <a:t>):</a:t>
            </a:r>
            <a:endParaRPr lang="en-US" b="1" dirty="0"/>
          </a:p>
          <a:p>
            <a:pPr marL="0" indent="0">
              <a:buNone/>
            </a:pPr>
            <a:r>
              <a:rPr lang="en-US" dirty="0"/>
              <a:t>Normal appearance of urine is </a:t>
            </a:r>
            <a:r>
              <a:rPr lang="en-US" b="1" dirty="0"/>
              <a:t>clear </a:t>
            </a:r>
            <a:r>
              <a:rPr lang="en-US" dirty="0"/>
              <a:t>and abnormal </a:t>
            </a:r>
            <a:r>
              <a:rPr lang="en-US" b="1" dirty="0"/>
              <a:t>cloudy or turbid </a:t>
            </a:r>
            <a:r>
              <a:rPr lang="en-US" dirty="0"/>
              <a:t>implying to presence salt, albumin and pus cells.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04864"/>
            <a:ext cx="7344816" cy="42192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2422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836712"/>
            <a:ext cx="8229600" cy="5640288"/>
          </a:xfrm>
        </p:spPr>
        <p:txBody>
          <a:bodyPr/>
          <a:lstStyle/>
          <a:p>
            <a:pPr marL="0" indent="0">
              <a:buNone/>
            </a:pPr>
            <a:r>
              <a:rPr lang="en-US" sz="3200" b="1" dirty="0" smtClean="0">
                <a:solidFill>
                  <a:srgbClr val="0070C0"/>
                </a:solidFill>
                <a:latin typeface="Times New Roman" panose="02020603050405020304" pitchFamily="18" charset="0"/>
                <a:cs typeface="Times New Roman" panose="02020603050405020304" pitchFamily="18" charset="0"/>
              </a:rPr>
              <a:t>5- Odor</a:t>
            </a:r>
            <a:r>
              <a:rPr lang="en-US" b="1" dirty="0"/>
              <a:t>:</a:t>
            </a:r>
          </a:p>
          <a:p>
            <a:pPr>
              <a:buFont typeface="Wingdings" panose="05000000000000000000" pitchFamily="2" charset="2"/>
              <a:buChar char="Ø"/>
            </a:pPr>
            <a:r>
              <a:rPr lang="en-US" dirty="0" smtClean="0"/>
              <a:t> Fresh </a:t>
            </a:r>
            <a:r>
              <a:rPr lang="en-US" dirty="0"/>
              <a:t>normal urine has a faint aromatic odor and leaving it for a long time leads to convert urea into ammonia which has foul odor.</a:t>
            </a:r>
          </a:p>
          <a:p>
            <a:pPr>
              <a:buFont typeface="Wingdings" panose="05000000000000000000" pitchFamily="2" charset="2"/>
              <a:buChar char="Ø"/>
            </a:pPr>
            <a:r>
              <a:rPr lang="en-US" dirty="0" smtClean="0"/>
              <a:t> In </a:t>
            </a:r>
            <a:r>
              <a:rPr lang="en-US" dirty="0"/>
              <a:t>some pathological conditions, certain metabolites may be produced to give a specific odor called Fruity odor caused by the presence of ketone bodies and acetic acid in Diabetic patient's urine, however:</a:t>
            </a:r>
          </a:p>
          <a:p>
            <a:r>
              <a:rPr lang="en-US" dirty="0" smtClean="0"/>
              <a:t> </a:t>
            </a:r>
            <a:r>
              <a:rPr lang="en-US" dirty="0"/>
              <a:t>Ammonia odor urine standing for a long time.</a:t>
            </a:r>
          </a:p>
          <a:p>
            <a:r>
              <a:rPr lang="en-US" dirty="0" smtClean="0"/>
              <a:t>Offensive </a:t>
            </a:r>
            <a:r>
              <a:rPr lang="en-US" dirty="0"/>
              <a:t>or bad odor caused by Bacterial action of pus </a:t>
            </a:r>
            <a:r>
              <a:rPr lang="en-US" dirty="0" smtClean="0"/>
              <a:t>cells in urine </a:t>
            </a:r>
            <a:r>
              <a:rPr lang="en-US" dirty="0"/>
              <a:t>(UTI</a:t>
            </a:r>
            <a:r>
              <a:rPr lang="en-US" dirty="0" smtClean="0"/>
              <a:t>).</a:t>
            </a:r>
            <a:endParaRPr lang="en-US" dirty="0"/>
          </a:p>
        </p:txBody>
      </p:sp>
    </p:spTree>
    <p:extLst>
      <p:ext uri="{BB962C8B-B14F-4D97-AF65-F5344CB8AC3E}">
        <p14:creationId xmlns:p14="http://schemas.microsoft.com/office/powerpoint/2010/main" val="325308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92696"/>
            <a:ext cx="8699688" cy="6309320"/>
          </a:xfrm>
        </p:spPr>
        <p:txBody>
          <a:bodyPr/>
          <a:lstStyle/>
          <a:p>
            <a:pPr marL="0" indent="0">
              <a:buNone/>
            </a:pPr>
            <a:r>
              <a:rPr lang="en-US" dirty="0"/>
              <a:t> </a:t>
            </a:r>
            <a:r>
              <a:rPr lang="en-US" sz="2800" b="1" dirty="0">
                <a:solidFill>
                  <a:srgbClr val="0070C0"/>
                </a:solidFill>
                <a:latin typeface="Times New Roman" panose="02020603050405020304" pitchFamily="18" charset="0"/>
                <a:cs typeface="Times New Roman" panose="02020603050405020304" pitchFamily="18" charset="0"/>
              </a:rPr>
              <a:t>6- Reaction (pH</a:t>
            </a:r>
            <a:r>
              <a:rPr lang="en-US" sz="2800" b="1" dirty="0" smtClean="0">
                <a:solidFill>
                  <a:srgbClr val="0070C0"/>
                </a:solidFill>
                <a:latin typeface="Times New Roman" panose="02020603050405020304" pitchFamily="18" charset="0"/>
                <a:cs typeface="Times New Roman" panose="02020603050405020304" pitchFamily="18" charset="0"/>
              </a:rPr>
              <a:t>):</a:t>
            </a:r>
            <a:endParaRPr lang="en-US" dirty="0" smtClean="0"/>
          </a:p>
          <a:p>
            <a:pPr algn="l" rtl="0">
              <a:buFont typeface="Wingdings" panose="05000000000000000000" pitchFamily="2" charset="2"/>
              <a:buChar char="Ø"/>
            </a:pPr>
            <a:r>
              <a:rPr lang="en-US" dirty="0" smtClean="0"/>
              <a:t>   Normal: 5-7</a:t>
            </a:r>
          </a:p>
          <a:p>
            <a:pPr algn="l" rtl="0">
              <a:buFont typeface="Wingdings" panose="05000000000000000000" pitchFamily="2" charset="2"/>
              <a:buChar char="Ø"/>
            </a:pPr>
            <a:r>
              <a:rPr lang="en-US" dirty="0"/>
              <a:t> </a:t>
            </a:r>
            <a:r>
              <a:rPr lang="en-US" dirty="0" smtClean="0"/>
              <a:t>  Acidic: 4.5-5 (</a:t>
            </a:r>
            <a:r>
              <a:rPr lang="en-US" dirty="0" smtClean="0">
                <a:solidFill>
                  <a:srgbClr val="FF0000"/>
                </a:solidFill>
              </a:rPr>
              <a:t>Diabetes </a:t>
            </a:r>
            <a:r>
              <a:rPr lang="en-US" dirty="0">
                <a:solidFill>
                  <a:srgbClr val="FF0000"/>
                </a:solidFill>
              </a:rPr>
              <a:t>, precipitation of uric acid and oxalate </a:t>
            </a:r>
            <a:r>
              <a:rPr lang="en-US" dirty="0" smtClean="0">
                <a:solidFill>
                  <a:srgbClr val="FF0000"/>
                </a:solidFill>
              </a:rPr>
              <a:t>   crystals)</a:t>
            </a:r>
            <a:endParaRPr lang="en-US" dirty="0" smtClean="0"/>
          </a:p>
          <a:p>
            <a:pPr algn="l" rtl="0">
              <a:buFont typeface="Wingdings" panose="05000000000000000000" pitchFamily="2" charset="2"/>
              <a:buChar char="Ø"/>
            </a:pPr>
            <a:r>
              <a:rPr lang="en-US" dirty="0" smtClean="0"/>
              <a:t>   Basic : 7.8-8 (</a:t>
            </a:r>
            <a:r>
              <a:rPr lang="en-US" dirty="0" smtClean="0">
                <a:solidFill>
                  <a:srgbClr val="FF0000"/>
                </a:solidFill>
              </a:rPr>
              <a:t>UTI </a:t>
            </a:r>
            <a:r>
              <a:rPr lang="en-US" dirty="0">
                <a:solidFill>
                  <a:srgbClr val="FF0000"/>
                </a:solidFill>
              </a:rPr>
              <a:t>,plant nutrition ,precipitation of phosphate </a:t>
            </a:r>
            <a:r>
              <a:rPr lang="en-US" dirty="0" smtClean="0">
                <a:solidFill>
                  <a:srgbClr val="FF0000"/>
                </a:solidFill>
              </a:rPr>
              <a:t>crystals)</a:t>
            </a:r>
          </a:p>
          <a:p>
            <a:pPr algn="l" rtl="0"/>
            <a:endParaRPr lang="en-US" dirty="0" smtClean="0"/>
          </a:p>
          <a:p>
            <a:pPr algn="l" rtl="0"/>
            <a:endParaRPr lang="en-US" dirty="0" smtClean="0"/>
          </a:p>
          <a:p>
            <a:pPr algn="l" rtl="0"/>
            <a:endParaRPr lang="en-US" dirty="0" smtClean="0"/>
          </a:p>
          <a:p>
            <a:pPr algn="l" rtl="0"/>
            <a:endParaRPr lang="en-US" dirty="0" smtClean="0">
              <a:solidFill>
                <a:srgbClr val="FF0000"/>
              </a:solidFill>
            </a:endParaRPr>
          </a:p>
          <a:p>
            <a:pPr algn="l" rtl="0"/>
            <a:endParaRPr lang="en-US" dirty="0" smtClean="0"/>
          </a:p>
          <a:p>
            <a:pPr algn="l" rtl="0"/>
            <a:endParaRPr lang="ar-IQ"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356992"/>
            <a:ext cx="7920880" cy="2880320"/>
          </a:xfrm>
          <a:prstGeom prst="rect">
            <a:avLst/>
          </a:prstGeom>
        </p:spPr>
      </p:pic>
    </p:spTree>
    <p:extLst>
      <p:ext uri="{BB962C8B-B14F-4D97-AF65-F5344CB8AC3E}">
        <p14:creationId xmlns:p14="http://schemas.microsoft.com/office/powerpoint/2010/main" val="2951888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784304"/>
          </a:xfrm>
        </p:spPr>
        <p:txBody>
          <a:bodyPr>
            <a:normAutofit fontScale="92500" lnSpcReduction="10000"/>
          </a:bodyPr>
          <a:lstStyle/>
          <a:p>
            <a:pPr marL="0" indent="0">
              <a:buNone/>
            </a:pPr>
            <a:r>
              <a:rPr lang="en-US" sz="2800" b="1" dirty="0">
                <a:solidFill>
                  <a:srgbClr val="0070C0"/>
                </a:solidFill>
                <a:latin typeface="Times New Roman" panose="02020603050405020304" pitchFamily="18" charset="0"/>
                <a:cs typeface="Times New Roman" panose="02020603050405020304" pitchFamily="18" charset="0"/>
              </a:rPr>
              <a:t>7. Sugar:</a:t>
            </a:r>
          </a:p>
          <a:p>
            <a:pPr>
              <a:buFont typeface="Wingdings" panose="05000000000000000000" pitchFamily="2" charset="2"/>
              <a:buChar char="Ø"/>
            </a:pPr>
            <a:r>
              <a:rPr lang="en-US" dirty="0" smtClean="0"/>
              <a:t> The </a:t>
            </a:r>
            <a:r>
              <a:rPr lang="en-US" dirty="0"/>
              <a:t>normal level of Random blood sugar </a:t>
            </a:r>
            <a:r>
              <a:rPr lang="en-US" dirty="0" smtClean="0"/>
              <a:t>is</a:t>
            </a:r>
          </a:p>
          <a:p>
            <a:pPr marL="0" indent="0">
              <a:buNone/>
            </a:pPr>
            <a:r>
              <a:rPr lang="en-US" dirty="0" smtClean="0"/>
              <a:t> </a:t>
            </a:r>
            <a:r>
              <a:rPr lang="en-US" dirty="0"/>
              <a:t>(80-180 mg/dl), and </a:t>
            </a:r>
            <a:r>
              <a:rPr lang="en-US" b="1" dirty="0"/>
              <a:t>insulin </a:t>
            </a:r>
            <a:r>
              <a:rPr lang="en-US" dirty="0"/>
              <a:t>and </a:t>
            </a:r>
            <a:r>
              <a:rPr lang="en-US" b="1" dirty="0" smtClean="0"/>
              <a:t>kidney </a:t>
            </a:r>
            <a:r>
              <a:rPr lang="en-US" b="1" dirty="0"/>
              <a:t>threshold </a:t>
            </a:r>
            <a:r>
              <a:rPr lang="en-US" dirty="0"/>
              <a:t>is responsible for blood level control, but when blood sugar is elevated above 180 mg./dl.(Kidney threshold) the kidney plays an important role by excreting excess sugar in urine this case is associated with </a:t>
            </a:r>
            <a:r>
              <a:rPr lang="en-US" b="1" dirty="0"/>
              <a:t>Diabetes Mellitus </a:t>
            </a:r>
            <a:r>
              <a:rPr lang="en-US" dirty="0"/>
              <a:t>patients, urine sugar can be measured by using</a:t>
            </a:r>
            <a:r>
              <a:rPr lang="en-US" dirty="0" smtClean="0"/>
              <a:t>:</a:t>
            </a:r>
          </a:p>
          <a:p>
            <a:pPr marL="0" indent="0">
              <a:buNone/>
            </a:pPr>
            <a:r>
              <a:rPr lang="en-US" dirty="0">
                <a:latin typeface="Symbol"/>
              </a:rPr>
              <a:t> </a:t>
            </a:r>
            <a:r>
              <a:rPr lang="en-US" dirty="0">
                <a:latin typeface="Times New Roman"/>
              </a:rPr>
              <a:t>Benedict's Reagent</a:t>
            </a:r>
          </a:p>
          <a:p>
            <a:pPr marL="0" indent="0">
              <a:buNone/>
            </a:pPr>
            <a:r>
              <a:rPr lang="en-US" dirty="0">
                <a:latin typeface="Symbol"/>
              </a:rPr>
              <a:t> </a:t>
            </a:r>
            <a:r>
              <a:rPr lang="en-US" dirty="0">
                <a:latin typeface="Times New Roman"/>
              </a:rPr>
              <a:t>Fehling’s Reagent</a:t>
            </a:r>
          </a:p>
          <a:p>
            <a:pPr>
              <a:buFont typeface="Wingdings" panose="05000000000000000000" pitchFamily="2" charset="2"/>
              <a:buChar char="q"/>
            </a:pPr>
            <a:r>
              <a:rPr lang="en-US" b="1" dirty="0" smtClean="0">
                <a:latin typeface="Times New Roman"/>
              </a:rPr>
              <a:t> Principle</a:t>
            </a:r>
            <a:r>
              <a:rPr lang="en-US" dirty="0">
                <a:latin typeface="Times New Roman"/>
              </a:rPr>
              <a:t>: Benedict’s reagent contains CuSo4 in the presence of reducing sugars </a:t>
            </a:r>
            <a:r>
              <a:rPr lang="en-US" b="1" i="1" dirty="0">
                <a:latin typeface="Times New Roman"/>
              </a:rPr>
              <a:t>cupric ions </a:t>
            </a:r>
            <a:r>
              <a:rPr lang="en-US" dirty="0">
                <a:latin typeface="Times New Roman"/>
              </a:rPr>
              <a:t>are converted to </a:t>
            </a:r>
            <a:r>
              <a:rPr lang="en-US" b="1" i="1" dirty="0">
                <a:latin typeface="Times New Roman"/>
              </a:rPr>
              <a:t>cuprous oxide </a:t>
            </a:r>
            <a:r>
              <a:rPr lang="en-US" dirty="0">
                <a:latin typeface="Times New Roman"/>
              </a:rPr>
              <a:t>which is hastened or hurry by heating, to give the color in urine.</a:t>
            </a:r>
          </a:p>
          <a:p>
            <a:pPr>
              <a:buFont typeface="Wingdings" panose="05000000000000000000" pitchFamily="2" charset="2"/>
              <a:buChar char="q"/>
            </a:pPr>
            <a:r>
              <a:rPr lang="en-US" b="1" dirty="0" smtClean="0">
                <a:latin typeface="Times New Roman"/>
              </a:rPr>
              <a:t> Method</a:t>
            </a:r>
            <a:r>
              <a:rPr lang="en-US" dirty="0">
                <a:latin typeface="Times New Roman"/>
              </a:rPr>
              <a:t>: Takes 5ml of Benedict's reagent in a test tube, add 1 ml of urine.</a:t>
            </a:r>
          </a:p>
          <a:p>
            <a:r>
              <a:rPr lang="en-US" dirty="0">
                <a:latin typeface="Times New Roman"/>
              </a:rPr>
              <a:t>Boil the mixture and the color of urine will change as follows:</a:t>
            </a:r>
            <a:endParaRPr lang="en-US" dirty="0"/>
          </a:p>
        </p:txBody>
      </p:sp>
    </p:spTree>
    <p:extLst>
      <p:ext uri="{BB962C8B-B14F-4D97-AF65-F5344CB8AC3E}">
        <p14:creationId xmlns:p14="http://schemas.microsoft.com/office/powerpoint/2010/main" val="11075639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00990"/>
            <a:ext cx="8229600" cy="4440194"/>
          </a:xfrm>
        </p:spPr>
      </p:pic>
    </p:spTree>
    <p:extLst>
      <p:ext uri="{BB962C8B-B14F-4D97-AF65-F5344CB8AC3E}">
        <p14:creationId xmlns:p14="http://schemas.microsoft.com/office/powerpoint/2010/main" val="628101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856312"/>
          </a:xfrm>
        </p:spPr>
        <p:txBody>
          <a:bodyPr>
            <a:normAutofit fontScale="92500"/>
          </a:bodyPr>
          <a:lstStyle/>
          <a:p>
            <a:pPr marL="0" indent="0">
              <a:buNone/>
            </a:pPr>
            <a:r>
              <a:rPr lang="en-US" sz="2600" b="1" dirty="0">
                <a:solidFill>
                  <a:srgbClr val="0070C0"/>
                </a:solidFill>
                <a:latin typeface="Times New Roman" panose="02020603050405020304" pitchFamily="18" charset="0"/>
                <a:cs typeface="Times New Roman" panose="02020603050405020304" pitchFamily="18" charset="0"/>
              </a:rPr>
              <a:t>8. </a:t>
            </a:r>
            <a:r>
              <a:rPr lang="en-US" sz="2600" b="1" dirty="0" err="1">
                <a:solidFill>
                  <a:srgbClr val="0070C0"/>
                </a:solidFill>
                <a:latin typeface="Times New Roman" panose="02020603050405020304" pitchFamily="18" charset="0"/>
                <a:cs typeface="Times New Roman" panose="02020603050405020304" pitchFamily="18" charset="0"/>
              </a:rPr>
              <a:t>Keton</a:t>
            </a:r>
            <a:r>
              <a:rPr lang="en-US" sz="2600" b="1" dirty="0">
                <a:solidFill>
                  <a:srgbClr val="0070C0"/>
                </a:solidFill>
                <a:latin typeface="Times New Roman" panose="02020603050405020304" pitchFamily="18" charset="0"/>
                <a:cs typeface="Times New Roman" panose="02020603050405020304" pitchFamily="18" charset="0"/>
              </a:rPr>
              <a:t> </a:t>
            </a:r>
            <a:r>
              <a:rPr lang="en-US" sz="2600" b="1" dirty="0" smtClean="0">
                <a:solidFill>
                  <a:srgbClr val="0070C0"/>
                </a:solidFill>
                <a:latin typeface="Times New Roman" panose="02020603050405020304" pitchFamily="18" charset="0"/>
                <a:cs typeface="Times New Roman" panose="02020603050405020304" pitchFamily="18" charset="0"/>
              </a:rPr>
              <a:t>bodies:</a:t>
            </a:r>
          </a:p>
          <a:p>
            <a:pPr algn="just">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Normally</a:t>
            </a:r>
            <a:r>
              <a:rPr lang="en-US" sz="2800" dirty="0">
                <a:latin typeface="Times New Roman" panose="02020603050405020304" pitchFamily="18" charset="0"/>
                <a:cs typeface="Times New Roman" panose="02020603050405020304" pitchFamily="18" charset="0"/>
              </a:rPr>
              <a:t>, your body burns sugar for energy. But if you don't have enough sugar in cases of extreme fasting in your body for energy and people with (type 1 or type 2 diabetes) often have high ketone levels because they don't make enough insulin. Or their body doesn't respond well to insulin, and they can't use the sugar in the blood for energy</a:t>
            </a:r>
            <a:r>
              <a:rPr lang="en-US" sz="28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body burns fat instead and produces substances called ketones. The ketones end up in your blood and urine</a:t>
            </a:r>
            <a:r>
              <a:rPr lang="en-US" sz="2800" dirty="0" smtClean="0">
                <a:latin typeface="Times New Roman" panose="02020603050405020304" pitchFamily="18" charset="0"/>
                <a:cs typeface="Times New Roman" panose="02020603050405020304" pitchFamily="18" charset="0"/>
              </a:rPr>
              <a:t>.</a:t>
            </a:r>
            <a:endParaRPr lang="en-US" sz="2600" b="1" dirty="0" smtClean="0">
              <a:solidFill>
                <a:srgbClr val="0070C0"/>
              </a:solidFill>
              <a:latin typeface="Times New Roman" panose="02020603050405020304" pitchFamily="18" charset="0"/>
              <a:cs typeface="Times New Roman" panose="02020603050405020304" pitchFamily="18" charset="0"/>
            </a:endParaRPr>
          </a:p>
          <a:p>
            <a:pPr marL="0" indent="0">
              <a:lnSpc>
                <a:spcPct val="90000"/>
              </a:lnSpc>
              <a:buNone/>
            </a:pPr>
            <a:r>
              <a:rPr lang="en-US" sz="2600" b="1" dirty="0"/>
              <a:t>Test is made by </a:t>
            </a:r>
            <a:r>
              <a:rPr lang="en-US" sz="2600" b="1" dirty="0" smtClean="0"/>
              <a:t>using:</a:t>
            </a:r>
            <a:endParaRPr lang="en-US" sz="2600" b="1" dirty="0" smtClean="0">
              <a:solidFill>
                <a:srgbClr val="0070C0"/>
              </a:solidFill>
              <a:latin typeface="Times New Roman" panose="02020603050405020304" pitchFamily="18" charset="0"/>
              <a:cs typeface="Times New Roman" panose="02020603050405020304" pitchFamily="18" charset="0"/>
            </a:endParaRPr>
          </a:p>
          <a:p>
            <a:pPr lvl="0">
              <a:buClr>
                <a:srgbClr val="93A299"/>
              </a:buClr>
              <a:buFont typeface="Wingdings" panose="05000000000000000000" pitchFamily="2" charset="2"/>
              <a:buChar char="q"/>
            </a:pPr>
            <a:r>
              <a:rPr lang="en-US" dirty="0">
                <a:solidFill>
                  <a:srgbClr val="292934"/>
                </a:solidFill>
              </a:rPr>
              <a:t> </a:t>
            </a:r>
            <a:r>
              <a:rPr lang="en-US" dirty="0" smtClean="0">
                <a:solidFill>
                  <a:srgbClr val="292934"/>
                </a:solidFill>
              </a:rPr>
              <a:t>Detect </a:t>
            </a:r>
            <a:r>
              <a:rPr lang="en-US" dirty="0">
                <a:solidFill>
                  <a:srgbClr val="292934"/>
                </a:solidFill>
              </a:rPr>
              <a:t>by strip </a:t>
            </a:r>
          </a:p>
          <a:p>
            <a:pPr lvl="0">
              <a:buClr>
                <a:srgbClr val="93A299"/>
              </a:buClr>
              <a:buFont typeface="Wingdings" panose="05000000000000000000" pitchFamily="2" charset="2"/>
              <a:buChar char="q"/>
            </a:pPr>
            <a:r>
              <a:rPr lang="en-US" dirty="0" smtClean="0">
                <a:solidFill>
                  <a:srgbClr val="292934"/>
                </a:solidFill>
              </a:rPr>
              <a:t> </a:t>
            </a:r>
            <a:r>
              <a:rPr lang="en-US" dirty="0" err="1" smtClean="0">
                <a:solidFill>
                  <a:srgbClr val="292934"/>
                </a:solidFill>
              </a:rPr>
              <a:t>Rotheras</a:t>
            </a:r>
            <a:r>
              <a:rPr lang="en-US" dirty="0" smtClean="0">
                <a:solidFill>
                  <a:srgbClr val="292934"/>
                </a:solidFill>
              </a:rPr>
              <a:t> </a:t>
            </a:r>
            <a:r>
              <a:rPr lang="en-US" dirty="0">
                <a:solidFill>
                  <a:srgbClr val="292934"/>
                </a:solidFill>
              </a:rPr>
              <a:t>test Appear in sever diabetes ,dehydration ,bad nutrition, vomiting</a:t>
            </a:r>
          </a:p>
          <a:p>
            <a:pPr marL="0" indent="0">
              <a:lnSpc>
                <a:spcPct val="90000"/>
              </a:lnSpc>
              <a:buNone/>
            </a:pPr>
            <a:endParaRPr lang="en-US" sz="26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2893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712296"/>
          </a:xfrm>
        </p:spPr>
        <p:txBody>
          <a:bodyPr>
            <a:normAutofit lnSpcReduction="10000"/>
          </a:bodyPr>
          <a:lstStyle/>
          <a:p>
            <a:endParaRPr lang="en-US" dirty="0"/>
          </a:p>
          <a:p>
            <a:pPr algn="just">
              <a:buFont typeface="Wingdings" panose="05000000000000000000" pitchFamily="2" charset="2"/>
              <a:buChar char="q"/>
            </a:pPr>
            <a:r>
              <a:rPr lang="en-US" dirty="0"/>
              <a:t> </a:t>
            </a:r>
            <a:r>
              <a:rPr lang="en-US" b="1" dirty="0">
                <a:latin typeface="Times New Roman" panose="02020603050405020304" pitchFamily="18" charset="0"/>
                <a:cs typeface="Times New Roman" panose="02020603050405020304" pitchFamily="18" charset="0"/>
              </a:rPr>
              <a:t>Urine </a:t>
            </a:r>
            <a:r>
              <a:rPr lang="en-US" dirty="0">
                <a:latin typeface="Times New Roman" panose="02020603050405020304" pitchFamily="18" charset="0"/>
                <a:cs typeface="Times New Roman" panose="02020603050405020304" pitchFamily="18" charset="0"/>
              </a:rPr>
              <a:t>(from Latin </a:t>
            </a:r>
            <a:r>
              <a:rPr lang="en-US" dirty="0" err="1">
                <a:latin typeface="Times New Roman" panose="02020603050405020304" pitchFamily="18" charset="0"/>
                <a:cs typeface="Times New Roman" panose="02020603050405020304" pitchFamily="18" charset="0"/>
              </a:rPr>
              <a:t>Urina</a:t>
            </a:r>
            <a:r>
              <a:rPr lang="en-US" dirty="0">
                <a:latin typeface="Times New Roman" panose="02020603050405020304" pitchFamily="18" charset="0"/>
                <a:cs typeface="Times New Roman" panose="02020603050405020304" pitchFamily="18" charset="0"/>
              </a:rPr>
              <a:t>), is normally sterile liquid by-product of the body secreted by the kidneys and excreted through the urethra through a process called urination. The specifications of urine and its contents are an important indicators reflects the normal or pathological of physiological state of the body. </a:t>
            </a:r>
            <a:endParaRPr 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Normal </a:t>
            </a:r>
            <a:r>
              <a:rPr lang="en-US" dirty="0">
                <a:latin typeface="Times New Roman" panose="02020603050405020304" pitchFamily="18" charset="0"/>
                <a:cs typeface="Times New Roman" panose="02020603050405020304" pitchFamily="18" charset="0"/>
              </a:rPr>
              <a:t>urine is sterile and contains no bacteria, viruses, or fungi. Urine is a mixture of water and chemicals, proteins, or electrolytes such as: </a:t>
            </a:r>
            <a:endParaRPr lang="en-US" dirty="0"/>
          </a:p>
          <a:p>
            <a:r>
              <a:rPr lang="en-US" dirty="0"/>
              <a:t>sodium </a:t>
            </a:r>
          </a:p>
          <a:p>
            <a:r>
              <a:rPr lang="en-US" dirty="0" smtClean="0"/>
              <a:t> </a:t>
            </a:r>
            <a:r>
              <a:rPr lang="en-US" dirty="0"/>
              <a:t>potassium </a:t>
            </a:r>
          </a:p>
          <a:p>
            <a:r>
              <a:rPr lang="en-US" dirty="0" smtClean="0"/>
              <a:t> </a:t>
            </a:r>
            <a:r>
              <a:rPr lang="en-US" dirty="0"/>
              <a:t>urea, which is formed when protein breaks down </a:t>
            </a:r>
          </a:p>
          <a:p>
            <a:r>
              <a:rPr lang="en-US" dirty="0" smtClean="0"/>
              <a:t> </a:t>
            </a:r>
            <a:r>
              <a:rPr lang="en-US" dirty="0" err="1"/>
              <a:t>creatinine</a:t>
            </a:r>
            <a:r>
              <a:rPr lang="en-US" dirty="0"/>
              <a:t>, which is formed when muscles break down </a:t>
            </a:r>
          </a:p>
          <a:p>
            <a:r>
              <a:rPr lang="en-US" dirty="0" smtClean="0"/>
              <a:t> </a:t>
            </a:r>
            <a:r>
              <a:rPr lang="en-US" dirty="0"/>
              <a:t>other chemical compounds </a:t>
            </a:r>
          </a:p>
          <a:p>
            <a:pPr marL="0" indent="0" algn="just">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7453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412776"/>
            <a:ext cx="6913463" cy="2091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4005064"/>
            <a:ext cx="8705850"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7088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0800" y="1600200"/>
            <a:ext cx="6502400" cy="4876800"/>
          </a:xfrm>
        </p:spPr>
      </p:pic>
    </p:spTree>
    <p:extLst>
      <p:ext uri="{BB962C8B-B14F-4D97-AF65-F5344CB8AC3E}">
        <p14:creationId xmlns:p14="http://schemas.microsoft.com/office/powerpoint/2010/main" val="36795911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784304"/>
          </a:xfrm>
        </p:spPr>
        <p:txBody>
          <a:bodyPr/>
          <a:lstStyle/>
          <a:p>
            <a:pPr marL="0" indent="0">
              <a:buNone/>
            </a:pPr>
            <a:r>
              <a:rPr lang="en-US" b="1" dirty="0">
                <a:solidFill>
                  <a:srgbClr val="0070C0"/>
                </a:solidFill>
                <a:latin typeface="Times New Roman" panose="02020603050405020304" pitchFamily="18" charset="0"/>
                <a:cs typeface="Times New Roman" panose="02020603050405020304" pitchFamily="18" charset="0"/>
              </a:rPr>
              <a:t>9. Protein (Albumin):</a:t>
            </a:r>
          </a:p>
          <a:p>
            <a:pPr marL="0" indent="0">
              <a:buNone/>
            </a:pPr>
            <a:r>
              <a:rPr lang="en-US" b="1" dirty="0" smtClean="0"/>
              <a:t> Proteinuria </a:t>
            </a:r>
            <a:r>
              <a:rPr lang="en-US" b="1" dirty="0"/>
              <a:t>is</a:t>
            </a:r>
            <a:r>
              <a:rPr lang="en-US" dirty="0"/>
              <a:t>: The presence of protein in the urine and include these five types of protein:</a:t>
            </a:r>
          </a:p>
          <a:p>
            <a:pPr marL="0" indent="0">
              <a:buNone/>
            </a:pPr>
            <a:r>
              <a:rPr lang="en-US" dirty="0" smtClean="0"/>
              <a:t> 1-Albumine</a:t>
            </a:r>
            <a:endParaRPr lang="en-US" dirty="0"/>
          </a:p>
          <a:p>
            <a:pPr marL="0" indent="0">
              <a:buNone/>
            </a:pPr>
            <a:r>
              <a:rPr lang="en-US" dirty="0" smtClean="0"/>
              <a:t> 2-Globuline</a:t>
            </a:r>
            <a:endParaRPr lang="en-US" dirty="0"/>
          </a:p>
          <a:p>
            <a:pPr marL="0" indent="0">
              <a:buNone/>
            </a:pPr>
            <a:r>
              <a:rPr lang="en-US" dirty="0" smtClean="0"/>
              <a:t> 3-Mucine</a:t>
            </a:r>
            <a:endParaRPr lang="en-US" dirty="0"/>
          </a:p>
          <a:p>
            <a:pPr marL="0" indent="0">
              <a:buNone/>
            </a:pPr>
            <a:r>
              <a:rPr lang="en-US" dirty="0" smtClean="0"/>
              <a:t> 4-Haemoglobin</a:t>
            </a:r>
            <a:endParaRPr lang="en-US" dirty="0"/>
          </a:p>
          <a:p>
            <a:pPr marL="0" indent="0">
              <a:buNone/>
            </a:pPr>
            <a:r>
              <a:rPr lang="en-US" dirty="0" smtClean="0"/>
              <a:t> 5-Bence-Jones </a:t>
            </a:r>
            <a:r>
              <a:rPr lang="en-US" dirty="0"/>
              <a:t>protein (It appears only in people with bone cancer)</a:t>
            </a:r>
          </a:p>
        </p:txBody>
      </p:sp>
    </p:spTree>
    <p:extLst>
      <p:ext uri="{BB962C8B-B14F-4D97-AF65-F5344CB8AC3E}">
        <p14:creationId xmlns:p14="http://schemas.microsoft.com/office/powerpoint/2010/main" val="4012684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784304"/>
          </a:xfrm>
        </p:spPr>
        <p:txBody>
          <a:bodyPr>
            <a:normAutofit lnSpcReduction="10000"/>
          </a:bodyPr>
          <a:lstStyle/>
          <a:p>
            <a:pPr marL="0" indent="0">
              <a:buNone/>
            </a:pPr>
            <a:r>
              <a:rPr lang="en-US" dirty="0"/>
              <a:t>Proteinuria is classified into three types according to origin of protein in urine:</a:t>
            </a:r>
          </a:p>
          <a:p>
            <a:pPr marL="0" indent="0">
              <a:buNone/>
            </a:pPr>
            <a:r>
              <a:rPr lang="en-US" dirty="0" smtClean="0"/>
              <a:t> 1- </a:t>
            </a:r>
            <a:r>
              <a:rPr lang="en-US" b="1" dirty="0"/>
              <a:t>Accidental proteinuria</a:t>
            </a:r>
            <a:r>
              <a:rPr lang="en-US" dirty="0"/>
              <a:t>: It is found in contaminated urine with other condition such as hemorrhage in the urinary tract (menses), Vaginal or urethral secretions. This type of proteinuria is not due to kidney disease.</a:t>
            </a:r>
          </a:p>
          <a:p>
            <a:pPr marL="0" indent="0">
              <a:buNone/>
            </a:pPr>
            <a:r>
              <a:rPr lang="en-US" dirty="0" smtClean="0"/>
              <a:t> 2- </a:t>
            </a:r>
            <a:r>
              <a:rPr lang="en-US" b="1" dirty="0"/>
              <a:t>Functional proteinuria </a:t>
            </a:r>
            <a:r>
              <a:rPr lang="en-US" dirty="0"/>
              <a:t>any proteinuria that is not due to renal disease, such as orthostatic proteinuria, or the transient proteinuria of pregnancy, or produced by eating of certain foods, or occurring as a result of vigorous and prolonged exercise of the lower limbs also called athletic proteinuria.</a:t>
            </a:r>
          </a:p>
          <a:p>
            <a:pPr marL="0" indent="0">
              <a:buNone/>
            </a:pPr>
            <a:r>
              <a:rPr lang="en-US" dirty="0" smtClean="0"/>
              <a:t> 3- </a:t>
            </a:r>
            <a:r>
              <a:rPr lang="en-US" b="1" dirty="0"/>
              <a:t>Organic Proteinuria (Glomerular proteinuria) </a:t>
            </a:r>
            <a:r>
              <a:rPr lang="en-US" dirty="0"/>
              <a:t>the most common kind of proteinuria, being due to Kidney disease and abnormal permeability of the glomerular capillaries to protein.</a:t>
            </a:r>
          </a:p>
        </p:txBody>
      </p:sp>
    </p:spTree>
    <p:extLst>
      <p:ext uri="{BB962C8B-B14F-4D97-AF65-F5344CB8AC3E}">
        <p14:creationId xmlns:p14="http://schemas.microsoft.com/office/powerpoint/2010/main" val="27103358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764704"/>
            <a:ext cx="8363272" cy="5712296"/>
          </a:xfrm>
        </p:spPr>
        <p:txBody>
          <a:bodyPr/>
          <a:lstStyle/>
          <a:p>
            <a:pPr marL="0" indent="0">
              <a:buNone/>
            </a:pPr>
            <a:r>
              <a:rPr lang="en-US" b="1" dirty="0"/>
              <a:t>Test is made by using:</a:t>
            </a:r>
            <a:endParaRPr lang="en-US" b="1" dirty="0">
              <a:solidFill>
                <a:srgbClr val="0070C0"/>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q"/>
            </a:pPr>
            <a:r>
              <a:rPr lang="en-US" dirty="0" smtClean="0">
                <a:solidFill>
                  <a:srgbClr val="0C0C0C"/>
                </a:solidFill>
              </a:rPr>
              <a:t> By </a:t>
            </a:r>
            <a:r>
              <a:rPr lang="en-US" dirty="0">
                <a:solidFill>
                  <a:srgbClr val="FF0000"/>
                </a:solidFill>
              </a:rPr>
              <a:t>sinking strip </a:t>
            </a:r>
            <a:r>
              <a:rPr lang="en-US" dirty="0">
                <a:solidFill>
                  <a:srgbClr val="0C0C0C"/>
                </a:solidFill>
              </a:rPr>
              <a:t>(change in color </a:t>
            </a:r>
            <a:r>
              <a:rPr lang="en-US" dirty="0" smtClean="0">
                <a:solidFill>
                  <a:srgbClr val="0C0C0C"/>
                </a:solidFill>
              </a:rPr>
              <a:t>)</a:t>
            </a:r>
          </a:p>
          <a:p>
            <a:pPr>
              <a:buFont typeface="Wingdings" panose="05000000000000000000" pitchFamily="2" charset="2"/>
              <a:buChar char="q"/>
            </a:pPr>
            <a:r>
              <a:rPr lang="en-US" dirty="0" smtClean="0">
                <a:solidFill>
                  <a:srgbClr val="0C0C0C"/>
                </a:solidFill>
              </a:rPr>
              <a:t> Or </a:t>
            </a:r>
            <a:r>
              <a:rPr lang="en-US" dirty="0">
                <a:solidFill>
                  <a:srgbClr val="0C0C0C"/>
                </a:solidFill>
              </a:rPr>
              <a:t>by adding 3 drop of </a:t>
            </a:r>
            <a:r>
              <a:rPr lang="en-US" dirty="0" err="1">
                <a:solidFill>
                  <a:srgbClr val="FF0000"/>
                </a:solidFill>
              </a:rPr>
              <a:t>sulphosalicylic</a:t>
            </a:r>
            <a:r>
              <a:rPr lang="en-US" dirty="0">
                <a:solidFill>
                  <a:srgbClr val="FF0000"/>
                </a:solidFill>
              </a:rPr>
              <a:t> acid </a:t>
            </a:r>
            <a:r>
              <a:rPr lang="en-US" dirty="0">
                <a:solidFill>
                  <a:srgbClr val="0C0C0C"/>
                </a:solidFill>
              </a:rPr>
              <a:t>to 5 ml of urine (precipitate</a:t>
            </a:r>
            <a:r>
              <a:rPr lang="en-US" dirty="0" smtClean="0">
                <a:solidFill>
                  <a:srgbClr val="0C0C0C"/>
                </a:solidFill>
              </a:rPr>
              <a:t>)</a:t>
            </a:r>
          </a:p>
          <a:p>
            <a:pPr marL="0" indent="0">
              <a:buNone/>
            </a:pPr>
            <a:endParaRPr lang="en-US" dirty="0" smtClean="0">
              <a:solidFill>
                <a:srgbClr val="0C0C0C"/>
              </a:solidFill>
            </a:endParaRPr>
          </a:p>
          <a:p>
            <a:pPr marL="0" indent="0">
              <a:buNone/>
            </a:pPr>
            <a:endParaRPr lang="ar-IQ" dirty="0">
              <a:solidFill>
                <a:srgbClr val="0C0C0C"/>
              </a:solidFill>
            </a:endParaRPr>
          </a:p>
          <a:p>
            <a:pPr lvl="0"/>
            <a:endParaRPr lang="en-US" dirty="0">
              <a:solidFill>
                <a:srgbClr val="0C0C0C"/>
              </a:solidFill>
            </a:endParaRP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852936"/>
            <a:ext cx="7920880"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5953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908720"/>
            <a:ext cx="7776864"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8532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928320"/>
          </a:xfrm>
        </p:spPr>
        <p:txBody>
          <a:bodyPr>
            <a:normAutofit/>
          </a:bodyPr>
          <a:lstStyle/>
          <a:p>
            <a:pPr marL="0" indent="0">
              <a:buNone/>
            </a:pPr>
            <a:r>
              <a:rPr lang="en-US" b="1" dirty="0">
                <a:solidFill>
                  <a:srgbClr val="0070C0"/>
                </a:solidFill>
                <a:latin typeface="Times New Roman" panose="02020603050405020304" pitchFamily="18" charset="0"/>
                <a:cs typeface="Times New Roman" panose="02020603050405020304" pitchFamily="18" charset="0"/>
              </a:rPr>
              <a:t>10- </a:t>
            </a:r>
            <a:r>
              <a:rPr lang="en-US" b="1" dirty="0" smtClean="0">
                <a:solidFill>
                  <a:srgbClr val="0070C0"/>
                </a:solidFill>
                <a:latin typeface="Times New Roman" panose="02020603050405020304" pitchFamily="18" charset="0"/>
                <a:cs typeface="Times New Roman" panose="02020603050405020304" pitchFamily="18" charset="0"/>
              </a:rPr>
              <a:t>Bilirubin and </a:t>
            </a:r>
            <a:r>
              <a:rPr lang="en-US" b="1" dirty="0" err="1">
                <a:solidFill>
                  <a:srgbClr val="0070C0"/>
                </a:solidFill>
                <a:latin typeface="Times New Roman" panose="02020603050405020304" pitchFamily="18" charset="0"/>
                <a:cs typeface="Times New Roman" panose="02020603050405020304" pitchFamily="18" charset="0"/>
              </a:rPr>
              <a:t>Bilirubinuria</a:t>
            </a:r>
            <a:r>
              <a:rPr lang="en-US" sz="2000" dirty="0" smtClean="0">
                <a:solidFill>
                  <a:srgbClr val="000000"/>
                </a:solidFill>
                <a:latin typeface="Times New Roman" panose="02020603050405020304" pitchFamily="18" charset="0"/>
                <a:cs typeface="Times New Roman" panose="02020603050405020304" pitchFamily="18" charset="0"/>
              </a:rPr>
              <a:t>: </a:t>
            </a:r>
          </a:p>
          <a:p>
            <a:pPr marL="0" indent="0">
              <a:buNone/>
            </a:pPr>
            <a:r>
              <a:rPr lang="en-US" sz="2000" dirty="0" smtClean="0">
                <a:solidFill>
                  <a:srgbClr val="000000"/>
                </a:solidFill>
                <a:latin typeface="Times New Roman" panose="02020603050405020304" pitchFamily="18" charset="0"/>
                <a:cs typeface="Times New Roman" panose="02020603050405020304" pitchFamily="18" charset="0"/>
              </a:rPr>
              <a:t>It is </a:t>
            </a:r>
            <a:r>
              <a:rPr lang="en-US" sz="2000" dirty="0">
                <a:solidFill>
                  <a:srgbClr val="000000"/>
                </a:solidFill>
                <a:latin typeface="Times New Roman" panose="02020603050405020304" pitchFamily="18" charset="0"/>
                <a:cs typeface="Times New Roman" panose="02020603050405020304" pitchFamily="18" charset="0"/>
              </a:rPr>
              <a:t>the presence of bile pigments (Bilirubin and </a:t>
            </a:r>
            <a:r>
              <a:rPr lang="en-US" sz="2000" dirty="0" err="1">
                <a:solidFill>
                  <a:srgbClr val="000000"/>
                </a:solidFill>
                <a:latin typeface="Times New Roman" panose="02020603050405020304" pitchFamily="18" charset="0"/>
                <a:cs typeface="Times New Roman" panose="02020603050405020304" pitchFamily="18" charset="0"/>
              </a:rPr>
              <a:t>Urubilinogen</a:t>
            </a:r>
            <a:r>
              <a:rPr lang="en-US" sz="2000" dirty="0">
                <a:solidFill>
                  <a:srgbClr val="000000"/>
                </a:solidFill>
                <a:latin typeface="Times New Roman" panose="02020603050405020304" pitchFamily="18" charset="0"/>
                <a:cs typeface="Times New Roman" panose="02020603050405020304" pitchFamily="18" charset="0"/>
              </a:rPr>
              <a:t>) in the urine. </a:t>
            </a:r>
          </a:p>
          <a:p>
            <a:pPr marL="0" indent="0">
              <a:buNone/>
            </a:pPr>
            <a:r>
              <a:rPr lang="en-US" sz="2000" b="1" dirty="0">
                <a:solidFill>
                  <a:srgbClr val="000000"/>
                </a:solidFill>
                <a:latin typeface="Times New Roman" panose="02020603050405020304" pitchFamily="18" charset="0"/>
                <a:cs typeface="Times New Roman" panose="02020603050405020304" pitchFamily="18" charset="0"/>
              </a:rPr>
              <a:t>Causes</a:t>
            </a:r>
            <a:r>
              <a:rPr lang="en-US" sz="2000" dirty="0">
                <a:solidFill>
                  <a:srgbClr val="000000"/>
                </a:solidFill>
                <a:latin typeface="Times New Roman" panose="02020603050405020304" pitchFamily="18" charset="0"/>
                <a:cs typeface="Times New Roman" panose="02020603050405020304" pitchFamily="18" charset="0"/>
              </a:rPr>
              <a:t>: Liver diseases or injury, viral hepatitis and Obstruction to biliary duct</a:t>
            </a:r>
            <a:r>
              <a:rPr lang="en-US" sz="2000" dirty="0">
                <a:solidFill>
                  <a:srgbClr val="1D4893"/>
                </a:solidFill>
                <a:latin typeface="Times New Roman" panose="02020603050405020304" pitchFamily="18" charset="0"/>
                <a:cs typeface="Times New Roman" panose="02020603050405020304" pitchFamily="18" charset="0"/>
              </a:rPr>
              <a:t>. </a:t>
            </a:r>
          </a:p>
          <a:p>
            <a:pPr marL="0" indent="0">
              <a:buNone/>
            </a:pPr>
            <a:r>
              <a:rPr lang="en-US" sz="2000" b="1" dirty="0" smtClean="0">
                <a:solidFill>
                  <a:srgbClr val="000000"/>
                </a:solidFill>
                <a:latin typeface="Times New Roman" panose="02020603050405020304" pitchFamily="18" charset="0"/>
                <a:cs typeface="Times New Roman" panose="02020603050405020304" pitchFamily="18" charset="0"/>
              </a:rPr>
              <a:t>Test Method </a:t>
            </a:r>
            <a:r>
              <a:rPr lang="en-US" sz="2000" dirty="0"/>
              <a:t>Detect by the same strip</a:t>
            </a:r>
          </a:p>
          <a:p>
            <a:pPr marL="0" indent="0">
              <a:buNone/>
            </a:pPr>
            <a:endParaRPr lang="en-US" sz="2000" dirty="0" smtClean="0">
              <a:solidFill>
                <a:srgbClr val="1D4893"/>
              </a:solidFill>
              <a:latin typeface="Times New Roman" panose="02020603050405020304" pitchFamily="18" charset="0"/>
              <a:cs typeface="Times New Roman" panose="02020603050405020304" pitchFamily="18" charset="0"/>
            </a:endParaRPr>
          </a:p>
          <a:p>
            <a:pPr marL="0" indent="0">
              <a:buNone/>
            </a:pPr>
            <a:endParaRPr lang="en-US" sz="2000" dirty="0">
              <a:solidFill>
                <a:srgbClr val="00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2379365"/>
            <a:ext cx="3876599" cy="113117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2379365"/>
            <a:ext cx="2232248" cy="126565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3717032"/>
            <a:ext cx="7056784" cy="1318741"/>
          </a:xfrm>
          <a:prstGeom prst="rect">
            <a:avLst/>
          </a:prstGeom>
        </p:spPr>
      </p:pic>
    </p:spTree>
    <p:extLst>
      <p:ext uri="{BB962C8B-B14F-4D97-AF65-F5344CB8AC3E}">
        <p14:creationId xmlns:p14="http://schemas.microsoft.com/office/powerpoint/2010/main" val="1060688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8964488" cy="6858000"/>
          </a:xfrm>
        </p:spPr>
      </p:pic>
    </p:spTree>
    <p:extLst>
      <p:ext uri="{BB962C8B-B14F-4D97-AF65-F5344CB8AC3E}">
        <p14:creationId xmlns:p14="http://schemas.microsoft.com/office/powerpoint/2010/main" val="12084565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784304"/>
          </a:xfrm>
        </p:spPr>
        <p:txBody>
          <a:bodyPr/>
          <a:lstStyle/>
          <a:p>
            <a:pPr marL="0" indent="0">
              <a:buNone/>
            </a:pPr>
            <a:r>
              <a:rPr lang="en-US" sz="3200" b="1" dirty="0">
                <a:latin typeface="Times New Roman" panose="02020603050405020304" pitchFamily="18" charset="0"/>
                <a:cs typeface="Times New Roman" panose="02020603050405020304" pitchFamily="18" charset="0"/>
              </a:rPr>
              <a:t>General Stool examination</a:t>
            </a:r>
          </a:p>
          <a:p>
            <a:pPr>
              <a:buFont typeface="Wingdings" panose="05000000000000000000" pitchFamily="2" charset="2"/>
              <a:buChar char="Ø"/>
            </a:pPr>
            <a:r>
              <a:rPr lang="en-US" dirty="0" smtClean="0"/>
              <a:t> General </a:t>
            </a:r>
            <a:r>
              <a:rPr lang="en-US" dirty="0"/>
              <a:t>Stool Examination (GSE) is carried out in laboratories for various diagnostic purposes. </a:t>
            </a: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r>
              <a:rPr lang="en-US" dirty="0" smtClean="0"/>
              <a:t> Examination </a:t>
            </a:r>
            <a:r>
              <a:rPr lang="en-US" dirty="0"/>
              <a:t>of stool is very helpful in the diagnosis of disease of the gastrointestinal tract. </a:t>
            </a: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r>
              <a:rPr lang="en-US" dirty="0" smtClean="0"/>
              <a:t> Mostly </a:t>
            </a:r>
            <a:r>
              <a:rPr lang="en-US" dirty="0"/>
              <a:t>a clean container which does not contain any detergent or disinfectant is sufficient for all types of stool examinations including stool culture. It consist the following tests</a:t>
            </a:r>
          </a:p>
        </p:txBody>
      </p:sp>
    </p:spTree>
    <p:extLst>
      <p:ext uri="{BB962C8B-B14F-4D97-AF65-F5344CB8AC3E}">
        <p14:creationId xmlns:p14="http://schemas.microsoft.com/office/powerpoint/2010/main" val="3512817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712296"/>
          </a:xfrm>
        </p:spPr>
        <p:txBody>
          <a:bodyPr/>
          <a:lstStyle/>
          <a:p>
            <a:pPr marL="0" indent="0">
              <a:buNone/>
            </a:pPr>
            <a:r>
              <a:rPr lang="en-US" b="1" dirty="0" smtClean="0"/>
              <a:t>A- PHYSICAL </a:t>
            </a:r>
            <a:r>
              <a:rPr lang="en-US" b="1" dirty="0"/>
              <a:t>EXAMINATION OF STOOL</a:t>
            </a:r>
            <a:r>
              <a:rPr lang="en-US" b="1" dirty="0" smtClean="0"/>
              <a:t>:</a:t>
            </a:r>
          </a:p>
          <a:p>
            <a:pPr marL="0" indent="0">
              <a:buNone/>
            </a:pPr>
            <a:endParaRPr lang="en-US" b="1" dirty="0"/>
          </a:p>
          <a:p>
            <a:pPr marL="0" indent="0" algn="just">
              <a:buNone/>
            </a:pPr>
            <a:r>
              <a:rPr lang="en-US" dirty="0"/>
              <a:t>Sample should be examined immediately after collection. Samples left standing prolonged will deteriorate helminthes, Ovum, other parasites and increase the numbers of </a:t>
            </a:r>
            <a:r>
              <a:rPr lang="en-US" dirty="0" err="1"/>
              <a:t>monilia</a:t>
            </a:r>
            <a:r>
              <a:rPr lang="en-US" dirty="0"/>
              <a:t> and bacteria which gives wrong results, </a:t>
            </a:r>
            <a:r>
              <a:rPr lang="en-US" dirty="0" smtClean="0"/>
              <a:t>however </a:t>
            </a:r>
            <a:r>
              <a:rPr lang="en-US" dirty="0"/>
              <a:t>the following aspects of stool should be examined</a:t>
            </a:r>
            <a:r>
              <a:rPr lang="en-US" dirty="0" smtClean="0"/>
              <a:t>:</a:t>
            </a:r>
          </a:p>
          <a:p>
            <a:pPr marL="0" indent="0" algn="just">
              <a:buNone/>
            </a:pPr>
            <a:endParaRPr lang="en-US" dirty="0" smtClean="0"/>
          </a:p>
          <a:p>
            <a:pPr marL="0" indent="0" algn="just">
              <a:buNone/>
            </a:pPr>
            <a:endParaRPr lang="en-US" dirty="0"/>
          </a:p>
        </p:txBody>
      </p:sp>
    </p:spTree>
    <p:extLst>
      <p:ext uri="{BB962C8B-B14F-4D97-AF65-F5344CB8AC3E}">
        <p14:creationId xmlns:p14="http://schemas.microsoft.com/office/powerpoint/2010/main" val="3281902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784304"/>
          </a:xfrm>
        </p:spPr>
        <p:txBody>
          <a:bodyPr/>
          <a:lstStyle/>
          <a:p>
            <a:endParaRPr lang="en-US" dirty="0"/>
          </a:p>
          <a:p>
            <a:pPr>
              <a:buFont typeface="Wingdings" panose="05000000000000000000" pitchFamily="2" charset="2"/>
              <a:buChar char="q"/>
            </a:pPr>
            <a:r>
              <a:rPr lang="en-US" dirty="0"/>
              <a:t> </a:t>
            </a:r>
            <a:r>
              <a:rPr lang="en-US" dirty="0" smtClean="0"/>
              <a:t>Urine </a:t>
            </a:r>
            <a:r>
              <a:rPr lang="en-US" dirty="0"/>
              <a:t>analysis include many laboratory test, and the most common are: </a:t>
            </a:r>
          </a:p>
          <a:p>
            <a:pPr marL="0" indent="0">
              <a:buNone/>
            </a:pPr>
            <a:r>
              <a:rPr lang="en-US" dirty="0" smtClean="0"/>
              <a:t> 1- </a:t>
            </a:r>
            <a:r>
              <a:rPr lang="en-US" dirty="0"/>
              <a:t>General Urine Examination (GUE). </a:t>
            </a:r>
          </a:p>
          <a:p>
            <a:pPr marL="0" indent="0">
              <a:buNone/>
            </a:pPr>
            <a:r>
              <a:rPr lang="en-US" dirty="0" smtClean="0"/>
              <a:t> 2- </a:t>
            </a:r>
            <a:r>
              <a:rPr lang="en-US" dirty="0"/>
              <a:t>Urine for Culture and Sensitivity test (urine for c/s). </a:t>
            </a:r>
          </a:p>
          <a:p>
            <a:pPr marL="0" indent="0">
              <a:buNone/>
            </a:pPr>
            <a:r>
              <a:rPr lang="en-US" dirty="0" smtClean="0"/>
              <a:t> 3- </a:t>
            </a:r>
            <a:r>
              <a:rPr lang="en-US" dirty="0"/>
              <a:t>Urine biochemical tests. </a:t>
            </a:r>
          </a:p>
          <a:p>
            <a:pPr marL="0" indent="0">
              <a:buNone/>
            </a:pPr>
            <a:r>
              <a:rPr lang="en-US" dirty="0" smtClean="0"/>
              <a:t> 4- </a:t>
            </a:r>
            <a:r>
              <a:rPr lang="en-US" dirty="0"/>
              <a:t>Urine cytology and may other special tests. </a:t>
            </a:r>
          </a:p>
          <a:p>
            <a:endParaRPr lang="en-US" dirty="0"/>
          </a:p>
        </p:txBody>
      </p:sp>
    </p:spTree>
    <p:extLst>
      <p:ext uri="{BB962C8B-B14F-4D97-AF65-F5344CB8AC3E}">
        <p14:creationId xmlns:p14="http://schemas.microsoft.com/office/powerpoint/2010/main" val="12105721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784304"/>
          </a:xfrm>
        </p:spPr>
        <p:txBody>
          <a:bodyPr/>
          <a:lstStyle/>
          <a:p>
            <a:pPr marL="0" indent="0">
              <a:buNone/>
            </a:pPr>
            <a:r>
              <a:rPr lang="en-US" b="1" dirty="0" smtClean="0">
                <a:latin typeface="Times New Roman"/>
              </a:rPr>
              <a:t>1- Quantity</a:t>
            </a:r>
            <a:r>
              <a:rPr lang="en-US" b="1" dirty="0">
                <a:latin typeface="Times New Roman"/>
              </a:rPr>
              <a:t>: </a:t>
            </a:r>
            <a:r>
              <a:rPr lang="en-US" dirty="0">
                <a:latin typeface="Times New Roman"/>
              </a:rPr>
              <a:t>the adult person excretions about 150-250 gm. /day of feces, about (1/3- 1/2) of feces dry weight is bacteria</a:t>
            </a:r>
            <a:r>
              <a:rPr lang="en-US" dirty="0" smtClean="0">
                <a:latin typeface="Times New Roman"/>
              </a:rPr>
              <a:t>.</a:t>
            </a:r>
          </a:p>
          <a:p>
            <a:pPr marL="0" indent="0">
              <a:buNone/>
            </a:pPr>
            <a:endParaRPr lang="en-US" dirty="0">
              <a:latin typeface="Times New Roman"/>
            </a:endParaRPr>
          </a:p>
          <a:p>
            <a:pPr marL="0" indent="0">
              <a:buNone/>
            </a:pPr>
            <a:r>
              <a:rPr lang="en-US" b="1" dirty="0" smtClean="0">
                <a:latin typeface="Times New Roman"/>
              </a:rPr>
              <a:t>2- </a:t>
            </a:r>
            <a:r>
              <a:rPr lang="en-US" b="1" dirty="0">
                <a:latin typeface="Times New Roman"/>
              </a:rPr>
              <a:t>Consistency and form: </a:t>
            </a:r>
            <a:r>
              <a:rPr lang="en-US" dirty="0">
                <a:latin typeface="Times New Roman"/>
              </a:rPr>
              <a:t>Normal stool is well formed. But in constipation (Dehydration) the stool is solid (Hard) and the semi-solid (soft or loose) seen when taking certain medications and laxatives. In abnormal cases such as diarrhea and dysentery the stool appear liquid, or watery in nature. In cholera the stools have a rice water appearance. In cases of </a:t>
            </a:r>
            <a:r>
              <a:rPr lang="en-US" dirty="0" err="1">
                <a:latin typeface="Times New Roman"/>
              </a:rPr>
              <a:t>malabsorption</a:t>
            </a:r>
            <a:r>
              <a:rPr lang="en-US" dirty="0">
                <a:latin typeface="Times New Roman"/>
              </a:rPr>
              <a:t> of fats the stools are pale bulky and semi-solid.</a:t>
            </a:r>
            <a:endParaRPr lang="en-US" dirty="0"/>
          </a:p>
        </p:txBody>
      </p:sp>
    </p:spTree>
    <p:extLst>
      <p:ext uri="{BB962C8B-B14F-4D97-AF65-F5344CB8AC3E}">
        <p14:creationId xmlns:p14="http://schemas.microsoft.com/office/powerpoint/2010/main" val="3988438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712296"/>
          </a:xfrm>
        </p:spPr>
        <p:txBody>
          <a:bodyPr>
            <a:normAutofit lnSpcReduction="10000"/>
          </a:bodyPr>
          <a:lstStyle/>
          <a:p>
            <a:pPr marL="0" indent="0">
              <a:buNone/>
            </a:pPr>
            <a:r>
              <a:rPr lang="en-US" b="1" dirty="0" smtClean="0"/>
              <a:t>3- </a:t>
            </a:r>
            <a:r>
              <a:rPr lang="en-US" b="1" dirty="0" err="1" smtClean="0"/>
              <a:t>Colour</a:t>
            </a:r>
            <a:r>
              <a:rPr lang="en-US" b="1" dirty="0"/>
              <a:t>:</a:t>
            </a:r>
          </a:p>
          <a:p>
            <a:pPr>
              <a:buFont typeface="Wingdings" panose="05000000000000000000" pitchFamily="2" charset="2"/>
              <a:buChar char="Ø"/>
            </a:pPr>
            <a:r>
              <a:rPr lang="en-US" dirty="0" smtClean="0"/>
              <a:t> Normal </a:t>
            </a:r>
            <a:r>
              <a:rPr lang="en-US" dirty="0" err="1"/>
              <a:t>colours</a:t>
            </a:r>
            <a:r>
              <a:rPr lang="en-US" dirty="0"/>
              <a:t> of stools are light to dark brown due to the Presence of bile pigments</a:t>
            </a:r>
            <a:r>
              <a:rPr lang="en-US" dirty="0" smtClean="0"/>
              <a:t>.</a:t>
            </a:r>
            <a:r>
              <a:rPr lang="en-US" dirty="0">
                <a:solidFill>
                  <a:srgbClr val="000000"/>
                </a:solidFill>
                <a:latin typeface="Calibri"/>
              </a:rPr>
              <a:t> </a:t>
            </a:r>
            <a:endParaRPr lang="en-US" dirty="0" smtClean="0">
              <a:solidFill>
                <a:srgbClr val="000000"/>
              </a:solidFill>
              <a:latin typeface="Calibri"/>
            </a:endParaRPr>
          </a:p>
          <a:p>
            <a:pPr>
              <a:buFont typeface="Wingdings" panose="05000000000000000000" pitchFamily="2" charset="2"/>
              <a:buChar char="Ø"/>
            </a:pPr>
            <a:r>
              <a:rPr lang="en-US" dirty="0">
                <a:solidFill>
                  <a:srgbClr val="000000"/>
                </a:solidFill>
                <a:latin typeface="Calibri"/>
              </a:rPr>
              <a:t> </a:t>
            </a:r>
            <a:r>
              <a:rPr lang="en-US" dirty="0" smtClean="0">
                <a:solidFill>
                  <a:srgbClr val="000000"/>
                </a:solidFill>
                <a:latin typeface="Calibri"/>
              </a:rPr>
              <a:t>Abnormal </a:t>
            </a:r>
            <a:r>
              <a:rPr lang="en-US" dirty="0">
                <a:solidFill>
                  <a:srgbClr val="000000"/>
                </a:solidFill>
                <a:latin typeface="Calibri"/>
              </a:rPr>
              <a:t>types of feces color </a:t>
            </a:r>
            <a:r>
              <a:rPr lang="en-US" dirty="0" smtClean="0">
                <a:solidFill>
                  <a:srgbClr val="000000"/>
                </a:solidFill>
                <a:latin typeface="Calibri"/>
              </a:rPr>
              <a:t>:</a:t>
            </a:r>
          </a:p>
          <a:p>
            <a:pPr marL="0" indent="0" algn="just">
              <a:buNone/>
            </a:pPr>
            <a:r>
              <a:rPr lang="en-US" b="1" dirty="0" smtClean="0">
                <a:solidFill>
                  <a:srgbClr val="000000"/>
                </a:solidFill>
                <a:latin typeface="Calibri"/>
              </a:rPr>
              <a:t>1-Watery </a:t>
            </a:r>
            <a:r>
              <a:rPr lang="en-US" b="1" dirty="0">
                <a:solidFill>
                  <a:srgbClr val="000000"/>
                </a:solidFill>
                <a:latin typeface="Calibri"/>
              </a:rPr>
              <a:t>(like rice water) :</a:t>
            </a:r>
            <a:r>
              <a:rPr lang="en-US" dirty="0">
                <a:solidFill>
                  <a:srgbClr val="000000"/>
                </a:solidFill>
                <a:latin typeface="Calibri"/>
              </a:rPr>
              <a:t>the patient infected with</a:t>
            </a:r>
          </a:p>
          <a:p>
            <a:pPr marL="0" indent="0" algn="just">
              <a:buNone/>
            </a:pPr>
            <a:r>
              <a:rPr lang="en-US" dirty="0" smtClean="0">
                <a:solidFill>
                  <a:srgbClr val="000000"/>
                </a:solidFill>
                <a:latin typeface="Calibri"/>
              </a:rPr>
              <a:t>cholera </a:t>
            </a:r>
            <a:r>
              <a:rPr lang="en-US" dirty="0">
                <a:solidFill>
                  <a:srgbClr val="000000"/>
                </a:solidFill>
                <a:latin typeface="Calibri"/>
              </a:rPr>
              <a:t>(</a:t>
            </a:r>
            <a:r>
              <a:rPr lang="en-US" i="1" dirty="0">
                <a:solidFill>
                  <a:srgbClr val="000000"/>
                </a:solidFill>
                <a:latin typeface="Calibri"/>
              </a:rPr>
              <a:t>Vibrio </a:t>
            </a:r>
            <a:r>
              <a:rPr lang="en-US" i="1" dirty="0" err="1" smtClean="0">
                <a:solidFill>
                  <a:srgbClr val="000000"/>
                </a:solidFill>
                <a:latin typeface="Calibri"/>
              </a:rPr>
              <a:t>cholerae</a:t>
            </a:r>
            <a:r>
              <a:rPr lang="en-US" i="1" dirty="0">
                <a:solidFill>
                  <a:srgbClr val="000000"/>
                </a:solidFill>
                <a:latin typeface="Calibri"/>
              </a:rPr>
              <a:t>)</a:t>
            </a:r>
            <a:r>
              <a:rPr lang="en-US" dirty="0" smtClean="0"/>
              <a:t> </a:t>
            </a:r>
          </a:p>
          <a:p>
            <a:pPr marL="0" indent="0" algn="just">
              <a:buNone/>
            </a:pPr>
            <a:r>
              <a:rPr lang="en-US" b="1" dirty="0" smtClean="0"/>
              <a:t>2- Dark </a:t>
            </a:r>
            <a:r>
              <a:rPr lang="en-US" b="1" dirty="0"/>
              <a:t>black</a:t>
            </a:r>
            <a:r>
              <a:rPr lang="en-US" dirty="0"/>
              <a:t>: In cases with bleeding into the intestinal tract </a:t>
            </a:r>
            <a:r>
              <a:rPr lang="en-US" dirty="0" smtClean="0"/>
              <a:t>  the </a:t>
            </a:r>
            <a:r>
              <a:rPr lang="en-US" dirty="0"/>
              <a:t>stools become dark tarry in nature due to the formation of acid </a:t>
            </a:r>
            <a:r>
              <a:rPr lang="en-US" dirty="0" err="1"/>
              <a:t>hematin</a:t>
            </a:r>
            <a:r>
              <a:rPr lang="en-US" dirty="0"/>
              <a:t> , </a:t>
            </a:r>
            <a:r>
              <a:rPr lang="en-US" dirty="0" smtClean="0"/>
              <a:t>if </a:t>
            </a:r>
            <a:r>
              <a:rPr lang="en-US" dirty="0"/>
              <a:t>the bleeding is in the small intestines. In case of bleeding in large intestines or rectum stool color may be bright red due to fresh blood.</a:t>
            </a:r>
          </a:p>
          <a:p>
            <a:pPr marL="0" indent="0" algn="just">
              <a:buNone/>
            </a:pPr>
            <a:r>
              <a:rPr lang="en-US" b="1" dirty="0" smtClean="0"/>
              <a:t>3- </a:t>
            </a:r>
            <a:r>
              <a:rPr lang="en-US" b="1" dirty="0"/>
              <a:t>Red color</a:t>
            </a:r>
            <a:r>
              <a:rPr lang="en-US" dirty="0"/>
              <a:t>: Resulted from eating certain colorful foods such </a:t>
            </a:r>
            <a:r>
              <a:rPr lang="en-US" dirty="0" smtClean="0"/>
              <a:t> as red </a:t>
            </a:r>
            <a:r>
              <a:rPr lang="en-US" dirty="0"/>
              <a:t>beets.</a:t>
            </a:r>
          </a:p>
          <a:p>
            <a:pPr marL="0" indent="0" algn="just">
              <a:buNone/>
            </a:pPr>
            <a:r>
              <a:rPr lang="en-US" b="1" dirty="0" smtClean="0"/>
              <a:t>4- </a:t>
            </a:r>
            <a:r>
              <a:rPr lang="en-US" b="1" dirty="0"/>
              <a:t>Clay </a:t>
            </a:r>
            <a:r>
              <a:rPr lang="en-US" b="1" dirty="0" err="1"/>
              <a:t>colour</a:t>
            </a:r>
            <a:r>
              <a:rPr lang="en-US" dirty="0"/>
              <a:t>: The stool may be clay </a:t>
            </a:r>
            <a:r>
              <a:rPr lang="en-US" dirty="0" err="1"/>
              <a:t>coloured</a:t>
            </a:r>
            <a:r>
              <a:rPr lang="en-US" dirty="0"/>
              <a:t> due to absence of </a:t>
            </a:r>
            <a:r>
              <a:rPr lang="en-US" dirty="0" err="1"/>
              <a:t>stercobilinogen</a:t>
            </a:r>
            <a:r>
              <a:rPr lang="en-US" dirty="0"/>
              <a:t> in biliary tract obstruction.</a:t>
            </a:r>
          </a:p>
        </p:txBody>
      </p:sp>
    </p:spTree>
    <p:extLst>
      <p:ext uri="{BB962C8B-B14F-4D97-AF65-F5344CB8AC3E}">
        <p14:creationId xmlns:p14="http://schemas.microsoft.com/office/powerpoint/2010/main" val="4219665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784304"/>
          </a:xfrm>
        </p:spPr>
        <p:txBody>
          <a:bodyPr/>
          <a:lstStyle/>
          <a:p>
            <a:pPr marL="0" indent="0">
              <a:buNone/>
            </a:pPr>
            <a:r>
              <a:rPr lang="en-US" b="1" dirty="0" smtClean="0">
                <a:latin typeface="Times New Roman"/>
              </a:rPr>
              <a:t>4- </a:t>
            </a:r>
            <a:r>
              <a:rPr lang="en-US" b="1" dirty="0">
                <a:latin typeface="Times New Roman"/>
              </a:rPr>
              <a:t>Odor: </a:t>
            </a:r>
            <a:endParaRPr lang="en-US" b="1" dirty="0" smtClean="0">
              <a:latin typeface="Times New Roman"/>
            </a:endParaRPr>
          </a:p>
          <a:p>
            <a:pPr>
              <a:buFont typeface="Wingdings" panose="05000000000000000000" pitchFamily="2" charset="2"/>
              <a:buChar char="Ø"/>
            </a:pPr>
            <a:r>
              <a:rPr lang="en-US" dirty="0" smtClean="0">
                <a:latin typeface="Times New Roman"/>
              </a:rPr>
              <a:t> The </a:t>
            </a:r>
            <a:r>
              <a:rPr lang="en-US" dirty="0">
                <a:latin typeface="Times New Roman"/>
              </a:rPr>
              <a:t>normal fecal odor of stool resulted from </a:t>
            </a:r>
            <a:r>
              <a:rPr lang="en-US" dirty="0" err="1">
                <a:latin typeface="Times New Roman"/>
              </a:rPr>
              <a:t>Indole</a:t>
            </a:r>
            <a:r>
              <a:rPr lang="en-US" dirty="0">
                <a:latin typeface="Times New Roman"/>
              </a:rPr>
              <a:t> and </a:t>
            </a:r>
            <a:r>
              <a:rPr lang="en-US" dirty="0" err="1" smtClean="0">
                <a:latin typeface="Times New Roman"/>
              </a:rPr>
              <a:t>Skatol</a:t>
            </a:r>
            <a:r>
              <a:rPr lang="en-US" dirty="0" smtClean="0">
                <a:latin typeface="Times New Roman"/>
              </a:rPr>
              <a:t>.</a:t>
            </a:r>
          </a:p>
          <a:p>
            <a:pPr>
              <a:buFont typeface="Wingdings" panose="05000000000000000000" pitchFamily="2" charset="2"/>
              <a:buChar char="Ø"/>
            </a:pPr>
            <a:r>
              <a:rPr lang="en-US" dirty="0">
                <a:latin typeface="Times New Roman"/>
              </a:rPr>
              <a:t> </a:t>
            </a:r>
            <a:r>
              <a:rPr lang="en-US" dirty="0" smtClean="0">
                <a:latin typeface="Times New Roman"/>
              </a:rPr>
              <a:t>Odor </a:t>
            </a:r>
            <a:r>
              <a:rPr lang="en-US" dirty="0">
                <a:latin typeface="Times New Roman"/>
              </a:rPr>
              <a:t>of stools may become offensive in conditions like, Intestinal </a:t>
            </a:r>
            <a:r>
              <a:rPr lang="en-US" dirty="0" err="1" smtClean="0">
                <a:latin typeface="Times New Roman"/>
              </a:rPr>
              <a:t>amoebiasis</a:t>
            </a:r>
            <a:r>
              <a:rPr lang="en-US" dirty="0" smtClean="0">
                <a:latin typeface="Times New Roman"/>
              </a:rPr>
              <a:t>.</a:t>
            </a:r>
          </a:p>
          <a:p>
            <a:pPr>
              <a:buFont typeface="Wingdings" panose="05000000000000000000" pitchFamily="2" charset="2"/>
              <a:buChar char="Ø"/>
            </a:pPr>
            <a:r>
              <a:rPr lang="en-US" dirty="0">
                <a:latin typeface="Times New Roman"/>
              </a:rPr>
              <a:t> </a:t>
            </a:r>
            <a:r>
              <a:rPr lang="en-US" dirty="0" smtClean="0">
                <a:latin typeface="Times New Roman"/>
              </a:rPr>
              <a:t>In </a:t>
            </a:r>
            <a:r>
              <a:rPr lang="en-US" dirty="0">
                <a:latin typeface="Times New Roman"/>
              </a:rPr>
              <a:t>cases of bacillary dysentery and cholera the stools are not foul smelling due to the absence of fecal matter.</a:t>
            </a:r>
          </a:p>
          <a:p>
            <a:pPr marL="0" indent="0">
              <a:buNone/>
            </a:pPr>
            <a:r>
              <a:rPr lang="en-US" b="1" dirty="0" smtClean="0">
                <a:latin typeface="Times New Roman"/>
              </a:rPr>
              <a:t>5- Blood</a:t>
            </a:r>
            <a:r>
              <a:rPr lang="en-US" b="1" dirty="0">
                <a:latin typeface="Times New Roman"/>
              </a:rPr>
              <a:t>:</a:t>
            </a:r>
          </a:p>
          <a:p>
            <a:pPr>
              <a:buFont typeface="Wingdings" panose="05000000000000000000" pitchFamily="2" charset="2"/>
              <a:buChar char="Ø"/>
            </a:pPr>
            <a:r>
              <a:rPr lang="en-US" dirty="0">
                <a:latin typeface="Times New Roman"/>
              </a:rPr>
              <a:t> </a:t>
            </a:r>
            <a:r>
              <a:rPr lang="en-US" dirty="0" smtClean="0">
                <a:latin typeface="Times New Roman"/>
              </a:rPr>
              <a:t>The </a:t>
            </a:r>
            <a:r>
              <a:rPr lang="en-US" dirty="0">
                <a:latin typeface="Times New Roman"/>
              </a:rPr>
              <a:t>blood is present on the outer surface of the feces and this caused either by contamination from menstrual cycle blood in women or bleeding hemorrhoids from the blood vessels.</a:t>
            </a:r>
          </a:p>
          <a:p>
            <a:pPr>
              <a:buFont typeface="Wingdings" panose="05000000000000000000" pitchFamily="2" charset="2"/>
              <a:buChar char="Ø"/>
            </a:pPr>
            <a:r>
              <a:rPr lang="en-US" dirty="0" smtClean="0">
                <a:latin typeface="Times New Roman"/>
              </a:rPr>
              <a:t>Blood </a:t>
            </a:r>
            <a:r>
              <a:rPr lang="en-US" dirty="0">
                <a:latin typeface="Times New Roman"/>
              </a:rPr>
              <a:t>should be noted in stools if present as it is indicative of Ulceration or presence of any other pathology like malignancy.</a:t>
            </a:r>
            <a:endParaRPr lang="en-US" dirty="0"/>
          </a:p>
        </p:txBody>
      </p:sp>
    </p:spTree>
    <p:extLst>
      <p:ext uri="{BB962C8B-B14F-4D97-AF65-F5344CB8AC3E}">
        <p14:creationId xmlns:p14="http://schemas.microsoft.com/office/powerpoint/2010/main" val="1324456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712296"/>
          </a:xfrm>
        </p:spPr>
        <p:txBody>
          <a:bodyPr/>
          <a:lstStyle/>
          <a:p>
            <a:pPr marL="0" indent="0">
              <a:buNone/>
            </a:pPr>
            <a:r>
              <a:rPr lang="en-US" sz="2800" b="1" dirty="0">
                <a:solidFill>
                  <a:srgbClr val="1D2228"/>
                </a:solidFill>
                <a:latin typeface="Times New Roman"/>
              </a:rPr>
              <a:t>B. MICROSCOPIC EXAMINATION OF STOOL:</a:t>
            </a:r>
          </a:p>
          <a:p>
            <a:r>
              <a:rPr lang="en-US" dirty="0">
                <a:solidFill>
                  <a:srgbClr val="000000"/>
                </a:solidFill>
                <a:latin typeface="Times New Roman"/>
              </a:rPr>
              <a:t>The laboratory diagnosis of most parasitic infections is by the demonstration of ova of the parasite in the stools of the infected person. The stool is collected in a clean container. The stool can be examined by the following techniques</a:t>
            </a:r>
            <a:r>
              <a:rPr lang="en-US" dirty="0" smtClean="0">
                <a:solidFill>
                  <a:srgbClr val="000000"/>
                </a:solidFill>
                <a:latin typeface="Times New Roman"/>
              </a:rPr>
              <a:t>.</a:t>
            </a:r>
          </a:p>
          <a:p>
            <a:r>
              <a:rPr lang="en-US" dirty="0" smtClean="0">
                <a:solidFill>
                  <a:srgbClr val="000000"/>
                </a:solidFill>
                <a:latin typeface="Times New Roman"/>
              </a:rPr>
              <a:t> </a:t>
            </a:r>
            <a:r>
              <a:rPr lang="en-US" b="1" dirty="0">
                <a:solidFill>
                  <a:srgbClr val="000000"/>
                </a:solidFill>
                <a:latin typeface="Times New Roman"/>
              </a:rPr>
              <a:t>(a) Wet mounts examination</a:t>
            </a:r>
            <a:r>
              <a:rPr lang="en-US" b="1" dirty="0" smtClean="0">
                <a:solidFill>
                  <a:srgbClr val="000000"/>
                </a:solidFill>
                <a:latin typeface="Times New Roman"/>
              </a:rPr>
              <a:t>.      </a:t>
            </a:r>
            <a:r>
              <a:rPr lang="en-US" b="1" dirty="0">
                <a:solidFill>
                  <a:srgbClr val="000000"/>
                </a:solidFill>
                <a:latin typeface="Times New Roman"/>
              </a:rPr>
              <a:t>(b) Iodine examination.</a:t>
            </a:r>
            <a:endParaRPr lang="en-US" dirty="0"/>
          </a:p>
        </p:txBody>
      </p:sp>
    </p:spTree>
    <p:extLst>
      <p:ext uri="{BB962C8B-B14F-4D97-AF65-F5344CB8AC3E}">
        <p14:creationId xmlns:p14="http://schemas.microsoft.com/office/powerpoint/2010/main" val="2408055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640288"/>
          </a:xfrm>
        </p:spPr>
        <p:txBody>
          <a:bodyPr/>
          <a:lstStyle/>
          <a:p>
            <a:pPr marL="0" indent="0">
              <a:buNone/>
            </a:pPr>
            <a:r>
              <a:rPr lang="en-US" b="1" dirty="0">
                <a:latin typeface="Times New Roman"/>
              </a:rPr>
              <a:t>a) Saline wet mount examination: </a:t>
            </a:r>
            <a:r>
              <a:rPr lang="en-US" dirty="0">
                <a:latin typeface="Times New Roman"/>
              </a:rPr>
              <a:t>The stool is emulsified in normal saline and a large drop is placed on a glass slide and is then covered with a cover slide. Then examined under a light microscope, it is important to examine specimen under 10X objective lens at first to observe large molecules, cells, ova and helminthes, then to the 40X objective to complete the test. It is preferable to keep the condenser down and the intensity of the light low for proper visualization of the ova and cysts. The thickness of the film should be such that one is able to see the printed letters of the newspaper through it.</a:t>
            </a:r>
            <a:endParaRPr lang="en-US" dirty="0"/>
          </a:p>
        </p:txBody>
      </p:sp>
    </p:spTree>
    <p:extLst>
      <p:ext uri="{BB962C8B-B14F-4D97-AF65-F5344CB8AC3E}">
        <p14:creationId xmlns:p14="http://schemas.microsoft.com/office/powerpoint/2010/main" val="2088588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92696"/>
            <a:ext cx="8640960" cy="5832648"/>
          </a:xfrm>
        </p:spPr>
        <p:txBody>
          <a:bodyPr/>
          <a:lstStyle/>
          <a:p>
            <a:pPr marL="0" indent="0">
              <a:buNone/>
            </a:pPr>
            <a:r>
              <a:rPr lang="en-US" b="1" dirty="0">
                <a:latin typeface="Times New Roman"/>
              </a:rPr>
              <a:t>b) Iodine examination: </a:t>
            </a:r>
            <a:r>
              <a:rPr lang="en-US" dirty="0">
                <a:latin typeface="Times New Roman"/>
              </a:rPr>
              <a:t>Iodine preparation leads to better visualization of morphological details of </a:t>
            </a:r>
            <a:r>
              <a:rPr lang="en-US" b="1" dirty="0">
                <a:latin typeface="Times New Roman"/>
              </a:rPr>
              <a:t>ova</a:t>
            </a:r>
            <a:r>
              <a:rPr lang="en-US" dirty="0">
                <a:latin typeface="Times New Roman"/>
              </a:rPr>
              <a:t> and cysts as it stains the glycogen in them. However it has the disadvantage that the live </a:t>
            </a:r>
            <a:r>
              <a:rPr lang="en-US" b="1" dirty="0" err="1">
                <a:latin typeface="Times New Roman"/>
              </a:rPr>
              <a:t>trophozoites</a:t>
            </a:r>
            <a:r>
              <a:rPr lang="en-US" dirty="0">
                <a:latin typeface="Times New Roman"/>
              </a:rPr>
              <a:t> of </a:t>
            </a:r>
            <a:r>
              <a:rPr lang="en-US" b="1" i="1" dirty="0">
                <a:latin typeface="Times New Roman"/>
              </a:rPr>
              <a:t>Entamoeba histolytica </a:t>
            </a:r>
            <a:r>
              <a:rPr lang="en-US" dirty="0">
                <a:latin typeface="Times New Roman"/>
              </a:rPr>
              <a:t>and other live parasites cannot be seen as the iodine kills them. The examination instructions in normal saline must be followed the same in iodine test.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864" y="3130252"/>
            <a:ext cx="5133975" cy="3467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0177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92696"/>
            <a:ext cx="8640960" cy="5784304"/>
          </a:xfrm>
        </p:spPr>
        <p:txBody>
          <a:bodyPr/>
          <a:lstStyle/>
          <a:p>
            <a:pPr marL="0" indent="0">
              <a:buNone/>
            </a:pPr>
            <a:r>
              <a:rPr lang="en-US" b="1" dirty="0">
                <a:latin typeface="Times New Roman"/>
              </a:rPr>
              <a:t>Microscopic examination include the following:</a:t>
            </a:r>
          </a:p>
          <a:p>
            <a:pPr marL="0" indent="0">
              <a:buNone/>
            </a:pPr>
            <a:r>
              <a:rPr lang="en-US" b="1" dirty="0">
                <a:latin typeface="Times New Roman"/>
              </a:rPr>
              <a:t>(1) Pus cells: </a:t>
            </a:r>
            <a:r>
              <a:rPr lang="en-US" dirty="0">
                <a:latin typeface="Times New Roman"/>
              </a:rPr>
              <a:t>Observed in stool the same procedure as in urine.</a:t>
            </a:r>
          </a:p>
          <a:p>
            <a:pPr marL="0" indent="0">
              <a:buNone/>
            </a:pPr>
            <a:r>
              <a:rPr lang="en-US" b="1" dirty="0">
                <a:latin typeface="Times New Roman"/>
              </a:rPr>
              <a:t>(2) RBCs: </a:t>
            </a:r>
            <a:r>
              <a:rPr lang="en-US" dirty="0">
                <a:latin typeface="Times New Roman"/>
              </a:rPr>
              <a:t>Observed in stool the same procedure as in urine.</a:t>
            </a:r>
          </a:p>
          <a:p>
            <a:pPr marL="0" indent="0">
              <a:buNone/>
            </a:pPr>
            <a:r>
              <a:rPr lang="en-US" b="1" dirty="0">
                <a:latin typeface="Times New Roman"/>
              </a:rPr>
              <a:t>(3) </a:t>
            </a:r>
            <a:r>
              <a:rPr lang="en-US" b="1" dirty="0" err="1">
                <a:latin typeface="Times New Roman"/>
              </a:rPr>
              <a:t>Monilia</a:t>
            </a:r>
            <a:r>
              <a:rPr lang="en-US" b="1" dirty="0">
                <a:latin typeface="Times New Roman"/>
              </a:rPr>
              <a:t>: </a:t>
            </a:r>
            <a:r>
              <a:rPr lang="en-US" dirty="0">
                <a:latin typeface="Times New Roman"/>
              </a:rPr>
              <a:t>Observed in stool the same procedure as in urine.</a:t>
            </a:r>
          </a:p>
          <a:p>
            <a:pPr marL="0" indent="0">
              <a:buNone/>
            </a:pPr>
            <a:r>
              <a:rPr lang="en-US" b="1" dirty="0">
                <a:latin typeface="Times New Roman"/>
              </a:rPr>
              <a:t>(4) Protozoa: (a) </a:t>
            </a:r>
            <a:r>
              <a:rPr lang="en-US" i="1" dirty="0">
                <a:latin typeface="Times New Roman"/>
              </a:rPr>
              <a:t>Entamoeba histolytica</a:t>
            </a:r>
            <a:r>
              <a:rPr lang="en-US" dirty="0">
                <a:latin typeface="Times New Roman"/>
              </a:rPr>
              <a:t>: To investigate the vegetative phase (trophozoite) and cyst, causing amoebic dysentery disease. </a:t>
            </a:r>
            <a:r>
              <a:rPr lang="en-US" b="1" dirty="0">
                <a:latin typeface="Times New Roman"/>
              </a:rPr>
              <a:t>(b) </a:t>
            </a:r>
            <a:r>
              <a:rPr lang="en-US" i="1" dirty="0">
                <a:latin typeface="Times New Roman"/>
              </a:rPr>
              <a:t>Entamoeba coli</a:t>
            </a:r>
            <a:r>
              <a:rPr lang="en-US" dirty="0">
                <a:latin typeface="Times New Roman"/>
              </a:rPr>
              <a:t>: trophozoite + cyst </a:t>
            </a:r>
            <a:r>
              <a:rPr lang="en-US" i="1" dirty="0">
                <a:latin typeface="Times New Roman"/>
              </a:rPr>
              <a:t>Note: - </a:t>
            </a:r>
            <a:r>
              <a:rPr lang="en-US" dirty="0">
                <a:latin typeface="Times New Roman"/>
              </a:rPr>
              <a:t>most of children diarrhea less than 2 years cause by </a:t>
            </a:r>
            <a:r>
              <a:rPr lang="en-US" i="1" dirty="0">
                <a:latin typeface="Times New Roman"/>
              </a:rPr>
              <a:t>Entamoeba coli</a:t>
            </a:r>
            <a:r>
              <a:rPr lang="en-US" dirty="0">
                <a:latin typeface="Times New Roman"/>
              </a:rPr>
              <a:t>. </a:t>
            </a:r>
            <a:r>
              <a:rPr lang="en-US" b="1" dirty="0">
                <a:latin typeface="Times New Roman"/>
              </a:rPr>
              <a:t>(c) </a:t>
            </a:r>
            <a:r>
              <a:rPr lang="en-US" i="1" dirty="0">
                <a:latin typeface="Times New Roman"/>
              </a:rPr>
              <a:t>Giardia </a:t>
            </a:r>
            <a:r>
              <a:rPr lang="en-US" i="1" dirty="0" err="1">
                <a:latin typeface="Times New Roman"/>
              </a:rPr>
              <a:t>lamblia</a:t>
            </a:r>
            <a:r>
              <a:rPr lang="en-US" dirty="0">
                <a:latin typeface="Times New Roman"/>
              </a:rPr>
              <a:t>, trophozoite + cyst, Cause watery diarrhea disease in children, especially. </a:t>
            </a:r>
            <a:r>
              <a:rPr lang="en-US" b="1" dirty="0">
                <a:latin typeface="Times New Roman"/>
              </a:rPr>
              <a:t>(d) </a:t>
            </a:r>
            <a:r>
              <a:rPr lang="en-US" i="1" dirty="0" err="1">
                <a:latin typeface="Times New Roman"/>
              </a:rPr>
              <a:t>Balantidium</a:t>
            </a:r>
            <a:r>
              <a:rPr lang="en-US" i="1" dirty="0">
                <a:latin typeface="Times New Roman"/>
              </a:rPr>
              <a:t> coli, </a:t>
            </a:r>
            <a:r>
              <a:rPr lang="en-US" dirty="0">
                <a:latin typeface="Times New Roman"/>
              </a:rPr>
              <a:t>trophozoite + cyst, causing </a:t>
            </a:r>
            <a:r>
              <a:rPr lang="en-US" dirty="0" err="1">
                <a:latin typeface="Times New Roman"/>
              </a:rPr>
              <a:t>Balantidiasis</a:t>
            </a:r>
            <a:r>
              <a:rPr lang="en-US" dirty="0">
                <a:latin typeface="Times New Roman"/>
              </a:rPr>
              <a:t> in colon.</a:t>
            </a:r>
            <a:endParaRPr lang="en-US" dirty="0"/>
          </a:p>
        </p:txBody>
      </p:sp>
    </p:spTree>
    <p:extLst>
      <p:ext uri="{BB962C8B-B14F-4D97-AF65-F5344CB8AC3E}">
        <p14:creationId xmlns:p14="http://schemas.microsoft.com/office/powerpoint/2010/main" val="3408921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784304"/>
          </a:xfrm>
        </p:spPr>
        <p:txBody>
          <a:bodyPr/>
          <a:lstStyle/>
          <a:p>
            <a:pPr marL="0" indent="0">
              <a:buNone/>
            </a:pPr>
            <a:r>
              <a:rPr lang="en-US" b="1" dirty="0">
                <a:latin typeface="Times New Roman"/>
              </a:rPr>
              <a:t>5) Worms : </a:t>
            </a:r>
            <a:endParaRPr lang="en-US" b="1" dirty="0" smtClean="0">
              <a:latin typeface="Times New Roman"/>
            </a:endParaRPr>
          </a:p>
          <a:p>
            <a:pPr marL="0" indent="0">
              <a:buNone/>
            </a:pPr>
            <a:r>
              <a:rPr lang="en-US" b="1" dirty="0" smtClean="0">
                <a:latin typeface="Times New Roman"/>
              </a:rPr>
              <a:t>(</a:t>
            </a:r>
            <a:r>
              <a:rPr lang="en-US" b="1" dirty="0">
                <a:latin typeface="Times New Roman"/>
              </a:rPr>
              <a:t>a) </a:t>
            </a:r>
            <a:r>
              <a:rPr lang="en-US" i="1" dirty="0" err="1">
                <a:latin typeface="Times New Roman"/>
              </a:rPr>
              <a:t>Enterobius</a:t>
            </a:r>
            <a:r>
              <a:rPr lang="en-US" i="1" dirty="0">
                <a:latin typeface="Times New Roman"/>
              </a:rPr>
              <a:t> </a:t>
            </a:r>
            <a:r>
              <a:rPr lang="en-US" i="1" dirty="0" err="1">
                <a:latin typeface="Times New Roman"/>
              </a:rPr>
              <a:t>vermicularis</a:t>
            </a:r>
            <a:r>
              <a:rPr lang="en-US" i="1" dirty="0">
                <a:latin typeface="Times New Roman"/>
              </a:rPr>
              <a:t> </a:t>
            </a:r>
            <a:r>
              <a:rPr lang="en-US" dirty="0">
                <a:latin typeface="Times New Roman"/>
              </a:rPr>
              <a:t>(pinworm): investigating the eggs that are of convex and flat surface and a pointed end</a:t>
            </a:r>
            <a:r>
              <a:rPr lang="en-US" dirty="0" smtClean="0">
                <a:latin typeface="Times New Roman"/>
              </a:rPr>
              <a:t>.</a:t>
            </a:r>
          </a:p>
          <a:p>
            <a:pPr marL="0" indent="0">
              <a:buNone/>
            </a:pPr>
            <a:r>
              <a:rPr lang="en-US" dirty="0" smtClean="0">
                <a:latin typeface="Times New Roman"/>
              </a:rPr>
              <a:t> </a:t>
            </a:r>
            <a:r>
              <a:rPr lang="en-US" b="1" dirty="0">
                <a:latin typeface="Times New Roman"/>
              </a:rPr>
              <a:t>(b) </a:t>
            </a:r>
            <a:r>
              <a:rPr lang="en-US" i="1" dirty="0" err="1">
                <a:latin typeface="Times New Roman"/>
              </a:rPr>
              <a:t>Ascaris</a:t>
            </a:r>
            <a:r>
              <a:rPr lang="en-US" i="1" dirty="0">
                <a:latin typeface="Times New Roman"/>
              </a:rPr>
              <a:t> </a:t>
            </a:r>
            <a:r>
              <a:rPr lang="en-US" i="1" dirty="0" err="1">
                <a:latin typeface="Times New Roman"/>
              </a:rPr>
              <a:t>lumbricoides</a:t>
            </a:r>
            <a:r>
              <a:rPr lang="en-US" i="1" dirty="0">
                <a:latin typeface="Times New Roman"/>
              </a:rPr>
              <a:t>: </a:t>
            </a:r>
            <a:r>
              <a:rPr lang="en-US" dirty="0">
                <a:latin typeface="Times New Roman"/>
              </a:rPr>
              <a:t>investigating for eggs which characterized by the content of granular yellow to Brown irregular albumin membrane. </a:t>
            </a:r>
            <a:endParaRPr lang="en-US" dirty="0" smtClean="0">
              <a:latin typeface="Times New Roman"/>
            </a:endParaRPr>
          </a:p>
          <a:p>
            <a:pPr marL="0" indent="0">
              <a:buNone/>
            </a:pPr>
            <a:r>
              <a:rPr lang="en-US" b="1" dirty="0" smtClean="0">
                <a:latin typeface="Times New Roman"/>
              </a:rPr>
              <a:t>(</a:t>
            </a:r>
            <a:r>
              <a:rPr lang="en-US" b="1" dirty="0">
                <a:latin typeface="Times New Roman"/>
              </a:rPr>
              <a:t>c) </a:t>
            </a:r>
            <a:r>
              <a:rPr lang="en-US" dirty="0">
                <a:latin typeface="Times New Roman"/>
              </a:rPr>
              <a:t>Hookworm (</a:t>
            </a:r>
            <a:r>
              <a:rPr lang="en-US" sz="1800" i="1" dirty="0" err="1"/>
              <a:t>Ancylostoma</a:t>
            </a:r>
            <a:r>
              <a:rPr lang="en-US" sz="1800" i="1" dirty="0"/>
              <a:t> </a:t>
            </a:r>
            <a:r>
              <a:rPr lang="en-US" sz="1800" i="1" dirty="0" err="1"/>
              <a:t>duodenale</a:t>
            </a:r>
            <a:r>
              <a:rPr lang="en-US" sz="1800" i="1" dirty="0"/>
              <a:t>)</a:t>
            </a:r>
            <a:r>
              <a:rPr lang="en-US" dirty="0">
                <a:latin typeface="Times New Roman"/>
              </a:rPr>
              <a:t>: investigating the eggs where the egg yolk is divided and surrounded by a thin membrane. </a:t>
            </a:r>
            <a:endParaRPr lang="en-US" dirty="0" smtClean="0">
              <a:latin typeface="Times New Roman"/>
            </a:endParaRPr>
          </a:p>
          <a:p>
            <a:pPr marL="0" indent="0">
              <a:buNone/>
            </a:pPr>
            <a:r>
              <a:rPr lang="en-US" b="1" dirty="0" smtClean="0">
                <a:latin typeface="Times New Roman"/>
              </a:rPr>
              <a:t>(</a:t>
            </a:r>
            <a:r>
              <a:rPr lang="en-US" b="1" dirty="0">
                <a:latin typeface="Times New Roman"/>
              </a:rPr>
              <a:t>d) </a:t>
            </a:r>
            <a:r>
              <a:rPr lang="en-US" dirty="0">
                <a:latin typeface="Times New Roman"/>
              </a:rPr>
              <a:t>Tapeworms, (</a:t>
            </a:r>
            <a:r>
              <a:rPr lang="en-US" dirty="0" err="1">
                <a:latin typeface="Times New Roman"/>
              </a:rPr>
              <a:t>Taenia</a:t>
            </a:r>
            <a:r>
              <a:rPr lang="en-US" dirty="0">
                <a:latin typeface="Times New Roman"/>
              </a:rPr>
              <a:t> </a:t>
            </a:r>
            <a:r>
              <a:rPr lang="en-US" i="1" dirty="0" err="1">
                <a:latin typeface="Times New Roman"/>
              </a:rPr>
              <a:t>solium</a:t>
            </a:r>
            <a:r>
              <a:rPr lang="en-US" i="1" dirty="0">
                <a:latin typeface="Times New Roman"/>
              </a:rPr>
              <a:t>)</a:t>
            </a:r>
            <a:r>
              <a:rPr lang="en-US" dirty="0">
                <a:latin typeface="Times New Roman"/>
              </a:rPr>
              <a:t>: investigating the worm pieces called (</a:t>
            </a:r>
            <a:r>
              <a:rPr lang="en-US" b="1" dirty="0">
                <a:latin typeface="Times New Roman"/>
              </a:rPr>
              <a:t>gravid segments or </a:t>
            </a:r>
            <a:r>
              <a:rPr lang="en-US" b="1" dirty="0" err="1">
                <a:latin typeface="Times New Roman"/>
              </a:rPr>
              <a:t>Proglottids</a:t>
            </a:r>
            <a:r>
              <a:rPr lang="en-US" b="1" dirty="0">
                <a:latin typeface="Times New Roman"/>
              </a:rPr>
              <a:t>) </a:t>
            </a:r>
            <a:r>
              <a:rPr lang="en-US" dirty="0">
                <a:latin typeface="Times New Roman"/>
              </a:rPr>
              <a:t>that comes out with the feces. </a:t>
            </a:r>
            <a:endParaRPr lang="en-US" dirty="0" smtClean="0">
              <a:latin typeface="Times New Roman"/>
            </a:endParaRPr>
          </a:p>
          <a:p>
            <a:pPr marL="0" indent="0">
              <a:buNone/>
            </a:pPr>
            <a:r>
              <a:rPr lang="en-US" b="1" dirty="0" smtClean="0">
                <a:latin typeface="Times New Roman"/>
              </a:rPr>
              <a:t>(</a:t>
            </a:r>
            <a:r>
              <a:rPr lang="en-US" b="1" dirty="0">
                <a:latin typeface="Times New Roman"/>
              </a:rPr>
              <a:t>e) </a:t>
            </a:r>
            <a:r>
              <a:rPr lang="en-US" i="1" dirty="0" err="1">
                <a:latin typeface="Times New Roman"/>
              </a:rPr>
              <a:t>Schistosoma</a:t>
            </a:r>
            <a:r>
              <a:rPr lang="en-US" i="1" dirty="0">
                <a:latin typeface="Times New Roman"/>
              </a:rPr>
              <a:t> </a:t>
            </a:r>
            <a:r>
              <a:rPr lang="en-US" i="1" dirty="0" err="1">
                <a:latin typeface="Times New Roman"/>
              </a:rPr>
              <a:t>mansoni</a:t>
            </a:r>
            <a:r>
              <a:rPr lang="en-US" dirty="0">
                <a:latin typeface="Times New Roman"/>
              </a:rPr>
              <a:t>: Investigating the eggs distinct by lateral spin.</a:t>
            </a:r>
            <a:endParaRPr lang="en-US" dirty="0"/>
          </a:p>
        </p:txBody>
      </p:sp>
    </p:spTree>
    <p:extLst>
      <p:ext uri="{BB962C8B-B14F-4D97-AF65-F5344CB8AC3E}">
        <p14:creationId xmlns:p14="http://schemas.microsoft.com/office/powerpoint/2010/main" val="40093856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8"/>
            <a:ext cx="8496944" cy="5784304"/>
          </a:xfrm>
        </p:spPr>
        <p:txBody>
          <a:bodyPr>
            <a:normAutofit lnSpcReduction="10000"/>
          </a:bodyPr>
          <a:lstStyle/>
          <a:p>
            <a:pPr marL="0" indent="0">
              <a:buNone/>
            </a:pPr>
            <a:r>
              <a:rPr lang="en-US" b="1" dirty="0">
                <a:solidFill>
                  <a:srgbClr val="1D2228"/>
                </a:solidFill>
                <a:latin typeface="Times New Roman"/>
              </a:rPr>
              <a:t>STOOL </a:t>
            </a:r>
            <a:r>
              <a:rPr lang="en-US" b="1" dirty="0" smtClean="0">
                <a:solidFill>
                  <a:srgbClr val="1D2228"/>
                </a:solidFill>
                <a:latin typeface="Times New Roman"/>
              </a:rPr>
              <a:t>CULTURE</a:t>
            </a:r>
          </a:p>
          <a:p>
            <a:pPr marL="0" indent="0">
              <a:buNone/>
            </a:pPr>
            <a:r>
              <a:rPr lang="en-US" dirty="0">
                <a:latin typeface="Times New Roman"/>
              </a:rPr>
              <a:t>Stool is cultured by taking a sample by loop and cultured on different types of culture media according to the type of bacteria or diagnosis of case investigated as follows</a:t>
            </a:r>
            <a:r>
              <a:rPr lang="en-US" dirty="0" smtClean="0">
                <a:latin typeface="Times New Roman"/>
              </a:rPr>
              <a:t>:</a:t>
            </a:r>
          </a:p>
          <a:p>
            <a:pPr marL="0" indent="0">
              <a:buNone/>
            </a:pPr>
            <a:endParaRPr lang="en-US" dirty="0" smtClean="0">
              <a:latin typeface="Times New Roman"/>
            </a:endParaRPr>
          </a:p>
          <a:p>
            <a:pPr marL="0" indent="0">
              <a:buNone/>
            </a:pPr>
            <a:r>
              <a:rPr lang="en-US" dirty="0" smtClean="0">
                <a:latin typeface="Times New Roman" panose="02020603050405020304" pitchFamily="18" charset="0"/>
                <a:cs typeface="Times New Roman" panose="02020603050405020304" pitchFamily="18" charset="0"/>
              </a:rPr>
              <a:t>1- </a:t>
            </a:r>
            <a:r>
              <a:rPr lang="en-US" dirty="0">
                <a:latin typeface="Times New Roman" panose="02020603050405020304" pitchFamily="18" charset="0"/>
                <a:cs typeface="Times New Roman" panose="02020603050405020304" pitchFamily="18" charset="0"/>
              </a:rPr>
              <a:t>It is cultured on </a:t>
            </a:r>
            <a:r>
              <a:rPr lang="en-US" b="1" dirty="0">
                <a:latin typeface="Times New Roman" panose="02020603050405020304" pitchFamily="18" charset="0"/>
                <a:cs typeface="Times New Roman" panose="02020603050405020304" pitchFamily="18" charset="0"/>
              </a:rPr>
              <a:t>Thiosulfate citrate bile salts sucrose </a:t>
            </a:r>
            <a:r>
              <a:rPr lang="en-US"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a:t>
            </a:r>
            <a:r>
              <a:rPr lang="en-US" b="1" dirty="0">
                <a:solidFill>
                  <a:srgbClr val="000000"/>
                </a:solidFill>
                <a:latin typeface="Times New Roman" panose="02020603050405020304" pitchFamily="18" charset="0"/>
                <a:cs typeface="Times New Roman" panose="02020603050405020304" pitchFamily="18" charset="0"/>
              </a:rPr>
              <a:t>TCBS) agar </a:t>
            </a:r>
            <a:r>
              <a:rPr lang="en-US" dirty="0" smtClean="0">
                <a:latin typeface="Times New Roman" panose="02020603050405020304" pitchFamily="18" charset="0"/>
                <a:cs typeface="Times New Roman" panose="02020603050405020304" pitchFamily="18" charset="0"/>
              </a:rPr>
              <a:t>media </a:t>
            </a:r>
            <a:r>
              <a:rPr lang="en-US" dirty="0">
                <a:latin typeface="Times New Roman" panose="02020603050405020304" pitchFamily="18" charset="0"/>
                <a:cs typeface="Times New Roman" panose="02020603050405020304" pitchFamily="18" charset="0"/>
              </a:rPr>
              <a:t>if the patient is suspected of cholera infection. </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solidFill>
                  <a:srgbClr val="000000"/>
                </a:solidFill>
                <a:latin typeface="Times New Roman" panose="02020603050405020304" pitchFamily="18" charset="0"/>
                <a:cs typeface="Times New Roman" panose="02020603050405020304" pitchFamily="18" charset="0"/>
              </a:rPr>
              <a:t>2-</a:t>
            </a:r>
            <a:r>
              <a:rPr lang="en-US" b="1" dirty="0" smtClean="0">
                <a:solidFill>
                  <a:srgbClr val="00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 is cultured on </a:t>
            </a:r>
            <a:r>
              <a:rPr lang="en-US" b="1" dirty="0" smtClean="0">
                <a:solidFill>
                  <a:srgbClr val="000000"/>
                </a:solidFill>
                <a:latin typeface="Times New Roman" panose="02020603050405020304" pitchFamily="18" charset="0"/>
                <a:cs typeface="Times New Roman" panose="02020603050405020304" pitchFamily="18" charset="0"/>
              </a:rPr>
              <a:t>Xylose </a:t>
            </a:r>
            <a:r>
              <a:rPr lang="en-US" b="1" dirty="0">
                <a:solidFill>
                  <a:srgbClr val="000000"/>
                </a:solidFill>
                <a:latin typeface="Times New Roman" panose="02020603050405020304" pitchFamily="18" charset="0"/>
                <a:cs typeface="Times New Roman" panose="02020603050405020304" pitchFamily="18" charset="0"/>
              </a:rPr>
              <a:t>lysine </a:t>
            </a:r>
            <a:r>
              <a:rPr lang="en-US" b="1" dirty="0" err="1" smtClean="0">
                <a:solidFill>
                  <a:srgbClr val="000000"/>
                </a:solidFill>
                <a:latin typeface="Times New Roman" panose="02020603050405020304" pitchFamily="18" charset="0"/>
                <a:cs typeface="Times New Roman" panose="02020603050405020304" pitchFamily="18" charset="0"/>
              </a:rPr>
              <a:t>deoxycholate</a:t>
            </a:r>
            <a:r>
              <a:rPr lang="en-US" b="1" dirty="0" smtClean="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XLD) agar</a:t>
            </a:r>
            <a:r>
              <a:rPr lang="en-US" dirty="0">
                <a:solidFill>
                  <a:srgbClr val="000000"/>
                </a:solidFill>
                <a:latin typeface="Times New Roman" panose="02020603050405020304" pitchFamily="18" charset="0"/>
                <a:cs typeface="Times New Roman" panose="02020603050405020304" pitchFamily="18" charset="0"/>
              </a:rPr>
              <a:t>: This selective medium has been recommended for the isolation of </a:t>
            </a:r>
            <a:r>
              <a:rPr lang="en-US" b="1" i="1" dirty="0" smtClean="0">
                <a:solidFill>
                  <a:srgbClr val="000000"/>
                </a:solidFill>
                <a:latin typeface="Times New Roman" panose="02020603050405020304" pitchFamily="18" charset="0"/>
                <a:cs typeface="Times New Roman" panose="02020603050405020304" pitchFamily="18" charset="0"/>
              </a:rPr>
              <a:t>Salmonella </a:t>
            </a:r>
            <a:r>
              <a:rPr lang="en-US" dirty="0" smtClean="0">
                <a:solidFill>
                  <a:srgbClr val="000000"/>
                </a:solidFill>
                <a:latin typeface="Times New Roman" panose="02020603050405020304" pitchFamily="18" charset="0"/>
                <a:cs typeface="Times New Roman" panose="02020603050405020304" pitchFamily="18" charset="0"/>
              </a:rPr>
              <a:t>and </a:t>
            </a:r>
            <a:r>
              <a:rPr lang="en-US" dirty="0">
                <a:solidFill>
                  <a:srgbClr val="000000"/>
                </a:solidFill>
                <a:latin typeface="Times New Roman" panose="02020603050405020304" pitchFamily="18" charset="0"/>
                <a:cs typeface="Times New Roman" panose="02020603050405020304" pitchFamily="18" charset="0"/>
              </a:rPr>
              <a:t>particularly </a:t>
            </a:r>
            <a:r>
              <a:rPr lang="en-US" b="1" i="1" dirty="0" err="1" smtClean="0">
                <a:solidFill>
                  <a:srgbClr val="000000"/>
                </a:solidFill>
                <a:latin typeface="Times New Roman" panose="02020603050405020304" pitchFamily="18" charset="0"/>
                <a:cs typeface="Times New Roman" panose="02020603050405020304" pitchFamily="18" charset="0"/>
              </a:rPr>
              <a:t>Shigella</a:t>
            </a:r>
            <a:r>
              <a:rPr lang="en-US" b="1" dirty="0" smtClean="0">
                <a:solidFill>
                  <a:srgbClr val="000000"/>
                </a:solidFill>
                <a:latin typeface="Times New Roman" panose="02020603050405020304" pitchFamily="18" charset="0"/>
                <a:cs typeface="Times New Roman" panose="02020603050405020304" pitchFamily="18" charset="0"/>
              </a:rPr>
              <a:t> </a:t>
            </a:r>
            <a:r>
              <a:rPr lang="en-US" dirty="0" smtClean="0">
                <a:solidFill>
                  <a:srgbClr val="000000"/>
                </a:solidFill>
                <a:latin typeface="Times New Roman" panose="02020603050405020304" pitchFamily="18" charset="0"/>
                <a:cs typeface="Times New Roman" panose="02020603050405020304" pitchFamily="18" charset="0"/>
              </a:rPr>
              <a:t>from </a:t>
            </a:r>
            <a:r>
              <a:rPr lang="en-US" dirty="0">
                <a:solidFill>
                  <a:srgbClr val="000000"/>
                </a:solidFill>
                <a:latin typeface="Times New Roman" panose="02020603050405020304" pitchFamily="18" charset="0"/>
                <a:cs typeface="Times New Roman" panose="02020603050405020304" pitchFamily="18" charset="0"/>
              </a:rPr>
              <a:t>fecal samples </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 is cultured on </a:t>
            </a:r>
            <a:r>
              <a:rPr lang="en-US" b="1" dirty="0">
                <a:latin typeface="Times New Roman" panose="02020603050405020304" pitchFamily="18" charset="0"/>
                <a:cs typeface="Times New Roman" panose="02020603050405020304" pitchFamily="18" charset="0"/>
              </a:rPr>
              <a:t>Lowenstein–Jensen</a:t>
            </a:r>
            <a:r>
              <a:rPr lang="en-US" dirty="0">
                <a:latin typeface="Times New Roman" panose="02020603050405020304" pitchFamily="18" charset="0"/>
                <a:cs typeface="Times New Roman" panose="02020603050405020304" pitchFamily="18" charset="0"/>
              </a:rPr>
              <a:t> medium for </a:t>
            </a:r>
            <a:r>
              <a:rPr lang="en-US" b="1" i="1" dirty="0">
                <a:latin typeface="Times New Roman" panose="02020603050405020304" pitchFamily="18" charset="0"/>
                <a:cs typeface="Times New Roman" panose="02020603050405020304" pitchFamily="18" charset="0"/>
              </a:rPr>
              <a:t>Mycobacterium tuberculosis</a:t>
            </a:r>
            <a:r>
              <a:rPr lang="en-US" dirty="0">
                <a:latin typeface="Times New Roman" panose="02020603050405020304" pitchFamily="18" charset="0"/>
                <a:cs typeface="Times New Roman" panose="02020603050405020304" pitchFamily="18" charset="0"/>
              </a:rPr>
              <a:t> if the person suspected of gastrointestinal tuberculosis</a:t>
            </a:r>
            <a:r>
              <a:rPr lang="en-US" dirty="0">
                <a:latin typeface="Times New Roman"/>
                <a:cs typeface="Times New Roman"/>
              </a:rPr>
              <a:t>. </a:t>
            </a:r>
            <a:endParaRPr lang="en-US" dirty="0"/>
          </a:p>
        </p:txBody>
      </p:sp>
    </p:spTree>
    <p:extLst>
      <p:ext uri="{BB962C8B-B14F-4D97-AF65-F5344CB8AC3E}">
        <p14:creationId xmlns:p14="http://schemas.microsoft.com/office/powerpoint/2010/main" val="3883240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712296"/>
          </a:xfrm>
        </p:spPr>
        <p:txBody>
          <a:bodyPr/>
          <a:lstStyle/>
          <a:p>
            <a:pPr marL="0" indent="0">
              <a:buNone/>
            </a:pPr>
            <a:r>
              <a:rPr lang="en-US" dirty="0" smtClean="0">
                <a:latin typeface="Times New Roman"/>
                <a:cs typeface="Times New Roman"/>
              </a:rPr>
              <a:t>4- </a:t>
            </a:r>
            <a:r>
              <a:rPr lang="en-US" dirty="0">
                <a:latin typeface="Times New Roman"/>
                <a:cs typeface="Times New Roman"/>
              </a:rPr>
              <a:t>It is cultured on blood agar if suspected of infection with </a:t>
            </a:r>
            <a:r>
              <a:rPr lang="en-US" i="1" dirty="0">
                <a:latin typeface="Times New Roman"/>
                <a:cs typeface="Times New Roman"/>
              </a:rPr>
              <a:t>Staphylococcus </a:t>
            </a:r>
            <a:r>
              <a:rPr lang="en-US" i="1" dirty="0" err="1">
                <a:latin typeface="Times New Roman"/>
                <a:cs typeface="Times New Roman"/>
              </a:rPr>
              <a:t>aureus</a:t>
            </a:r>
            <a:r>
              <a:rPr lang="en-US" i="1" dirty="0">
                <a:latin typeface="Times New Roman"/>
                <a:cs typeface="Times New Roman"/>
              </a:rPr>
              <a:t> </a:t>
            </a:r>
            <a:r>
              <a:rPr lang="en-US" dirty="0">
                <a:latin typeface="Times New Roman"/>
                <a:cs typeface="Times New Roman"/>
              </a:rPr>
              <a:t>which it is blood </a:t>
            </a:r>
            <a:r>
              <a:rPr lang="en-US" dirty="0" smtClean="0">
                <a:latin typeface="Times New Roman"/>
                <a:cs typeface="Times New Roman"/>
              </a:rPr>
              <a:t>hemolytic</a:t>
            </a:r>
          </a:p>
          <a:p>
            <a:pPr marL="0" indent="0">
              <a:buNone/>
            </a:pPr>
            <a:endParaRPr lang="en-US" dirty="0">
              <a:latin typeface="Times New Roman"/>
              <a:cs typeface="Times New Roman"/>
            </a:endParaRPr>
          </a:p>
          <a:p>
            <a:pPr marL="0" indent="0">
              <a:buNone/>
            </a:pPr>
            <a:r>
              <a:rPr lang="en-US" dirty="0" smtClean="0">
                <a:latin typeface="Times New Roman"/>
                <a:cs typeface="Times New Roman"/>
              </a:rPr>
              <a:t> 5- </a:t>
            </a:r>
            <a:r>
              <a:rPr lang="en-US" dirty="0">
                <a:latin typeface="Times New Roman"/>
                <a:cs typeface="Times New Roman"/>
              </a:rPr>
              <a:t>It is cultured on </a:t>
            </a:r>
            <a:r>
              <a:rPr lang="en-US" dirty="0" err="1">
                <a:latin typeface="Times New Roman"/>
                <a:cs typeface="Times New Roman"/>
              </a:rPr>
              <a:t>MacConkey</a:t>
            </a:r>
            <a:r>
              <a:rPr lang="en-US" dirty="0">
                <a:latin typeface="Times New Roman"/>
                <a:cs typeface="Times New Roman"/>
              </a:rPr>
              <a:t> agar medium to detect lactose fermentation bacteria in pink color colonies include (</a:t>
            </a:r>
            <a:r>
              <a:rPr lang="en-US" i="1" dirty="0">
                <a:latin typeface="Times New Roman"/>
                <a:cs typeface="Times New Roman"/>
              </a:rPr>
              <a:t>E .coli</a:t>
            </a:r>
            <a:r>
              <a:rPr lang="en-US" dirty="0">
                <a:latin typeface="Times New Roman"/>
                <a:cs typeface="Times New Roman"/>
              </a:rPr>
              <a:t>, </a:t>
            </a:r>
            <a:r>
              <a:rPr lang="en-US" i="1" dirty="0" err="1">
                <a:latin typeface="Times New Roman"/>
                <a:cs typeface="Times New Roman"/>
              </a:rPr>
              <a:t>Klebsiella</a:t>
            </a:r>
            <a:r>
              <a:rPr lang="en-US" i="1" dirty="0">
                <a:latin typeface="Times New Roman"/>
                <a:cs typeface="Times New Roman"/>
              </a:rPr>
              <a:t> </a:t>
            </a:r>
            <a:r>
              <a:rPr lang="en-US" dirty="0">
                <a:latin typeface="Times New Roman"/>
                <a:cs typeface="Times New Roman"/>
              </a:rPr>
              <a:t>and </a:t>
            </a:r>
            <a:r>
              <a:rPr lang="en-US" i="1" dirty="0" err="1">
                <a:latin typeface="Times New Roman"/>
                <a:cs typeface="Times New Roman"/>
              </a:rPr>
              <a:t>Enterobacter</a:t>
            </a:r>
            <a:r>
              <a:rPr lang="en-US" dirty="0">
                <a:latin typeface="Times New Roman"/>
                <a:cs typeface="Times New Roman"/>
              </a:rPr>
              <a:t>). But if it's not lactose fermenter, it is either </a:t>
            </a:r>
            <a:r>
              <a:rPr lang="en-US" i="1" dirty="0">
                <a:latin typeface="Times New Roman"/>
                <a:cs typeface="Times New Roman"/>
              </a:rPr>
              <a:t>Proteus </a:t>
            </a:r>
            <a:r>
              <a:rPr lang="en-US" dirty="0">
                <a:latin typeface="Times New Roman"/>
                <a:cs typeface="Times New Roman"/>
              </a:rPr>
              <a:t>which is identified by (diffusion phenomenon), or </a:t>
            </a:r>
            <a:r>
              <a:rPr lang="en-US" i="1" dirty="0">
                <a:latin typeface="Times New Roman"/>
                <a:cs typeface="Times New Roman"/>
              </a:rPr>
              <a:t>pseudomonas </a:t>
            </a:r>
            <a:r>
              <a:rPr lang="en-US" dirty="0">
                <a:latin typeface="Times New Roman"/>
                <a:cs typeface="Times New Roman"/>
              </a:rPr>
              <a:t>which is identified by (</a:t>
            </a:r>
            <a:r>
              <a:rPr lang="en-US" dirty="0" err="1">
                <a:latin typeface="Times New Roman"/>
                <a:cs typeface="Times New Roman"/>
              </a:rPr>
              <a:t>pyocynin</a:t>
            </a:r>
            <a:r>
              <a:rPr lang="en-US" dirty="0">
                <a:latin typeface="Times New Roman"/>
                <a:cs typeface="Times New Roman"/>
              </a:rPr>
              <a:t> test). And to distinguish between </a:t>
            </a:r>
            <a:r>
              <a:rPr lang="en-US" i="1" dirty="0" err="1">
                <a:latin typeface="Times New Roman"/>
                <a:cs typeface="Times New Roman"/>
              </a:rPr>
              <a:t>Shigella</a:t>
            </a:r>
            <a:r>
              <a:rPr lang="en-US" i="1" dirty="0">
                <a:latin typeface="Times New Roman"/>
                <a:cs typeface="Times New Roman"/>
              </a:rPr>
              <a:t> </a:t>
            </a:r>
            <a:r>
              <a:rPr lang="en-US" dirty="0">
                <a:latin typeface="Times New Roman"/>
                <a:cs typeface="Times New Roman"/>
              </a:rPr>
              <a:t>and </a:t>
            </a:r>
            <a:r>
              <a:rPr lang="en-US" i="1" dirty="0">
                <a:latin typeface="Times New Roman"/>
                <a:cs typeface="Times New Roman"/>
              </a:rPr>
              <a:t>Salmonella</a:t>
            </a:r>
            <a:r>
              <a:rPr lang="en-US" dirty="0">
                <a:latin typeface="Times New Roman"/>
                <a:cs typeface="Times New Roman"/>
              </a:rPr>
              <a:t>, by using serological and biochemical test.</a:t>
            </a:r>
            <a:endParaRPr lang="en-US" dirty="0"/>
          </a:p>
          <a:p>
            <a:endParaRPr lang="en-US" dirty="0"/>
          </a:p>
        </p:txBody>
      </p:sp>
    </p:spTree>
    <p:extLst>
      <p:ext uri="{BB962C8B-B14F-4D97-AF65-F5344CB8AC3E}">
        <p14:creationId xmlns:p14="http://schemas.microsoft.com/office/powerpoint/2010/main" val="2008294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568280"/>
          </a:xfrm>
        </p:spPr>
        <p:txBody>
          <a:bodyPr/>
          <a:lstStyle/>
          <a:p>
            <a:pPr marL="0" indent="0" algn="ctr">
              <a:buNone/>
            </a:pPr>
            <a:r>
              <a:rPr lang="en-US" sz="3600" b="1" dirty="0">
                <a:solidFill>
                  <a:srgbClr val="000000"/>
                </a:solidFill>
                <a:latin typeface="Times New Roman"/>
              </a:rPr>
              <a:t>General Urine Examination (G.U.E):</a:t>
            </a:r>
            <a:r>
              <a:rPr lang="en-US" sz="3200" b="1" dirty="0">
                <a:solidFill>
                  <a:srgbClr val="000000"/>
                </a:solidFill>
                <a:latin typeface="Times New Roman"/>
              </a:rPr>
              <a:t> </a:t>
            </a:r>
            <a:endParaRPr lang="en-US" sz="3200" dirty="0">
              <a:solidFill>
                <a:srgbClr val="000000"/>
              </a:solidFill>
              <a:latin typeface="Times New Roman"/>
            </a:endParaRPr>
          </a:p>
          <a:p>
            <a:pPr marL="0" indent="0">
              <a:buNone/>
            </a:pPr>
            <a:r>
              <a:rPr lang="en-US" dirty="0" smtClean="0">
                <a:solidFill>
                  <a:srgbClr val="000000"/>
                </a:solidFill>
                <a:latin typeface="Times New Roman"/>
              </a:rPr>
              <a:t> It </a:t>
            </a:r>
            <a:r>
              <a:rPr lang="en-US" dirty="0">
                <a:solidFill>
                  <a:srgbClr val="000000"/>
                </a:solidFill>
                <a:latin typeface="Times New Roman"/>
              </a:rPr>
              <a:t>includes two basic tests: </a:t>
            </a:r>
          </a:p>
          <a:p>
            <a:r>
              <a:rPr lang="en-US" sz="2800" b="1" dirty="0">
                <a:solidFill>
                  <a:srgbClr val="000000"/>
                </a:solidFill>
                <a:latin typeface="Times New Roman"/>
              </a:rPr>
              <a:t>A-Macroscopic examination </a:t>
            </a:r>
            <a:endParaRPr lang="en-US" sz="2800" dirty="0">
              <a:solidFill>
                <a:srgbClr val="000000"/>
              </a:solidFill>
              <a:latin typeface="Times New Roman"/>
            </a:endParaRPr>
          </a:p>
          <a:p>
            <a:r>
              <a:rPr lang="en-US" sz="2800" b="1" dirty="0">
                <a:solidFill>
                  <a:srgbClr val="000000"/>
                </a:solidFill>
                <a:latin typeface="Times New Roman"/>
              </a:rPr>
              <a:t>B-Microscopic examination </a:t>
            </a:r>
            <a:endParaRPr lang="en-US" sz="2800" b="1" dirty="0" smtClean="0">
              <a:solidFill>
                <a:srgbClr val="000000"/>
              </a:solidFill>
              <a:latin typeface="Times New Roman"/>
            </a:endParaRPr>
          </a:p>
          <a:p>
            <a:endParaRPr lang="en-US" dirty="0"/>
          </a:p>
        </p:txBody>
      </p:sp>
    </p:spTree>
    <p:extLst>
      <p:ext uri="{BB962C8B-B14F-4D97-AF65-F5344CB8AC3E}">
        <p14:creationId xmlns:p14="http://schemas.microsoft.com/office/powerpoint/2010/main" val="12819223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548680"/>
            <a:ext cx="3701232" cy="3024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1240" y="893262"/>
            <a:ext cx="3648075"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5" y="3861048"/>
            <a:ext cx="3694678" cy="2866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2055" y="3874986"/>
            <a:ext cx="4108337" cy="2674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736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48064" y="548680"/>
            <a:ext cx="3895340" cy="359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833" y="764705"/>
            <a:ext cx="3090112" cy="3041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3640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20029" y="944959"/>
            <a:ext cx="3456427" cy="3383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620688"/>
            <a:ext cx="4032448"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899592" y="4797152"/>
            <a:ext cx="3240360"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i="1" dirty="0">
                <a:latin typeface="Times New Roman" panose="02020603050405020304" pitchFamily="18" charset="0"/>
                <a:cs typeface="Times New Roman" panose="02020603050405020304" pitchFamily="18" charset="0"/>
              </a:rPr>
              <a:t>Salmonella </a:t>
            </a:r>
            <a:r>
              <a:rPr lang="en-US" b="1" i="1" dirty="0" err="1">
                <a:latin typeface="Times New Roman" panose="02020603050405020304" pitchFamily="18" charset="0"/>
                <a:cs typeface="Times New Roman" panose="02020603050405020304" pitchFamily="18" charset="0"/>
              </a:rPr>
              <a:t>typhimurium</a:t>
            </a:r>
            <a:r>
              <a:rPr lang="en-US" b="1" i="1" dirty="0">
                <a:latin typeface="Times New Roman" panose="02020603050405020304" pitchFamily="18" charset="0"/>
                <a:cs typeface="Times New Roman" panose="02020603050405020304" pitchFamily="18" charset="0"/>
              </a:rPr>
              <a:t>.</a:t>
            </a:r>
          </a:p>
          <a:p>
            <a:pPr algn="ctr"/>
            <a:r>
              <a:rPr lang="en-US" b="1" dirty="0">
                <a:latin typeface="Times New Roman" panose="02020603050405020304" pitchFamily="18" charset="0"/>
                <a:cs typeface="Times New Roman" panose="02020603050405020304" pitchFamily="18" charset="0"/>
              </a:rPr>
              <a:t>(XLD) agar</a:t>
            </a:r>
          </a:p>
        </p:txBody>
      </p:sp>
      <p:sp>
        <p:nvSpPr>
          <p:cNvPr id="7" name="Rounded Rectangle 6"/>
          <p:cNvSpPr/>
          <p:nvPr/>
        </p:nvSpPr>
        <p:spPr>
          <a:xfrm>
            <a:off x="5416607" y="4797152"/>
            <a:ext cx="3240360"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i="1" dirty="0" smtClean="0">
                <a:solidFill>
                  <a:srgbClr val="000000"/>
                </a:solidFill>
                <a:latin typeface="Times New Roman" panose="02020603050405020304" pitchFamily="18" charset="0"/>
                <a:cs typeface="Times New Roman" panose="02020603050405020304" pitchFamily="18" charset="0"/>
              </a:rPr>
              <a:t>Vibrio </a:t>
            </a:r>
            <a:r>
              <a:rPr lang="en-US" b="1" i="1" dirty="0" err="1" smtClean="0">
                <a:solidFill>
                  <a:srgbClr val="000000"/>
                </a:solidFill>
                <a:latin typeface="Times New Roman" panose="02020603050405020304" pitchFamily="18" charset="0"/>
                <a:cs typeface="Times New Roman" panose="02020603050405020304" pitchFamily="18" charset="0"/>
              </a:rPr>
              <a:t>cholerae</a:t>
            </a:r>
            <a:r>
              <a:rPr lang="en-US" b="1" i="1" dirty="0" smtClean="0">
                <a:solidFill>
                  <a:srgbClr val="000000"/>
                </a:solidFill>
                <a:latin typeface="Times New Roman" panose="02020603050405020304" pitchFamily="18" charset="0"/>
                <a:cs typeface="Times New Roman" panose="02020603050405020304" pitchFamily="18" charset="0"/>
              </a:rPr>
              <a:t> </a:t>
            </a:r>
          </a:p>
          <a:p>
            <a:pPr algn="ctr"/>
            <a:r>
              <a:rPr lang="en-US" b="1" dirty="0" smtClean="0">
                <a:solidFill>
                  <a:srgbClr val="000000"/>
                </a:solidFill>
                <a:latin typeface="Times New Roman" panose="02020603050405020304" pitchFamily="18" charset="0"/>
                <a:cs typeface="Times New Roman" panose="02020603050405020304" pitchFamily="18" charset="0"/>
              </a:rPr>
              <a:t>(TCBS)agar</a:t>
            </a:r>
            <a:endParaRPr lang="en-US" dirty="0"/>
          </a:p>
        </p:txBody>
      </p:sp>
    </p:spTree>
    <p:extLst>
      <p:ext uri="{BB962C8B-B14F-4D97-AF65-F5344CB8AC3E}">
        <p14:creationId xmlns:p14="http://schemas.microsoft.com/office/powerpoint/2010/main" val="316404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856312"/>
          </a:xfrm>
        </p:spPr>
        <p:txBody>
          <a:bodyPr>
            <a:normAutofit lnSpcReduction="10000"/>
          </a:bodyPr>
          <a:lstStyle/>
          <a:p>
            <a:pPr marL="0" indent="0">
              <a:buNone/>
            </a:pPr>
            <a:r>
              <a:rPr lang="en-US" b="1" dirty="0"/>
              <a:t>A-Macroscopic examination of the </a:t>
            </a:r>
            <a:r>
              <a:rPr lang="en-US" b="1" dirty="0" smtClean="0"/>
              <a:t>urine</a:t>
            </a:r>
          </a:p>
          <a:p>
            <a:pPr marL="0" indent="0">
              <a:buNone/>
            </a:pPr>
            <a:r>
              <a:rPr lang="en-US" b="1" dirty="0" smtClean="0"/>
              <a:t>(physical</a:t>
            </a:r>
            <a:r>
              <a:rPr lang="en-US" b="1" dirty="0"/>
              <a:t> </a:t>
            </a:r>
            <a:r>
              <a:rPr lang="en-US" b="1" dirty="0" smtClean="0"/>
              <a:t>examination)  :</a:t>
            </a:r>
            <a:endParaRPr lang="en-US" b="1" dirty="0"/>
          </a:p>
          <a:p>
            <a:pPr marL="0" indent="0">
              <a:buNone/>
            </a:pPr>
            <a:r>
              <a:rPr lang="en-US" dirty="0" smtClean="0"/>
              <a:t> 1</a:t>
            </a:r>
            <a:r>
              <a:rPr lang="en-US" dirty="0"/>
              <a:t>. Volume</a:t>
            </a:r>
          </a:p>
          <a:p>
            <a:pPr marL="0" indent="0">
              <a:buNone/>
            </a:pPr>
            <a:r>
              <a:rPr lang="en-US" dirty="0" smtClean="0"/>
              <a:t> 2</a:t>
            </a:r>
            <a:r>
              <a:rPr lang="en-US" dirty="0"/>
              <a:t>. Specific gravity</a:t>
            </a:r>
          </a:p>
          <a:p>
            <a:pPr marL="0" indent="0">
              <a:buNone/>
            </a:pPr>
            <a:r>
              <a:rPr lang="en-US" dirty="0" smtClean="0"/>
              <a:t> 3</a:t>
            </a:r>
            <a:r>
              <a:rPr lang="en-US" dirty="0"/>
              <a:t>. Color,</a:t>
            </a:r>
          </a:p>
          <a:p>
            <a:pPr marL="0" indent="0">
              <a:buNone/>
            </a:pPr>
            <a:r>
              <a:rPr lang="en-US" dirty="0" smtClean="0"/>
              <a:t> 4</a:t>
            </a:r>
            <a:r>
              <a:rPr lang="en-US" dirty="0"/>
              <a:t>. Appearance</a:t>
            </a:r>
            <a:r>
              <a:rPr lang="en-US" dirty="0" smtClean="0"/>
              <a:t>.</a:t>
            </a:r>
          </a:p>
          <a:p>
            <a:pPr marL="0" indent="0">
              <a:buNone/>
            </a:pPr>
            <a:r>
              <a:rPr lang="en-US" dirty="0" smtClean="0"/>
              <a:t> 5. Odor</a:t>
            </a:r>
            <a:endParaRPr lang="en-US" dirty="0"/>
          </a:p>
          <a:p>
            <a:pPr marL="0" indent="0">
              <a:buNone/>
            </a:pPr>
            <a:r>
              <a:rPr lang="en-US" dirty="0" smtClean="0"/>
              <a:t> 6. </a:t>
            </a:r>
            <a:r>
              <a:rPr lang="en-US" dirty="0"/>
              <a:t>Reaction (pH</a:t>
            </a:r>
            <a:r>
              <a:rPr lang="en-US" dirty="0" smtClean="0"/>
              <a:t>)</a:t>
            </a:r>
            <a:endParaRPr lang="en-US" dirty="0"/>
          </a:p>
          <a:p>
            <a:pPr marL="0" indent="0">
              <a:buNone/>
            </a:pPr>
            <a:r>
              <a:rPr lang="en-US" dirty="0" smtClean="0"/>
              <a:t> 7</a:t>
            </a:r>
            <a:r>
              <a:rPr lang="en-US" dirty="0"/>
              <a:t>. Sugar</a:t>
            </a:r>
          </a:p>
          <a:p>
            <a:pPr marL="0" indent="0">
              <a:buNone/>
            </a:pPr>
            <a:r>
              <a:rPr lang="en-US" dirty="0" smtClean="0"/>
              <a:t> 8</a:t>
            </a:r>
            <a:r>
              <a:rPr lang="en-US" dirty="0"/>
              <a:t>. Ketone bodies</a:t>
            </a:r>
          </a:p>
          <a:p>
            <a:pPr marL="0" indent="0">
              <a:buNone/>
            </a:pPr>
            <a:r>
              <a:rPr lang="en-US" dirty="0" smtClean="0"/>
              <a:t> 9</a:t>
            </a:r>
            <a:r>
              <a:rPr lang="en-US" dirty="0"/>
              <a:t>. Protein (Albumin)</a:t>
            </a:r>
          </a:p>
          <a:p>
            <a:pPr marL="0" indent="0">
              <a:buNone/>
            </a:pPr>
            <a:r>
              <a:rPr lang="en-US" dirty="0" smtClean="0"/>
              <a:t> 10</a:t>
            </a:r>
            <a:r>
              <a:rPr lang="en-US" dirty="0"/>
              <a:t>. Bilirubin</a:t>
            </a:r>
          </a:p>
          <a:p>
            <a:pPr marL="0" indent="0">
              <a:buNone/>
            </a:pPr>
            <a:r>
              <a:rPr lang="en-US" dirty="0" smtClean="0"/>
              <a:t> 11</a:t>
            </a:r>
            <a:r>
              <a:rPr lang="en-US" dirty="0"/>
              <a:t>. </a:t>
            </a:r>
            <a:r>
              <a:rPr lang="en-US" dirty="0" err="1"/>
              <a:t>Urobilinogen</a:t>
            </a:r>
            <a:r>
              <a:rPr lang="en-US" dirty="0"/>
              <a:t>.</a:t>
            </a:r>
          </a:p>
          <a:p>
            <a:pPr marL="0" indent="0">
              <a:buNone/>
            </a:pPr>
            <a:r>
              <a:rPr lang="en-US" dirty="0" smtClean="0"/>
              <a:t> 12</a:t>
            </a:r>
            <a:r>
              <a:rPr lang="en-US" dirty="0"/>
              <a:t>. Bile Salt</a:t>
            </a:r>
          </a:p>
        </p:txBody>
      </p:sp>
    </p:spTree>
    <p:extLst>
      <p:ext uri="{BB962C8B-B14F-4D97-AF65-F5344CB8AC3E}">
        <p14:creationId xmlns:p14="http://schemas.microsoft.com/office/powerpoint/2010/main" val="1033941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784304"/>
          </a:xfrm>
        </p:spPr>
        <p:txBody>
          <a:bodyPr/>
          <a:lstStyle/>
          <a:p>
            <a:pPr marL="0" indent="0">
              <a:buNone/>
            </a:pPr>
            <a:r>
              <a:rPr lang="en-US" sz="2800" b="1" dirty="0">
                <a:solidFill>
                  <a:srgbClr val="0070C0"/>
                </a:solidFill>
              </a:rPr>
              <a:t>1. Volume</a:t>
            </a:r>
            <a:r>
              <a:rPr lang="en-US" b="1" dirty="0">
                <a:solidFill>
                  <a:srgbClr val="0070C0"/>
                </a:solidFill>
              </a:rPr>
              <a:t>:</a:t>
            </a:r>
          </a:p>
          <a:p>
            <a:pPr marL="0" indent="0">
              <a:buNone/>
            </a:pPr>
            <a:r>
              <a:rPr lang="en-US" dirty="0"/>
              <a:t>The normal range of urine output is 800 to 2,000 milliliters per day if you have a normal fluid intake of about 2 liters per day.</a:t>
            </a:r>
          </a:p>
          <a:p>
            <a:pPr marL="0" indent="0">
              <a:buNone/>
            </a:pPr>
            <a:r>
              <a:rPr lang="en-US" b="1" dirty="0"/>
              <a:t>Abnormal volumes which are:</a:t>
            </a:r>
          </a:p>
          <a:p>
            <a:pPr marL="0" indent="0">
              <a:buNone/>
            </a:pPr>
            <a:r>
              <a:rPr lang="en-US" b="1" dirty="0"/>
              <a:t>a) Polyuria </a:t>
            </a:r>
            <a:r>
              <a:rPr lang="en-US" dirty="0"/>
              <a:t>&gt;2000 </a:t>
            </a:r>
            <a:r>
              <a:rPr lang="en-US" dirty="0" err="1"/>
              <a:t>mls</a:t>
            </a:r>
            <a:r>
              <a:rPr lang="en-US" dirty="0"/>
              <a:t>./day, an abnormally high urine volume may indicate:</a:t>
            </a:r>
          </a:p>
          <a:p>
            <a:r>
              <a:rPr lang="en-US" dirty="0" smtClean="0"/>
              <a:t> </a:t>
            </a:r>
            <a:r>
              <a:rPr lang="en-US" dirty="0"/>
              <a:t>Diabetes mellitus</a:t>
            </a:r>
          </a:p>
          <a:p>
            <a:r>
              <a:rPr lang="en-US" dirty="0" smtClean="0"/>
              <a:t> </a:t>
            </a:r>
            <a:r>
              <a:rPr lang="en-US" dirty="0"/>
              <a:t>Renal diabetes </a:t>
            </a:r>
            <a:r>
              <a:rPr lang="en-US" dirty="0" err="1" smtClean="0"/>
              <a:t>insipidus</a:t>
            </a:r>
            <a:endParaRPr lang="en-US" dirty="0"/>
          </a:p>
          <a:p>
            <a:r>
              <a:rPr lang="en-US" dirty="0" smtClean="0"/>
              <a:t>Some </a:t>
            </a:r>
            <a:r>
              <a:rPr lang="en-US" dirty="0"/>
              <a:t>forms of kidney failure</a:t>
            </a:r>
          </a:p>
          <a:p>
            <a:r>
              <a:rPr lang="en-US" dirty="0" smtClean="0"/>
              <a:t>Unusually </a:t>
            </a:r>
            <a:r>
              <a:rPr lang="en-US" dirty="0"/>
              <a:t>large fluid intake</a:t>
            </a:r>
          </a:p>
          <a:p>
            <a:r>
              <a:rPr lang="en-US" dirty="0" smtClean="0"/>
              <a:t>Use </a:t>
            </a:r>
            <a:r>
              <a:rPr lang="en-US" dirty="0"/>
              <a:t>of diuretic medications</a:t>
            </a:r>
          </a:p>
        </p:txBody>
      </p:sp>
    </p:spTree>
    <p:extLst>
      <p:ext uri="{BB962C8B-B14F-4D97-AF65-F5344CB8AC3E}">
        <p14:creationId xmlns:p14="http://schemas.microsoft.com/office/powerpoint/2010/main" val="1847305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784304"/>
          </a:xfrm>
        </p:spPr>
        <p:txBody>
          <a:bodyPr/>
          <a:lstStyle/>
          <a:p>
            <a:pPr marL="0" indent="0">
              <a:buNone/>
            </a:pPr>
            <a:r>
              <a:rPr lang="en-US" b="1" dirty="0">
                <a:latin typeface="Times New Roman"/>
              </a:rPr>
              <a:t>b) Oliguria </a:t>
            </a:r>
            <a:r>
              <a:rPr lang="en-US" dirty="0">
                <a:latin typeface="Times New Roman"/>
              </a:rPr>
              <a:t>&lt;400 </a:t>
            </a:r>
            <a:r>
              <a:rPr lang="en-US" dirty="0" err="1">
                <a:latin typeface="Times New Roman"/>
              </a:rPr>
              <a:t>mls</a:t>
            </a:r>
            <a:r>
              <a:rPr lang="en-US" dirty="0">
                <a:latin typeface="Times New Roman"/>
              </a:rPr>
              <a:t>. /day, An abnormally low urine volume may indicate:</a:t>
            </a:r>
          </a:p>
          <a:p>
            <a:pPr marL="0" indent="0">
              <a:buNone/>
            </a:pPr>
            <a:r>
              <a:rPr lang="en-US" dirty="0">
                <a:latin typeface="Symbol"/>
              </a:rPr>
              <a:t> </a:t>
            </a:r>
            <a:r>
              <a:rPr lang="en-US" dirty="0">
                <a:latin typeface="Times New Roman"/>
              </a:rPr>
              <a:t>Inadequate fluid intake</a:t>
            </a:r>
          </a:p>
          <a:p>
            <a:pPr marL="0" indent="0">
              <a:buNone/>
            </a:pPr>
            <a:r>
              <a:rPr lang="en-US" dirty="0">
                <a:latin typeface="Symbol"/>
              </a:rPr>
              <a:t> </a:t>
            </a:r>
            <a:r>
              <a:rPr lang="en-US" dirty="0">
                <a:latin typeface="Times New Roman"/>
              </a:rPr>
              <a:t>Diarrhea</a:t>
            </a:r>
          </a:p>
          <a:p>
            <a:pPr marL="0" indent="0">
              <a:buNone/>
            </a:pPr>
            <a:r>
              <a:rPr lang="en-US" dirty="0">
                <a:latin typeface="Symbol"/>
              </a:rPr>
              <a:t> </a:t>
            </a:r>
            <a:r>
              <a:rPr lang="en-US" dirty="0">
                <a:latin typeface="Times New Roman"/>
              </a:rPr>
              <a:t>Dehydration</a:t>
            </a:r>
          </a:p>
          <a:p>
            <a:pPr marL="0" indent="0">
              <a:buNone/>
            </a:pPr>
            <a:r>
              <a:rPr lang="en-US" dirty="0">
                <a:latin typeface="Symbol"/>
              </a:rPr>
              <a:t> </a:t>
            </a:r>
            <a:r>
              <a:rPr lang="en-US" dirty="0">
                <a:latin typeface="Times New Roman"/>
              </a:rPr>
              <a:t>Renal insufficiency</a:t>
            </a:r>
          </a:p>
          <a:p>
            <a:pPr marL="0" indent="0">
              <a:buNone/>
            </a:pPr>
            <a:r>
              <a:rPr lang="en-US" dirty="0">
                <a:latin typeface="Symbol"/>
              </a:rPr>
              <a:t> </a:t>
            </a:r>
            <a:r>
              <a:rPr lang="en-US" dirty="0">
                <a:latin typeface="Times New Roman"/>
              </a:rPr>
              <a:t>Renal failure</a:t>
            </a:r>
          </a:p>
          <a:p>
            <a:pPr marL="0" indent="0">
              <a:buNone/>
            </a:pPr>
            <a:r>
              <a:rPr lang="en-US" b="1" dirty="0">
                <a:latin typeface="Times New Roman"/>
              </a:rPr>
              <a:t>c) </a:t>
            </a:r>
            <a:r>
              <a:rPr lang="en-US" dirty="0">
                <a:latin typeface="Times New Roman"/>
              </a:rPr>
              <a:t>Dysuria: is any discomfort or painful associated with urination which often </a:t>
            </a:r>
            <a:r>
              <a:rPr lang="en-US" dirty="0" smtClean="0">
                <a:latin typeface="Times New Roman"/>
              </a:rPr>
              <a:t>signifies </a:t>
            </a:r>
            <a:r>
              <a:rPr lang="en-US" dirty="0">
                <a:latin typeface="Times New Roman"/>
              </a:rPr>
              <a:t>an infection of the lower urinary tract</a:t>
            </a:r>
            <a:r>
              <a:rPr lang="en-US" dirty="0" smtClean="0">
                <a:latin typeface="Times New Roman"/>
              </a:rPr>
              <a:t>.</a:t>
            </a:r>
          </a:p>
          <a:p>
            <a:pPr marL="0" indent="0">
              <a:buNone/>
            </a:pPr>
            <a:r>
              <a:rPr lang="en-US" b="1" dirty="0">
                <a:latin typeface="Times New Roman"/>
              </a:rPr>
              <a:t>d) Anuria</a:t>
            </a:r>
            <a:r>
              <a:rPr lang="en-US" dirty="0">
                <a:latin typeface="Times New Roman"/>
              </a:rPr>
              <a:t>: complete </a:t>
            </a:r>
            <a:r>
              <a:rPr lang="en-US" dirty="0" smtClean="0">
                <a:latin typeface="Times New Roman"/>
              </a:rPr>
              <a:t>cessation</a:t>
            </a:r>
            <a:r>
              <a:rPr lang="ar-IQ" dirty="0" smtClean="0">
                <a:latin typeface="Times New Roman"/>
                <a:cs typeface="Times New Roman"/>
              </a:rPr>
              <a:t> </a:t>
            </a:r>
            <a:r>
              <a:rPr lang="en-US" dirty="0">
                <a:latin typeface="Times New Roman"/>
                <a:cs typeface="Times New Roman"/>
              </a:rPr>
              <a:t>of urine caused by presence of tumor or large renal stone (</a:t>
            </a:r>
            <a:r>
              <a:rPr lang="en-US" dirty="0" smtClean="0">
                <a:latin typeface="Times New Roman"/>
                <a:cs typeface="Times New Roman"/>
              </a:rPr>
              <a:t>Calculus)</a:t>
            </a:r>
            <a:endParaRPr lang="en-US" dirty="0"/>
          </a:p>
        </p:txBody>
      </p:sp>
    </p:spTree>
    <p:extLst>
      <p:ext uri="{BB962C8B-B14F-4D97-AF65-F5344CB8AC3E}">
        <p14:creationId xmlns:p14="http://schemas.microsoft.com/office/powerpoint/2010/main" val="1945629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712296"/>
          </a:xfrm>
        </p:spPr>
        <p:txBody>
          <a:bodyPr>
            <a:normAutofit fontScale="92500" lnSpcReduction="10000"/>
          </a:bodyPr>
          <a:lstStyle/>
          <a:p>
            <a:pPr marL="0" indent="0">
              <a:buNone/>
            </a:pPr>
            <a:r>
              <a:rPr lang="en-US" sz="3000" b="1" dirty="0">
                <a:solidFill>
                  <a:srgbClr val="0070C0"/>
                </a:solidFill>
                <a:latin typeface="Times New Roman" panose="02020603050405020304" pitchFamily="18" charset="0"/>
                <a:cs typeface="Times New Roman" panose="02020603050405020304" pitchFamily="18" charset="0"/>
              </a:rPr>
              <a:t>2. Specific gravity</a:t>
            </a:r>
            <a:r>
              <a:rPr lang="en-US" b="1" dirty="0"/>
              <a:t>:</a:t>
            </a:r>
          </a:p>
          <a:p>
            <a:pPr>
              <a:buFont typeface="Wingdings" panose="05000000000000000000" pitchFamily="2" charset="2"/>
              <a:buChar char="Ø"/>
            </a:pPr>
            <a:r>
              <a:rPr lang="en-US" dirty="0" smtClean="0"/>
              <a:t> It </a:t>
            </a:r>
            <a:r>
              <a:rPr lang="en-US" dirty="0"/>
              <a:t>is a test that shows the concentration of all chemical particles in the urine that compares the density of urine to the density of water, depends on the concentration of various solutes in urine like salt, Albumins, Sager.</a:t>
            </a:r>
          </a:p>
          <a:p>
            <a:pPr>
              <a:buFont typeface="Wingdings" panose="05000000000000000000" pitchFamily="2" charset="2"/>
              <a:buChar char="Ø"/>
            </a:pPr>
            <a:r>
              <a:rPr lang="en-US" b="1" dirty="0" smtClean="0"/>
              <a:t>Test </a:t>
            </a:r>
            <a:r>
              <a:rPr lang="en-US" b="1" dirty="0"/>
              <a:t>is made by using </a:t>
            </a:r>
            <a:endParaRPr lang="en-US" b="1" dirty="0" smtClean="0"/>
          </a:p>
          <a:p>
            <a:r>
              <a:rPr lang="en-US" dirty="0" smtClean="0">
                <a:latin typeface="Times New Roman" panose="02020603050405020304" pitchFamily="18" charset="0"/>
                <a:cs typeface="Times New Roman" panose="02020603050405020304" pitchFamily="18" charset="0"/>
              </a:rPr>
              <a:t>Hydrometer </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Urinometer</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Refractometer</a:t>
            </a:r>
            <a:endParaRPr lang="en-US" dirty="0" smtClean="0">
              <a:solidFill>
                <a:prstClr val="black"/>
              </a:solidFill>
              <a:latin typeface="Times New Roman" panose="02020603050405020304" pitchFamily="18" charset="0"/>
              <a:cs typeface="Times New Roman" panose="02020603050405020304" pitchFamily="18" charset="0"/>
            </a:endParaRPr>
          </a:p>
          <a:p>
            <a:r>
              <a:rPr lang="en-US" dirty="0" smtClean="0">
                <a:solidFill>
                  <a:prstClr val="black"/>
                </a:solidFill>
                <a:latin typeface="Times New Roman" panose="02020603050405020304" pitchFamily="18" charset="0"/>
                <a:cs typeface="Times New Roman" panose="02020603050405020304" pitchFamily="18" charset="0"/>
              </a:rPr>
              <a:t>Reagent </a:t>
            </a:r>
            <a:r>
              <a:rPr lang="en-US" dirty="0">
                <a:solidFill>
                  <a:prstClr val="black"/>
                </a:solidFill>
                <a:latin typeface="Times New Roman" panose="02020603050405020304" pitchFamily="18" charset="0"/>
                <a:cs typeface="Times New Roman" panose="02020603050405020304" pitchFamily="18" charset="0"/>
              </a:rPr>
              <a:t>strip</a:t>
            </a:r>
            <a:r>
              <a:rPr lang="en-US" dirty="0">
                <a:solidFill>
                  <a:prstClr val="black"/>
                </a:solidFill>
                <a:latin typeface="Franklin Gothic Book"/>
              </a:rPr>
              <a:t/>
            </a:r>
            <a:br>
              <a:rPr lang="en-US" dirty="0">
                <a:solidFill>
                  <a:prstClr val="black"/>
                </a:solidFill>
                <a:latin typeface="Franklin Gothic Book"/>
              </a:rPr>
            </a:br>
            <a:endParaRPr lang="en-US" dirty="0" smtClean="0"/>
          </a:p>
          <a:p>
            <a:pPr>
              <a:buFont typeface="Wingdings" panose="05000000000000000000" pitchFamily="2" charset="2"/>
              <a:buChar char="Ø"/>
            </a:pPr>
            <a:r>
              <a:rPr lang="en-US" dirty="0"/>
              <a:t> </a:t>
            </a:r>
            <a:r>
              <a:rPr lang="en-US" dirty="0" smtClean="0"/>
              <a:t>Normal </a:t>
            </a:r>
            <a:r>
              <a:rPr lang="en-US" dirty="0"/>
              <a:t>value of S.G. (1008-1030), Increased S.G. concentration of solutes in the urine called (</a:t>
            </a:r>
            <a:r>
              <a:rPr lang="en-US" dirty="0" err="1"/>
              <a:t>Hyperosthenuria</a:t>
            </a:r>
            <a:r>
              <a:rPr lang="en-US" dirty="0"/>
              <a:t>) reach at 1060 this case is associated with chronic renal disease when kidney has lost the ability to reabsorb the solid material, low S.G. called (</a:t>
            </a:r>
            <a:r>
              <a:rPr lang="en-US" dirty="0" err="1"/>
              <a:t>Hyposthenuria</a:t>
            </a:r>
            <a:r>
              <a:rPr lang="en-US" dirty="0"/>
              <a:t>) reach to 1001 because the kidney lost the ability to concentrate the urine so it is secretion a dilute urine.</a:t>
            </a:r>
          </a:p>
        </p:txBody>
      </p:sp>
    </p:spTree>
    <p:extLst>
      <p:ext uri="{BB962C8B-B14F-4D97-AF65-F5344CB8AC3E}">
        <p14:creationId xmlns:p14="http://schemas.microsoft.com/office/powerpoint/2010/main" val="3156584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784304"/>
          </a:xfrm>
        </p:spPr>
        <p:txBody>
          <a:bodyPr/>
          <a:lstStyle/>
          <a:p>
            <a:pPr marL="0" indent="0">
              <a:buNone/>
            </a:pPr>
            <a:r>
              <a:rPr lang="en-US" b="1" dirty="0">
                <a:latin typeface="Times New Roman"/>
              </a:rPr>
              <a:t>How the test is performed using </a:t>
            </a:r>
            <a:r>
              <a:rPr lang="en-US" b="1" dirty="0" err="1">
                <a:latin typeface="Times New Roman"/>
              </a:rPr>
              <a:t>Urinometer</a:t>
            </a:r>
            <a:r>
              <a:rPr lang="en-US" b="1" dirty="0">
                <a:latin typeface="Times New Roman"/>
              </a:rPr>
              <a:t>?</a:t>
            </a:r>
          </a:p>
          <a:p>
            <a:pPr marL="0" indent="0">
              <a:buNone/>
            </a:pPr>
            <a:r>
              <a:rPr lang="en-US" dirty="0">
                <a:latin typeface="Times New Roman"/>
              </a:rPr>
              <a:t>1. Fill 2/3 of </a:t>
            </a:r>
            <a:r>
              <a:rPr lang="en-US" dirty="0" err="1">
                <a:latin typeface="Times New Roman"/>
              </a:rPr>
              <a:t>urinometer's</a:t>
            </a:r>
            <a:r>
              <a:rPr lang="en-US" dirty="0">
                <a:latin typeface="Times New Roman"/>
              </a:rPr>
              <a:t> container with urine.</a:t>
            </a:r>
          </a:p>
          <a:p>
            <a:pPr marL="0" indent="0">
              <a:buNone/>
            </a:pPr>
            <a:r>
              <a:rPr lang="en-US" dirty="0">
                <a:latin typeface="Times New Roman"/>
              </a:rPr>
              <a:t>2. Allow the </a:t>
            </a:r>
            <a:r>
              <a:rPr lang="en-US" dirty="0" err="1">
                <a:latin typeface="Times New Roman"/>
              </a:rPr>
              <a:t>urinometer</a:t>
            </a:r>
            <a:r>
              <a:rPr lang="en-US" dirty="0">
                <a:latin typeface="Times New Roman"/>
              </a:rPr>
              <a:t> to float into the urine.</a:t>
            </a:r>
          </a:p>
          <a:p>
            <a:pPr marL="0" indent="0">
              <a:buNone/>
            </a:pPr>
            <a:r>
              <a:rPr lang="en-US" dirty="0">
                <a:latin typeface="Times New Roman"/>
              </a:rPr>
              <a:t>3. Read the graduation at the lowest level of urine.</a:t>
            </a:r>
          </a:p>
          <a:p>
            <a:pPr marL="0" indent="0">
              <a:buNone/>
            </a:pPr>
            <a:r>
              <a:rPr lang="en-US" dirty="0">
                <a:latin typeface="Times New Roman"/>
              </a:rPr>
              <a:t>NOTE: If the amount received is insufficient urine we were wrights Quantity Not Sufficient (Q.N.S).</a:t>
            </a:r>
            <a:endParaRPr lang="en-US" dirty="0"/>
          </a:p>
        </p:txBody>
      </p:sp>
    </p:spTree>
    <p:extLst>
      <p:ext uri="{BB962C8B-B14F-4D97-AF65-F5344CB8AC3E}">
        <p14:creationId xmlns:p14="http://schemas.microsoft.com/office/powerpoint/2010/main" val="42118881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1318</TotalTime>
  <Words>2498</Words>
  <Application>Microsoft Office PowerPoint</Application>
  <PresentationFormat>On-screen Show (4:3)</PresentationFormat>
  <Paragraphs>181</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Clarity</vt:lpstr>
      <vt:lpstr>General urine examination &amp; General Stool examination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maaaaath</dc:creator>
  <cp:lastModifiedBy>zainab</cp:lastModifiedBy>
  <cp:revision>57</cp:revision>
  <dcterms:created xsi:type="dcterms:W3CDTF">2020-05-07T20:01:24Z</dcterms:created>
  <dcterms:modified xsi:type="dcterms:W3CDTF">2025-01-28T19:14:27Z</dcterms:modified>
</cp:coreProperties>
</file>