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96" r:id="rId3"/>
    <p:sldId id="298" r:id="rId4"/>
    <p:sldId id="300" r:id="rId5"/>
    <p:sldId id="301" r:id="rId6"/>
    <p:sldId id="304" r:id="rId7"/>
    <p:sldId id="302" r:id="rId8"/>
    <p:sldId id="303" r:id="rId9"/>
    <p:sldId id="258" r:id="rId10"/>
    <p:sldId id="259" r:id="rId11"/>
    <p:sldId id="260" r:id="rId12"/>
    <p:sldId id="305" r:id="rId13"/>
    <p:sldId id="293" r:id="rId14"/>
    <p:sldId id="294" r:id="rId15"/>
    <p:sldId id="295" r:id="rId16"/>
    <p:sldId id="297" r:id="rId17"/>
    <p:sldId id="266" r:id="rId18"/>
    <p:sldId id="307" r:id="rId19"/>
    <p:sldId id="268" r:id="rId20"/>
    <p:sldId id="306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9" r:id="rId31"/>
    <p:sldId id="280" r:id="rId32"/>
    <p:sldId id="281" r:id="rId33"/>
    <p:sldId id="282" r:id="rId34"/>
    <p:sldId id="283" r:id="rId35"/>
    <p:sldId id="284" r:id="rId36"/>
    <p:sldId id="286" r:id="rId37"/>
    <p:sldId id="287" r:id="rId38"/>
    <p:sldId id="288" r:id="rId39"/>
    <p:sldId id="289" r:id="rId40"/>
    <p:sldId id="290" r:id="rId41"/>
    <p:sldId id="291" r:id="rId4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24/08/1446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496944" cy="446449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hnschrift"/>
              </a:rPr>
              <a:t>Bacterial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hnschrift"/>
              </a:rPr>
              <a:t>Smear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hnschrift"/>
              </a:rPr>
              <a:t>Preparation &amp;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Bacterial staining</a:t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6961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1520" y="548680"/>
            <a:ext cx="8712968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Spherical (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cocci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bacteria may occur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pairs , 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tetrads , in chain and in irregular masses.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23528" y="1700786"/>
            <a:ext cx="2664296" cy="127793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aureus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 clusters)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131840" y="1700807"/>
            <a:ext cx="2664296" cy="12779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pyogenes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 chain)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012160" y="1700806"/>
            <a:ext cx="2952328" cy="12779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pneumoniae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 pairs)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083" y="3422075"/>
            <a:ext cx="132556" cy="21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1048"/>
            <a:ext cx="2365375" cy="1459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3"/>
          <a:stretch/>
        </p:blipFill>
        <p:spPr bwMode="auto">
          <a:xfrm>
            <a:off x="3240118" y="3861048"/>
            <a:ext cx="2376265" cy="1428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0" name="Picture 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" r="3266"/>
          <a:stretch/>
        </p:blipFill>
        <p:spPr bwMode="auto">
          <a:xfrm>
            <a:off x="467544" y="3861048"/>
            <a:ext cx="2304256" cy="1428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73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95536" y="304916"/>
            <a:ext cx="7992888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 –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shaped(bacilli</a:t>
            </a:r>
            <a:r>
              <a:rPr lang="en-US" dirty="0" smtClean="0">
                <a:solidFill>
                  <a:prstClr val="black"/>
                </a:solidFill>
              </a:rPr>
              <a:t>): bacteria may vary considerably in length may have square , round , or pointed end and may be motile or non-motile</a:t>
            </a:r>
            <a:endParaRPr lang="en-US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403648" y="1426065"/>
            <a:ext cx="2304256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subtilis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436096" y="1412776"/>
            <a:ext cx="2304256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Escherichia coli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39552" y="4005064"/>
            <a:ext cx="7992888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Helical and curved bacteria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slender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spirochaetes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spirillum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bent rods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vibrios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48" y="2276872"/>
            <a:ext cx="2304256" cy="1446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1845" y="1903131"/>
            <a:ext cx="1493251" cy="2240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085184"/>
            <a:ext cx="2297832" cy="1436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395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substance that adheres to a cell giving the cell color.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Staining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technique used to enhance contrast in samples, generally at the microscopic level. Staining means coloring microorganism with a dye that emphasizes a certain structure.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51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Bacterial Staining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 are colorless (transparent)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l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Staining is a process by which we use different dyes to visualize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staining we can study size, shape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bacilli,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coccobacilli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arrangment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(single, pairs, clusters or chains ) </a:t>
            </a:r>
          </a:p>
        </p:txBody>
      </p:sp>
    </p:spTree>
    <p:extLst>
      <p:ext uri="{BB962C8B-B14F-4D97-AF65-F5344CB8AC3E}">
        <p14:creationId xmlns:p14="http://schemas.microsoft.com/office/powerpoint/2010/main" val="1472604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Types of stains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: </a:t>
            </a:r>
            <a:r>
              <a:rPr lang="en-US" dirty="0"/>
              <a:t>1. Basic (+</a:t>
            </a:r>
            <a:r>
              <a:rPr lang="en-US" dirty="0" err="1"/>
              <a:t>ve</a:t>
            </a:r>
            <a:r>
              <a:rPr lang="en-US" dirty="0"/>
              <a:t> stains)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2</a:t>
            </a:r>
            <a:r>
              <a:rPr lang="en-US" dirty="0"/>
              <a:t>. Acidic (-</a:t>
            </a:r>
            <a:r>
              <a:rPr lang="en-US" dirty="0" err="1"/>
              <a:t>ve</a:t>
            </a:r>
            <a:r>
              <a:rPr lang="en-US" dirty="0"/>
              <a:t> stains)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3</a:t>
            </a:r>
            <a:r>
              <a:rPr lang="en-US" dirty="0"/>
              <a:t>. Neutral stains</a:t>
            </a:r>
          </a:p>
        </p:txBody>
      </p:sp>
    </p:spTree>
    <p:extLst>
      <p:ext uri="{BB962C8B-B14F-4D97-AF65-F5344CB8AC3E}">
        <p14:creationId xmlns:p14="http://schemas.microsoft.com/office/powerpoint/2010/main" val="1532067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8304897" cy="5328591"/>
          </a:xfrm>
        </p:spPr>
      </p:pic>
    </p:spTree>
    <p:extLst>
      <p:ext uri="{BB962C8B-B14F-4D97-AF65-F5344CB8AC3E}">
        <p14:creationId xmlns:p14="http://schemas.microsoft.com/office/powerpoint/2010/main" val="715388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" t="6777" r="2217" b="1825"/>
          <a:stretch/>
        </p:blipFill>
        <p:spPr>
          <a:xfrm>
            <a:off x="179512" y="260648"/>
            <a:ext cx="8784976" cy="6426026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60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264696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Simple stain</a:t>
            </a:r>
          </a:p>
          <a:p>
            <a:pPr marL="0" indent="0" algn="l">
              <a:buNone/>
            </a:pPr>
            <a:r>
              <a:rPr lang="en-US" sz="3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endParaRPr lang="en-US" sz="2800" dirty="0"/>
          </a:p>
          <a:p>
            <a:pPr marL="0" indent="0" algn="l" rtl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using of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STAIN (Basic stain)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to stain microorganisms, so MO that present in the slide appears in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COLOR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 rtl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 used to get information about bacterial size, shape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cocci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bacilli,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cocco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-bacilli)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arrangement(single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pairs, clusters or chains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l" rtl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 violet (20-30 sec. staining time).</a:t>
            </a:r>
          </a:p>
          <a:p>
            <a:pPr algn="l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Methylene blue (60 sec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staining time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/>
            <a:r>
              <a:rPr 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Carbolfuchsin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(5-10 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sec. staining time).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191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264696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l" rtl="0"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procedure is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, easy, time saving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economic. </a:t>
            </a:r>
            <a:endParaRPr lang="en-US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applied by using only a single stain and all bacteria in the specimen will be stained by one color.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2800" b="1" dirty="0">
                <a:solidFill>
                  <a:srgbClr val="3085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1-Use a clean slide,  mark it and fellow the steps of smear preparation </a:t>
            </a:r>
            <a:endParaRPr lang="en-US" sz="2800" dirty="0">
              <a:solidFill>
                <a:srgbClr val="3085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2800" b="1" dirty="0">
                <a:solidFill>
                  <a:srgbClr val="3085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2-Flood smear with simple </a:t>
            </a:r>
            <a:r>
              <a:rPr lang="en-US" sz="2800" b="1" dirty="0" smtClean="0">
                <a:solidFill>
                  <a:srgbClr val="3085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stain , basic stains, </a:t>
            </a:r>
            <a:r>
              <a:rPr lang="en-US" sz="2800" b="1" dirty="0" err="1" smtClean="0">
                <a:solidFill>
                  <a:srgbClr val="3085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suchas</a:t>
            </a:r>
            <a:r>
              <a:rPr lang="en-US" sz="2800" b="1" dirty="0" smtClean="0">
                <a:solidFill>
                  <a:srgbClr val="3085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3085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 violet , methyl violet</a:t>
            </a:r>
            <a:endParaRPr lang="en-US" sz="2800" dirty="0">
              <a:solidFill>
                <a:srgbClr val="3085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2800" b="1" dirty="0">
                <a:solidFill>
                  <a:srgbClr val="3085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3-Wash with tap water, drain excess water &amp; dry in air.</a:t>
            </a:r>
            <a:endParaRPr lang="en-US" sz="2800" dirty="0">
              <a:solidFill>
                <a:srgbClr val="3085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2800" b="1" dirty="0">
                <a:solidFill>
                  <a:srgbClr val="3085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4-Examine under microscope using the low , high and oil immersion lens.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873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76672"/>
            <a:ext cx="4570721" cy="180020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76550"/>
            <a:ext cx="6662198" cy="23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5813"/>
            <a:ext cx="8229600" cy="5649491"/>
          </a:xfrm>
        </p:spPr>
        <p:txBody>
          <a:bodyPr>
            <a:normAutofit fontScale="85000" lnSpcReduction="20000"/>
          </a:bodyPr>
          <a:lstStyle/>
          <a:p>
            <a:pPr algn="l"/>
            <a:endParaRPr lang="en-US" sz="14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en-US" sz="4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Smear preparation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preparation that includes a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amount of biological sample or culture </a:t>
            </a:r>
            <a:r>
              <a:rPr lang="en-US" b="1" dirty="0" err="1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spread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very thin film on the surface of the slide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•Smear preparation is a step before staining.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•A good bacterial smear preparation is the key for good stain.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</a:t>
            </a:r>
            <a:endParaRPr lang="en-US" dirty="0">
              <a:solidFill>
                <a:srgbClr val="006F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•Bacterial culture (whether on plate or broth)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•Glass slide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•Bunsen burner.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•Inoculating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•Permanent marker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23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6" y="565586"/>
            <a:ext cx="8463594" cy="567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458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6493"/>
          <a:stretch/>
        </p:blipFill>
        <p:spPr>
          <a:xfrm>
            <a:off x="467544" y="332656"/>
            <a:ext cx="8092048" cy="5976664"/>
          </a:xfrm>
        </p:spPr>
      </p:pic>
    </p:spTree>
    <p:extLst>
      <p:ext uri="{BB962C8B-B14F-4D97-AF65-F5344CB8AC3E}">
        <p14:creationId xmlns:p14="http://schemas.microsoft.com/office/powerpoint/2010/main" val="1503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Gram stain is the most useful and widely employed differential stain in bacteriology.</a:t>
            </a:r>
          </a:p>
          <a:p>
            <a:pPr marL="0" indent="0" algn="l" rtl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divides bacteria in to  two groups (Gram positive and Gram negative bacteria.</a:t>
            </a:r>
          </a:p>
          <a:p>
            <a:pPr marL="0" indent="0" algn="l" rtl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primary stain is crystal violet. It is followed by treatment with an iodine solution , which function as a mordant , that is , it increase the interaction between the bacterial cell and the dye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480720"/>
          </a:xfrm>
        </p:spPr>
        <p:txBody>
          <a:bodyPr>
            <a:normAutofit lnSpcReduction="10000"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smear than decolorized by washing with an agent such as 95% ethanol.</a:t>
            </a:r>
          </a:p>
          <a:p>
            <a:pPr marL="0" indent="0" algn="l" rtl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Gram positive bacteria retain the crystal violet-iodine complex when washed with the decolorize where as gram negative bacteria lose their crystal violet-iodine complex and become colorless.</a:t>
            </a:r>
          </a:p>
          <a:p>
            <a:pPr marL="0" indent="0" algn="l" rtl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Finally , the smear is counter stained with a basic dye, different in color than crystal violet.</a:t>
            </a:r>
          </a:p>
          <a:p>
            <a:pPr marL="0" indent="0" algn="l" rtl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safranin, the safranin will stain the colorless gram negative bacteria pink but does not alter the dark purple color of gram positive bacteria.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8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280919" cy="5544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430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70692"/>
              </p:ext>
            </p:extLst>
          </p:nvPr>
        </p:nvGraphicFramePr>
        <p:xfrm>
          <a:off x="395536" y="1844824"/>
          <a:ext cx="8229600" cy="454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Gram positive bacteria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Gram negative bacteria</a:t>
                      </a:r>
                      <a:endParaRPr lang="en-US" sz="24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Simple cell wall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complex cell wall</a:t>
                      </a:r>
                    </a:p>
                    <a:p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Thick peptidoglycan cell wall layer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Thin peptidoglycan cell wall layer</a:t>
                      </a:r>
                    </a:p>
                    <a:p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outer lipopolysaccharide wall layer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outer lipopolysaccharide wall layer</a:t>
                      </a:r>
                    </a:p>
                    <a:p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24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Retain crystal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violat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/iodine</a:t>
                      </a:r>
                    </a:p>
                    <a:p>
                      <a:endParaRPr lang="en-US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Retain 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safranin</a:t>
                      </a:r>
                      <a:endParaRPr lang="en-US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Appear (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Blue</a:t>
                      </a: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/Purple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Appear (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Pink/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Teichoic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acid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absent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مستطيل مستدير الزوايا 5"/>
          <p:cNvSpPr/>
          <p:nvPr/>
        </p:nvSpPr>
        <p:spPr>
          <a:xfrm>
            <a:off x="539552" y="404664"/>
            <a:ext cx="7920880" cy="11247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Gram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Gram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bacteria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36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21" t="14818" r="1748" b="300"/>
          <a:stretch/>
        </p:blipFill>
        <p:spPr>
          <a:xfrm>
            <a:off x="395536" y="332656"/>
            <a:ext cx="8499345" cy="5522283"/>
          </a:xfrm>
        </p:spPr>
      </p:pic>
    </p:spTree>
    <p:extLst>
      <p:ext uri="{BB962C8B-B14F-4D97-AF65-F5344CB8AC3E}">
        <p14:creationId xmlns:p14="http://schemas.microsoft.com/office/powerpoint/2010/main" val="321910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12967" cy="6552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057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7679"/>
            <a:ext cx="8064896" cy="6175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847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6912768" cy="162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15" b="14436"/>
          <a:stretch/>
        </p:blipFill>
        <p:spPr>
          <a:xfrm>
            <a:off x="1191320" y="2671762"/>
            <a:ext cx="3092648" cy="2197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2" b="27453"/>
          <a:stretch/>
        </p:blipFill>
        <p:spPr>
          <a:xfrm>
            <a:off x="4860032" y="2653537"/>
            <a:ext cx="3087961" cy="2197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 مستدير الزوايا 3"/>
          <p:cNvSpPr/>
          <p:nvPr/>
        </p:nvSpPr>
        <p:spPr>
          <a:xfrm>
            <a:off x="1191320" y="5157192"/>
            <a:ext cx="309264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Staphylococcus </a:t>
            </a:r>
            <a:r>
              <a:rPr lang="en-US" sz="2400" b="1" i="1" dirty="0" err="1"/>
              <a:t>aureus</a:t>
            </a:r>
            <a:endParaRPr lang="en-US" sz="2400" b="1" i="1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860033" y="5157192"/>
            <a:ext cx="3128032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Escherichia coli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19883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25144"/>
          </a:xfrm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en-US" sz="3600" b="1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I: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Properly label a new microscope slide</a:t>
            </a:r>
          </a:p>
          <a:p>
            <a:pPr marL="0" indent="0" algn="l" rtl="0">
              <a:buNone/>
            </a:pPr>
            <a:r>
              <a:rPr lang="en-US" sz="3600" b="1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II: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Sterilize an inoculating loop by burning it and let it cool</a:t>
            </a:r>
          </a:p>
          <a:p>
            <a:pPr marL="0" indent="0" algn="l" rtl="0">
              <a:buNone/>
            </a:pPr>
            <a:r>
              <a:rPr lang="en-US" sz="3600" b="1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III: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 bacteria from plate or broth sample</a:t>
            </a:r>
          </a:p>
          <a:p>
            <a:pPr marL="0" indent="0" algn="l" rtl="0">
              <a:buNone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 From plate (solid media)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3600" b="1" dirty="0">
                <a:solidFill>
                  <a:srgbClr val="974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1.Place a drop of water on the slide</a:t>
            </a:r>
            <a:endParaRPr lang="en-US" sz="3600" dirty="0">
              <a:solidFill>
                <a:srgbClr val="9747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3600" b="1" dirty="0">
                <a:solidFill>
                  <a:srgbClr val="974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2.Using a sterilized and cooled inoculation loop to obtain a very small sample of a bacterial colony from a culture plate</a:t>
            </a:r>
            <a:endParaRPr lang="en-US" sz="3600" dirty="0">
              <a:solidFill>
                <a:srgbClr val="9747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3600" b="1" dirty="0">
                <a:solidFill>
                  <a:srgbClr val="974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3.Gently mix the bacteria with the water drop.</a:t>
            </a:r>
            <a:endParaRPr lang="en-US" sz="3600" dirty="0">
              <a:solidFill>
                <a:srgbClr val="9747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3600" b="1" dirty="0">
                <a:solidFill>
                  <a:srgbClr val="974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4.Spread the mixture in a circular motion, this will avoid cell clumping.</a:t>
            </a:r>
            <a:endParaRPr lang="en-US" sz="3600" dirty="0">
              <a:solidFill>
                <a:srgbClr val="9747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578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260648"/>
            <a:ext cx="8568952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Spore staining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Schaeffer-Fulton method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l" rtl="0">
              <a:buNone/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Bacteria in genera such as Bacillus and Clostridium produce a quite resistant structure capable of surviving for long periods in an unfavorable environment and then giving rise to new bacterial cell.</a:t>
            </a:r>
          </a:p>
          <a:p>
            <a:pPr marL="0" indent="0" algn="l" rtl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structure is called an endospore since it develops within the bacterial cell.</a:t>
            </a:r>
          </a:p>
          <a:p>
            <a:pPr marL="0" indent="0" algn="l" rtl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location and size of endospore vary with the species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16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2"/>
          <a:stretch/>
        </p:blipFill>
        <p:spPr>
          <a:xfrm>
            <a:off x="467544" y="332656"/>
            <a:ext cx="8280920" cy="5555526"/>
          </a:xfrm>
        </p:spPr>
      </p:pic>
    </p:spTree>
    <p:extLst>
      <p:ext uri="{BB962C8B-B14F-4D97-AF65-F5344CB8AC3E}">
        <p14:creationId xmlns:p14="http://schemas.microsoft.com/office/powerpoint/2010/main" val="275648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764704"/>
            <a:ext cx="8136904" cy="5688632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Endospore do not stain easily but , once stained they strongly resist decolorization .</a:t>
            </a:r>
          </a:p>
          <a:p>
            <a:pPr marL="0" indent="0" algn="l" rtl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endospore are stained with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malachite green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heat is used to provide stain penetratio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/>
              <a:t> 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rest of the cell is then decolorized and counter stained a light red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safranin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9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" y="1052736"/>
            <a:ext cx="8409337" cy="460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3050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77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" t="15390" r="4155" b="8124"/>
          <a:stretch/>
        </p:blipFill>
        <p:spPr>
          <a:xfrm>
            <a:off x="539552" y="476672"/>
            <a:ext cx="8280920" cy="5976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58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6"/>
          <a:stretch/>
        </p:blipFill>
        <p:spPr>
          <a:xfrm>
            <a:off x="3112981" y="548680"/>
            <a:ext cx="2880320" cy="2181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r="14509"/>
          <a:stretch/>
        </p:blipFill>
        <p:spPr>
          <a:xfrm>
            <a:off x="2123728" y="3068960"/>
            <a:ext cx="4862945" cy="2645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مستطيل مستدير الزوايا 1"/>
          <p:cNvSpPr/>
          <p:nvPr/>
        </p:nvSpPr>
        <p:spPr>
          <a:xfrm>
            <a:off x="2411760" y="5949280"/>
            <a:ext cx="4320480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subtilus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93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3686738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80728"/>
            <a:ext cx="3028950" cy="2873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2195737" y="4725144"/>
            <a:ext cx="4610818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Clostridium </a:t>
            </a:r>
            <a:r>
              <a:rPr lang="en-US" sz="2800" b="1" i="1" dirty="0" err="1" smtClean="0"/>
              <a:t>botulinum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518824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 fast staining</a:t>
            </a:r>
          </a:p>
          <a:p>
            <a:pPr marL="0" lvl="0" indent="0"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Ziehl-Neelson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stain)</a:t>
            </a:r>
          </a:p>
          <a:p>
            <a:pPr marL="0" lvl="0" indent="0" algn="l" rtl="0">
              <a:buNone/>
            </a:pPr>
            <a:r>
              <a:rPr lang="en-US" sz="24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  <a:endPara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few species of bacteria in the genera Mycobacteria and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Nocardia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not readily stain with simple stain ,however these microorganisms can be stained by heating them with carbolfuchsin 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heat drives the stain in to the cell once the microorganisms have taken up the carbolfuchsin , they are not easily decolorized by acid-alcohol and hence are termed acid fast .</a:t>
            </a:r>
          </a:p>
          <a:p>
            <a:pPr marL="0" indent="0" algn="l" rtl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acid fasten is due to the high lipid content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mycolic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acid) in the cell wall these microorganisms.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6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4"/>
          <a:stretch/>
        </p:blipFill>
        <p:spPr>
          <a:xfrm>
            <a:off x="1547664" y="548680"/>
            <a:ext cx="5976664" cy="511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395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560839" cy="5688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23050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00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336704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00000"/>
                </a:solidFill>
              </a:rPr>
              <a:t>B. From broth (liquid media) </a:t>
            </a:r>
            <a:endParaRPr lang="en-US" sz="3600" b="1" dirty="0" smtClean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1.</a:t>
            </a:r>
            <a:r>
              <a:rPr lang="en-US" b="1" dirty="0" smtClean="0">
                <a:solidFill>
                  <a:srgbClr val="006FC0"/>
                </a:solidFill>
              </a:rPr>
              <a:t>Gently </a:t>
            </a:r>
            <a:r>
              <a:rPr lang="en-US" b="1" dirty="0">
                <a:solidFill>
                  <a:srgbClr val="006FC0"/>
                </a:solidFill>
              </a:rPr>
              <a:t>tapping the broth tube by the finger to re-suspense the </a:t>
            </a:r>
            <a:r>
              <a:rPr lang="en-US" b="1" dirty="0" smtClean="0">
                <a:solidFill>
                  <a:srgbClr val="006FC0"/>
                </a:solidFill>
              </a:rPr>
              <a:t>bacteria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006FC0"/>
                </a:solidFill>
              </a:rPr>
              <a:t>. Using a sterilized and cooled inoculation loop to obtain broth (one or two </a:t>
            </a:r>
            <a:r>
              <a:rPr lang="en-US" b="1" dirty="0" err="1" smtClean="0">
                <a:solidFill>
                  <a:srgbClr val="006FC0"/>
                </a:solidFill>
              </a:rPr>
              <a:t>loopfuls</a:t>
            </a:r>
            <a:r>
              <a:rPr lang="en-US" b="1" dirty="0" smtClean="0">
                <a:solidFill>
                  <a:srgbClr val="006FC0"/>
                </a:solidFill>
              </a:rPr>
              <a:t> taken </a:t>
            </a:r>
            <a:r>
              <a:rPr lang="en-US" b="1" dirty="0">
                <a:solidFill>
                  <a:srgbClr val="006FC0"/>
                </a:solidFill>
              </a:rPr>
              <a:t>according to the size of the loop)  </a:t>
            </a:r>
            <a:endParaRPr lang="en-US" b="1" dirty="0" smtClean="0">
              <a:solidFill>
                <a:srgbClr val="006FC0"/>
              </a:solidFill>
            </a:endParaRPr>
          </a:p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3</a:t>
            </a:r>
            <a:r>
              <a:rPr lang="en-US" b="1" dirty="0">
                <a:solidFill>
                  <a:srgbClr val="006FC0"/>
                </a:solidFill>
              </a:rPr>
              <a:t>. Apply the broth on the center of the slide and spread it evenly.</a:t>
            </a:r>
            <a:endParaRPr lang="en-US" dirty="0">
              <a:solidFill>
                <a:srgbClr val="006FC0"/>
              </a:solidFill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E36C09"/>
                </a:solidFill>
              </a:rPr>
              <a:t>Step IV: </a:t>
            </a:r>
            <a:r>
              <a:rPr lang="en-US" dirty="0">
                <a:solidFill>
                  <a:srgbClr val="000000"/>
                </a:solidFill>
              </a:rPr>
              <a:t>Allow the smear to dry completely by air at room temperature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E36C09"/>
                </a:solidFill>
              </a:rPr>
              <a:t>Step V:</a:t>
            </a:r>
            <a:r>
              <a:rPr lang="en-US" dirty="0">
                <a:solidFill>
                  <a:srgbClr val="000000"/>
                </a:solidFill>
              </a:rPr>
              <a:t>Heat fixation </a:t>
            </a:r>
          </a:p>
          <a:p>
            <a:pPr marL="0" indent="0" algn="l">
              <a:buNone/>
            </a:pPr>
            <a:r>
              <a:rPr lang="en-US" dirty="0" err="1">
                <a:solidFill>
                  <a:srgbClr val="000000"/>
                </a:solidFill>
              </a:rPr>
              <a:t>i.After</a:t>
            </a:r>
            <a:r>
              <a:rPr lang="en-US" dirty="0">
                <a:solidFill>
                  <a:srgbClr val="000000"/>
                </a:solidFill>
              </a:rPr>
              <a:t> smear is dried completely by air, rapidly pass it 3-4 times through flame of Bunsen burner </a:t>
            </a:r>
          </a:p>
          <a:p>
            <a:pPr marL="0" indent="0" algn="l">
              <a:buNone/>
            </a:pPr>
            <a:r>
              <a:rPr lang="en-US" dirty="0" err="1">
                <a:solidFill>
                  <a:srgbClr val="000000"/>
                </a:solidFill>
              </a:rPr>
              <a:t>ii.Avoid</a:t>
            </a:r>
            <a:r>
              <a:rPr lang="en-US" dirty="0">
                <a:solidFill>
                  <a:srgbClr val="000000"/>
                </a:solidFill>
              </a:rPr>
              <a:t> too much heating</a:t>
            </a:r>
          </a:p>
          <a:p>
            <a:pPr marL="0" indent="0" algn="l">
              <a:buNone/>
            </a:pPr>
            <a:r>
              <a:rPr lang="en-US" dirty="0" err="1">
                <a:solidFill>
                  <a:srgbClr val="000000"/>
                </a:solidFill>
              </a:rPr>
              <a:t>iii.Allow</a:t>
            </a:r>
            <a:r>
              <a:rPr lang="en-US" dirty="0">
                <a:solidFill>
                  <a:srgbClr val="000000"/>
                </a:solidFill>
              </a:rPr>
              <a:t> smear to cool before staining</a:t>
            </a: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920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Microorganisms that are not acid fast , termed non acid fast appear (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due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staining with methylene blue after they have been decolorized by the acid alcohol. 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52936"/>
            <a:ext cx="5760639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245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7" b="5321"/>
          <a:stretch/>
        </p:blipFill>
        <p:spPr>
          <a:xfrm>
            <a:off x="761132" y="1124745"/>
            <a:ext cx="7621736" cy="3959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ستطيل مستدير الزوايا 4"/>
          <p:cNvSpPr/>
          <p:nvPr/>
        </p:nvSpPr>
        <p:spPr>
          <a:xfrm>
            <a:off x="971600" y="5301208"/>
            <a:ext cx="3168352" cy="792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Mycobacterium tuberculosis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932040" y="5301208"/>
            <a:ext cx="3240360" cy="792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Escherichia coli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8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" t="1324" r="3394" b="5448"/>
          <a:stretch/>
        </p:blipFill>
        <p:spPr>
          <a:xfrm>
            <a:off x="19502" y="0"/>
            <a:ext cx="9124497" cy="6858000"/>
          </a:xfrm>
        </p:spPr>
      </p:pic>
    </p:spTree>
    <p:extLst>
      <p:ext uri="{BB962C8B-B14F-4D97-AF65-F5344CB8AC3E}">
        <p14:creationId xmlns:p14="http://schemas.microsoft.com/office/powerpoint/2010/main" val="182214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l">
              <a:buNone/>
            </a:pPr>
            <a:r>
              <a:rPr lang="en-US" b="1" u="sng" dirty="0">
                <a:solidFill>
                  <a:srgbClr val="FF0000"/>
                </a:solidFill>
              </a:rPr>
              <a:t>The importance of heat fixation is</a:t>
            </a:r>
            <a:r>
              <a:rPr lang="en-US" b="1" u="sng" dirty="0" smtClean="0">
                <a:solidFill>
                  <a:srgbClr val="FF0000"/>
                </a:solidFill>
              </a:rPr>
              <a:t>: </a:t>
            </a:r>
          </a:p>
          <a:p>
            <a:pPr marL="0" indent="0" algn="l">
              <a:buNone/>
            </a:pPr>
            <a:r>
              <a:rPr lang="en-US" dirty="0" smtClean="0"/>
              <a:t>1</a:t>
            </a:r>
            <a:r>
              <a:rPr lang="en-US" dirty="0"/>
              <a:t>) Kill the M.O.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2</a:t>
            </a:r>
            <a:r>
              <a:rPr lang="en-US" dirty="0"/>
              <a:t>) Make the M.O. stuck to the surface of the slide.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3</a:t>
            </a:r>
            <a:r>
              <a:rPr lang="en-US" dirty="0"/>
              <a:t>) Make the M.O. more permeable to the stain.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4</a:t>
            </a:r>
            <a:r>
              <a:rPr lang="en-US" dirty="0"/>
              <a:t>) Prevent the M.O. from going autolytic changes</a:t>
            </a:r>
          </a:p>
        </p:txBody>
      </p:sp>
    </p:spTree>
    <p:extLst>
      <p:ext uri="{BB962C8B-B14F-4D97-AF65-F5344CB8AC3E}">
        <p14:creationId xmlns:p14="http://schemas.microsoft.com/office/powerpoint/2010/main" val="468420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r="778" b="37059"/>
          <a:stretch/>
        </p:blipFill>
        <p:spPr>
          <a:xfrm>
            <a:off x="395536" y="404664"/>
            <a:ext cx="8429809" cy="5544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536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848872" cy="2765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83568" y="4581128"/>
            <a:ext cx="7560840" cy="1800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ideal bacterial smear should be thin, semi-transparent, whitish layer or film, circular or oval with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diameter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good smear preparation is the key to a good stain”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510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259632" y="188640"/>
            <a:ext cx="6624736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Bacterial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morphology</a:t>
            </a:r>
          </a:p>
          <a:p>
            <a:pPr lvl="0" algn="ctr"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grouped into three types 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11560" y="2348880"/>
            <a:ext cx="2160240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Spherical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cocci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10" name="مستطيل 9"/>
          <p:cNvSpPr/>
          <p:nvPr/>
        </p:nvSpPr>
        <p:spPr>
          <a:xfrm>
            <a:off x="3419872" y="2348880"/>
            <a:ext cx="2520280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Rod –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shaped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bacili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6444208" y="2348880"/>
            <a:ext cx="2304256" cy="11205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Helical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spirilla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861048"/>
            <a:ext cx="2304256" cy="1731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89041"/>
            <a:ext cx="2273300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84493"/>
            <a:ext cx="2219325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76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1229</Words>
  <Application>Microsoft Office PowerPoint</Application>
  <PresentationFormat>On-screen Show (4:3)</PresentationFormat>
  <Paragraphs>144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سمة Office</vt:lpstr>
      <vt:lpstr>Bacterial Smear Preparation &amp; Bacterial staining </vt:lpstr>
      <vt:lpstr>PowerPoint Presentation</vt:lpstr>
      <vt:lpstr>Method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Bacterial Staining</vt:lpstr>
      <vt:lpstr>Types of stains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Bacterial staining</dc:title>
  <dc:creator>zainab</dc:creator>
  <cp:lastModifiedBy>zainab</cp:lastModifiedBy>
  <cp:revision>21</cp:revision>
  <dcterms:created xsi:type="dcterms:W3CDTF">2025-02-22T09:32:31Z</dcterms:created>
  <dcterms:modified xsi:type="dcterms:W3CDTF">2025-02-23T05:38:38Z</dcterms:modified>
</cp:coreProperties>
</file>